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media/image9.svg" ContentType="image/sv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30"/>
  </p:notesMasterIdLst>
  <p:sldIdLst>
    <p:sldId id="256" r:id="rId5"/>
    <p:sldId id="478" r:id="rId6"/>
    <p:sldId id="631" r:id="rId7"/>
    <p:sldId id="637" r:id="rId8"/>
    <p:sldId id="638" r:id="rId9"/>
    <p:sldId id="639" r:id="rId10"/>
    <p:sldId id="646" r:id="rId11"/>
    <p:sldId id="647" r:id="rId12"/>
    <p:sldId id="648" r:id="rId13"/>
    <p:sldId id="644" r:id="rId14"/>
    <p:sldId id="649" r:id="rId15"/>
    <p:sldId id="650" r:id="rId16"/>
    <p:sldId id="651" r:id="rId17"/>
    <p:sldId id="652" r:id="rId18"/>
    <p:sldId id="653" r:id="rId19"/>
    <p:sldId id="654" r:id="rId20"/>
    <p:sldId id="276" r:id="rId21"/>
    <p:sldId id="596" r:id="rId22"/>
    <p:sldId id="655" r:id="rId23"/>
    <p:sldId id="603" r:id="rId24"/>
    <p:sldId id="656" r:id="rId25"/>
    <p:sldId id="626" r:id="rId26"/>
    <p:sldId id="657" r:id="rId27"/>
    <p:sldId id="340" r:id="rId28"/>
    <p:sldId id="658" r:id="rId29"/>
  </p:sldIdLst>
  <p:sldSz cx="12192000" cy="6858000"/>
  <p:notesSz cx="6858000" cy="9144000"/>
  <p:embeddedFontLst>
    <p:embeddedFont>
      <p:font typeface="Inter Display" panose="02000503000000020004" pitchFamily="2" charset="0"/>
      <p:regular r:id="rId31"/>
      <p:bold r:id="rId32"/>
      <p:italic r:id="rId33"/>
      <p:boldItalic r:id="rId34"/>
    </p:embeddedFont>
    <p:embeddedFont>
      <p:font typeface="Neue Haas Grotesk Text Pro" panose="020B0504020202020204" pitchFamily="34" charset="77"/>
      <p:regular r:id="rId35"/>
      <p:bold r:id="rId36"/>
      <p:italic r:id="rId37"/>
      <p:boldItalic r:id="rId38"/>
    </p:embeddedFont>
  </p:embeddedFontLst>
  <p:custDataLst>
    <p:tags r:id="rId39"/>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57"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59" autoAdjust="0"/>
    <p:restoredTop sz="84786"/>
  </p:normalViewPr>
  <p:slideViewPr>
    <p:cSldViewPr snapToGrid="0">
      <p:cViewPr varScale="1">
        <p:scale>
          <a:sx n="99" d="100"/>
          <a:sy n="99" d="100"/>
        </p:scale>
        <p:origin x="192" y="224"/>
      </p:cViewPr>
      <p:guideLst>
        <p:guide orient="horz" pos="3657"/>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 modSld">
      <pc:chgData name="Cameron Midson" userId="510fe36d-201b-4d30-8c49-491c55367456" providerId="ADAL" clId="{93217E07-8A0E-5D7D-A37A-49773A2FEA36}" dt="2026-09-18T02:13:32.996" v="2" actId="1076"/>
      <pc:docMkLst>
        <pc:docMk/>
      </pc:docMkLst>
      <pc:sldChg chg="modSp mod">
        <pc:chgData name="Cameron Midson" userId="510fe36d-201b-4d30-8c49-491c55367456" providerId="ADAL" clId="{93217E07-8A0E-5D7D-A37A-49773A2FEA36}" dt="2026-09-18T02:13:32.996" v="2" actId="1076"/>
        <pc:sldMkLst>
          <pc:docMk/>
          <pc:sldMk cId="3859178516" sldId="654"/>
        </pc:sldMkLst>
        <pc:spChg chg="mod">
          <ac:chgData name="Cameron Midson" userId="510fe36d-201b-4d30-8c49-491c55367456" providerId="ADAL" clId="{93217E07-8A0E-5D7D-A37A-49773A2FEA36}" dt="2026-09-18T02:13:32.996" v="2" actId="1076"/>
          <ac:spMkLst>
            <pc:docMk/>
            <pc:sldMk cId="3859178516" sldId="654"/>
            <ac:spMk id="13" creationId="{6FDF6DC2-3F08-10CC-5370-2A6C33755B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10</a:t>
            </a:fld>
            <a:endParaRPr lang="en-US" dirty="0"/>
          </a:p>
        </p:txBody>
      </p:sp>
    </p:spTree>
    <p:extLst>
      <p:ext uri="{BB962C8B-B14F-4D97-AF65-F5344CB8AC3E}">
        <p14:creationId xmlns:p14="http://schemas.microsoft.com/office/powerpoint/2010/main" val="274548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22</a:t>
            </a:fld>
            <a:endParaRPr lang="en-US" dirty="0"/>
          </a:p>
        </p:txBody>
      </p:sp>
    </p:spTree>
    <p:extLst>
      <p:ext uri="{BB962C8B-B14F-4D97-AF65-F5344CB8AC3E}">
        <p14:creationId xmlns:p14="http://schemas.microsoft.com/office/powerpoint/2010/main" val="259598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55647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2" name="Oval 11">
            <a:extLst>
              <a:ext uri="{FF2B5EF4-FFF2-40B4-BE49-F238E27FC236}">
                <a16:creationId xmlns:a16="http://schemas.microsoft.com/office/drawing/2014/main" id="{AF6F7BB9-9DEF-7131-D02D-4E4EE44CC42D}"/>
              </a:ext>
            </a:extLst>
          </p:cNvPr>
          <p:cNvSpPr/>
          <p:nvPr userDrawn="1"/>
        </p:nvSpPr>
        <p:spPr>
          <a:xfrm>
            <a:off x="871342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8595360" y="339046"/>
            <a:ext cx="3596640"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994321" y="3808645"/>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994321" y="447142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06453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06453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9" name="Text Placeholder 4">
            <a:extLst>
              <a:ext uri="{FF2B5EF4-FFF2-40B4-BE49-F238E27FC236}">
                <a16:creationId xmlns:a16="http://schemas.microsoft.com/office/drawing/2014/main" id="{D0DE6B5C-AB13-E31D-BBDE-6A49803A97B7}"/>
              </a:ext>
            </a:extLst>
          </p:cNvPr>
          <p:cNvSpPr>
            <a:spLocks noGrp="1"/>
          </p:cNvSpPr>
          <p:nvPr>
            <p:ph type="body" sz="quarter" idx="17" hasCustomPrompt="1"/>
          </p:nvPr>
        </p:nvSpPr>
        <p:spPr>
          <a:xfrm>
            <a:off x="820190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0" name="Text Placeholder 16">
            <a:extLst>
              <a:ext uri="{FF2B5EF4-FFF2-40B4-BE49-F238E27FC236}">
                <a16:creationId xmlns:a16="http://schemas.microsoft.com/office/drawing/2014/main" id="{32B70C8F-877E-2EF4-BE2E-17F10CB37EE7}"/>
              </a:ext>
            </a:extLst>
          </p:cNvPr>
          <p:cNvSpPr>
            <a:spLocks noGrp="1"/>
          </p:cNvSpPr>
          <p:nvPr>
            <p:ph type="body" sz="quarter" idx="18" hasCustomPrompt="1"/>
          </p:nvPr>
        </p:nvSpPr>
        <p:spPr>
          <a:xfrm>
            <a:off x="819102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98809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27969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690716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8362223" y="584200"/>
            <a:ext cx="3829777" cy="2486228"/>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489631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4343486"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4332601"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1988753"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1977868"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84940" y="1715156"/>
            <a:ext cx="2216740"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74054"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1ADB01C-8523-DA80-87B0-3761C303A33E}"/>
              </a:ext>
            </a:extLst>
          </p:cNvPr>
          <p:cNvSpPr/>
          <p:nvPr userDrawn="1"/>
        </p:nvSpPr>
        <p:spPr>
          <a:xfrm>
            <a:off x="903502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a:extLst>
              <a:ext uri="{FF2B5EF4-FFF2-40B4-BE49-F238E27FC236}">
                <a16:creationId xmlns:a16="http://schemas.microsoft.com/office/drawing/2014/main" id="{D6F28061-CE8C-4A75-8334-C941F171405F}"/>
              </a:ext>
            </a:extLst>
          </p:cNvPr>
          <p:cNvSpPr>
            <a:spLocks noGrp="1"/>
          </p:cNvSpPr>
          <p:nvPr>
            <p:ph type="body" sz="quarter" idx="25" hasCustomPrompt="1"/>
          </p:nvPr>
        </p:nvSpPr>
        <p:spPr>
          <a:xfrm>
            <a:off x="8482717"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1" name="Text Placeholder 16">
            <a:extLst>
              <a:ext uri="{FF2B5EF4-FFF2-40B4-BE49-F238E27FC236}">
                <a16:creationId xmlns:a16="http://schemas.microsoft.com/office/drawing/2014/main" id="{DF52B71B-EAC0-B06D-AA27-AC48C1A74A75}"/>
              </a:ext>
            </a:extLst>
          </p:cNvPr>
          <p:cNvSpPr>
            <a:spLocks noGrp="1"/>
          </p:cNvSpPr>
          <p:nvPr>
            <p:ph type="body" sz="quarter" idx="26" hasCustomPrompt="1"/>
          </p:nvPr>
        </p:nvSpPr>
        <p:spPr>
          <a:xfrm>
            <a:off x="8471832"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538327"/>
            <a:ext cx="12191998" cy="602742"/>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0165936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57615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1454147535"/>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9/18/26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2183336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60" r:id="rId16"/>
    <p:sldLayoutId id="2147483673" r:id="rId17"/>
    <p:sldLayoutId id="2147483674" r:id="rId18"/>
    <p:sldLayoutId id="2147483675" r:id="rId19"/>
    <p:sldLayoutId id="2147483659" r:id="rId20"/>
    <p:sldLayoutId id="2147483682" r:id="rId21"/>
    <p:sldLayoutId id="2147483676" r:id="rId22"/>
    <p:sldLayoutId id="2147483677" r:id="rId23"/>
    <p:sldLayoutId id="2147483680" r:id="rId24"/>
    <p:sldLayoutId id="2147483681" r:id="rId25"/>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0A04102-C93B-CD24-0A55-BC37F98C5201}"/>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t="15301" b="15301"/>
          <a:stretch/>
        </p:blipFill>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10"/>
          </p:nvPr>
        </p:nvSpPr>
        <p:spPr/>
        <p:txBody>
          <a:bodyPr/>
          <a:lstStyle/>
          <a:p>
            <a:pPr marL="0" indent="0">
              <a:buNone/>
            </a:pPr>
            <a:r>
              <a:rPr lang="en-US" sz="6000" dirty="0"/>
              <a:t>MARGARET RIVER</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solidFill>
                <a:schemeClr val="accent3"/>
              </a:solidFill>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screen">
            <a:extLst>
              <a:ext uri="{28A0092B-C50C-407E-A947-70E740481C1C}">
                <a14:useLocalDpi xmlns:a14="http://schemas.microsoft.com/office/drawing/2010/main"/>
              </a:ext>
            </a:extLst>
          </a:blip>
          <a:srcRect l="19927" t="-546" r="23001" b="4077"/>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2" name="Graphic 1">
            <a:extLst>
              <a:ext uri="{FF2B5EF4-FFF2-40B4-BE49-F238E27FC236}">
                <a16:creationId xmlns:a16="http://schemas.microsoft.com/office/drawing/2014/main" id="{54FD9F5E-8332-F6D2-DF52-A114CF2A61E5}"/>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field of vines and a field of trees&#10;&#10;AI-generated content may be incorrect.">
            <a:extLst>
              <a:ext uri="{FF2B5EF4-FFF2-40B4-BE49-F238E27FC236}">
                <a16:creationId xmlns:a16="http://schemas.microsoft.com/office/drawing/2014/main" id="{707113D6-FEB3-57D6-430C-AC378EA780BB}"/>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621" r="16621"/>
          <a:stretch>
            <a:fillRect/>
          </a:stretch>
        </p:blipFill>
        <p:spPr/>
      </p:pic>
      <p:sp>
        <p:nvSpPr>
          <p:cNvPr id="3" name="Title 2">
            <a:extLst>
              <a:ext uri="{FF2B5EF4-FFF2-40B4-BE49-F238E27FC236}">
                <a16:creationId xmlns:a16="http://schemas.microsoft.com/office/drawing/2014/main" id="{A37E4131-05BA-A2C4-6DA4-A06AB653EEE0}"/>
              </a:ext>
            </a:extLst>
          </p:cNvPr>
          <p:cNvSpPr>
            <a:spLocks noGrp="1"/>
          </p:cNvSpPr>
          <p:nvPr>
            <p:ph type="title"/>
          </p:nvPr>
        </p:nvSpPr>
        <p:spPr>
          <a:xfrm>
            <a:off x="6456363" y="213819"/>
            <a:ext cx="4829691" cy="785732"/>
          </a:xfrm>
        </p:spPr>
        <p:txBody>
          <a:bodyPr/>
          <a:lstStyle/>
          <a:p>
            <a:r>
              <a:rPr lang="en-US" dirty="0">
                <a:solidFill>
                  <a:schemeClr val="bg2"/>
                </a:solidFill>
              </a:rPr>
              <a:t>MARGARET RIVER</a:t>
            </a:r>
          </a:p>
        </p:txBody>
      </p:sp>
      <p:sp>
        <p:nvSpPr>
          <p:cNvPr id="4" name="Text Placeholder 3">
            <a:extLst>
              <a:ext uri="{FF2B5EF4-FFF2-40B4-BE49-F238E27FC236}">
                <a16:creationId xmlns:a16="http://schemas.microsoft.com/office/drawing/2014/main" id="{8A1DB787-43B7-5CBE-9727-FA459A2E2E04}"/>
              </a:ext>
            </a:extLst>
          </p:cNvPr>
          <p:cNvSpPr>
            <a:spLocks noGrp="1"/>
          </p:cNvSpPr>
          <p:nvPr>
            <p:ph type="body" sz="quarter" idx="11"/>
          </p:nvPr>
        </p:nvSpPr>
        <p:spPr>
          <a:xfrm>
            <a:off x="6456363" y="3177915"/>
            <a:ext cx="5138529" cy="3140735"/>
          </a:xfrm>
        </p:spPr>
        <p:txBody>
          <a:bodyPr/>
          <a:lstStyle/>
          <a:p>
            <a:pPr marL="0" indent="0">
              <a:spcBef>
                <a:spcPts val="900"/>
              </a:spcBef>
              <a:buNone/>
            </a:pPr>
            <a:r>
              <a:rPr lang="en-US" dirty="0">
                <a:solidFill>
                  <a:schemeClr val="bg1"/>
                </a:solidFill>
              </a:rPr>
              <a:t>One of the world’s youngest wine regions, Margaret River is something of a prodigy, achieving success, prestige and international acclaim </a:t>
            </a:r>
            <a:br>
              <a:rPr lang="en-US" dirty="0">
                <a:solidFill>
                  <a:schemeClr val="bg1"/>
                </a:solidFill>
              </a:rPr>
            </a:br>
            <a:r>
              <a:rPr lang="en-US" dirty="0">
                <a:solidFill>
                  <a:schemeClr val="bg1"/>
                </a:solidFill>
              </a:rPr>
              <a:t>at an early age.</a:t>
            </a:r>
          </a:p>
          <a:p>
            <a:pPr marL="285750" indent="-285750">
              <a:spcBef>
                <a:spcPts val="900"/>
              </a:spcBef>
              <a:buFont typeface="Arial" panose="020B0604020202020204" pitchFamily="34" charset="0"/>
              <a:buChar char="•"/>
            </a:pPr>
            <a:r>
              <a:rPr lang="en-US" dirty="0">
                <a:solidFill>
                  <a:schemeClr val="bg1"/>
                </a:solidFill>
              </a:rPr>
              <a:t>Powerful yet elegant Cabernet Sauvignon, </a:t>
            </a:r>
            <a:br>
              <a:rPr lang="en-US" dirty="0">
                <a:solidFill>
                  <a:schemeClr val="bg1"/>
                </a:solidFill>
              </a:rPr>
            </a:br>
            <a:r>
              <a:rPr lang="en-US" dirty="0">
                <a:solidFill>
                  <a:schemeClr val="bg1"/>
                </a:solidFill>
              </a:rPr>
              <a:t>Semillon Sauvignon Blanc blends and Chardonnay</a:t>
            </a:r>
          </a:p>
          <a:p>
            <a:pPr marL="285750" indent="-285750">
              <a:spcBef>
                <a:spcPts val="900"/>
              </a:spcBef>
              <a:buFont typeface="Arial" panose="020B0604020202020204" pitchFamily="34" charset="0"/>
              <a:buChar char="•"/>
            </a:pPr>
            <a:r>
              <a:rPr lang="en-US" dirty="0">
                <a:solidFill>
                  <a:schemeClr val="bg1"/>
                </a:solidFill>
              </a:rPr>
              <a:t>Grape-growing paradise</a:t>
            </a:r>
          </a:p>
          <a:p>
            <a:pPr marL="285750" indent="-285750">
              <a:spcBef>
                <a:spcPts val="900"/>
              </a:spcBef>
              <a:buFont typeface="Arial" panose="020B0604020202020204" pitchFamily="34" charset="0"/>
              <a:buChar char="•"/>
            </a:pPr>
            <a:r>
              <a:rPr lang="en-US" dirty="0">
                <a:solidFill>
                  <a:schemeClr val="bg1"/>
                </a:solidFill>
              </a:rPr>
              <a:t>One of the world’s most geographically isolated wine regions</a:t>
            </a:r>
          </a:p>
          <a:p>
            <a:pPr marL="285750" indent="-285750">
              <a:spcBef>
                <a:spcPts val="900"/>
              </a:spcBef>
              <a:buFont typeface="Arial" panose="020B0604020202020204" pitchFamily="34" charset="0"/>
              <a:buChar char="•"/>
            </a:pPr>
            <a:r>
              <a:rPr lang="en-US" dirty="0">
                <a:solidFill>
                  <a:schemeClr val="bg1"/>
                </a:solidFill>
              </a:rPr>
              <a:t>Minimal-intervention farming and a dynamic winemaking community</a:t>
            </a:r>
          </a:p>
          <a:p>
            <a:endParaRPr lang="en-US" dirty="0"/>
          </a:p>
        </p:txBody>
      </p:sp>
      <p:sp>
        <p:nvSpPr>
          <p:cNvPr id="5" name="Text Placeholder 4">
            <a:extLst>
              <a:ext uri="{FF2B5EF4-FFF2-40B4-BE49-F238E27FC236}">
                <a16:creationId xmlns:a16="http://schemas.microsoft.com/office/drawing/2014/main" id="{1DCD7467-BD67-1297-A07B-8A85CA3EE1EB}"/>
              </a:ext>
            </a:extLst>
          </p:cNvPr>
          <p:cNvSpPr>
            <a:spLocks noGrp="1"/>
          </p:cNvSpPr>
          <p:nvPr>
            <p:ph type="body" sz="quarter" idx="13"/>
          </p:nvPr>
        </p:nvSpPr>
        <p:spPr>
          <a:xfrm>
            <a:off x="6456363" y="1081683"/>
            <a:ext cx="4703814" cy="1325563"/>
          </a:xfrm>
        </p:spPr>
        <p:txBody>
          <a:bodyPr/>
          <a:lstStyle/>
          <a:p>
            <a:r>
              <a:rPr lang="en-US" dirty="0">
                <a:solidFill>
                  <a:schemeClr val="accent4"/>
                </a:solidFill>
              </a:rPr>
              <a:t>A FRESH VOICE IN FINE WINE</a:t>
            </a:r>
          </a:p>
        </p:txBody>
      </p:sp>
    </p:spTree>
    <p:extLst>
      <p:ext uri="{BB962C8B-B14F-4D97-AF65-F5344CB8AC3E}">
        <p14:creationId xmlns:p14="http://schemas.microsoft.com/office/powerpoint/2010/main" val="328656383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27153"/>
          <a:stretch/>
        </p:blipFill>
        <p:spPr>
          <a:xfrm>
            <a:off x="6096000" y="584200"/>
            <a:ext cx="6096000" cy="5887841"/>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99000"/>
              </a:lnSpc>
              <a:spcBef>
                <a:spcPts val="800"/>
              </a:spcBef>
            </a:pPr>
            <a:r>
              <a:rPr lang="en-US" dirty="0"/>
              <a:t>The history of Margaret River</a:t>
            </a:r>
          </a:p>
          <a:p>
            <a:pPr>
              <a:lnSpc>
                <a:spcPct val="99000"/>
              </a:lnSpc>
              <a:spcBef>
                <a:spcPts val="800"/>
              </a:spcBef>
            </a:pPr>
            <a:r>
              <a:rPr lang="en-US" dirty="0"/>
              <a:t>Geography, climate and soil</a:t>
            </a:r>
          </a:p>
          <a:p>
            <a:pPr>
              <a:lnSpc>
                <a:spcPct val="99000"/>
              </a:lnSpc>
              <a:spcBef>
                <a:spcPts val="800"/>
              </a:spcBef>
            </a:pPr>
            <a:r>
              <a:rPr lang="en-US" dirty="0"/>
              <a:t>Viticulture and winemaking </a:t>
            </a:r>
          </a:p>
          <a:p>
            <a:pPr>
              <a:lnSpc>
                <a:spcPct val="99000"/>
              </a:lnSpc>
              <a:spcBef>
                <a:spcPts val="800"/>
              </a:spcBef>
            </a:pPr>
            <a:r>
              <a:rPr lang="en-US" dirty="0"/>
              <a:t>Prominent varieties</a:t>
            </a:r>
          </a:p>
        </p:txBody>
      </p:sp>
    </p:spTree>
    <p:extLst>
      <p:ext uri="{BB962C8B-B14F-4D97-AF65-F5344CB8AC3E}">
        <p14:creationId xmlns:p14="http://schemas.microsoft.com/office/powerpoint/2010/main" val="41889332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Close-up of a bunch of grapes&#10;&#10;AI-generated content may be incorrect.">
            <a:extLst>
              <a:ext uri="{FF2B5EF4-FFF2-40B4-BE49-F238E27FC236}">
                <a16:creationId xmlns:a16="http://schemas.microsoft.com/office/drawing/2014/main" id="{C11238BF-7513-CAA9-416D-0688EF4C635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5803" r="5803"/>
          <a:stretch>
            <a:fillRect/>
          </a:stretch>
        </p:blipFill>
        <p:spPr/>
      </p:pic>
      <p:sp>
        <p:nvSpPr>
          <p:cNvPr id="3" name="Title 2">
            <a:extLst>
              <a:ext uri="{FF2B5EF4-FFF2-40B4-BE49-F238E27FC236}">
                <a16:creationId xmlns:a16="http://schemas.microsoft.com/office/drawing/2014/main" id="{DD8F91A6-E43D-7492-01C7-FA5E96DA5A27}"/>
              </a:ext>
            </a:extLst>
          </p:cNvPr>
          <p:cNvSpPr>
            <a:spLocks noGrp="1"/>
          </p:cNvSpPr>
          <p:nvPr>
            <p:ph type="title"/>
          </p:nvPr>
        </p:nvSpPr>
        <p:spPr>
          <a:xfrm>
            <a:off x="1212880" y="3516330"/>
            <a:ext cx="2382787" cy="662774"/>
          </a:xfrm>
        </p:spPr>
        <p:txBody>
          <a:bodyPr/>
          <a:lstStyle/>
          <a:p>
            <a:r>
              <a:rPr lang="en-US" dirty="0"/>
              <a:t>1955</a:t>
            </a:r>
          </a:p>
        </p:txBody>
      </p:sp>
      <p:sp>
        <p:nvSpPr>
          <p:cNvPr id="4" name="Text Placeholder 3">
            <a:extLst>
              <a:ext uri="{FF2B5EF4-FFF2-40B4-BE49-F238E27FC236}">
                <a16:creationId xmlns:a16="http://schemas.microsoft.com/office/drawing/2014/main" id="{F15D0E2C-F940-8040-A2E3-7C2DDA2A5AC1}"/>
              </a:ext>
            </a:extLst>
          </p:cNvPr>
          <p:cNvSpPr>
            <a:spLocks noGrp="1"/>
          </p:cNvSpPr>
          <p:nvPr>
            <p:ph type="body" sz="quarter" idx="10"/>
          </p:nvPr>
        </p:nvSpPr>
        <p:spPr>
          <a:xfrm>
            <a:off x="1212880" y="4179111"/>
            <a:ext cx="3216714" cy="1461301"/>
          </a:xfrm>
        </p:spPr>
        <p:txBody>
          <a:bodyPr/>
          <a:lstStyle/>
          <a:p>
            <a:r>
              <a:rPr lang="en-US" sz="1600" dirty="0"/>
              <a:t>Harold Olmo, professor of viticulture at the University of California, takes the first step in establishing Margaret River as a wine region, recommending the planting of wine grapes in Australia’s south-west.</a:t>
            </a:r>
            <a:endParaRPr lang="en-AU" sz="1600" dirty="0"/>
          </a:p>
          <a:p>
            <a:endParaRPr lang="en-US" dirty="0"/>
          </a:p>
        </p:txBody>
      </p:sp>
      <p:sp>
        <p:nvSpPr>
          <p:cNvPr id="5" name="Text Placeholder 4">
            <a:extLst>
              <a:ext uri="{FF2B5EF4-FFF2-40B4-BE49-F238E27FC236}">
                <a16:creationId xmlns:a16="http://schemas.microsoft.com/office/drawing/2014/main" id="{F9477146-A7DE-255E-E2BE-EF63AED34F73}"/>
              </a:ext>
            </a:extLst>
          </p:cNvPr>
          <p:cNvSpPr>
            <a:spLocks noGrp="1"/>
          </p:cNvSpPr>
          <p:nvPr>
            <p:ph type="body" sz="quarter" idx="15"/>
          </p:nvPr>
        </p:nvSpPr>
        <p:spPr>
          <a:xfrm>
            <a:off x="5149668" y="1590810"/>
            <a:ext cx="2976345" cy="1461301"/>
          </a:xfrm>
        </p:spPr>
        <p:txBody>
          <a:bodyPr/>
          <a:lstStyle/>
          <a:p>
            <a:r>
              <a:rPr lang="en-US" sz="1600" dirty="0"/>
              <a:t>Dr John Gladstones, an agronomist from the University </a:t>
            </a:r>
            <a:br>
              <a:rPr lang="en-US" sz="1600" dirty="0"/>
            </a:br>
            <a:r>
              <a:rPr lang="en-US" sz="1600" dirty="0"/>
              <a:t>of Western Australia, identifies that the climatic conditions of </a:t>
            </a:r>
            <a:br>
              <a:rPr lang="en-US" sz="1600" dirty="0"/>
            </a:br>
            <a:r>
              <a:rPr lang="en-US" sz="1600" dirty="0"/>
              <a:t>the region are ideal for producing premium wines.</a:t>
            </a:r>
            <a:endParaRPr lang="en-AU" sz="1600" dirty="0"/>
          </a:p>
          <a:p>
            <a:endParaRPr lang="en-US" dirty="0"/>
          </a:p>
        </p:txBody>
      </p:sp>
      <p:sp>
        <p:nvSpPr>
          <p:cNvPr id="6" name="Text Placeholder 5">
            <a:extLst>
              <a:ext uri="{FF2B5EF4-FFF2-40B4-BE49-F238E27FC236}">
                <a16:creationId xmlns:a16="http://schemas.microsoft.com/office/drawing/2014/main" id="{C3055485-B748-CE99-00C2-34800D34CC30}"/>
              </a:ext>
            </a:extLst>
          </p:cNvPr>
          <p:cNvSpPr>
            <a:spLocks noGrp="1"/>
          </p:cNvSpPr>
          <p:nvPr>
            <p:ph type="body" sz="quarter" idx="16"/>
          </p:nvPr>
        </p:nvSpPr>
        <p:spPr>
          <a:xfrm>
            <a:off x="5149668" y="928036"/>
            <a:ext cx="2120040" cy="662774"/>
          </a:xfrm>
        </p:spPr>
        <p:txBody>
          <a:bodyPr/>
          <a:lstStyle/>
          <a:p>
            <a:r>
              <a:rPr lang="en-US" dirty="0"/>
              <a:t>1965</a:t>
            </a:r>
          </a:p>
        </p:txBody>
      </p:sp>
      <p:sp>
        <p:nvSpPr>
          <p:cNvPr id="7" name="Text Placeholder 6">
            <a:extLst>
              <a:ext uri="{FF2B5EF4-FFF2-40B4-BE49-F238E27FC236}">
                <a16:creationId xmlns:a16="http://schemas.microsoft.com/office/drawing/2014/main" id="{06C6A317-4BDE-7E52-F562-94107C52ABD7}"/>
              </a:ext>
            </a:extLst>
          </p:cNvPr>
          <p:cNvSpPr>
            <a:spLocks noGrp="1"/>
          </p:cNvSpPr>
          <p:nvPr>
            <p:ph type="body" sz="quarter" idx="17"/>
          </p:nvPr>
        </p:nvSpPr>
        <p:spPr>
          <a:xfrm>
            <a:off x="8606246" y="4228550"/>
            <a:ext cx="2829004" cy="1461301"/>
          </a:xfrm>
        </p:spPr>
        <p:txBody>
          <a:bodyPr/>
          <a:lstStyle/>
          <a:p>
            <a:r>
              <a:rPr lang="en-US" sz="1600" dirty="0"/>
              <a:t>Dr Tom </a:t>
            </a:r>
            <a:r>
              <a:rPr lang="en-US" sz="1600" dirty="0" err="1"/>
              <a:t>Cullity</a:t>
            </a:r>
            <a:r>
              <a:rPr lang="en-US" sz="1600" dirty="0"/>
              <a:t> plants the first modern commercial vineyard at </a:t>
            </a:r>
            <a:r>
              <a:rPr lang="en-US" sz="1600" dirty="0" err="1"/>
              <a:t>Vasse</a:t>
            </a:r>
            <a:r>
              <a:rPr lang="en-US" sz="1600" dirty="0"/>
              <a:t> Felix. The vineyard’s original Cabernet Sauvignon and Malbec plantings still grow today.</a:t>
            </a:r>
            <a:endParaRPr lang="en-AU" sz="1600" dirty="0"/>
          </a:p>
          <a:p>
            <a:endParaRPr lang="en-US" dirty="0"/>
          </a:p>
        </p:txBody>
      </p:sp>
      <p:sp>
        <p:nvSpPr>
          <p:cNvPr id="8" name="Text Placeholder 7">
            <a:extLst>
              <a:ext uri="{FF2B5EF4-FFF2-40B4-BE49-F238E27FC236}">
                <a16:creationId xmlns:a16="http://schemas.microsoft.com/office/drawing/2014/main" id="{FB44D9A5-2F27-692F-8A11-0912B972E859}"/>
              </a:ext>
            </a:extLst>
          </p:cNvPr>
          <p:cNvSpPr>
            <a:spLocks noGrp="1"/>
          </p:cNvSpPr>
          <p:nvPr>
            <p:ph type="body" sz="quarter" idx="18"/>
          </p:nvPr>
        </p:nvSpPr>
        <p:spPr>
          <a:xfrm>
            <a:off x="8595360" y="3544699"/>
            <a:ext cx="2120040" cy="662774"/>
          </a:xfrm>
        </p:spPr>
        <p:txBody>
          <a:bodyPr/>
          <a:lstStyle/>
          <a:p>
            <a:r>
              <a:rPr lang="en-US" dirty="0"/>
              <a:t>1967</a:t>
            </a:r>
          </a:p>
        </p:txBody>
      </p:sp>
      <p:sp>
        <p:nvSpPr>
          <p:cNvPr id="9" name="Text Placeholder 8">
            <a:extLst>
              <a:ext uri="{FF2B5EF4-FFF2-40B4-BE49-F238E27FC236}">
                <a16:creationId xmlns:a16="http://schemas.microsoft.com/office/drawing/2014/main" id="{E27C3968-796B-C4A4-6410-A9C37B370ED1}"/>
              </a:ext>
            </a:extLst>
          </p:cNvPr>
          <p:cNvSpPr>
            <a:spLocks noGrp="1"/>
          </p:cNvSpPr>
          <p:nvPr>
            <p:ph type="body" sz="quarter" idx="13"/>
          </p:nvPr>
        </p:nvSpPr>
        <p:spPr>
          <a:xfrm>
            <a:off x="623888" y="1513497"/>
            <a:ext cx="4298406" cy="1325563"/>
          </a:xfrm>
        </p:spPr>
        <p:txBody>
          <a:bodyPr/>
          <a:lstStyle/>
          <a:p>
            <a:r>
              <a:rPr lang="en-US" dirty="0">
                <a:solidFill>
                  <a:schemeClr val="accent1"/>
                </a:solidFill>
              </a:rPr>
              <a:t>A BRIGHT YOUNG STAR</a:t>
            </a:r>
          </a:p>
        </p:txBody>
      </p:sp>
      <p:sp>
        <p:nvSpPr>
          <p:cNvPr id="10" name="Text Placeholder 9">
            <a:extLst>
              <a:ext uri="{FF2B5EF4-FFF2-40B4-BE49-F238E27FC236}">
                <a16:creationId xmlns:a16="http://schemas.microsoft.com/office/drawing/2014/main" id="{F2B56547-771D-7DFD-8F98-631D93583629}"/>
              </a:ext>
            </a:extLst>
          </p:cNvPr>
          <p:cNvSpPr>
            <a:spLocks noGrp="1"/>
          </p:cNvSpPr>
          <p:nvPr>
            <p:ph type="body" sz="quarter" idx="19"/>
          </p:nvPr>
        </p:nvSpPr>
        <p:spPr/>
        <p:txBody>
          <a:bodyPr/>
          <a:lstStyle/>
          <a:p>
            <a:r>
              <a:rPr lang="en-US" dirty="0">
                <a:solidFill>
                  <a:schemeClr val="bg2"/>
                </a:solidFill>
              </a:rPr>
              <a:t>THE HISTORY OF MARGARET RIVER</a:t>
            </a:r>
          </a:p>
        </p:txBody>
      </p:sp>
    </p:spTree>
    <p:extLst>
      <p:ext uri="{BB962C8B-B14F-4D97-AF65-F5344CB8AC3E}">
        <p14:creationId xmlns:p14="http://schemas.microsoft.com/office/powerpoint/2010/main" val="363259156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vineyard with a lake&#10;&#10;AI-generated content may be incorrect.">
            <a:extLst>
              <a:ext uri="{FF2B5EF4-FFF2-40B4-BE49-F238E27FC236}">
                <a16:creationId xmlns:a16="http://schemas.microsoft.com/office/drawing/2014/main" id="{BA0E08B9-1718-662D-9CC6-74EA3B7E2F3B}"/>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t="1272" b="1272"/>
          <a:stretch>
            <a:fillRect/>
          </a:stretch>
        </p:blipFill>
        <p:spPr/>
      </p:pic>
      <p:sp>
        <p:nvSpPr>
          <p:cNvPr id="3" name="Text Placeholder 2">
            <a:extLst>
              <a:ext uri="{FF2B5EF4-FFF2-40B4-BE49-F238E27FC236}">
                <a16:creationId xmlns:a16="http://schemas.microsoft.com/office/drawing/2014/main" id="{2E7DB226-342F-78DE-2CB6-4CB58331E95C}"/>
              </a:ext>
            </a:extLst>
          </p:cNvPr>
          <p:cNvSpPr>
            <a:spLocks noGrp="1"/>
          </p:cNvSpPr>
          <p:nvPr>
            <p:ph type="body" sz="quarter" idx="17"/>
          </p:nvPr>
        </p:nvSpPr>
        <p:spPr>
          <a:xfrm>
            <a:off x="715314" y="4224082"/>
            <a:ext cx="2357670" cy="1461301"/>
          </a:xfrm>
        </p:spPr>
        <p:txBody>
          <a:bodyPr/>
          <a:lstStyle/>
          <a:p>
            <a:r>
              <a:rPr lang="en-US" sz="1600" dirty="0"/>
              <a:t>The first Chardonnay vines are planted at Leeuwin Estate, Cullen Wines and </a:t>
            </a:r>
            <a:br>
              <a:rPr lang="en-US" sz="1600" dirty="0"/>
            </a:br>
            <a:r>
              <a:rPr lang="en-US" sz="1600" dirty="0"/>
              <a:t>Moss Wood.</a:t>
            </a:r>
            <a:endParaRPr lang="en-AU" sz="1600" dirty="0"/>
          </a:p>
          <a:p>
            <a:endParaRPr lang="en-US" dirty="0"/>
          </a:p>
        </p:txBody>
      </p:sp>
      <p:sp>
        <p:nvSpPr>
          <p:cNvPr id="4" name="Text Placeholder 3">
            <a:extLst>
              <a:ext uri="{FF2B5EF4-FFF2-40B4-BE49-F238E27FC236}">
                <a16:creationId xmlns:a16="http://schemas.microsoft.com/office/drawing/2014/main" id="{C28EBC51-CAA6-EFFC-B559-2E560A357710}"/>
              </a:ext>
            </a:extLst>
          </p:cNvPr>
          <p:cNvSpPr>
            <a:spLocks noGrp="1"/>
          </p:cNvSpPr>
          <p:nvPr>
            <p:ph type="body" sz="quarter" idx="18"/>
          </p:nvPr>
        </p:nvSpPr>
        <p:spPr>
          <a:xfrm>
            <a:off x="704428" y="3540231"/>
            <a:ext cx="2120040" cy="662774"/>
          </a:xfrm>
        </p:spPr>
        <p:txBody>
          <a:bodyPr/>
          <a:lstStyle/>
          <a:p>
            <a:r>
              <a:rPr lang="en-US" dirty="0"/>
              <a:t>1976</a:t>
            </a:r>
          </a:p>
        </p:txBody>
      </p:sp>
      <p:sp>
        <p:nvSpPr>
          <p:cNvPr id="5" name="Text Placeholder 4">
            <a:extLst>
              <a:ext uri="{FF2B5EF4-FFF2-40B4-BE49-F238E27FC236}">
                <a16:creationId xmlns:a16="http://schemas.microsoft.com/office/drawing/2014/main" id="{0B373B5E-96C9-4557-7461-AC879EC18FE2}"/>
              </a:ext>
            </a:extLst>
          </p:cNvPr>
          <p:cNvSpPr>
            <a:spLocks noGrp="1"/>
          </p:cNvSpPr>
          <p:nvPr>
            <p:ph type="body" sz="quarter" idx="19"/>
          </p:nvPr>
        </p:nvSpPr>
        <p:spPr>
          <a:xfrm>
            <a:off x="4283525" y="4224082"/>
            <a:ext cx="2976345" cy="1461301"/>
          </a:xfrm>
        </p:spPr>
        <p:txBody>
          <a:bodyPr/>
          <a:lstStyle/>
          <a:p>
            <a:r>
              <a:rPr lang="en-AU" sz="1600" dirty="0"/>
              <a:t>Margaret River’s reputation as a producer of fine Cabernet Sauvignon is cemented when Cape </a:t>
            </a:r>
            <a:r>
              <a:rPr lang="en-AU" sz="1600" dirty="0" err="1"/>
              <a:t>Mentelle</a:t>
            </a:r>
            <a:r>
              <a:rPr lang="en-AU" sz="1600" dirty="0"/>
              <a:t> wins back-to-back Jimmy Watson Trophies at the Melbourne Wine Show.</a:t>
            </a:r>
          </a:p>
          <a:p>
            <a:endParaRPr lang="en-US" dirty="0"/>
          </a:p>
        </p:txBody>
      </p:sp>
      <p:sp>
        <p:nvSpPr>
          <p:cNvPr id="6" name="Text Placeholder 5">
            <a:extLst>
              <a:ext uri="{FF2B5EF4-FFF2-40B4-BE49-F238E27FC236}">
                <a16:creationId xmlns:a16="http://schemas.microsoft.com/office/drawing/2014/main" id="{BF4DF7F6-C46B-1073-440A-A8AA9CD8034E}"/>
              </a:ext>
            </a:extLst>
          </p:cNvPr>
          <p:cNvSpPr>
            <a:spLocks noGrp="1"/>
          </p:cNvSpPr>
          <p:nvPr>
            <p:ph type="body" sz="quarter" idx="20"/>
          </p:nvPr>
        </p:nvSpPr>
        <p:spPr>
          <a:xfrm>
            <a:off x="4272640" y="3540231"/>
            <a:ext cx="2120040" cy="662774"/>
          </a:xfrm>
        </p:spPr>
        <p:txBody>
          <a:bodyPr/>
          <a:lstStyle/>
          <a:p>
            <a:r>
              <a:rPr lang="en-US" dirty="0"/>
              <a:t>1983–1984</a:t>
            </a:r>
          </a:p>
        </p:txBody>
      </p:sp>
      <p:sp>
        <p:nvSpPr>
          <p:cNvPr id="7" name="Text Placeholder 6">
            <a:extLst>
              <a:ext uri="{FF2B5EF4-FFF2-40B4-BE49-F238E27FC236}">
                <a16:creationId xmlns:a16="http://schemas.microsoft.com/office/drawing/2014/main" id="{573BD2A0-50E6-B1F2-F1BB-C639C888E71F}"/>
              </a:ext>
            </a:extLst>
          </p:cNvPr>
          <p:cNvSpPr>
            <a:spLocks noGrp="1"/>
          </p:cNvSpPr>
          <p:nvPr>
            <p:ph type="body" sz="quarter" idx="21"/>
          </p:nvPr>
        </p:nvSpPr>
        <p:spPr>
          <a:xfrm>
            <a:off x="1988753" y="1525081"/>
            <a:ext cx="2976345" cy="1461301"/>
          </a:xfrm>
        </p:spPr>
        <p:txBody>
          <a:bodyPr/>
          <a:lstStyle/>
          <a:p>
            <a:r>
              <a:rPr lang="en-US" sz="1600" dirty="0"/>
              <a:t>International acclaim arrives when the second vintage of Leeuwin Estate’s ‘Art Series’ (1981) is named “the best Chardonnay in the world” by Decanter magazine.</a:t>
            </a:r>
            <a:endParaRPr lang="en-AU" sz="1600" dirty="0"/>
          </a:p>
          <a:p>
            <a:endParaRPr lang="en-US" dirty="0"/>
          </a:p>
        </p:txBody>
      </p:sp>
      <p:sp>
        <p:nvSpPr>
          <p:cNvPr id="8" name="Text Placeholder 7">
            <a:extLst>
              <a:ext uri="{FF2B5EF4-FFF2-40B4-BE49-F238E27FC236}">
                <a16:creationId xmlns:a16="http://schemas.microsoft.com/office/drawing/2014/main" id="{65730A6A-4592-E818-3B94-9C793529197E}"/>
              </a:ext>
            </a:extLst>
          </p:cNvPr>
          <p:cNvSpPr>
            <a:spLocks noGrp="1"/>
          </p:cNvSpPr>
          <p:nvPr>
            <p:ph type="body" sz="quarter" idx="22"/>
          </p:nvPr>
        </p:nvSpPr>
        <p:spPr>
          <a:xfrm>
            <a:off x="1977868" y="841230"/>
            <a:ext cx="2120040" cy="662774"/>
          </a:xfrm>
        </p:spPr>
        <p:txBody>
          <a:bodyPr/>
          <a:lstStyle/>
          <a:p>
            <a:r>
              <a:rPr lang="en-US" dirty="0"/>
              <a:t>1982</a:t>
            </a:r>
          </a:p>
        </p:txBody>
      </p:sp>
      <p:sp>
        <p:nvSpPr>
          <p:cNvPr id="9" name="Text Placeholder 8">
            <a:extLst>
              <a:ext uri="{FF2B5EF4-FFF2-40B4-BE49-F238E27FC236}">
                <a16:creationId xmlns:a16="http://schemas.microsoft.com/office/drawing/2014/main" id="{E8C4125F-7FF5-4ACF-5E8B-51022B51458D}"/>
              </a:ext>
            </a:extLst>
          </p:cNvPr>
          <p:cNvSpPr>
            <a:spLocks noGrp="1"/>
          </p:cNvSpPr>
          <p:nvPr>
            <p:ph type="body" sz="quarter" idx="23"/>
          </p:nvPr>
        </p:nvSpPr>
        <p:spPr>
          <a:xfrm>
            <a:off x="6337209" y="2078930"/>
            <a:ext cx="2214680" cy="1461301"/>
          </a:xfrm>
        </p:spPr>
        <p:txBody>
          <a:bodyPr/>
          <a:lstStyle/>
          <a:p>
            <a:r>
              <a:rPr lang="en-US" sz="1600" dirty="0"/>
              <a:t>The Geographical Indication (GI) Margaret River is registered.</a:t>
            </a:r>
            <a:endParaRPr lang="en-AU" sz="1600" dirty="0"/>
          </a:p>
          <a:p>
            <a:endParaRPr lang="en-US" dirty="0"/>
          </a:p>
        </p:txBody>
      </p:sp>
      <p:sp>
        <p:nvSpPr>
          <p:cNvPr id="10" name="Text Placeholder 9">
            <a:extLst>
              <a:ext uri="{FF2B5EF4-FFF2-40B4-BE49-F238E27FC236}">
                <a16:creationId xmlns:a16="http://schemas.microsoft.com/office/drawing/2014/main" id="{DBBFEF21-60C4-486D-61F6-623A57DC7F96}"/>
              </a:ext>
            </a:extLst>
          </p:cNvPr>
          <p:cNvSpPr>
            <a:spLocks noGrp="1"/>
          </p:cNvSpPr>
          <p:nvPr>
            <p:ph type="body" sz="quarter" idx="24"/>
          </p:nvPr>
        </p:nvSpPr>
        <p:spPr>
          <a:xfrm>
            <a:off x="6326323" y="1395079"/>
            <a:ext cx="2120040" cy="662774"/>
          </a:xfrm>
        </p:spPr>
        <p:txBody>
          <a:bodyPr/>
          <a:lstStyle/>
          <a:p>
            <a:r>
              <a:rPr lang="en-US" dirty="0"/>
              <a:t>1996</a:t>
            </a:r>
          </a:p>
        </p:txBody>
      </p:sp>
      <p:sp>
        <p:nvSpPr>
          <p:cNvPr id="11" name="Text Placeholder 4">
            <a:extLst>
              <a:ext uri="{FF2B5EF4-FFF2-40B4-BE49-F238E27FC236}">
                <a16:creationId xmlns:a16="http://schemas.microsoft.com/office/drawing/2014/main" id="{9148E9A1-2F56-B3E6-BA0B-C2BD7D182186}"/>
              </a:ext>
            </a:extLst>
          </p:cNvPr>
          <p:cNvSpPr txBox="1">
            <a:spLocks/>
          </p:cNvSpPr>
          <p:nvPr/>
        </p:nvSpPr>
        <p:spPr>
          <a:xfrm>
            <a:off x="8803059" y="4245159"/>
            <a:ext cx="2297157"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AU" sz="1600" dirty="0"/>
              <a:t>The region continues to grow and cement its international reputation for producing iconic, fine wine.</a:t>
            </a:r>
          </a:p>
          <a:p>
            <a:endParaRPr lang="en-US" dirty="0"/>
          </a:p>
        </p:txBody>
      </p:sp>
      <p:sp>
        <p:nvSpPr>
          <p:cNvPr id="12" name="Text Placeholder 5">
            <a:extLst>
              <a:ext uri="{FF2B5EF4-FFF2-40B4-BE49-F238E27FC236}">
                <a16:creationId xmlns:a16="http://schemas.microsoft.com/office/drawing/2014/main" id="{D3BC2C07-3596-5803-442C-2DDFFB31A98B}"/>
              </a:ext>
            </a:extLst>
          </p:cNvPr>
          <p:cNvSpPr txBox="1">
            <a:spLocks/>
          </p:cNvSpPr>
          <p:nvPr/>
        </p:nvSpPr>
        <p:spPr>
          <a:xfrm>
            <a:off x="8792174" y="3561308"/>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122256547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09DA18D-DE0D-10B4-CD28-43F7620D88A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noFill/>
        </p:spPr>
      </p:pic>
      <p:sp>
        <p:nvSpPr>
          <p:cNvPr id="2" name="Title 1">
            <a:extLst>
              <a:ext uri="{FF2B5EF4-FFF2-40B4-BE49-F238E27FC236}">
                <a16:creationId xmlns:a16="http://schemas.microsoft.com/office/drawing/2014/main" id="{15FCA68F-D534-522D-C856-99C60D31A112}"/>
              </a:ext>
            </a:extLst>
          </p:cNvPr>
          <p:cNvSpPr>
            <a:spLocks noGrp="1"/>
          </p:cNvSpPr>
          <p:nvPr>
            <p:ph type="title"/>
          </p:nvPr>
        </p:nvSpPr>
        <p:spPr/>
        <p:txBody>
          <a:bodyPr/>
          <a:lstStyle/>
          <a:p>
            <a:r>
              <a:rPr lang="en-US" dirty="0">
                <a:solidFill>
                  <a:schemeClr val="accent2"/>
                </a:solidFill>
              </a:rPr>
              <a:t>AUSTRALIA</a:t>
            </a:r>
          </a:p>
        </p:txBody>
      </p:sp>
      <p:sp>
        <p:nvSpPr>
          <p:cNvPr id="7" name="TextBox 6">
            <a:extLst>
              <a:ext uri="{FF2B5EF4-FFF2-40B4-BE49-F238E27FC236}">
                <a16:creationId xmlns:a16="http://schemas.microsoft.com/office/drawing/2014/main" id="{1181A15F-1575-DF4D-D848-B42B9CD20107}"/>
              </a:ext>
            </a:extLst>
          </p:cNvPr>
          <p:cNvSpPr txBox="1"/>
          <p:nvPr/>
        </p:nvSpPr>
        <p:spPr>
          <a:xfrm>
            <a:off x="1534753" y="4623547"/>
            <a:ext cx="6301818"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MARGARET RIVER</a:t>
            </a:r>
            <a:endParaRPr lang="en-US" dirty="0">
              <a:solidFill>
                <a:schemeClr val="accent2"/>
              </a:solidFill>
            </a:endParaRPr>
          </a:p>
        </p:txBody>
      </p:sp>
      <p:cxnSp>
        <p:nvCxnSpPr>
          <p:cNvPr id="8" name="Straight Connector 7">
            <a:extLst>
              <a:ext uri="{FF2B5EF4-FFF2-40B4-BE49-F238E27FC236}">
                <a16:creationId xmlns:a16="http://schemas.microsoft.com/office/drawing/2014/main" id="{ED775658-C956-5513-D6EB-D6AB5BD6FA32}"/>
              </a:ext>
            </a:extLst>
          </p:cNvPr>
          <p:cNvCxnSpPr>
            <a:cxnSpLocks/>
          </p:cNvCxnSpPr>
          <p:nvPr/>
        </p:nvCxnSpPr>
        <p:spPr>
          <a:xfrm>
            <a:off x="3831771" y="4808213"/>
            <a:ext cx="87085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89605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the country&#10;&#10;AI-generated content may be incorrect.">
            <a:extLst>
              <a:ext uri="{FF2B5EF4-FFF2-40B4-BE49-F238E27FC236}">
                <a16:creationId xmlns:a16="http://schemas.microsoft.com/office/drawing/2014/main" id="{F37CEE5E-EFDA-00D7-9F47-CCC459A81E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7988" y="0"/>
            <a:ext cx="12189229" cy="6859559"/>
          </a:xfrm>
          <a:prstGeom prst="rect">
            <a:avLst/>
          </a:prstGeom>
        </p:spPr>
      </p:pic>
      <p:sp>
        <p:nvSpPr>
          <p:cNvPr id="2" name="Title 1">
            <a:extLst>
              <a:ext uri="{FF2B5EF4-FFF2-40B4-BE49-F238E27FC236}">
                <a16:creationId xmlns:a16="http://schemas.microsoft.com/office/drawing/2014/main" id="{FA64299F-CF45-DAEF-60D6-1179E061C9ED}"/>
              </a:ext>
            </a:extLst>
          </p:cNvPr>
          <p:cNvSpPr>
            <a:spLocks noGrp="1"/>
          </p:cNvSpPr>
          <p:nvPr>
            <p:ph type="title"/>
          </p:nvPr>
        </p:nvSpPr>
        <p:spPr/>
        <p:txBody>
          <a:bodyPr/>
          <a:lstStyle/>
          <a:p>
            <a:r>
              <a:rPr lang="en-US" dirty="0">
                <a:solidFill>
                  <a:schemeClr val="accent2"/>
                </a:solidFill>
                <a:latin typeface="Neue Haas Grotesk Text Pro" panose="020B0504020202020204" pitchFamily="34" charset="77"/>
              </a:rPr>
              <a:t>WESTERN AUSTRALIA</a:t>
            </a:r>
            <a:br>
              <a:rPr lang="en-US" dirty="0">
                <a:solidFill>
                  <a:schemeClr val="accent2"/>
                </a:solidFill>
                <a:latin typeface="Neue Haas Grotesk Text Pro" panose="020B0504020202020204" pitchFamily="34" charset="77"/>
              </a:rPr>
            </a:br>
            <a:br>
              <a:rPr lang="en-US" dirty="0">
                <a:solidFill>
                  <a:schemeClr val="accent2"/>
                </a:solidFill>
              </a:rPr>
            </a:br>
            <a:endParaRPr lang="en-US" dirty="0">
              <a:solidFill>
                <a:schemeClr val="accent2"/>
              </a:solidFill>
            </a:endParaRPr>
          </a:p>
        </p:txBody>
      </p:sp>
      <p:sp>
        <p:nvSpPr>
          <p:cNvPr id="8" name="TextBox 7">
            <a:extLst>
              <a:ext uri="{FF2B5EF4-FFF2-40B4-BE49-F238E27FC236}">
                <a16:creationId xmlns:a16="http://schemas.microsoft.com/office/drawing/2014/main" id="{2431E68F-71EF-EB06-B250-62C5D71BDDF7}"/>
              </a:ext>
            </a:extLst>
          </p:cNvPr>
          <p:cNvSpPr txBox="1"/>
          <p:nvPr/>
        </p:nvSpPr>
        <p:spPr>
          <a:xfrm>
            <a:off x="1079106" y="4199994"/>
            <a:ext cx="6301818" cy="369332"/>
          </a:xfrm>
          <a:prstGeom prst="rect">
            <a:avLst/>
          </a:prstGeom>
          <a:noFill/>
        </p:spPr>
        <p:txBody>
          <a:bodyPr wrap="square">
            <a:spAutoFit/>
          </a:bodyPr>
          <a:lstStyle/>
          <a:p>
            <a:r>
              <a:rPr lang="en-US" b="1" dirty="0">
                <a:solidFill>
                  <a:schemeClr val="accent2"/>
                </a:solidFill>
                <a:latin typeface="Neue Haas Grotesk Text Pro" panose="020B0504020202020204" pitchFamily="34" charset="77"/>
              </a:rPr>
              <a:t>MARGARET RIVER</a:t>
            </a:r>
            <a:endParaRPr lang="en-US" dirty="0">
              <a:solidFill>
                <a:schemeClr val="accent2"/>
              </a:solidFill>
            </a:endParaRPr>
          </a:p>
        </p:txBody>
      </p:sp>
      <p:cxnSp>
        <p:nvCxnSpPr>
          <p:cNvPr id="3" name="Straight Connector 2">
            <a:extLst>
              <a:ext uri="{FF2B5EF4-FFF2-40B4-BE49-F238E27FC236}">
                <a16:creationId xmlns:a16="http://schemas.microsoft.com/office/drawing/2014/main" id="{654C70A3-6828-79C7-6C10-E5E936BD2EF8}"/>
              </a:ext>
            </a:extLst>
          </p:cNvPr>
          <p:cNvCxnSpPr>
            <a:cxnSpLocks/>
          </p:cNvCxnSpPr>
          <p:nvPr/>
        </p:nvCxnSpPr>
        <p:spPr>
          <a:xfrm>
            <a:off x="3359150" y="4384660"/>
            <a:ext cx="114027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365361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F5F6ACC-A208-6D63-B5D1-7229A5BB2D3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09" r="16709"/>
          <a:stretch/>
        </p:blipFill>
        <p:spPr/>
      </p:pic>
      <p:sp>
        <p:nvSpPr>
          <p:cNvPr id="3" name="Title 2">
            <a:extLst>
              <a:ext uri="{FF2B5EF4-FFF2-40B4-BE49-F238E27FC236}">
                <a16:creationId xmlns:a16="http://schemas.microsoft.com/office/drawing/2014/main" id="{86E8E86C-9C48-FF12-F836-1D5A96850052}"/>
              </a:ext>
            </a:extLst>
          </p:cNvPr>
          <p:cNvSpPr>
            <a:spLocks noGrp="1"/>
          </p:cNvSpPr>
          <p:nvPr>
            <p:ph type="title"/>
          </p:nvPr>
        </p:nvSpPr>
        <p:spPr>
          <a:xfrm>
            <a:off x="630420" y="584200"/>
            <a:ext cx="4031522" cy="785732"/>
          </a:xfrm>
        </p:spPr>
        <p:txBody>
          <a:bodyPr/>
          <a:lstStyle/>
          <a:p>
            <a:r>
              <a:rPr lang="en-US" dirty="0">
                <a:solidFill>
                  <a:schemeClr val="bg2"/>
                </a:solidFill>
              </a:rPr>
              <a:t>GEOGRAPHY, CLIMATE AND SOIL</a:t>
            </a:r>
          </a:p>
        </p:txBody>
      </p:sp>
      <p:sp>
        <p:nvSpPr>
          <p:cNvPr id="4" name="Text Placeholder 3">
            <a:extLst>
              <a:ext uri="{FF2B5EF4-FFF2-40B4-BE49-F238E27FC236}">
                <a16:creationId xmlns:a16="http://schemas.microsoft.com/office/drawing/2014/main" id="{58C1E00F-DF49-9605-5619-016F2A578DD7}"/>
              </a:ext>
            </a:extLst>
          </p:cNvPr>
          <p:cNvSpPr>
            <a:spLocks noGrp="1"/>
          </p:cNvSpPr>
          <p:nvPr>
            <p:ph type="body" sz="quarter" idx="11"/>
          </p:nvPr>
        </p:nvSpPr>
        <p:spPr>
          <a:xfrm>
            <a:off x="630419" y="4011475"/>
            <a:ext cx="4829691" cy="2846525"/>
          </a:xfrm>
        </p:spPr>
        <p:txBody>
          <a:bodyPr/>
          <a:lstStyle/>
          <a:p>
            <a:pPr marL="285750" indent="-285750">
              <a:lnSpc>
                <a:spcPct val="90000"/>
              </a:lnSpc>
              <a:spcBef>
                <a:spcPts val="1200"/>
              </a:spcBef>
              <a:buFont typeface="Arial" panose="020B0604020202020204" pitchFamily="34" charset="0"/>
              <a:buChar char="•"/>
            </a:pPr>
            <a:r>
              <a:rPr lang="en-US" dirty="0">
                <a:solidFill>
                  <a:schemeClr val="bg1"/>
                </a:solidFill>
              </a:rPr>
              <a:t>Long, narrow region commencing </a:t>
            </a:r>
            <a:br>
              <a:rPr lang="en-US" dirty="0">
                <a:solidFill>
                  <a:schemeClr val="bg1"/>
                </a:solidFill>
              </a:rPr>
            </a:br>
            <a:r>
              <a:rPr lang="en-US" dirty="0">
                <a:solidFill>
                  <a:schemeClr val="bg1"/>
                </a:solidFill>
              </a:rPr>
              <a:t>230km south of Perth</a:t>
            </a:r>
          </a:p>
          <a:p>
            <a:pPr marL="285750" indent="-285750">
              <a:lnSpc>
                <a:spcPct val="90000"/>
              </a:lnSpc>
              <a:spcBef>
                <a:spcPts val="1200"/>
              </a:spcBef>
              <a:buFont typeface="Arial" panose="020B0604020202020204" pitchFamily="34" charset="0"/>
              <a:buChar char="•"/>
            </a:pPr>
            <a:r>
              <a:rPr lang="en-US" dirty="0">
                <a:solidFill>
                  <a:schemeClr val="bg1"/>
                </a:solidFill>
              </a:rPr>
              <a:t>Hugged by the Indian and Southern Oceans</a:t>
            </a:r>
          </a:p>
          <a:p>
            <a:pPr marL="285750" indent="-285750">
              <a:lnSpc>
                <a:spcPct val="90000"/>
              </a:lnSpc>
              <a:spcBef>
                <a:spcPts val="1200"/>
              </a:spcBef>
              <a:buFont typeface="Arial" panose="020B0604020202020204" pitchFamily="34" charset="0"/>
              <a:buChar char="•"/>
            </a:pPr>
            <a:r>
              <a:rPr lang="en-US" dirty="0">
                <a:solidFill>
                  <a:schemeClr val="bg1"/>
                </a:solidFill>
              </a:rPr>
              <a:t>Geographically isolated, bestowed with ancient soils and a unique biodiversity</a:t>
            </a:r>
          </a:p>
          <a:p>
            <a:pPr marL="285750" indent="-285750">
              <a:lnSpc>
                <a:spcPct val="90000"/>
              </a:lnSpc>
              <a:spcBef>
                <a:spcPts val="1200"/>
              </a:spcBef>
              <a:buFont typeface="Arial" panose="020B0604020202020204" pitchFamily="34" charset="0"/>
              <a:buChar char="•"/>
            </a:pPr>
            <a:r>
              <a:rPr lang="en-US" dirty="0">
                <a:solidFill>
                  <a:schemeClr val="bg1"/>
                </a:solidFill>
              </a:rPr>
              <a:t>Ideal grape-growing conditions</a:t>
            </a:r>
          </a:p>
          <a:p>
            <a:endParaRPr lang="en-US" dirty="0"/>
          </a:p>
        </p:txBody>
      </p:sp>
      <p:sp>
        <p:nvSpPr>
          <p:cNvPr id="5" name="Text Placeholder 4">
            <a:extLst>
              <a:ext uri="{FF2B5EF4-FFF2-40B4-BE49-F238E27FC236}">
                <a16:creationId xmlns:a16="http://schemas.microsoft.com/office/drawing/2014/main" id="{E8577AFD-F97C-DA71-8599-4D7DD9735E4F}"/>
              </a:ext>
            </a:extLst>
          </p:cNvPr>
          <p:cNvSpPr>
            <a:spLocks noGrp="1"/>
          </p:cNvSpPr>
          <p:nvPr>
            <p:ph type="body" sz="quarter" idx="13"/>
          </p:nvPr>
        </p:nvSpPr>
        <p:spPr/>
        <p:txBody>
          <a:bodyPr/>
          <a:lstStyle/>
          <a:p>
            <a:r>
              <a:rPr lang="en-US" dirty="0">
                <a:solidFill>
                  <a:schemeClr val="accent4"/>
                </a:solidFill>
              </a:rPr>
              <a:t>A GRAPE GROWING PARADISE</a:t>
            </a:r>
          </a:p>
        </p:txBody>
      </p:sp>
    </p:spTree>
    <p:extLst>
      <p:ext uri="{BB962C8B-B14F-4D97-AF65-F5344CB8AC3E}">
        <p14:creationId xmlns:p14="http://schemas.microsoft.com/office/powerpoint/2010/main" val="22085579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51B658-C587-B0BC-DCC2-FD415CFB91BF}"/>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Placeholder 6">
            <a:extLst>
              <a:ext uri="{FF2B5EF4-FFF2-40B4-BE49-F238E27FC236}">
                <a16:creationId xmlns:a16="http://schemas.microsoft.com/office/drawing/2014/main" id="{F5E5D441-F351-5A95-E454-ECCB0C44D807}"/>
              </a:ext>
            </a:extLst>
          </p:cNvPr>
          <p:cNvPicPr>
            <a:picLocks noChangeAspect="1"/>
          </p:cNvPicPr>
          <p:nvPr/>
        </p:nvPicPr>
        <p:blipFill>
          <a:blip r:embed="rId3" cstate="screen">
            <a:extLst>
              <a:ext uri="{28A0092B-C50C-407E-A947-70E740481C1C}">
                <a14:useLocalDpi xmlns:a14="http://schemas.microsoft.com/office/drawing/2010/main"/>
              </a:ext>
            </a:extLst>
          </a:blip>
          <a:srcRect l="21912" t="686" r="9793" b="1"/>
          <a:stretch/>
        </p:blipFill>
        <p:spPr>
          <a:xfrm>
            <a:off x="1" y="-1"/>
            <a:ext cx="6096000" cy="6857993"/>
          </a:xfrm>
          <a:prstGeom prst="rect">
            <a:avLst/>
          </a:prstGeom>
        </p:spPr>
      </p:pic>
      <p:sp>
        <p:nvSpPr>
          <p:cNvPr id="5" name="Title 7">
            <a:extLst>
              <a:ext uri="{FF2B5EF4-FFF2-40B4-BE49-F238E27FC236}">
                <a16:creationId xmlns:a16="http://schemas.microsoft.com/office/drawing/2014/main" id="{FFB25CB7-0857-5EA2-C68A-55F6E3A0212C}"/>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6" name="Text Placeholder 9">
            <a:extLst>
              <a:ext uri="{FF2B5EF4-FFF2-40B4-BE49-F238E27FC236}">
                <a16:creationId xmlns:a16="http://schemas.microsoft.com/office/drawing/2014/main" id="{83B8633A-B2A9-62C7-E554-D9763026C04E}"/>
              </a:ext>
            </a:extLst>
          </p:cNvPr>
          <p:cNvSpPr txBox="1">
            <a:spLocks/>
          </p:cNvSpPr>
          <p:nvPr/>
        </p:nvSpPr>
        <p:spPr>
          <a:xfrm>
            <a:off x="6672817" y="3720866"/>
            <a:ext cx="2555535"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3"/>
                </a:solidFill>
              </a:rPr>
              <a:t>MARGARET RIVER</a:t>
            </a:r>
          </a:p>
          <a:p>
            <a:r>
              <a:rPr lang="en-US" sz="1800" dirty="0">
                <a:solidFill>
                  <a:srgbClr val="B2D8BE"/>
                </a:solidFill>
                <a:latin typeface="Neue Haas Grotesk Text Pro" panose="020B0504020202020204" pitchFamily="34" charset="77"/>
              </a:rPr>
              <a:t>0–231M (0–757FT)</a:t>
            </a:r>
          </a:p>
        </p:txBody>
      </p:sp>
      <p:sp>
        <p:nvSpPr>
          <p:cNvPr id="7" name="TextBox 6">
            <a:extLst>
              <a:ext uri="{FF2B5EF4-FFF2-40B4-BE49-F238E27FC236}">
                <a16:creationId xmlns:a16="http://schemas.microsoft.com/office/drawing/2014/main" id="{26E449AC-62F7-B665-3C75-DEC3A7F77D6F}"/>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8" name="TextBox 7">
            <a:extLst>
              <a:ext uri="{FF2B5EF4-FFF2-40B4-BE49-F238E27FC236}">
                <a16:creationId xmlns:a16="http://schemas.microsoft.com/office/drawing/2014/main" id="{D3EE671D-78E4-2A90-B83D-F0AE4EB38595}"/>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9" name="TextBox 8">
            <a:extLst>
              <a:ext uri="{FF2B5EF4-FFF2-40B4-BE49-F238E27FC236}">
                <a16:creationId xmlns:a16="http://schemas.microsoft.com/office/drawing/2014/main" id="{4C713896-ABE1-082C-E2B5-6E0C7E3360BA}"/>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sp>
        <p:nvSpPr>
          <p:cNvPr id="10" name="TextBox 9">
            <a:extLst>
              <a:ext uri="{FF2B5EF4-FFF2-40B4-BE49-F238E27FC236}">
                <a16:creationId xmlns:a16="http://schemas.microsoft.com/office/drawing/2014/main" id="{C2D410A7-F01F-5007-AE40-DEB0CBE7BA3F}"/>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cxnSp>
        <p:nvCxnSpPr>
          <p:cNvPr id="16" name="Straight Connector 15">
            <a:extLst>
              <a:ext uri="{FF2B5EF4-FFF2-40B4-BE49-F238E27FC236}">
                <a16:creationId xmlns:a16="http://schemas.microsoft.com/office/drawing/2014/main" id="{D0252149-401D-9B25-A1D9-77C8015D3922}"/>
              </a:ext>
            </a:extLst>
          </p:cNvPr>
          <p:cNvCxnSpPr>
            <a:cxnSpLocks/>
          </p:cNvCxnSpPr>
          <p:nvPr/>
        </p:nvCxnSpPr>
        <p:spPr>
          <a:xfrm>
            <a:off x="7546984" y="6366988"/>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B775ABF-E30A-2086-A73C-1C6199FC9E96}"/>
              </a:ext>
            </a:extLst>
          </p:cNvPr>
          <p:cNvCxnSpPr>
            <a:cxnSpLocks/>
          </p:cNvCxnSpPr>
          <p:nvPr/>
        </p:nvCxnSpPr>
        <p:spPr>
          <a:xfrm flipV="1">
            <a:off x="7546984" y="5243987"/>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9BD7AC64-2811-3189-0CBA-9C8D04528450}"/>
              </a:ext>
            </a:extLst>
          </p:cNvPr>
          <p:cNvSpPr txBox="1"/>
          <p:nvPr/>
        </p:nvSpPr>
        <p:spPr>
          <a:xfrm>
            <a:off x="555618" y="1693009"/>
            <a:ext cx="3944498" cy="584775"/>
          </a:xfrm>
          <a:prstGeom prst="rect">
            <a:avLst/>
          </a:prstGeom>
          <a:noFill/>
        </p:spPr>
        <p:txBody>
          <a:bodyPr wrap="square">
            <a:spAutoFit/>
          </a:bodyPr>
          <a:lstStyle/>
          <a:p>
            <a:r>
              <a:rPr lang="en-US" sz="1600" dirty="0">
                <a:solidFill>
                  <a:schemeClr val="bg1"/>
                </a:solidFill>
                <a:latin typeface="Neue Haas Grotesk Text Pro" panose="020B0504020202020204" pitchFamily="34" charset="77"/>
              </a:rPr>
              <a:t>STRONG MARITIME INFLUENCES WITH OCEANS ON THREE SIDES</a:t>
            </a:r>
          </a:p>
        </p:txBody>
      </p:sp>
      <p:sp>
        <p:nvSpPr>
          <p:cNvPr id="20" name="Title 2">
            <a:extLst>
              <a:ext uri="{FF2B5EF4-FFF2-40B4-BE49-F238E27FC236}">
                <a16:creationId xmlns:a16="http://schemas.microsoft.com/office/drawing/2014/main" id="{EE1633EC-A994-993A-4C58-F529C89B9129}"/>
              </a:ext>
            </a:extLst>
          </p:cNvPr>
          <p:cNvSpPr txBox="1">
            <a:spLocks/>
          </p:cNvSpPr>
          <p:nvPr/>
        </p:nvSpPr>
        <p:spPr>
          <a:xfrm>
            <a:off x="546079" y="1025657"/>
            <a:ext cx="5334275" cy="820910"/>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1"/>
                </a:solidFill>
              </a:rPr>
              <a:t>CLIMATE</a:t>
            </a:r>
          </a:p>
        </p:txBody>
      </p:sp>
      <p:sp>
        <p:nvSpPr>
          <p:cNvPr id="21" name="TextBox 20">
            <a:extLst>
              <a:ext uri="{FF2B5EF4-FFF2-40B4-BE49-F238E27FC236}">
                <a16:creationId xmlns:a16="http://schemas.microsoft.com/office/drawing/2014/main" id="{D2FEF2D0-2810-B558-D60F-7D27D9B8F5B0}"/>
              </a:ext>
            </a:extLst>
          </p:cNvPr>
          <p:cNvSpPr txBox="1"/>
          <p:nvPr/>
        </p:nvSpPr>
        <p:spPr>
          <a:xfrm>
            <a:off x="518143" y="465361"/>
            <a:ext cx="4331369" cy="584775"/>
          </a:xfrm>
          <a:prstGeom prst="rect">
            <a:avLst/>
          </a:prstGeom>
          <a:noFill/>
        </p:spPr>
        <p:txBody>
          <a:bodyPr wrap="square" rtlCol="0">
            <a:spAutoFit/>
          </a:bodyPr>
          <a:lstStyle/>
          <a:p>
            <a:pPr algn="l"/>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MEDITERRANEAN</a:t>
            </a:r>
          </a:p>
        </p:txBody>
      </p:sp>
      <p:sp>
        <p:nvSpPr>
          <p:cNvPr id="11" name="Oval 10">
            <a:extLst>
              <a:ext uri="{FF2B5EF4-FFF2-40B4-BE49-F238E27FC236}">
                <a16:creationId xmlns:a16="http://schemas.microsoft.com/office/drawing/2014/main" id="{DE08AEB5-1D66-3ACB-81A3-DB263CFBCCFB}"/>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3" name="Oval 22">
            <a:extLst>
              <a:ext uri="{FF2B5EF4-FFF2-40B4-BE49-F238E27FC236}">
                <a16:creationId xmlns:a16="http://schemas.microsoft.com/office/drawing/2014/main" id="{F0BBF755-1CA2-FE97-D95B-79303941E1C6}"/>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4" name="Oval 23">
            <a:extLst>
              <a:ext uri="{FF2B5EF4-FFF2-40B4-BE49-F238E27FC236}">
                <a16:creationId xmlns:a16="http://schemas.microsoft.com/office/drawing/2014/main" id="{DE8CA3D1-DF5B-FD75-9613-159414567D2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5" name="Oval 24">
            <a:extLst>
              <a:ext uri="{FF2B5EF4-FFF2-40B4-BE49-F238E27FC236}">
                <a16:creationId xmlns:a16="http://schemas.microsoft.com/office/drawing/2014/main" id="{C775F157-3E2F-69A4-1CBE-EA714476EA85}"/>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Oval 13">
            <a:extLst>
              <a:ext uri="{FF2B5EF4-FFF2-40B4-BE49-F238E27FC236}">
                <a16:creationId xmlns:a16="http://schemas.microsoft.com/office/drawing/2014/main" id="{160C6BB0-6A55-AC99-A2FE-EE3693086B2F}"/>
              </a:ext>
            </a:extLst>
          </p:cNvPr>
          <p:cNvSpPr/>
          <p:nvPr/>
        </p:nvSpPr>
        <p:spPr>
          <a:xfrm>
            <a:off x="8608887" y="6194319"/>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Tree>
    <p:extLst>
      <p:ext uri="{BB962C8B-B14F-4D97-AF65-F5344CB8AC3E}">
        <p14:creationId xmlns:p14="http://schemas.microsoft.com/office/powerpoint/2010/main" val="182561756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vineyard with a lake&#10;&#10;AI-generated content may be incorrect.">
            <a:extLst>
              <a:ext uri="{FF2B5EF4-FFF2-40B4-BE49-F238E27FC236}">
                <a16:creationId xmlns:a16="http://schemas.microsoft.com/office/drawing/2014/main" id="{ADF980C2-FD5C-C223-62CA-124A750205D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34" r="16734"/>
          <a:stretch>
            <a:fillRect/>
          </a:stretch>
        </p:blipFill>
        <p:spPr/>
      </p:pic>
      <p:sp>
        <p:nvSpPr>
          <p:cNvPr id="3" name="Text Placeholder 2">
            <a:extLst>
              <a:ext uri="{FF2B5EF4-FFF2-40B4-BE49-F238E27FC236}">
                <a16:creationId xmlns:a16="http://schemas.microsoft.com/office/drawing/2014/main" id="{33EB777C-15A4-2B8D-B5BB-58B82E96AC38}"/>
              </a:ext>
            </a:extLst>
          </p:cNvPr>
          <p:cNvSpPr>
            <a:spLocks noGrp="1"/>
          </p:cNvSpPr>
          <p:nvPr>
            <p:ph type="body" sz="quarter" idx="11"/>
          </p:nvPr>
        </p:nvSpPr>
        <p:spPr>
          <a:xfrm>
            <a:off x="623888" y="2518445"/>
            <a:ext cx="3625823" cy="1610114"/>
          </a:xfrm>
        </p:spPr>
        <p:txBody>
          <a:bodyPr/>
          <a:lstStyle/>
          <a:p>
            <a:r>
              <a:rPr lang="en-US" dirty="0"/>
              <a:t>Predominantly deep, well-drained, red gravelly loams on granite and gneiss. These ancient soils are low in nutrients and ideal for growing high-quality grapes. </a:t>
            </a:r>
            <a:endParaRPr lang="en-AU" dirty="0"/>
          </a:p>
          <a:p>
            <a:endParaRPr lang="en-US" dirty="0"/>
          </a:p>
        </p:txBody>
      </p:sp>
      <p:sp>
        <p:nvSpPr>
          <p:cNvPr id="5" name="Text Placeholder 4">
            <a:extLst>
              <a:ext uri="{FF2B5EF4-FFF2-40B4-BE49-F238E27FC236}">
                <a16:creationId xmlns:a16="http://schemas.microsoft.com/office/drawing/2014/main" id="{0D924624-615D-AF56-E160-DB78EE7E85A3}"/>
              </a:ext>
            </a:extLst>
          </p:cNvPr>
          <p:cNvSpPr>
            <a:spLocks noGrp="1"/>
          </p:cNvSpPr>
          <p:nvPr>
            <p:ph type="body" sz="quarter" idx="13"/>
          </p:nvPr>
        </p:nvSpPr>
        <p:spPr/>
        <p:txBody>
          <a:bodyPr/>
          <a:lstStyle/>
          <a:p>
            <a:r>
              <a:rPr lang="en-US" dirty="0">
                <a:solidFill>
                  <a:schemeClr val="accent1"/>
                </a:solidFill>
              </a:rPr>
              <a:t>SOIL</a:t>
            </a:r>
          </a:p>
        </p:txBody>
      </p:sp>
    </p:spTree>
    <p:extLst>
      <p:ext uri="{BB962C8B-B14F-4D97-AF65-F5344CB8AC3E}">
        <p14:creationId xmlns:p14="http://schemas.microsoft.com/office/powerpoint/2010/main" val="18328876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drinking wine from a glass&#10;&#10;AI-generated content may be incorrect.">
            <a:extLst>
              <a:ext uri="{FF2B5EF4-FFF2-40B4-BE49-F238E27FC236}">
                <a16:creationId xmlns:a16="http://schemas.microsoft.com/office/drawing/2014/main" id="{CBED328E-D523-A555-892C-A7A8D7431135}"/>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rcRect t="31283" b="31283"/>
          <a:stretch>
            <a:fillRect/>
          </a:stretch>
        </p:blipFill>
        <p:spPr/>
      </p:pic>
      <p:sp>
        <p:nvSpPr>
          <p:cNvPr id="3" name="Title 2">
            <a:extLst>
              <a:ext uri="{FF2B5EF4-FFF2-40B4-BE49-F238E27FC236}">
                <a16:creationId xmlns:a16="http://schemas.microsoft.com/office/drawing/2014/main" id="{E02B6C4D-53DC-E84F-0AB0-67B62B6B1C46}"/>
              </a:ext>
            </a:extLst>
          </p:cNvPr>
          <p:cNvSpPr>
            <a:spLocks noGrp="1"/>
          </p:cNvSpPr>
          <p:nvPr>
            <p:ph type="title"/>
          </p:nvPr>
        </p:nvSpPr>
        <p:spPr>
          <a:xfrm>
            <a:off x="5398255" y="4399198"/>
            <a:ext cx="6886184" cy="1325562"/>
          </a:xfrm>
        </p:spPr>
        <p:txBody>
          <a:bodyPr/>
          <a:lstStyle/>
          <a:p>
            <a:r>
              <a:rPr lang="en-US" dirty="0"/>
              <a:t>MASTERS MEET THE MASTERFULLY EXPERIMENTAL</a:t>
            </a:r>
          </a:p>
        </p:txBody>
      </p:sp>
      <p:sp>
        <p:nvSpPr>
          <p:cNvPr id="6" name="Title 2">
            <a:extLst>
              <a:ext uri="{FF2B5EF4-FFF2-40B4-BE49-F238E27FC236}">
                <a16:creationId xmlns:a16="http://schemas.microsoft.com/office/drawing/2014/main" id="{7473AFC1-14C1-86F4-714B-C5930430E24C}"/>
              </a:ext>
            </a:extLst>
          </p:cNvPr>
          <p:cNvSpPr txBox="1">
            <a:spLocks/>
          </p:cNvSpPr>
          <p:nvPr/>
        </p:nvSpPr>
        <p:spPr>
          <a:xfrm>
            <a:off x="5398255" y="3530183"/>
            <a:ext cx="4345352" cy="995363"/>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3200" dirty="0">
                <a:solidFill>
                  <a:schemeClr val="bg2"/>
                </a:solidFill>
              </a:rPr>
              <a:t>VITICULTURE AND WINEMAKING</a:t>
            </a:r>
          </a:p>
          <a:p>
            <a:endParaRPr lang="en-US" dirty="0"/>
          </a:p>
        </p:txBody>
      </p:sp>
    </p:spTree>
    <p:extLst>
      <p:ext uri="{BB962C8B-B14F-4D97-AF65-F5344CB8AC3E}">
        <p14:creationId xmlns:p14="http://schemas.microsoft.com/office/powerpoint/2010/main" val="358316645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bunch of grapes on a vine&#10;&#10;AI-generated content may be incorrect.">
            <a:extLst>
              <a:ext uri="{FF2B5EF4-FFF2-40B4-BE49-F238E27FC236}">
                <a16:creationId xmlns:a16="http://schemas.microsoft.com/office/drawing/2014/main" id="{FA7FD55E-9F7A-F7FC-DB06-1916D4D6FA0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10" r="16710"/>
          <a:stretch>
            <a:fillRect/>
          </a:stretch>
        </p:blipFill>
        <p:spPr/>
      </p:pic>
      <p:sp>
        <p:nvSpPr>
          <p:cNvPr id="4" name="Text Placeholder 3">
            <a:extLst>
              <a:ext uri="{FF2B5EF4-FFF2-40B4-BE49-F238E27FC236}">
                <a16:creationId xmlns:a16="http://schemas.microsoft.com/office/drawing/2014/main" id="{1BCE2845-1A8B-F8FC-5DD9-EE477F097906}"/>
              </a:ext>
            </a:extLst>
          </p:cNvPr>
          <p:cNvSpPr>
            <a:spLocks noGrp="1"/>
          </p:cNvSpPr>
          <p:nvPr>
            <p:ph type="body" sz="quarter" idx="12"/>
          </p:nvPr>
        </p:nvSpPr>
        <p:spPr>
          <a:xfrm>
            <a:off x="6456364" y="2654909"/>
            <a:ext cx="4329060" cy="1530521"/>
          </a:xfrm>
        </p:spPr>
        <p:txBody>
          <a:bodyPr/>
          <a:lstStyle/>
          <a:p>
            <a:pPr>
              <a:lnSpc>
                <a:spcPct val="99000"/>
              </a:lnSpc>
              <a:spcBef>
                <a:spcPts val="900"/>
              </a:spcBef>
            </a:pPr>
            <a:r>
              <a:rPr lang="en-US" dirty="0"/>
              <a:t>Minimal intervention to produce pristine fruit that expresses terroir</a:t>
            </a:r>
          </a:p>
          <a:p>
            <a:pPr>
              <a:lnSpc>
                <a:spcPct val="99000"/>
              </a:lnSpc>
              <a:spcBef>
                <a:spcPts val="900"/>
              </a:spcBef>
            </a:pPr>
            <a:r>
              <a:rPr lang="en-US" dirty="0"/>
              <a:t>Growing adoption of sustainable, organic and biodynamic practices</a:t>
            </a:r>
          </a:p>
          <a:p>
            <a:pPr>
              <a:lnSpc>
                <a:spcPct val="99000"/>
              </a:lnSpc>
              <a:spcBef>
                <a:spcPts val="900"/>
              </a:spcBef>
            </a:pPr>
            <a:r>
              <a:rPr lang="en-US" dirty="0"/>
              <a:t>High-quality heritage clones</a:t>
            </a:r>
          </a:p>
          <a:p>
            <a:pPr>
              <a:lnSpc>
                <a:spcPct val="99000"/>
              </a:lnSpc>
              <a:spcBef>
                <a:spcPts val="900"/>
              </a:spcBef>
            </a:pPr>
            <a:r>
              <a:rPr lang="en-US" dirty="0"/>
              <a:t>Harvest: February–April</a:t>
            </a:r>
          </a:p>
          <a:p>
            <a:endParaRPr lang="en-US" dirty="0"/>
          </a:p>
        </p:txBody>
      </p:sp>
      <p:sp>
        <p:nvSpPr>
          <p:cNvPr id="5" name="Text Placeholder 4">
            <a:extLst>
              <a:ext uri="{FF2B5EF4-FFF2-40B4-BE49-F238E27FC236}">
                <a16:creationId xmlns:a16="http://schemas.microsoft.com/office/drawing/2014/main" id="{83CB292F-975B-2599-7C17-0FE643125703}"/>
              </a:ext>
            </a:extLst>
          </p:cNvPr>
          <p:cNvSpPr>
            <a:spLocks noGrp="1"/>
          </p:cNvSpPr>
          <p:nvPr>
            <p:ph type="body" sz="quarter" idx="13"/>
          </p:nvPr>
        </p:nvSpPr>
        <p:spPr/>
        <p:txBody>
          <a:bodyPr/>
          <a:lstStyle/>
          <a:p>
            <a:r>
              <a:rPr lang="en-US" dirty="0">
                <a:solidFill>
                  <a:schemeClr val="accent1"/>
                </a:solidFill>
              </a:rPr>
              <a:t>GRAPE GROWING</a:t>
            </a:r>
          </a:p>
        </p:txBody>
      </p:sp>
    </p:spTree>
    <p:extLst>
      <p:ext uri="{BB962C8B-B14F-4D97-AF65-F5344CB8AC3E}">
        <p14:creationId xmlns:p14="http://schemas.microsoft.com/office/powerpoint/2010/main" val="347442009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FA7FD55E-9F7A-F7FC-DB06-1916D4D6FA0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709" r="16709"/>
          <a:stretch/>
        </p:blipFill>
        <p:spPr/>
      </p:pic>
      <p:sp>
        <p:nvSpPr>
          <p:cNvPr id="4" name="Text Placeholder 3">
            <a:extLst>
              <a:ext uri="{FF2B5EF4-FFF2-40B4-BE49-F238E27FC236}">
                <a16:creationId xmlns:a16="http://schemas.microsoft.com/office/drawing/2014/main" id="{1BCE2845-1A8B-F8FC-5DD9-EE477F097906}"/>
              </a:ext>
            </a:extLst>
          </p:cNvPr>
          <p:cNvSpPr>
            <a:spLocks noGrp="1"/>
          </p:cNvSpPr>
          <p:nvPr>
            <p:ph type="body" sz="quarter" idx="12"/>
          </p:nvPr>
        </p:nvSpPr>
        <p:spPr>
          <a:xfrm>
            <a:off x="6456365" y="2341599"/>
            <a:ext cx="4044246" cy="2606639"/>
          </a:xfrm>
        </p:spPr>
        <p:txBody>
          <a:bodyPr/>
          <a:lstStyle/>
          <a:p>
            <a:pPr>
              <a:spcBef>
                <a:spcPts val="800"/>
              </a:spcBef>
            </a:pPr>
            <a:r>
              <a:rPr lang="en-US" dirty="0"/>
              <a:t>Classic techniques influenced by the local environment</a:t>
            </a:r>
          </a:p>
          <a:p>
            <a:pPr>
              <a:spcBef>
                <a:spcPts val="800"/>
              </a:spcBef>
            </a:pPr>
            <a:r>
              <a:rPr lang="en-US" dirty="0"/>
              <a:t>Climate lends itself to </a:t>
            </a:r>
            <a:br>
              <a:rPr lang="en-US" dirty="0"/>
            </a:br>
            <a:r>
              <a:rPr lang="en-US" dirty="0"/>
              <a:t>low-intervention approach</a:t>
            </a:r>
          </a:p>
          <a:p>
            <a:pPr>
              <a:spcBef>
                <a:spcPts val="800"/>
              </a:spcBef>
            </a:pPr>
            <a:r>
              <a:rPr lang="en-US" dirty="0"/>
              <a:t>Most wines see oak but winemakers practice restraint</a:t>
            </a:r>
          </a:p>
          <a:p>
            <a:pPr>
              <a:spcBef>
                <a:spcPts val="800"/>
              </a:spcBef>
            </a:pPr>
            <a:r>
              <a:rPr lang="en-US" dirty="0"/>
              <a:t>New generation of innovative winemakers experimenting with alternative techniques</a:t>
            </a:r>
          </a:p>
        </p:txBody>
      </p:sp>
      <p:sp>
        <p:nvSpPr>
          <p:cNvPr id="5" name="Text Placeholder 4">
            <a:extLst>
              <a:ext uri="{FF2B5EF4-FFF2-40B4-BE49-F238E27FC236}">
                <a16:creationId xmlns:a16="http://schemas.microsoft.com/office/drawing/2014/main" id="{83CB292F-975B-2599-7C17-0FE643125703}"/>
              </a:ext>
            </a:extLst>
          </p:cNvPr>
          <p:cNvSpPr>
            <a:spLocks noGrp="1"/>
          </p:cNvSpPr>
          <p:nvPr>
            <p:ph type="body" sz="quarter" idx="13"/>
          </p:nvPr>
        </p:nvSpPr>
        <p:spPr/>
        <p:txBody>
          <a:bodyPr/>
          <a:lstStyle/>
          <a:p>
            <a:r>
              <a:rPr lang="en-US" dirty="0">
                <a:solidFill>
                  <a:schemeClr val="accent1"/>
                </a:solidFill>
              </a:rPr>
              <a:t>WINEMAKING</a:t>
            </a:r>
          </a:p>
        </p:txBody>
      </p:sp>
    </p:spTree>
    <p:extLst>
      <p:ext uri="{BB962C8B-B14F-4D97-AF65-F5344CB8AC3E}">
        <p14:creationId xmlns:p14="http://schemas.microsoft.com/office/powerpoint/2010/main" val="342749761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9015AB7-F121-BD3F-66C2-5EF08146344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22150" t="14736" r="29661" b="12886"/>
          <a:stretch/>
        </p:blipFill>
        <p:spPr>
          <a:xfrm>
            <a:off x="6096000" y="368300"/>
            <a:ext cx="6096000" cy="6103741"/>
          </a:xfrm>
        </p:spPr>
      </p:pic>
      <p:sp>
        <p:nvSpPr>
          <p:cNvPr id="3" name="Title 2">
            <a:extLst>
              <a:ext uri="{FF2B5EF4-FFF2-40B4-BE49-F238E27FC236}">
                <a16:creationId xmlns:a16="http://schemas.microsoft.com/office/drawing/2014/main" id="{CAB2C1DC-8F14-31A4-7CB8-CF4B1F7CA0D1}"/>
              </a:ext>
            </a:extLst>
          </p:cNvPr>
          <p:cNvSpPr>
            <a:spLocks noGrp="1"/>
          </p:cNvSpPr>
          <p:nvPr>
            <p:ph type="title"/>
          </p:nvPr>
        </p:nvSpPr>
        <p:spPr/>
        <p:txBody>
          <a:bodyPr/>
          <a:lstStyle/>
          <a:p>
            <a:r>
              <a:rPr lang="en-US" dirty="0">
                <a:solidFill>
                  <a:schemeClr val="bg2"/>
                </a:solidFill>
              </a:rPr>
              <a:t>NOTEWORTHY VARIETIES</a:t>
            </a:r>
          </a:p>
        </p:txBody>
      </p:sp>
      <p:sp>
        <p:nvSpPr>
          <p:cNvPr id="5" name="Text Placeholder 4">
            <a:extLst>
              <a:ext uri="{FF2B5EF4-FFF2-40B4-BE49-F238E27FC236}">
                <a16:creationId xmlns:a16="http://schemas.microsoft.com/office/drawing/2014/main" id="{B6C64648-954C-CAAC-2988-DFC205471DB3}"/>
              </a:ext>
            </a:extLst>
          </p:cNvPr>
          <p:cNvSpPr>
            <a:spLocks noGrp="1"/>
          </p:cNvSpPr>
          <p:nvPr>
            <p:ph type="body" sz="quarter" idx="13"/>
          </p:nvPr>
        </p:nvSpPr>
        <p:spPr/>
        <p:txBody>
          <a:bodyPr/>
          <a:lstStyle/>
          <a:p>
            <a:r>
              <a:rPr lang="en-US" dirty="0">
                <a:solidFill>
                  <a:schemeClr val="accent4"/>
                </a:solidFill>
              </a:rPr>
              <a:t>TASTE OF MARGARET RIVER</a:t>
            </a:r>
          </a:p>
        </p:txBody>
      </p:sp>
    </p:spTree>
    <p:extLst>
      <p:ext uri="{BB962C8B-B14F-4D97-AF65-F5344CB8AC3E}">
        <p14:creationId xmlns:p14="http://schemas.microsoft.com/office/powerpoint/2010/main" val="288455833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8">
            <a:extLst>
              <a:ext uri="{FF2B5EF4-FFF2-40B4-BE49-F238E27FC236}">
                <a16:creationId xmlns:a16="http://schemas.microsoft.com/office/drawing/2014/main" id="{22B5D5B7-CC1F-1607-8D4F-E002454BC39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50853" y="1933074"/>
            <a:ext cx="1182507" cy="3579859"/>
          </a:xfrm>
          <a:prstGeom prst="rect">
            <a:avLst/>
          </a:prstGeom>
        </p:spPr>
      </p:pic>
      <p:pic>
        <p:nvPicPr>
          <p:cNvPr id="2" name="Picture Placeholder 8">
            <a:extLst>
              <a:ext uri="{FF2B5EF4-FFF2-40B4-BE49-F238E27FC236}">
                <a16:creationId xmlns:a16="http://schemas.microsoft.com/office/drawing/2014/main" id="{6CFD59CF-4E3F-0E08-A45D-DBF7966451C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319686" y="1933074"/>
            <a:ext cx="1182507" cy="3579859"/>
          </a:xfrm>
          <a:prstGeom prst="rect">
            <a:avLst/>
          </a:prstGeom>
        </p:spPr>
      </p:pic>
      <p:pic>
        <p:nvPicPr>
          <p:cNvPr id="27" name="Picture Placeholder 8">
            <a:extLst>
              <a:ext uri="{FF2B5EF4-FFF2-40B4-BE49-F238E27FC236}">
                <a16:creationId xmlns:a16="http://schemas.microsoft.com/office/drawing/2014/main" id="{AB0708A4-22C4-C5FE-02E7-7310E1545F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54692" y="1793021"/>
            <a:ext cx="1270924" cy="3847526"/>
          </a:xfrm>
          <a:prstGeom prst="rect">
            <a:avLst/>
          </a:prstGeom>
        </p:spPr>
      </p:pic>
      <p:pic>
        <p:nvPicPr>
          <p:cNvPr id="24" name="Picture Placeholder 8">
            <a:extLst>
              <a:ext uri="{FF2B5EF4-FFF2-40B4-BE49-F238E27FC236}">
                <a16:creationId xmlns:a16="http://schemas.microsoft.com/office/drawing/2014/main" id="{C3F89E92-1BDF-1F91-E390-387925AB7EC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69471" y="1800516"/>
            <a:ext cx="1270924" cy="3847526"/>
          </a:xfrm>
          <a:prstGeom prst="rect">
            <a:avLst/>
          </a:prstGeom>
        </p:spPr>
      </p:pic>
      <p:pic>
        <p:nvPicPr>
          <p:cNvPr id="23" name="Picture Placeholder 8">
            <a:extLst>
              <a:ext uri="{FF2B5EF4-FFF2-40B4-BE49-F238E27FC236}">
                <a16:creationId xmlns:a16="http://schemas.microsoft.com/office/drawing/2014/main" id="{3916F695-FB44-8488-2301-57E9FA95F79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367030" y="1933074"/>
            <a:ext cx="1182507" cy="3579859"/>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MARGARET RIVER</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CABERNET</a:t>
            </a:r>
          </a:p>
          <a:p>
            <a:pPr algn="ctr"/>
            <a:r>
              <a:rPr lang="en-US" dirty="0">
                <a:solidFill>
                  <a:srgbClr val="601329"/>
                </a:solidFill>
                <a:latin typeface="Neue Haas Grotesk Text Pro" panose="020B0504020202020204" pitchFamily="34" charset="77"/>
              </a:rPr>
              <a:t>SAUVIGNON</a:t>
            </a:r>
          </a:p>
          <a:p>
            <a:pPr algn="ctr"/>
            <a:r>
              <a:rPr lang="en-US" sz="3800" b="1" dirty="0">
                <a:solidFill>
                  <a:schemeClr val="bg1"/>
                </a:solidFill>
                <a:latin typeface="Neue Haas Grotesk Text Pro" panose="020B0504020202020204" pitchFamily="34" charset="77"/>
              </a:rPr>
              <a:t>20%</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951916"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SAUVIGNON</a:t>
            </a:r>
          </a:p>
          <a:p>
            <a:pPr algn="ctr"/>
            <a:r>
              <a:rPr lang="en-US" dirty="0">
                <a:solidFill>
                  <a:srgbClr val="601329"/>
                </a:solidFill>
                <a:latin typeface="Neue Haas Grotesk Text Pro" panose="020B0504020202020204" pitchFamily="34" charset="77"/>
              </a:rPr>
              <a:t>BLANC</a:t>
            </a:r>
          </a:p>
          <a:p>
            <a:pPr algn="ctr"/>
            <a:r>
              <a:rPr lang="en-US" sz="3800" b="1" dirty="0">
                <a:solidFill>
                  <a:schemeClr val="bg1"/>
                </a:solidFill>
                <a:latin typeface="Neue Haas Grotesk Text Pro" panose="020B0504020202020204" pitchFamily="34" charset="77"/>
              </a:rPr>
              <a:t>20%</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843122" y="5470367"/>
            <a:ext cx="219691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CHARDONNAY</a:t>
            </a:r>
          </a:p>
          <a:p>
            <a:pPr algn="ctr"/>
            <a:endParaRPr lang="en-US" sz="1800" b="1" dirty="0">
              <a:solidFill>
                <a:schemeClr val="bg1"/>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17%</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704004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SEMILLON</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17%</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13%</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9320579" y="4019454"/>
            <a:ext cx="1278876"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SHIRAZ</a:t>
            </a:r>
          </a:p>
        </p:txBody>
      </p:sp>
      <p:sp>
        <p:nvSpPr>
          <p:cNvPr id="19" name="TextBox 18">
            <a:extLst>
              <a:ext uri="{FF2B5EF4-FFF2-40B4-BE49-F238E27FC236}">
                <a16:creationId xmlns:a16="http://schemas.microsoft.com/office/drawing/2014/main" id="{D1A8A0A2-2C26-976D-AF4E-0E4CCEC9774D}"/>
              </a:ext>
            </a:extLst>
          </p:cNvPr>
          <p:cNvSpPr txBox="1"/>
          <p:nvPr/>
        </p:nvSpPr>
        <p:spPr>
          <a:xfrm rot="16200000">
            <a:off x="933928" y="3910449"/>
            <a:ext cx="1929695"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CABERNET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SAUVIGNON</a:t>
            </a:r>
          </a:p>
        </p:txBody>
      </p:sp>
      <p:sp>
        <p:nvSpPr>
          <p:cNvPr id="20" name="TextBox 19">
            <a:extLst>
              <a:ext uri="{FF2B5EF4-FFF2-40B4-BE49-F238E27FC236}">
                <a16:creationId xmlns:a16="http://schemas.microsoft.com/office/drawing/2014/main" id="{D912074E-0F09-7AA3-FACC-5624B6DB03E4}"/>
              </a:ext>
            </a:extLst>
          </p:cNvPr>
          <p:cNvSpPr txBox="1"/>
          <p:nvPr/>
        </p:nvSpPr>
        <p:spPr>
          <a:xfrm rot="16200000">
            <a:off x="4764833" y="4019454"/>
            <a:ext cx="2260747"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CHARDONNAY</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7087300" y="4019455"/>
            <a:ext cx="1673471"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SEMILLON</a:t>
            </a:r>
          </a:p>
        </p:txBody>
      </p:sp>
      <p:sp>
        <p:nvSpPr>
          <p:cNvPr id="3" name="TextBox 2">
            <a:extLst>
              <a:ext uri="{FF2B5EF4-FFF2-40B4-BE49-F238E27FC236}">
                <a16:creationId xmlns:a16="http://schemas.microsoft.com/office/drawing/2014/main" id="{88337BE3-A200-D33B-25AA-E75AA9733FD6}"/>
              </a:ext>
            </a:extLst>
          </p:cNvPr>
          <p:cNvSpPr txBox="1"/>
          <p:nvPr/>
        </p:nvSpPr>
        <p:spPr>
          <a:xfrm rot="16200000">
            <a:off x="2930646" y="3910450"/>
            <a:ext cx="1997022"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SAUVIGNON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BLANC</a:t>
            </a:r>
          </a:p>
        </p:txBody>
      </p:sp>
    </p:spTree>
    <p:extLst>
      <p:ext uri="{BB962C8B-B14F-4D97-AF65-F5344CB8AC3E}">
        <p14:creationId xmlns:p14="http://schemas.microsoft.com/office/powerpoint/2010/main" val="38591785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107330" y="5003220"/>
            <a:ext cx="85557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255557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MARGARET RIVER</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SEMILLON SAUVIGNON BLANC</a:t>
            </a:r>
          </a:p>
        </p:txBody>
      </p:sp>
      <p:sp>
        <p:nvSpPr>
          <p:cNvPr id="26" name="Oval 25">
            <a:extLst>
              <a:ext uri="{FF2B5EF4-FFF2-40B4-BE49-F238E27FC236}">
                <a16:creationId xmlns:a16="http://schemas.microsoft.com/office/drawing/2014/main" id="{EA6BCBDD-680C-58C3-153A-39C29DAC56F3}"/>
              </a:ext>
            </a:extLst>
          </p:cNvPr>
          <p:cNvSpPr/>
          <p:nvPr/>
        </p:nvSpPr>
        <p:spPr>
          <a:xfrm>
            <a:off x="7790487" y="1812208"/>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62900" y="2463460"/>
            <a:ext cx="1832762" cy="90370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HELPED PUT MARGARET RIVER ON THE WINE MAP</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18772" y="5189453"/>
            <a:ext cx="2805709" cy="1232069"/>
          </a:xfrm>
          <a:prstGeom prst="rect">
            <a:avLst/>
          </a:prstGeom>
          <a:noFill/>
        </p:spPr>
        <p:txBody>
          <a:bodyPr wrap="square" anchor="b">
            <a:spAutoFit/>
          </a:bodyPr>
          <a:lstStyle/>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Gooseberry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Passionfruit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Lime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Lemon Curd</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Grapefruit</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606820" y="4525409"/>
            <a:ext cx="118135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p:nvPr/>
        </p:nvCxnSpPr>
        <p:spPr>
          <a:xfrm>
            <a:off x="1616130" y="4517789"/>
            <a:ext cx="0" cy="62484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7790487" y="4587721"/>
            <a:ext cx="2805709" cy="830997"/>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TWO VARIETIES THAT ARE INHERENTLY COMPLEMENTARY</a:t>
            </a:r>
          </a:p>
        </p:txBody>
      </p: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5480498" y="29521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5154140" y="3882893"/>
            <a:ext cx="2732822" cy="1272464"/>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b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SAVIGNON </a:t>
            </a:r>
            <a:b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BLANC</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8" name="TextBox 7">
            <a:extLst>
              <a:ext uri="{FF2B5EF4-FFF2-40B4-BE49-F238E27FC236}">
                <a16:creationId xmlns:a16="http://schemas.microsoft.com/office/drawing/2014/main" id="{6FA4C744-3635-49FA-036A-8F241FAF7623}"/>
              </a:ext>
            </a:extLst>
          </p:cNvPr>
          <p:cNvSpPr txBox="1"/>
          <p:nvPr/>
        </p:nvSpPr>
        <p:spPr>
          <a:xfrm>
            <a:off x="2797181" y="4373615"/>
            <a:ext cx="2222147" cy="338554"/>
          </a:xfrm>
          <a:prstGeom prst="rect">
            <a:avLst/>
          </a:prstGeom>
          <a:noFill/>
        </p:spPr>
        <p:txBody>
          <a:bodyPr wrap="none" rtlCol="0">
            <a:spAutoFit/>
          </a:bodyPr>
          <a:lstStyle/>
          <a:p>
            <a:r>
              <a:rPr lang="en-AU" sz="1600" dirty="0">
                <a:solidFill>
                  <a:schemeClr val="accent1"/>
                </a:solidFill>
                <a:effectLst/>
                <a:latin typeface="Neue Haas Grotesk Text Pro" panose="020B0504020202020204" pitchFamily="34" charset="77"/>
              </a:rPr>
              <a:t>TYPICAL FLAVOURS</a:t>
            </a:r>
          </a:p>
        </p:txBody>
      </p:sp>
      <p:cxnSp>
        <p:nvCxnSpPr>
          <p:cNvPr id="10" name="Straight Connector 9">
            <a:extLst>
              <a:ext uri="{FF2B5EF4-FFF2-40B4-BE49-F238E27FC236}">
                <a16:creationId xmlns:a16="http://schemas.microsoft.com/office/drawing/2014/main" id="{3E279A9F-C4C7-1DCD-47D0-B24B5C9864BA}"/>
              </a:ext>
            </a:extLst>
          </p:cNvPr>
          <p:cNvCxnSpPr>
            <a:cxnSpLocks/>
          </p:cNvCxnSpPr>
          <p:nvPr/>
        </p:nvCxnSpPr>
        <p:spPr>
          <a:xfrm>
            <a:off x="4972112" y="4525409"/>
            <a:ext cx="73164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2564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156B-802D-6F4F-B138-FFA650E9EE5B}"/>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C2164130-C817-58F9-2C6A-4CE3EF096460}"/>
              </a:ext>
            </a:extLst>
          </p:cNvPr>
          <p:cNvSpPr/>
          <p:nvPr/>
        </p:nvSpPr>
        <p:spPr>
          <a:xfrm>
            <a:off x="2010871" y="2171537"/>
            <a:ext cx="272668" cy="272668"/>
          </a:xfrm>
          <a:prstGeom prst="ellipse">
            <a:avLst/>
          </a:prstGeom>
          <a:solidFill>
            <a:srgbClr val="F7F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0A5A606F-4A6A-3B78-FDE0-5346E75A688D}"/>
              </a:ext>
            </a:extLst>
          </p:cNvPr>
          <p:cNvSpPr/>
          <p:nvPr/>
        </p:nvSpPr>
        <p:spPr>
          <a:xfrm>
            <a:off x="2375014" y="2168635"/>
            <a:ext cx="272668" cy="272668"/>
          </a:xfrm>
          <a:prstGeom prst="ellipse">
            <a:avLst/>
          </a:prstGeom>
          <a:solidFill>
            <a:srgbClr val="EBE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4CE4DE0A-3156-E185-6BA0-5277D6FBF076}"/>
              </a:ext>
            </a:extLst>
          </p:cNvPr>
          <p:cNvSpPr/>
          <p:nvPr/>
        </p:nvSpPr>
        <p:spPr>
          <a:xfrm>
            <a:off x="2739157" y="2168635"/>
            <a:ext cx="272668" cy="272668"/>
          </a:xfrm>
          <a:prstGeom prst="ellipse">
            <a:avLst/>
          </a:prstGeom>
          <a:solidFill>
            <a:srgbClr val="F4E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81F29077-FA8A-2CDB-E97D-A40A19EE4078}"/>
              </a:ext>
            </a:extLst>
          </p:cNvPr>
          <p:cNvSpPr/>
          <p:nvPr/>
        </p:nvSpPr>
        <p:spPr>
          <a:xfrm>
            <a:off x="3103300" y="2168635"/>
            <a:ext cx="272668" cy="272668"/>
          </a:xfrm>
          <a:prstGeom prst="ellipse">
            <a:avLst/>
          </a:prstGeom>
          <a:solidFill>
            <a:srgbClr val="F1E2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DB00030A-5E2A-8A04-9455-684D5BB263FC}"/>
              </a:ext>
            </a:extLst>
          </p:cNvPr>
          <p:cNvSpPr txBox="1"/>
          <p:nvPr/>
        </p:nvSpPr>
        <p:spPr>
          <a:xfrm>
            <a:off x="530425" y="2196603"/>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733F3771-4282-D452-8E25-D8716D9E49DC}"/>
              </a:ext>
            </a:extLst>
          </p:cNvPr>
          <p:cNvSpPr/>
          <p:nvPr/>
        </p:nvSpPr>
        <p:spPr>
          <a:xfrm>
            <a:off x="3467824" y="2168635"/>
            <a:ext cx="272668" cy="272668"/>
          </a:xfrm>
          <a:prstGeom prst="ellipse">
            <a:avLst/>
          </a:prstGeom>
          <a:solidFill>
            <a:srgbClr val="F0E0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5665D82D-136D-E579-CE9A-3DEDF142AE84}"/>
              </a:ext>
            </a:extLst>
          </p:cNvPr>
          <p:cNvSpPr/>
          <p:nvPr/>
        </p:nvSpPr>
        <p:spPr>
          <a:xfrm>
            <a:off x="3832348" y="2168635"/>
            <a:ext cx="272668" cy="272668"/>
          </a:xfrm>
          <a:prstGeom prst="ellipse">
            <a:avLst/>
          </a:prstGeom>
          <a:solidFill>
            <a:srgbClr val="F5D1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8AC4D748-73A2-2FF0-B26F-439037E69A67}"/>
              </a:ext>
            </a:extLst>
          </p:cNvPr>
          <p:cNvSpPr/>
          <p:nvPr/>
        </p:nvSpPr>
        <p:spPr>
          <a:xfrm>
            <a:off x="4190693" y="2168635"/>
            <a:ext cx="272668" cy="272668"/>
          </a:xfrm>
          <a:prstGeom prst="ellipse">
            <a:avLst/>
          </a:prstGeom>
          <a:solidFill>
            <a:srgbClr val="D19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31270497-E897-4289-F0EB-3818B8B0E1B1}"/>
              </a:ext>
            </a:extLst>
          </p:cNvPr>
          <p:cNvSpPr/>
          <p:nvPr/>
        </p:nvSpPr>
        <p:spPr>
          <a:xfrm>
            <a:off x="4561395" y="2168635"/>
            <a:ext cx="272668" cy="272668"/>
          </a:xfrm>
          <a:prstGeom prst="ellipse">
            <a:avLst/>
          </a:prstGeom>
          <a:solidFill>
            <a:srgbClr val="B368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70DBE59E-8202-2A43-125A-376F32B8C615}"/>
              </a:ext>
            </a:extLst>
          </p:cNvPr>
          <p:cNvSpPr/>
          <p:nvPr/>
        </p:nvSpPr>
        <p:spPr>
          <a:xfrm>
            <a:off x="4925919" y="2168635"/>
            <a:ext cx="272668" cy="272668"/>
          </a:xfrm>
          <a:prstGeom prst="ellipse">
            <a:avLst/>
          </a:prstGeom>
          <a:solidFill>
            <a:srgbClr val="6A3E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19AEF9CD-D63A-FEAF-39B7-0E9108981333}"/>
              </a:ext>
            </a:extLst>
          </p:cNvPr>
          <p:cNvSpPr txBox="1"/>
          <p:nvPr/>
        </p:nvSpPr>
        <p:spPr>
          <a:xfrm>
            <a:off x="1691146" y="2615828"/>
            <a:ext cx="225263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Semillon/Sauvignon Blanc</a:t>
            </a:r>
          </a:p>
        </p:txBody>
      </p:sp>
      <p:cxnSp>
        <p:nvCxnSpPr>
          <p:cNvPr id="48" name="Straight Connector 47">
            <a:extLst>
              <a:ext uri="{FF2B5EF4-FFF2-40B4-BE49-F238E27FC236}">
                <a16:creationId xmlns:a16="http://schemas.microsoft.com/office/drawing/2014/main" id="{1D1DEDE6-0197-C6A7-0DF9-819C5A4FD5B7}"/>
              </a:ext>
            </a:extLst>
          </p:cNvPr>
          <p:cNvCxnSpPr>
            <a:cxnSpLocks/>
          </p:cNvCxnSpPr>
          <p:nvPr/>
        </p:nvCxnSpPr>
        <p:spPr>
          <a:xfrm>
            <a:off x="1509431" y="2304969"/>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1727E905-3D33-773A-D9E9-10C39B8CC9D6}"/>
              </a:ext>
            </a:extLst>
          </p:cNvPr>
          <p:cNvSpPr/>
          <p:nvPr/>
        </p:nvSpPr>
        <p:spPr>
          <a:xfrm>
            <a:off x="2010871" y="332071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221C8CE9-56C6-BF69-99CD-0C9D79ACCFA4}"/>
              </a:ext>
            </a:extLst>
          </p:cNvPr>
          <p:cNvSpPr/>
          <p:nvPr/>
        </p:nvSpPr>
        <p:spPr>
          <a:xfrm>
            <a:off x="2375014" y="331781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EF9CE1DD-409D-D6E8-2FD3-84F4585A1110}"/>
              </a:ext>
            </a:extLst>
          </p:cNvPr>
          <p:cNvSpPr/>
          <p:nvPr/>
        </p:nvSpPr>
        <p:spPr>
          <a:xfrm>
            <a:off x="2739157" y="331781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8999AB3-78BD-EE6F-D341-682BDE6C7653}"/>
              </a:ext>
            </a:extLst>
          </p:cNvPr>
          <p:cNvSpPr/>
          <p:nvPr/>
        </p:nvSpPr>
        <p:spPr>
          <a:xfrm>
            <a:off x="3103300" y="331781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CF517208-81FB-D893-85ED-FA67EC1640EC}"/>
              </a:ext>
            </a:extLst>
          </p:cNvPr>
          <p:cNvSpPr txBox="1"/>
          <p:nvPr/>
        </p:nvSpPr>
        <p:spPr>
          <a:xfrm>
            <a:off x="530424" y="329863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B2D090DD-3AF4-E349-50FC-69C07E42ED6E}"/>
              </a:ext>
            </a:extLst>
          </p:cNvPr>
          <p:cNvSpPr/>
          <p:nvPr/>
        </p:nvSpPr>
        <p:spPr>
          <a:xfrm>
            <a:off x="3467824" y="331781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B870CD8C-C143-00D8-34AB-B960F82C9D98}"/>
              </a:ext>
            </a:extLst>
          </p:cNvPr>
          <p:cNvSpPr/>
          <p:nvPr/>
        </p:nvSpPr>
        <p:spPr>
          <a:xfrm>
            <a:off x="3832348" y="331781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9DAD3FEE-FD64-2F2C-F165-6E475B6F3011}"/>
              </a:ext>
            </a:extLst>
          </p:cNvPr>
          <p:cNvSpPr/>
          <p:nvPr/>
        </p:nvSpPr>
        <p:spPr>
          <a:xfrm>
            <a:off x="4190693" y="331781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EC77C59E-CBA8-EE43-4D1F-EB3E6CA79DBC}"/>
              </a:ext>
            </a:extLst>
          </p:cNvPr>
          <p:cNvSpPr/>
          <p:nvPr/>
        </p:nvSpPr>
        <p:spPr>
          <a:xfrm>
            <a:off x="4561395" y="331781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CFE8EEF0-74D8-D95D-F528-AED1B442B8A0}"/>
              </a:ext>
            </a:extLst>
          </p:cNvPr>
          <p:cNvSpPr/>
          <p:nvPr/>
        </p:nvSpPr>
        <p:spPr>
          <a:xfrm>
            <a:off x="4925919" y="331781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73F7F18A-97BA-E9BE-56BC-904E7D605F1B}"/>
              </a:ext>
            </a:extLst>
          </p:cNvPr>
          <p:cNvSpPr txBox="1"/>
          <p:nvPr/>
        </p:nvSpPr>
        <p:spPr>
          <a:xfrm>
            <a:off x="1912839" y="29667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17FA6A38-C666-98D9-C821-631BB9550932}"/>
              </a:ext>
            </a:extLst>
          </p:cNvPr>
          <p:cNvSpPr txBox="1"/>
          <p:nvPr/>
        </p:nvSpPr>
        <p:spPr>
          <a:xfrm>
            <a:off x="3182590" y="299561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CD87786-BE18-37C8-3AB3-C70C9354BB8D}"/>
              </a:ext>
            </a:extLst>
          </p:cNvPr>
          <p:cNvSpPr txBox="1"/>
          <p:nvPr/>
        </p:nvSpPr>
        <p:spPr>
          <a:xfrm>
            <a:off x="4475721" y="29667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C92AD4F4-FD06-9A8F-D356-182F28EEBFB5}"/>
              </a:ext>
            </a:extLst>
          </p:cNvPr>
          <p:cNvSpPr/>
          <p:nvPr/>
        </p:nvSpPr>
        <p:spPr>
          <a:xfrm>
            <a:off x="2010871" y="416097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2621B11A-7CCC-52F9-B32F-9C6C47E7D67C}"/>
              </a:ext>
            </a:extLst>
          </p:cNvPr>
          <p:cNvSpPr/>
          <p:nvPr/>
        </p:nvSpPr>
        <p:spPr>
          <a:xfrm>
            <a:off x="2375014" y="415807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86306605-8329-9630-826D-1CED8257BC8C}"/>
              </a:ext>
            </a:extLst>
          </p:cNvPr>
          <p:cNvSpPr/>
          <p:nvPr/>
        </p:nvSpPr>
        <p:spPr>
          <a:xfrm>
            <a:off x="2739157"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946D7922-9EB8-67E5-DB37-08A159A49C5C}"/>
              </a:ext>
            </a:extLst>
          </p:cNvPr>
          <p:cNvSpPr/>
          <p:nvPr/>
        </p:nvSpPr>
        <p:spPr>
          <a:xfrm>
            <a:off x="3103300"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4B209898-9CF3-F9E3-F77D-A59311AF7672}"/>
              </a:ext>
            </a:extLst>
          </p:cNvPr>
          <p:cNvSpPr/>
          <p:nvPr/>
        </p:nvSpPr>
        <p:spPr>
          <a:xfrm>
            <a:off x="3467824"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30406F77-3158-5F3E-58B2-498267EC43C2}"/>
              </a:ext>
            </a:extLst>
          </p:cNvPr>
          <p:cNvSpPr/>
          <p:nvPr/>
        </p:nvSpPr>
        <p:spPr>
          <a:xfrm>
            <a:off x="3832348"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290F2B47-A433-29FA-C378-6094F48BBD77}"/>
              </a:ext>
            </a:extLst>
          </p:cNvPr>
          <p:cNvSpPr/>
          <p:nvPr/>
        </p:nvSpPr>
        <p:spPr>
          <a:xfrm>
            <a:off x="4190693"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3EA6C935-F4D5-898F-F119-2DDEF030350E}"/>
              </a:ext>
            </a:extLst>
          </p:cNvPr>
          <p:cNvSpPr/>
          <p:nvPr/>
        </p:nvSpPr>
        <p:spPr>
          <a:xfrm>
            <a:off x="4561395"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995F3938-ACB9-9B3B-E644-2B588AFF1AC2}"/>
              </a:ext>
            </a:extLst>
          </p:cNvPr>
          <p:cNvSpPr/>
          <p:nvPr/>
        </p:nvSpPr>
        <p:spPr>
          <a:xfrm>
            <a:off x="4925919" y="415807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47A32F2-8AE5-CB3B-8ED3-FD992E091DD7}"/>
              </a:ext>
            </a:extLst>
          </p:cNvPr>
          <p:cNvSpPr txBox="1"/>
          <p:nvPr/>
        </p:nvSpPr>
        <p:spPr>
          <a:xfrm>
            <a:off x="1912839" y="380700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279637B9-1F45-D9DC-C235-659BABE8AA04}"/>
              </a:ext>
            </a:extLst>
          </p:cNvPr>
          <p:cNvSpPr txBox="1"/>
          <p:nvPr/>
        </p:nvSpPr>
        <p:spPr>
          <a:xfrm>
            <a:off x="3033407" y="3835874"/>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962863DC-1396-42D2-3D06-8BA51EE6DB45}"/>
              </a:ext>
            </a:extLst>
          </p:cNvPr>
          <p:cNvSpPr txBox="1"/>
          <p:nvPr/>
        </p:nvSpPr>
        <p:spPr>
          <a:xfrm>
            <a:off x="4475721" y="380700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61A3CF7A-465E-20DF-54ED-50C55FD26990}"/>
              </a:ext>
            </a:extLst>
          </p:cNvPr>
          <p:cNvCxnSpPr>
            <a:cxnSpLocks/>
          </p:cNvCxnSpPr>
          <p:nvPr/>
        </p:nvCxnSpPr>
        <p:spPr>
          <a:xfrm>
            <a:off x="1206691" y="3466504"/>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74A73459-5840-75CF-17EA-8203B633CE5F}"/>
              </a:ext>
            </a:extLst>
          </p:cNvPr>
          <p:cNvSpPr txBox="1"/>
          <p:nvPr/>
        </p:nvSpPr>
        <p:spPr>
          <a:xfrm>
            <a:off x="530424" y="416978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62523FA4-3EF8-F66B-82BD-CB7F6307CBAA}"/>
              </a:ext>
            </a:extLst>
          </p:cNvPr>
          <p:cNvCxnSpPr>
            <a:cxnSpLocks/>
          </p:cNvCxnSpPr>
          <p:nvPr/>
        </p:nvCxnSpPr>
        <p:spPr>
          <a:xfrm>
            <a:off x="1849242" y="4337655"/>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2B67659B-0036-47A0-F4B7-27DC6C3C1498}"/>
              </a:ext>
            </a:extLst>
          </p:cNvPr>
          <p:cNvSpPr/>
          <p:nvPr/>
        </p:nvSpPr>
        <p:spPr>
          <a:xfrm>
            <a:off x="2010871" y="500123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FDB8C7A-B7AC-9755-7B76-45ED2D71F9CD}"/>
              </a:ext>
            </a:extLst>
          </p:cNvPr>
          <p:cNvSpPr/>
          <p:nvPr/>
        </p:nvSpPr>
        <p:spPr>
          <a:xfrm>
            <a:off x="2375014" y="4998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7D62C6F3-25BA-88D6-F7CE-FB997978BA9A}"/>
              </a:ext>
            </a:extLst>
          </p:cNvPr>
          <p:cNvSpPr/>
          <p:nvPr/>
        </p:nvSpPr>
        <p:spPr>
          <a:xfrm>
            <a:off x="2739157" y="4998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79323FBD-32D1-8CDA-3B67-816490AF1189}"/>
              </a:ext>
            </a:extLst>
          </p:cNvPr>
          <p:cNvSpPr/>
          <p:nvPr/>
        </p:nvSpPr>
        <p:spPr>
          <a:xfrm>
            <a:off x="3103300" y="4998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CE5BBBDB-C5A0-A2DE-F9EB-F4CC0B503F55}"/>
              </a:ext>
            </a:extLst>
          </p:cNvPr>
          <p:cNvSpPr/>
          <p:nvPr/>
        </p:nvSpPr>
        <p:spPr>
          <a:xfrm>
            <a:off x="3467824" y="4998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18E49564-A27C-F85A-FAC2-1E71189193B8}"/>
              </a:ext>
            </a:extLst>
          </p:cNvPr>
          <p:cNvSpPr/>
          <p:nvPr/>
        </p:nvSpPr>
        <p:spPr>
          <a:xfrm>
            <a:off x="3832348" y="4998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45E3809F-C4C6-6BB7-0B44-05A727ADFE97}"/>
              </a:ext>
            </a:extLst>
          </p:cNvPr>
          <p:cNvSpPr/>
          <p:nvPr/>
        </p:nvSpPr>
        <p:spPr>
          <a:xfrm>
            <a:off x="4190693" y="4998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65D27092-19A0-E983-D182-7C15FD94974F}"/>
              </a:ext>
            </a:extLst>
          </p:cNvPr>
          <p:cNvSpPr/>
          <p:nvPr/>
        </p:nvSpPr>
        <p:spPr>
          <a:xfrm>
            <a:off x="4561395" y="4998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E2037BB9-81B0-0EAD-553B-EF60E3CAA4E7}"/>
              </a:ext>
            </a:extLst>
          </p:cNvPr>
          <p:cNvSpPr/>
          <p:nvPr/>
        </p:nvSpPr>
        <p:spPr>
          <a:xfrm>
            <a:off x="4925919" y="4998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0059CAD8-862C-95A5-8D03-AACC4B9740B2}"/>
              </a:ext>
            </a:extLst>
          </p:cNvPr>
          <p:cNvSpPr txBox="1"/>
          <p:nvPr/>
        </p:nvSpPr>
        <p:spPr>
          <a:xfrm>
            <a:off x="1912839" y="464725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76401DA8-0D97-0782-0ABE-C326366FE106}"/>
              </a:ext>
            </a:extLst>
          </p:cNvPr>
          <p:cNvSpPr txBox="1"/>
          <p:nvPr/>
        </p:nvSpPr>
        <p:spPr>
          <a:xfrm>
            <a:off x="3033407" y="467613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95294854-F54A-CA0C-9BF6-CCE7C57C8B81}"/>
              </a:ext>
            </a:extLst>
          </p:cNvPr>
          <p:cNvSpPr txBox="1"/>
          <p:nvPr/>
        </p:nvSpPr>
        <p:spPr>
          <a:xfrm>
            <a:off x="4475721" y="464725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A21D299E-3A98-0F30-B486-EAF74B6A4AE4}"/>
              </a:ext>
            </a:extLst>
          </p:cNvPr>
          <p:cNvSpPr txBox="1"/>
          <p:nvPr/>
        </p:nvSpPr>
        <p:spPr>
          <a:xfrm>
            <a:off x="530424" y="5010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5E3FB1FB-BF97-9DC5-5CED-35780721BFFE}"/>
              </a:ext>
            </a:extLst>
          </p:cNvPr>
          <p:cNvCxnSpPr>
            <a:cxnSpLocks/>
          </p:cNvCxnSpPr>
          <p:nvPr/>
        </p:nvCxnSpPr>
        <p:spPr>
          <a:xfrm>
            <a:off x="1076945" y="5177914"/>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A6FC767D-D962-B827-2D66-C493F323A724}"/>
              </a:ext>
            </a:extLst>
          </p:cNvPr>
          <p:cNvSpPr/>
          <p:nvPr/>
        </p:nvSpPr>
        <p:spPr>
          <a:xfrm>
            <a:off x="2010871" y="534722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5CCFA855-E433-D4B5-3459-B02BC8AF2986}"/>
              </a:ext>
            </a:extLst>
          </p:cNvPr>
          <p:cNvSpPr/>
          <p:nvPr/>
        </p:nvSpPr>
        <p:spPr>
          <a:xfrm>
            <a:off x="2375014" y="534432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23D857CA-AC48-6BB2-3AFF-BC731D1F344E}"/>
              </a:ext>
            </a:extLst>
          </p:cNvPr>
          <p:cNvSpPr/>
          <p:nvPr/>
        </p:nvSpPr>
        <p:spPr>
          <a:xfrm>
            <a:off x="2739157" y="534432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5ACC3F7E-F4F4-BE7A-7C57-75084617D6C2}"/>
              </a:ext>
            </a:extLst>
          </p:cNvPr>
          <p:cNvSpPr/>
          <p:nvPr/>
        </p:nvSpPr>
        <p:spPr>
          <a:xfrm>
            <a:off x="3103300" y="534432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702B5AFE-9867-840D-459D-3A2AD65D1373}"/>
              </a:ext>
            </a:extLst>
          </p:cNvPr>
          <p:cNvSpPr/>
          <p:nvPr/>
        </p:nvSpPr>
        <p:spPr>
          <a:xfrm>
            <a:off x="3467824" y="534432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6CD7CDC0-2BF5-10C1-1557-C857C92F6783}"/>
              </a:ext>
            </a:extLst>
          </p:cNvPr>
          <p:cNvSpPr/>
          <p:nvPr/>
        </p:nvSpPr>
        <p:spPr>
          <a:xfrm>
            <a:off x="3832348" y="534432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9957D7F6-A90B-8F40-FB8B-3FDDBD944482}"/>
              </a:ext>
            </a:extLst>
          </p:cNvPr>
          <p:cNvSpPr/>
          <p:nvPr/>
        </p:nvSpPr>
        <p:spPr>
          <a:xfrm>
            <a:off x="4190693" y="534432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C1346D57-ABB7-4431-028D-7C0AB9B22118}"/>
              </a:ext>
            </a:extLst>
          </p:cNvPr>
          <p:cNvSpPr/>
          <p:nvPr/>
        </p:nvSpPr>
        <p:spPr>
          <a:xfrm>
            <a:off x="4561395" y="534432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C7C8BFB7-E59D-BBD2-B9BE-6C0D778B8460}"/>
              </a:ext>
            </a:extLst>
          </p:cNvPr>
          <p:cNvSpPr/>
          <p:nvPr/>
        </p:nvSpPr>
        <p:spPr>
          <a:xfrm>
            <a:off x="4925919" y="534432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417922C-C454-34F5-5F44-F6E2BF349DF2}"/>
              </a:ext>
            </a:extLst>
          </p:cNvPr>
          <p:cNvSpPr txBox="1"/>
          <p:nvPr/>
        </p:nvSpPr>
        <p:spPr>
          <a:xfrm>
            <a:off x="530424" y="5356032"/>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7E3F1B4C-E183-1F07-2E84-5CD6003E3A1F}"/>
              </a:ext>
            </a:extLst>
          </p:cNvPr>
          <p:cNvCxnSpPr>
            <a:cxnSpLocks/>
          </p:cNvCxnSpPr>
          <p:nvPr/>
        </p:nvCxnSpPr>
        <p:spPr>
          <a:xfrm>
            <a:off x="1410577" y="5523903"/>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4B1D98A8-D9FE-E6AD-68CF-EF6B7648219F}"/>
              </a:ext>
            </a:extLst>
          </p:cNvPr>
          <p:cNvSpPr/>
          <p:nvPr/>
        </p:nvSpPr>
        <p:spPr>
          <a:xfrm>
            <a:off x="2010871" y="613187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03E653F0-B44E-E889-06EC-C7696CFBD610}"/>
              </a:ext>
            </a:extLst>
          </p:cNvPr>
          <p:cNvSpPr/>
          <p:nvPr/>
        </p:nvSpPr>
        <p:spPr>
          <a:xfrm>
            <a:off x="2375014" y="612897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20D89651-4ECC-59D2-8E42-7BFA1919CE69}"/>
              </a:ext>
            </a:extLst>
          </p:cNvPr>
          <p:cNvSpPr/>
          <p:nvPr/>
        </p:nvSpPr>
        <p:spPr>
          <a:xfrm>
            <a:off x="2739157" y="612897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C2EFFB14-CC5A-17C7-91C3-495338FD42A0}"/>
              </a:ext>
            </a:extLst>
          </p:cNvPr>
          <p:cNvSpPr/>
          <p:nvPr/>
        </p:nvSpPr>
        <p:spPr>
          <a:xfrm>
            <a:off x="3103300" y="612897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12492F5F-1BE9-76F4-7ED3-EA8494E58AB0}"/>
              </a:ext>
            </a:extLst>
          </p:cNvPr>
          <p:cNvSpPr/>
          <p:nvPr/>
        </p:nvSpPr>
        <p:spPr>
          <a:xfrm>
            <a:off x="3467824" y="612897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FD8B878E-AA48-9B17-CFAC-C98A74F423A0}"/>
              </a:ext>
            </a:extLst>
          </p:cNvPr>
          <p:cNvSpPr/>
          <p:nvPr/>
        </p:nvSpPr>
        <p:spPr>
          <a:xfrm>
            <a:off x="4190693" y="612897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2CBCC790-6FE1-E1FD-BBAA-85A356696124}"/>
              </a:ext>
            </a:extLst>
          </p:cNvPr>
          <p:cNvSpPr/>
          <p:nvPr/>
        </p:nvSpPr>
        <p:spPr>
          <a:xfrm>
            <a:off x="4561395" y="612897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2ABFE1A2-6741-6C16-795E-90A27FC92422}"/>
              </a:ext>
            </a:extLst>
          </p:cNvPr>
          <p:cNvSpPr/>
          <p:nvPr/>
        </p:nvSpPr>
        <p:spPr>
          <a:xfrm>
            <a:off x="4925919" y="612897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A922EE66-C655-C674-6D71-9DD2D8D9FD82}"/>
              </a:ext>
            </a:extLst>
          </p:cNvPr>
          <p:cNvSpPr txBox="1"/>
          <p:nvPr/>
        </p:nvSpPr>
        <p:spPr>
          <a:xfrm>
            <a:off x="1912839" y="577790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CB685D7-E21A-D7F6-9450-82E4C128408B}"/>
              </a:ext>
            </a:extLst>
          </p:cNvPr>
          <p:cNvSpPr txBox="1"/>
          <p:nvPr/>
        </p:nvSpPr>
        <p:spPr>
          <a:xfrm>
            <a:off x="3239744" y="580677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 – 13.5%</a:t>
            </a:r>
          </a:p>
        </p:txBody>
      </p:sp>
      <p:sp>
        <p:nvSpPr>
          <p:cNvPr id="127" name="Title 2">
            <a:extLst>
              <a:ext uri="{FF2B5EF4-FFF2-40B4-BE49-F238E27FC236}">
                <a16:creationId xmlns:a16="http://schemas.microsoft.com/office/drawing/2014/main" id="{278826FC-7713-A1F2-961B-F9580261478A}"/>
              </a:ext>
            </a:extLst>
          </p:cNvPr>
          <p:cNvSpPr txBox="1"/>
          <p:nvPr/>
        </p:nvSpPr>
        <p:spPr>
          <a:xfrm>
            <a:off x="4475721" y="577790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4E3116EE-C3EF-9668-874C-EA7BE7675956}"/>
              </a:ext>
            </a:extLst>
          </p:cNvPr>
          <p:cNvSpPr txBox="1"/>
          <p:nvPr/>
        </p:nvSpPr>
        <p:spPr>
          <a:xfrm>
            <a:off x="530424" y="614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39571AC6-D217-54AC-178B-152754E1852A}"/>
              </a:ext>
            </a:extLst>
          </p:cNvPr>
          <p:cNvCxnSpPr>
            <a:cxnSpLocks/>
          </p:cNvCxnSpPr>
          <p:nvPr/>
        </p:nvCxnSpPr>
        <p:spPr>
          <a:xfrm>
            <a:off x="1634799" y="6308557"/>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0D1478E-5F6F-0128-ABDE-B3AD64F54DAF}"/>
              </a:ext>
            </a:extLst>
          </p:cNvPr>
          <p:cNvGrpSpPr/>
          <p:nvPr/>
        </p:nvGrpSpPr>
        <p:grpSpPr>
          <a:xfrm>
            <a:off x="3829455" y="6128975"/>
            <a:ext cx="278634" cy="272668"/>
            <a:chOff x="8032638" y="5926610"/>
            <a:chExt cx="278634" cy="272668"/>
          </a:xfrm>
          <a:solidFill>
            <a:schemeClr val="bg2"/>
          </a:solidFill>
        </p:grpSpPr>
        <p:sp>
          <p:nvSpPr>
            <p:cNvPr id="12" name="Freeform 11">
              <a:extLst>
                <a:ext uri="{FF2B5EF4-FFF2-40B4-BE49-F238E27FC236}">
                  <a16:creationId xmlns:a16="http://schemas.microsoft.com/office/drawing/2014/main" id="{0CBB279D-C409-5932-1493-DCDBA80B6BCD}"/>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844CE3A0-A664-E682-FF52-CF01276BF454}"/>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17" name="Straight Connector 16">
            <a:extLst>
              <a:ext uri="{FF2B5EF4-FFF2-40B4-BE49-F238E27FC236}">
                <a16:creationId xmlns:a16="http://schemas.microsoft.com/office/drawing/2014/main" id="{D7AA0391-A848-316B-5EB8-2095E66EABB4}"/>
              </a:ext>
            </a:extLst>
          </p:cNvPr>
          <p:cNvCxnSpPr>
            <a:cxnSpLocks/>
          </p:cNvCxnSpPr>
          <p:nvPr/>
        </p:nvCxnSpPr>
        <p:spPr>
          <a:xfrm>
            <a:off x="2493673" y="2479764"/>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3C03BB7-C2D7-62CC-B680-7A8F76C4F6D2}"/>
              </a:ext>
            </a:extLst>
          </p:cNvPr>
          <p:cNvCxnSpPr>
            <a:cxnSpLocks/>
          </p:cNvCxnSpPr>
          <p:nvPr/>
        </p:nvCxnSpPr>
        <p:spPr>
          <a:xfrm>
            <a:off x="3209341" y="2479764"/>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9874FEF-3957-FE11-AD9C-9A7BAC9A6704}"/>
              </a:ext>
            </a:extLst>
          </p:cNvPr>
          <p:cNvCxnSpPr>
            <a:cxnSpLocks/>
          </p:cNvCxnSpPr>
          <p:nvPr/>
        </p:nvCxnSpPr>
        <p:spPr>
          <a:xfrm>
            <a:off x="2488367" y="2613888"/>
            <a:ext cx="694223"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B0758F4-C997-BC02-9EF2-0A761397B80D}"/>
              </a:ext>
            </a:extLst>
          </p:cNvPr>
          <p:cNvSpPr txBox="1"/>
          <p:nvPr/>
        </p:nvSpPr>
        <p:spPr>
          <a:xfrm>
            <a:off x="506571" y="536250"/>
            <a:ext cx="6958298" cy="1530932"/>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MARGARET RIVER SEMILLON/SAUVIGNON BLANC</a:t>
            </a:r>
            <a:br>
              <a:rPr lang="en-US" sz="6000" dirty="0">
                <a:solidFill>
                  <a:srgbClr val="B2D8BE"/>
                </a:solidFill>
                <a:latin typeface="Neue Haas Grotesk Text Pro" panose="020B0504020202020204" pitchFamily="34" charset="77"/>
              </a:rPr>
            </a:br>
            <a:r>
              <a:rPr lang="en-US" sz="5000" dirty="0">
                <a:solidFill>
                  <a:schemeClr val="bg2"/>
                </a:solidFill>
                <a:latin typeface="Neue Haas Grotesk Text Pro" panose="020B0504020202020204" pitchFamily="34" charset="77"/>
              </a:rPr>
              <a:t>CHARACTERISTICS</a:t>
            </a:r>
          </a:p>
        </p:txBody>
      </p:sp>
      <p:pic>
        <p:nvPicPr>
          <p:cNvPr id="2" name="Picture Placeholder 8">
            <a:extLst>
              <a:ext uri="{FF2B5EF4-FFF2-40B4-BE49-F238E27FC236}">
                <a16:creationId xmlns:a16="http://schemas.microsoft.com/office/drawing/2014/main" id="{FC97BA1B-F652-CD65-B18B-E206D0758C63}"/>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8066802" y="156305"/>
            <a:ext cx="2114328" cy="6400800"/>
          </a:xfrm>
          <a:prstGeom prst="rect">
            <a:avLst/>
          </a:prstGeom>
        </p:spPr>
      </p:pic>
      <p:sp>
        <p:nvSpPr>
          <p:cNvPr id="3" name="object 10">
            <a:extLst>
              <a:ext uri="{FF2B5EF4-FFF2-40B4-BE49-F238E27FC236}">
                <a16:creationId xmlns:a16="http://schemas.microsoft.com/office/drawing/2014/main" id="{6BA3A340-62F5-9BD6-AC55-F488B13246EF}"/>
              </a:ext>
            </a:extLst>
          </p:cNvPr>
          <p:cNvSpPr txBox="1"/>
          <p:nvPr/>
        </p:nvSpPr>
        <p:spPr>
          <a:xfrm rot="16200000">
            <a:off x="7691888" y="3816079"/>
            <a:ext cx="2892157" cy="1272464"/>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b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SAVIGNON </a:t>
            </a:r>
            <a:b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BLANC</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52215874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107330" y="5003220"/>
            <a:ext cx="85557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MARGARET RIVER</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CHARDONNAY</a:t>
            </a:r>
          </a:p>
        </p:txBody>
      </p:sp>
      <p:sp>
        <p:nvSpPr>
          <p:cNvPr id="26" name="Oval 25">
            <a:extLst>
              <a:ext uri="{FF2B5EF4-FFF2-40B4-BE49-F238E27FC236}">
                <a16:creationId xmlns:a16="http://schemas.microsoft.com/office/drawing/2014/main" id="{EA6BCBDD-680C-58C3-153A-39C29DAC56F3}"/>
              </a:ext>
            </a:extLst>
          </p:cNvPr>
          <p:cNvSpPr/>
          <p:nvPr/>
        </p:nvSpPr>
        <p:spPr>
          <a:xfrm>
            <a:off x="7790487" y="1812208"/>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62900" y="2463460"/>
            <a:ext cx="1832762" cy="90370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3200" dirty="0">
                <a:solidFill>
                  <a:schemeClr val="tx1"/>
                </a:solidFill>
                <a:effectLst/>
                <a:latin typeface="Neue Haas Grotesk Text Pro" panose="020B0504020202020204" pitchFamily="34" charset="77"/>
              </a:rPr>
              <a:t>WORLD CLASS!</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18772" y="4343006"/>
            <a:ext cx="2805709" cy="164949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Gooseberry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Passionfruit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Lime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Lemon Curd</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Grapefruit</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606820" y="3912433"/>
            <a:ext cx="409693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616130"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7946838" y="4517789"/>
            <a:ext cx="3129847" cy="1102866"/>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RICHER, POWERFUL STYLES</a:t>
            </a:r>
          </a:p>
          <a:p>
            <a:pPr algn="ctr">
              <a:spcBef>
                <a:spcPts val="203"/>
              </a:spcBef>
            </a:pPr>
            <a:r>
              <a:rPr lang="en-AU" sz="1600" dirty="0">
                <a:latin typeface="Neue Haas Grotesk Text Pro" panose="020B0504020202020204" pitchFamily="34" charset="77"/>
              </a:rPr>
              <a:t>PROVIDE A CONTRAST TO LEANER, COOL-CLIMATE STYLES</a:t>
            </a:r>
            <a:endParaRPr lang="en-AU" sz="1600" dirty="0">
              <a:effectLst/>
              <a:latin typeface="Neue Haas Grotesk Text Pro" panose="020B0504020202020204" pitchFamily="34" charset="77"/>
            </a:endParaRPr>
          </a:p>
        </p:txBody>
      </p:sp>
      <p:pic>
        <p:nvPicPr>
          <p:cNvPr id="5" name="Picture Placeholder 8">
            <a:extLst>
              <a:ext uri="{FF2B5EF4-FFF2-40B4-BE49-F238E27FC236}">
                <a16:creationId xmlns:a16="http://schemas.microsoft.com/office/drawing/2014/main" id="{247010AE-3EE5-D536-5BCC-D7844A0A0DF0}"/>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5550730" y="228600"/>
            <a:ext cx="2114328" cy="6400800"/>
          </a:xfrm>
          <a:prstGeom prst="rect">
            <a:avLst/>
          </a:prstGeom>
        </p:spPr>
      </p:pic>
      <p:sp>
        <p:nvSpPr>
          <p:cNvPr id="7" name="object 10">
            <a:extLst>
              <a:ext uri="{FF2B5EF4-FFF2-40B4-BE49-F238E27FC236}">
                <a16:creationId xmlns:a16="http://schemas.microsoft.com/office/drawing/2014/main" id="{0DD9AB8D-5E6B-684B-A8DD-B86CAC132897}"/>
              </a:ext>
            </a:extLst>
          </p:cNvPr>
          <p:cNvSpPr txBox="1"/>
          <p:nvPr/>
        </p:nvSpPr>
        <p:spPr>
          <a:xfrm rot="16200000">
            <a:off x="4741314" y="3922439"/>
            <a:ext cx="3733160" cy="435312"/>
          </a:xfrm>
          <a:prstGeom prst="rect">
            <a:avLst/>
          </a:prstGeom>
        </p:spPr>
        <p:txBody>
          <a:bodyPr vert="horz" wrap="square" lIns="0" tIns="12065" rIns="0" bIns="0" rtlCol="0">
            <a:spAutoFit/>
          </a:bodyPr>
          <a:lstStyle/>
          <a:p>
            <a:pPr algn="ctr" defTabSz="914453">
              <a:lnSpc>
                <a:spcPct val="80000"/>
              </a:lnSpc>
              <a:spcBef>
                <a:spcPct val="0"/>
              </a:spcBef>
            </a:pPr>
            <a:r>
              <a:rPr lang="en-AU" sz="3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6" name="TextBox 5">
            <a:extLst>
              <a:ext uri="{FF2B5EF4-FFF2-40B4-BE49-F238E27FC236}">
                <a16:creationId xmlns:a16="http://schemas.microsoft.com/office/drawing/2014/main" id="{55DF217E-BBED-851F-DB9F-4789B3905354}"/>
              </a:ext>
            </a:extLst>
          </p:cNvPr>
          <p:cNvSpPr txBox="1"/>
          <p:nvPr/>
        </p:nvSpPr>
        <p:spPr>
          <a:xfrm>
            <a:off x="3359605" y="4335386"/>
            <a:ext cx="2805709" cy="2131033"/>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SECONDARY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Toast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Toasted Almond</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Spice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Chalk</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Gunflint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N</a:t>
            </a:r>
            <a:r>
              <a:rPr lang="en-AU" sz="1400" dirty="0">
                <a:effectLst/>
                <a:latin typeface="Neue Haas Grotesk Text Pro" panose="020B0504020202020204" pitchFamily="34" charset="77"/>
              </a:rPr>
              <a:t>ougat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Minerality</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4156962"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3995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410407" y="590594"/>
            <a:ext cx="7904034" cy="1325562"/>
          </a:xfrm>
        </p:spPr>
        <p:txBody>
          <a:bodyPr/>
          <a:lstStyle/>
          <a:p>
            <a:r>
              <a:rPr lang="en-US" sz="3200" dirty="0">
                <a:solidFill>
                  <a:srgbClr val="601329"/>
                </a:solidFill>
                <a:latin typeface="Neue Haas Grotesk Text Pro" panose="020B0504020202020204" pitchFamily="34" charset="77"/>
              </a:rPr>
              <a:t>MARGARET RIVER CHARDONNAY</a:t>
            </a:r>
            <a:br>
              <a:rPr lang="en-US" sz="3200" dirty="0">
                <a:solidFill>
                  <a:schemeClr val="accent3"/>
                </a:solidFill>
                <a:latin typeface="Neue Haas Grotesk Text Pro" panose="020B0504020202020204" pitchFamily="34" charset="77"/>
              </a:rPr>
            </a:br>
            <a:r>
              <a:rPr lang="en-US" sz="4000" dirty="0">
                <a:solidFill>
                  <a:schemeClr val="bg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94442B9C-7A53-5783-D95B-4FE1C0ED6237}"/>
              </a:ext>
            </a:extLst>
          </p:cNvPr>
          <p:cNvPicPr>
            <a:picLocks noChangeAspect="1"/>
          </p:cNvPicPr>
          <p:nvPr/>
        </p:nvPicPr>
        <p:blipFill>
          <a:blip r:embed="rId2" cstate="screen">
            <a:extLst>
              <a:ext uri="{28A0092B-C50C-407E-A947-70E740481C1C}">
                <a14:useLocalDpi xmlns:a14="http://schemas.microsoft.com/office/drawing/2010/main"/>
              </a:ext>
            </a:extLst>
          </a:blip>
          <a:srcRect l="3648" r="3648"/>
          <a:stretch/>
        </p:blipFill>
        <p:spPr>
          <a:xfrm>
            <a:off x="8223437" y="140516"/>
            <a:ext cx="2114328" cy="6400800"/>
          </a:xfrm>
          <a:prstGeom prst="rect">
            <a:avLst/>
          </a:prstGeom>
        </p:spPr>
      </p:pic>
      <p:sp>
        <p:nvSpPr>
          <p:cNvPr id="21" name="object 10">
            <a:extLst>
              <a:ext uri="{FF2B5EF4-FFF2-40B4-BE49-F238E27FC236}">
                <a16:creationId xmlns:a16="http://schemas.microsoft.com/office/drawing/2014/main" id="{B89E5D8A-2B93-5A7A-2D7A-77456B75EE44}"/>
              </a:ext>
            </a:extLst>
          </p:cNvPr>
          <p:cNvSpPr txBox="1"/>
          <p:nvPr/>
        </p:nvSpPr>
        <p:spPr>
          <a:xfrm rot="16200000">
            <a:off x="6954483" y="4016264"/>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10" name="Oval 9">
            <a:extLst>
              <a:ext uri="{FF2B5EF4-FFF2-40B4-BE49-F238E27FC236}">
                <a16:creationId xmlns:a16="http://schemas.microsoft.com/office/drawing/2014/main" id="{6F56D2EB-195E-E0F7-2B13-B4E3B0A8B0B4}"/>
              </a:ext>
            </a:extLst>
          </p:cNvPr>
          <p:cNvSpPr/>
          <p:nvPr/>
        </p:nvSpPr>
        <p:spPr>
          <a:xfrm>
            <a:off x="1891575" y="2194640"/>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255718" y="2191738"/>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2619861" y="2191738"/>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2984004" y="2191738"/>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411129" y="221970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348528" y="2191738"/>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3713052" y="2191738"/>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071397" y="2191738"/>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4442099" y="2191738"/>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4806623" y="2191738"/>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3277393" y="2620133"/>
            <a:ext cx="1957811"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Chardonnay</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390135" y="232807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1891575" y="33438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255718"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2619861"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2984004" y="33409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411128" y="332173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348528"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3713052"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071397"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4442099"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4806623" y="33409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1793543"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063294" y="301871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356425" y="29898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1891575" y="4184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255718" y="418117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2619861"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2984004"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348528"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3713052"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071397"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4442099"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4806623" y="418117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1793543" y="383010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2914111" y="385897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356425" y="383010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087395" y="348960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411128" y="419288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729946" y="436075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1891575" y="502433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255718" y="502143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2619861" y="502143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2984004" y="502143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348528"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3713052"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071397"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4442099"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4806623" y="502143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1793543"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2914111" y="469923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356425" y="467036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411128" y="503314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957649" y="520101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1891575" y="537032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255718"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2619861"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2984004" y="536742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348528"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3713052"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071397"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4442099"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4806623" y="53674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411128" y="537913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291281" y="554700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1891575" y="61549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255718"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2619861"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2984004" y="615207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1F289DF8-B7CF-78F4-DA7B-88B7818737C3}"/>
              </a:ext>
            </a:extLst>
          </p:cNvPr>
          <p:cNvSpPr/>
          <p:nvPr/>
        </p:nvSpPr>
        <p:spPr>
          <a:xfrm>
            <a:off x="3348528"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EEF402AA-A4A0-D4C2-059E-E66982B6EBE5}"/>
              </a:ext>
            </a:extLst>
          </p:cNvPr>
          <p:cNvSpPr/>
          <p:nvPr/>
        </p:nvSpPr>
        <p:spPr>
          <a:xfrm>
            <a:off x="3713052" y="615207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4442099"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4806623" y="615207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1793543"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447739" y="5829879"/>
            <a:ext cx="116730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12.5% – 13.5%</a:t>
            </a:r>
          </a:p>
        </p:txBody>
      </p:sp>
      <p:sp>
        <p:nvSpPr>
          <p:cNvPr id="127" name="Title 2">
            <a:extLst>
              <a:ext uri="{FF2B5EF4-FFF2-40B4-BE49-F238E27FC236}">
                <a16:creationId xmlns:a16="http://schemas.microsoft.com/office/drawing/2014/main" id="{B5A9709D-06AD-382A-042C-DC037BA6DFC0}"/>
              </a:ext>
            </a:extLst>
          </p:cNvPr>
          <p:cNvSpPr txBox="1"/>
          <p:nvPr/>
        </p:nvSpPr>
        <p:spPr>
          <a:xfrm>
            <a:off x="4356425" y="580100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411128" y="616378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515503" y="6331660"/>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99BF965-57F4-CB8F-FDFE-23CC6ACE8858}"/>
              </a:ext>
            </a:extLst>
          </p:cNvPr>
          <p:cNvCxnSpPr>
            <a:cxnSpLocks/>
          </p:cNvCxnSpPr>
          <p:nvPr/>
        </p:nvCxnSpPr>
        <p:spPr>
          <a:xfrm>
            <a:off x="3123254"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0ADF244D-39DB-5622-CC55-F58F33415D2F}"/>
              </a:ext>
            </a:extLst>
          </p:cNvPr>
          <p:cNvGrpSpPr/>
          <p:nvPr/>
        </p:nvGrpSpPr>
        <p:grpSpPr>
          <a:xfrm>
            <a:off x="3710666" y="6152078"/>
            <a:ext cx="636382" cy="272668"/>
            <a:chOff x="7674890" y="5926610"/>
            <a:chExt cx="636382" cy="272668"/>
          </a:xfrm>
        </p:grpSpPr>
        <p:sp>
          <p:nvSpPr>
            <p:cNvPr id="8" name="Freeform 7">
              <a:extLst>
                <a:ext uri="{FF2B5EF4-FFF2-40B4-BE49-F238E27FC236}">
                  <a16:creationId xmlns:a16="http://schemas.microsoft.com/office/drawing/2014/main" id="{4457550D-D6A7-A7C4-1FA9-F03BB865B97A}"/>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9" name="Freeform 8">
              <a:extLst>
                <a:ext uri="{FF2B5EF4-FFF2-40B4-BE49-F238E27FC236}">
                  <a16:creationId xmlns:a16="http://schemas.microsoft.com/office/drawing/2014/main" id="{4C18D776-10EF-45C9-08AB-E3BB051419BD}"/>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2" name="Freeform 11">
              <a:extLst>
                <a:ext uri="{FF2B5EF4-FFF2-40B4-BE49-F238E27FC236}">
                  <a16:creationId xmlns:a16="http://schemas.microsoft.com/office/drawing/2014/main" id="{35855531-27C6-679E-C97F-AF870D24775B}"/>
                </a:ext>
              </a:extLst>
            </p:cNvPr>
            <p:cNvSpPr/>
            <p:nvPr/>
          </p:nvSpPr>
          <p:spPr>
            <a:xfrm rot="10800000">
              <a:off x="7674890"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11" name="Straight Connector 10">
            <a:extLst>
              <a:ext uri="{FF2B5EF4-FFF2-40B4-BE49-F238E27FC236}">
                <a16:creationId xmlns:a16="http://schemas.microsoft.com/office/drawing/2014/main" id="{57F252BD-6762-EC66-7068-AC9CF694399B}"/>
              </a:ext>
            </a:extLst>
          </p:cNvPr>
          <p:cNvCxnSpPr>
            <a:cxnSpLocks/>
          </p:cNvCxnSpPr>
          <p:nvPr/>
        </p:nvCxnSpPr>
        <p:spPr>
          <a:xfrm>
            <a:off x="3117954" y="2641194"/>
            <a:ext cx="146976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A9F847C-F6A3-750E-3F76-D88E6683C2CD}"/>
              </a:ext>
            </a:extLst>
          </p:cNvPr>
          <p:cNvCxnSpPr>
            <a:cxnSpLocks/>
          </p:cNvCxnSpPr>
          <p:nvPr/>
        </p:nvCxnSpPr>
        <p:spPr>
          <a:xfrm>
            <a:off x="4587276" y="250286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6890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a:off x="7107330" y="5003220"/>
            <a:ext cx="85557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MARGARET RIVER</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a:t>
            </a:r>
          </a:p>
        </p:txBody>
      </p:sp>
      <p:sp>
        <p:nvSpPr>
          <p:cNvPr id="26" name="Oval 25">
            <a:extLst>
              <a:ext uri="{FF2B5EF4-FFF2-40B4-BE49-F238E27FC236}">
                <a16:creationId xmlns:a16="http://schemas.microsoft.com/office/drawing/2014/main" id="{EA6BCBDD-680C-58C3-153A-39C29DAC56F3}"/>
              </a:ext>
            </a:extLst>
          </p:cNvPr>
          <p:cNvSpPr/>
          <p:nvPr/>
        </p:nvSpPr>
        <p:spPr>
          <a:xfrm>
            <a:off x="7790487" y="1812208"/>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62900" y="2463460"/>
            <a:ext cx="1832762" cy="90370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1600" dirty="0">
                <a:solidFill>
                  <a:schemeClr val="tx1"/>
                </a:solidFill>
                <a:effectLst/>
                <a:latin typeface="Neue Haas Grotesk Text Pro" panose="020B0504020202020204" pitchFamily="34" charset="77"/>
              </a:rPr>
              <a:t>HERO VARIETY FOR MANY LOCAL PRODUCERS</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18772" y="4418331"/>
            <a:ext cx="2805709" cy="189026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Cassis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Blueberry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Red 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Bay leaf</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Dried herbs</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606820" y="3912433"/>
            <a:ext cx="4096937"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616130"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7962900" y="4752706"/>
            <a:ext cx="3129847" cy="584775"/>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HIGH QUALITY AND SUITED TO LONG-TERM CELLARING</a:t>
            </a:r>
          </a:p>
        </p:txBody>
      </p:sp>
      <p:sp>
        <p:nvSpPr>
          <p:cNvPr id="6" name="TextBox 5">
            <a:extLst>
              <a:ext uri="{FF2B5EF4-FFF2-40B4-BE49-F238E27FC236}">
                <a16:creationId xmlns:a16="http://schemas.microsoft.com/office/drawing/2014/main" id="{55DF217E-BBED-851F-DB9F-4789B3905354}"/>
              </a:ext>
            </a:extLst>
          </p:cNvPr>
          <p:cNvSpPr txBox="1"/>
          <p:nvPr/>
        </p:nvSpPr>
        <p:spPr>
          <a:xfrm>
            <a:off x="3359605" y="4436285"/>
            <a:ext cx="2805709" cy="927177"/>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SECONDARY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Smoke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Cedar</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4156962"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screen">
            <a:extLst>
              <a:ext uri="{28A0092B-C50C-407E-A947-70E740481C1C}">
                <a14:useLocalDpi xmlns:a14="http://schemas.microsoft.com/office/drawing/2010/main"/>
              </a:ext>
            </a:extLst>
          </a:blip>
          <a:srcRect l="8675" r="8675"/>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200193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rgbClr val="601329"/>
                </a:solidFill>
                <a:latin typeface="Neue Haas Grotesk Text Pro" panose="020B0504020202020204" pitchFamily="34" charset="77"/>
              </a:rPr>
              <a:t>MARGARET RIVER </a:t>
            </a:r>
            <a:br>
              <a:rPr lang="en-US" sz="4000" dirty="0">
                <a:solidFill>
                  <a:srgbClr val="601329"/>
                </a:solidFill>
                <a:latin typeface="Neue Haas Grotesk Text Pro" panose="020B0504020202020204" pitchFamily="34" charset="77"/>
              </a:rPr>
            </a:br>
            <a:r>
              <a:rPr lang="en-US" sz="4000" dirty="0">
                <a:solidFill>
                  <a:schemeClr val="accent1"/>
                </a:solidFill>
                <a:latin typeface="Neue Haas Grotesk Text Pro" panose="020B0504020202020204" pitchFamily="34" charset="77"/>
              </a:rPr>
              <a:t>CABERNET SAUVIGNON</a:t>
            </a:r>
            <a:br>
              <a:rPr lang="en-US" sz="4000" dirty="0">
                <a:solidFill>
                  <a:schemeClr val="accent3"/>
                </a:solidFill>
                <a:latin typeface="Neue Haas Grotesk Text Pro" panose="020B0504020202020204" pitchFamily="34" charset="77"/>
              </a:rPr>
            </a:br>
            <a:r>
              <a:rPr lang="en-US" sz="4000" dirty="0">
                <a:solidFill>
                  <a:schemeClr val="bg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008705"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87915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0802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87915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1941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48285"/>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1941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0D81679B-6E29-669E-4B63-837869662BCB}"/>
              </a:ext>
            </a:extLst>
          </p:cNvPr>
          <p:cNvSpPr txBox="1"/>
          <p:nvPr/>
        </p:nvSpPr>
        <p:spPr>
          <a:xfrm>
            <a:off x="2006485" y="444724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476119"/>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44724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C13D3584-8F86-FEED-950B-9D870826B16B}"/>
              </a:ext>
            </a:extLst>
          </p:cNvPr>
          <p:cNvSpPr/>
          <p:nvPr/>
        </p:nvSpPr>
        <p:spPr>
          <a:xfrm>
            <a:off x="4284339"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2625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385405" y="5926259"/>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 – 14%</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2625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3346888"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screen">
            <a:extLst>
              <a:ext uri="{28A0092B-C50C-407E-A947-70E740481C1C}">
                <a14:useLocalDpi xmlns:a14="http://schemas.microsoft.com/office/drawing/2010/main"/>
              </a:ext>
            </a:extLst>
          </a:blip>
          <a:srcRect l="8675" r="8675"/>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4" name="Straight Connector 3">
            <a:extLst>
              <a:ext uri="{FF2B5EF4-FFF2-40B4-BE49-F238E27FC236}">
                <a16:creationId xmlns:a16="http://schemas.microsoft.com/office/drawing/2014/main" id="{D852DC9A-758D-3210-EE4C-E2586C586504}"/>
              </a:ext>
            </a:extLst>
          </p:cNvPr>
          <p:cNvCxnSpPr>
            <a:cxnSpLocks/>
          </p:cNvCxnSpPr>
          <p:nvPr/>
        </p:nvCxnSpPr>
        <p:spPr>
          <a:xfrm>
            <a:off x="4058920"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849E29-E159-7C8C-AAA9-5499D77A33DB}"/>
              </a:ext>
            </a:extLst>
          </p:cNvPr>
          <p:cNvCxnSpPr>
            <a:cxnSpLocks/>
          </p:cNvCxnSpPr>
          <p:nvPr/>
        </p:nvCxnSpPr>
        <p:spPr>
          <a:xfrm>
            <a:off x="3331504" y="2569446"/>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A0E864A6-9337-5229-71A0-3D7ED4C679AD}"/>
              </a:ext>
            </a:extLst>
          </p:cNvPr>
          <p:cNvSpPr/>
          <p:nvPr/>
        </p:nvSpPr>
        <p:spPr>
          <a:xfrm>
            <a:off x="4652306"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 name="Oval 6">
            <a:extLst>
              <a:ext uri="{FF2B5EF4-FFF2-40B4-BE49-F238E27FC236}">
                <a16:creationId xmlns:a16="http://schemas.microsoft.com/office/drawing/2014/main" id="{FC3147A1-614E-8840-7995-DEBE973F700D}"/>
              </a:ext>
            </a:extLst>
          </p:cNvPr>
          <p:cNvSpPr/>
          <p:nvPr/>
        </p:nvSpPr>
        <p:spPr>
          <a:xfrm>
            <a:off x="3924575" y="6277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214388985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0D17A2F-2899-4E60-250F-6850066F62F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6597" r="16597"/>
          <a:stretch/>
        </p:blipFill>
        <p:spPr/>
      </p:pic>
      <p:sp>
        <p:nvSpPr>
          <p:cNvPr id="3" name="Text Placeholder 2">
            <a:extLst>
              <a:ext uri="{FF2B5EF4-FFF2-40B4-BE49-F238E27FC236}">
                <a16:creationId xmlns:a16="http://schemas.microsoft.com/office/drawing/2014/main" id="{E8A37158-4600-EC98-8848-2C08433F9D7D}"/>
              </a:ext>
            </a:extLst>
          </p:cNvPr>
          <p:cNvSpPr>
            <a:spLocks noGrp="1"/>
          </p:cNvSpPr>
          <p:nvPr>
            <p:ph type="body" sz="quarter" idx="11"/>
          </p:nvPr>
        </p:nvSpPr>
        <p:spPr>
          <a:xfrm>
            <a:off x="6456364" y="3926414"/>
            <a:ext cx="4829691" cy="1615252"/>
          </a:xfrm>
        </p:spPr>
        <p:txBody>
          <a:bodyPr/>
          <a:lstStyle/>
          <a:p>
            <a:pPr>
              <a:lnSpc>
                <a:spcPct val="110000"/>
              </a:lnSpc>
            </a:pPr>
            <a:r>
              <a:rPr lang="en-AU" sz="1600" dirty="0">
                <a:solidFill>
                  <a:schemeClr val="bg1"/>
                </a:solidFill>
              </a:rPr>
              <a:t>Fine wines and innovative winemaking techniques that are setting the standard for Australian wine. </a:t>
            </a:r>
          </a:p>
          <a:p>
            <a:endParaRPr lang="en-US" dirty="0"/>
          </a:p>
        </p:txBody>
      </p:sp>
      <p:sp>
        <p:nvSpPr>
          <p:cNvPr id="5" name="Text Placeholder 4">
            <a:extLst>
              <a:ext uri="{FF2B5EF4-FFF2-40B4-BE49-F238E27FC236}">
                <a16:creationId xmlns:a16="http://schemas.microsoft.com/office/drawing/2014/main" id="{A989B90F-C32B-142E-F1B3-3EBB1400CC12}"/>
              </a:ext>
            </a:extLst>
          </p:cNvPr>
          <p:cNvSpPr>
            <a:spLocks noGrp="1"/>
          </p:cNvSpPr>
          <p:nvPr>
            <p:ph type="body" sz="quarter" idx="13"/>
          </p:nvPr>
        </p:nvSpPr>
        <p:spPr>
          <a:xfrm>
            <a:off x="6456364" y="584200"/>
            <a:ext cx="4829691" cy="1325563"/>
          </a:xfrm>
        </p:spPr>
        <p:txBody>
          <a:bodyPr/>
          <a:lstStyle/>
          <a:p>
            <a:r>
              <a:rPr lang="en-US" dirty="0">
                <a:solidFill>
                  <a:schemeClr val="bg2"/>
                </a:solidFill>
              </a:rPr>
              <a:t>SHORT HISTORY</a:t>
            </a:r>
          </a:p>
          <a:p>
            <a:r>
              <a:rPr lang="en-US" dirty="0">
                <a:solidFill>
                  <a:schemeClr val="accent5"/>
                </a:solidFill>
              </a:rPr>
              <a:t>LONG FUTURE</a:t>
            </a:r>
          </a:p>
        </p:txBody>
      </p:sp>
    </p:spTree>
    <p:extLst>
      <p:ext uri="{BB962C8B-B14F-4D97-AF65-F5344CB8AC3E}">
        <p14:creationId xmlns:p14="http://schemas.microsoft.com/office/powerpoint/2010/main" val="196678562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2" cstate="screen">
            <a:extLst>
              <a:ext uri="{28A0092B-C50C-407E-A947-70E740481C1C}">
                <a14:useLocalDpi xmlns:a14="http://schemas.microsoft.com/office/drawing/2010/main"/>
              </a:ext>
            </a:extLst>
          </a:blip>
          <a:srcRect t="7797" b="7838"/>
          <a:stretch/>
        </p:blipFill>
        <p:spPr>
          <a:xfrm>
            <a:off x="0" y="0"/>
            <a:ext cx="12196917"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5DD83-88EB-D139-D932-A7DC4EDD813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8553D75-AFC3-38E7-A10F-327DBF156E56}"/>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C4477A7D-4DC2-6242-FE10-562A16C8F699}"/>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101134479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CCF1F8-6D9E-4631-9BC7-E65B426755A9}">
  <ds:schemaRefs>
    <ds:schemaRef ds:uri="http://www.w3.org/XML/1998/namespace"/>
    <ds:schemaRef ds:uri="http://purl.org/dc/terms/"/>
    <ds:schemaRef ds:uri="4e8dd08d-258d-47a9-9875-37f1ffd19f33"/>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02256494-4976-4001-aedb-96463ae0d92e"/>
    <ds:schemaRef ds:uri="http://purl.org/dc/dcmitype/"/>
    <ds:schemaRef ds:uri="http://purl.org/dc/elements/1.1/"/>
  </ds:schemaRefs>
</ds:datastoreItem>
</file>

<file path=customXml/itemProps2.xml><?xml version="1.0" encoding="utf-8"?>
<ds:datastoreItem xmlns:ds="http://schemas.openxmlformats.org/officeDocument/2006/customXml" ds:itemID="{AB785FB6-808E-4F4F-AE4A-17AD6756FAA9}"/>
</file>

<file path=customXml/itemProps3.xml><?xml version="1.0" encoding="utf-8"?>
<ds:datastoreItem xmlns:ds="http://schemas.openxmlformats.org/officeDocument/2006/customXml" ds:itemID="{D67DE229-D415-4F5C-8950-CD8A525225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920</Words>
  <Application>Microsoft Macintosh PowerPoint</Application>
  <PresentationFormat>Widescreen</PresentationFormat>
  <Paragraphs>213</Paragraphs>
  <Slides>25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Neue Haas Grotesk Text Pro</vt:lpstr>
      <vt:lpstr>Inter Display</vt:lpstr>
      <vt:lpstr>Arial</vt:lpstr>
      <vt:lpstr>Slide layouts</vt:lpstr>
      <vt:lpstr>PowerPoint Presentation</vt:lpstr>
      <vt:lpstr>PowerPoint Presentation</vt:lpstr>
      <vt:lpstr>MARGARET RIVER</vt:lpstr>
      <vt:lpstr>TODAY WE’LL COVER</vt:lpstr>
      <vt:lpstr>1955</vt:lpstr>
      <vt:lpstr>PowerPoint Presentation</vt:lpstr>
      <vt:lpstr>AUSTRALIA</vt:lpstr>
      <vt:lpstr>WESTERN AUSTRALIA  </vt:lpstr>
      <vt:lpstr>GEOGRAPHY, CLIMATE AND SOIL</vt:lpstr>
      <vt:lpstr>PowerPoint Presentation</vt:lpstr>
      <vt:lpstr>PowerPoint Presentation</vt:lpstr>
      <vt:lpstr>MASTERS MEET THE MASTERFULLY EXPERIMENTAL</vt:lpstr>
      <vt:lpstr>PowerPoint Presentation</vt:lpstr>
      <vt:lpstr>PowerPoint Presentation</vt:lpstr>
      <vt:lpstr>NOTEWORTHY VARIETIES</vt:lpstr>
      <vt:lpstr>PowerPoint Presentation</vt:lpstr>
      <vt:lpstr>PowerPoint Presentation</vt:lpstr>
      <vt:lpstr>PowerPoint Presentation</vt:lpstr>
      <vt:lpstr>PowerPoint Presentation</vt:lpstr>
      <vt:lpstr>MARGARET RIVER CHARDONNAY characteristics</vt:lpstr>
      <vt:lpstr>PowerPoint Presentation</vt:lpstr>
      <vt:lpstr>MARGARET RIVER  CABERNET SAUVIGNON characteristics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2026-09-18T02:13:37Z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2026-09-18T02:13:27Z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5132ea40-e234-4b9e-b3fb-fa90a99982bf</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