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media/image5.svg" ContentType="image/svg+xml"/>
  <Override PartName="/ppt/media/image7.svg" ContentType="image/svg+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p:sldMasterIdLst>
    <p:sldMasterId id="2147483648" r:id="rId4"/>
  </p:sldMasterIdLst>
  <p:notesMasterIdLst>
    <p:notesMasterId r:id="rId30"/>
  </p:notesMasterIdLst>
  <p:sldIdLst>
    <p:sldId id="256" r:id="rId5"/>
    <p:sldId id="478" r:id="rId6"/>
    <p:sldId id="645" r:id="rId7"/>
    <p:sldId id="637" r:id="rId8"/>
    <p:sldId id="646" r:id="rId9"/>
    <p:sldId id="647" r:id="rId10"/>
    <p:sldId id="636" r:id="rId11"/>
    <p:sldId id="669" r:id="rId12"/>
    <p:sldId id="641" r:id="rId13"/>
    <p:sldId id="642" r:id="rId14"/>
    <p:sldId id="643" r:id="rId15"/>
    <p:sldId id="648" r:id="rId16"/>
    <p:sldId id="671" r:id="rId17"/>
    <p:sldId id="652" r:id="rId18"/>
    <p:sldId id="280" r:id="rId19"/>
    <p:sldId id="617" r:id="rId20"/>
    <p:sldId id="657" r:id="rId21"/>
    <p:sldId id="626" r:id="rId22"/>
    <p:sldId id="720" r:id="rId23"/>
    <p:sldId id="721" r:id="rId24"/>
    <p:sldId id="722" r:id="rId25"/>
    <p:sldId id="723" r:id="rId26"/>
    <p:sldId id="659" r:id="rId27"/>
    <p:sldId id="340" r:id="rId28"/>
    <p:sldId id="724" r:id="rId29"/>
  </p:sldIdLst>
  <p:sldSz cx="12192000" cy="6858000"/>
  <p:notesSz cx="6858000" cy="9144000"/>
  <p:embeddedFontLst>
    <p:embeddedFont>
      <p:font typeface="Inter Display" panose="02000503000000020004" pitchFamily="2" charset="0"/>
      <p:regular r:id="rId31"/>
      <p:bold r:id="rId32"/>
      <p:italic r:id="rId33"/>
      <p:boldItalic r:id="rId34"/>
    </p:embeddedFont>
    <p:embeddedFont>
      <p:font typeface="Neue Haas Grotesk Text Pro" panose="020B0504020202020204" pitchFamily="34" charset="77"/>
      <p:regular r:id="rId35"/>
      <p:bold r:id="rId36"/>
      <p:italic r:id="rId37"/>
      <p:boldItalic r:id="rId38"/>
    </p:embeddedFont>
  </p:embeddedFontLst>
  <p:custDataLst>
    <p:tags r:id="rId39"/>
  </p:custDataLst>
  <p:defaultTextStyle>
    <a:defPPr>
      <a:defRPr lang="en-US"/>
    </a:defPPr>
    <a:lvl1pPr marL="0" algn="l" defTabSz="914353" rtl="0" eaLnBrk="1" latinLnBrk="0" hangingPunct="1">
      <a:defRPr sz="1800" kern="1200">
        <a:solidFill>
          <a:schemeClr val="tx1"/>
        </a:solidFill>
        <a:latin typeface="+mn-lt"/>
        <a:ea typeface="+mn-ea"/>
        <a:cs typeface="+mn-cs"/>
      </a:defRPr>
    </a:lvl1pPr>
    <a:lvl2pPr marL="457176" algn="l" defTabSz="914353" rtl="0" eaLnBrk="1" latinLnBrk="0" hangingPunct="1">
      <a:defRPr sz="1800" kern="1200">
        <a:solidFill>
          <a:schemeClr val="tx1"/>
        </a:solidFill>
        <a:latin typeface="+mn-lt"/>
        <a:ea typeface="+mn-ea"/>
        <a:cs typeface="+mn-cs"/>
      </a:defRPr>
    </a:lvl2pPr>
    <a:lvl3pPr marL="914353" algn="l" defTabSz="914353" rtl="0" eaLnBrk="1" latinLnBrk="0" hangingPunct="1">
      <a:defRPr sz="1800" kern="1200">
        <a:solidFill>
          <a:schemeClr val="tx1"/>
        </a:solidFill>
        <a:latin typeface="+mn-lt"/>
        <a:ea typeface="+mn-ea"/>
        <a:cs typeface="+mn-cs"/>
      </a:defRPr>
    </a:lvl3pPr>
    <a:lvl4pPr marL="1371529" algn="l" defTabSz="914353" rtl="0" eaLnBrk="1" latinLnBrk="0" hangingPunct="1">
      <a:defRPr sz="1800" kern="1200">
        <a:solidFill>
          <a:schemeClr val="tx1"/>
        </a:solidFill>
        <a:latin typeface="+mn-lt"/>
        <a:ea typeface="+mn-ea"/>
        <a:cs typeface="+mn-cs"/>
      </a:defRPr>
    </a:lvl4pPr>
    <a:lvl5pPr marL="1828707" algn="l" defTabSz="914353" rtl="0" eaLnBrk="1" latinLnBrk="0" hangingPunct="1">
      <a:defRPr sz="1800" kern="1200">
        <a:solidFill>
          <a:schemeClr val="tx1"/>
        </a:solidFill>
        <a:latin typeface="+mn-lt"/>
        <a:ea typeface="+mn-ea"/>
        <a:cs typeface="+mn-cs"/>
      </a:defRPr>
    </a:lvl5pPr>
    <a:lvl6pPr marL="2285883" algn="l" defTabSz="914353" rtl="0" eaLnBrk="1" latinLnBrk="0" hangingPunct="1">
      <a:defRPr sz="1800" kern="1200">
        <a:solidFill>
          <a:schemeClr val="tx1"/>
        </a:solidFill>
        <a:latin typeface="+mn-lt"/>
        <a:ea typeface="+mn-ea"/>
        <a:cs typeface="+mn-cs"/>
      </a:defRPr>
    </a:lvl6pPr>
    <a:lvl7pPr marL="2743059" algn="l" defTabSz="914353" rtl="0" eaLnBrk="1" latinLnBrk="0" hangingPunct="1">
      <a:defRPr sz="1800" kern="1200">
        <a:solidFill>
          <a:schemeClr val="tx1"/>
        </a:solidFill>
        <a:latin typeface="+mn-lt"/>
        <a:ea typeface="+mn-ea"/>
        <a:cs typeface="+mn-cs"/>
      </a:defRPr>
    </a:lvl7pPr>
    <a:lvl8pPr marL="3200236" algn="l" defTabSz="914353" rtl="0" eaLnBrk="1" latinLnBrk="0" hangingPunct="1">
      <a:defRPr sz="1800" kern="1200">
        <a:solidFill>
          <a:schemeClr val="tx1"/>
        </a:solidFill>
        <a:latin typeface="+mn-lt"/>
        <a:ea typeface="+mn-ea"/>
        <a:cs typeface="+mn-cs"/>
      </a:defRPr>
    </a:lvl8pPr>
    <a:lvl9pPr marL="3657412" algn="l" defTabSz="914353"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702" userDrawn="1">
          <p15:clr>
            <a:srgbClr val="A4A3A4"/>
          </p15:clr>
        </p15:guide>
        <p15:guide id="2" pos="2116"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586" autoAdjust="0"/>
    <p:restoredTop sz="94675"/>
  </p:normalViewPr>
  <p:slideViewPr>
    <p:cSldViewPr snapToGrid="0">
      <p:cViewPr varScale="1">
        <p:scale>
          <a:sx n="100" d="100"/>
          <a:sy n="100" d="100"/>
        </p:scale>
        <p:origin x="176" y="480"/>
      </p:cViewPr>
      <p:guideLst>
        <p:guide orient="horz" pos="3702"/>
        <p:guide pos="2116"/>
      </p:guideLst>
    </p:cSldViewPr>
  </p:slideViewPr>
  <p:notesTextViewPr>
    <p:cViewPr>
      <p:scale>
        <a:sx n="1" d="1"/>
        <a:sy n="1" d="1"/>
      </p:scale>
      <p:origin x="0" y="0"/>
    </p:cViewPr>
  </p:notesTextViewPr>
  <p:sorterViewPr>
    <p:cViewPr varScale="1">
      <p:scale>
        <a:sx n="1" d="1"/>
        <a:sy n="1" d="1"/>
      </p:scale>
      <p:origin x="0" y="0"/>
    </p:cViewPr>
  </p:sorter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gs" Target="tags/tag1.xml"/><Relationship Id="rId21" Type="http://schemas.openxmlformats.org/officeDocument/2006/relationships/slide" Target="slides/slide17.xml"/><Relationship Id="rId34" Type="http://schemas.openxmlformats.org/officeDocument/2006/relationships/font" Target="fonts/font4.fntdata"/><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commentAuthors" Target="commentAuthors.xml"/><Relationship Id="rId45"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6.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fntdata"/><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3.fntdata"/><Relationship Id="rId38" Type="http://schemas.openxmlformats.org/officeDocument/2006/relationships/font" Target="fonts/font8.fntdata"/><Relationship Id="rId46" Type="http://schemas.microsoft.com/office/2018/10/relationships/authors" Target="authors.xml"/><Relationship Id="rId20" Type="http://schemas.openxmlformats.org/officeDocument/2006/relationships/slide" Target="slides/slide16.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meron Midson" userId="510fe36d-201b-4d30-8c49-491c55367456" providerId="ADAL" clId="{93217E07-8A0E-5D7D-A37A-49773A2FEA36}"/>
    <pc:docChg chg="modSld">
      <pc:chgData name="Cameron Midson" userId="510fe36d-201b-4d30-8c49-491c55367456" providerId="ADAL" clId="{93217E07-8A0E-5D7D-A37A-49773A2FEA36}" dt="2026-09-18T02:12:45.219" v="1" actId="1076"/>
      <pc:docMkLst>
        <pc:docMk/>
      </pc:docMkLst>
      <pc:sldChg chg="modSp mod">
        <pc:chgData name="Cameron Midson" userId="510fe36d-201b-4d30-8c49-491c55367456" providerId="ADAL" clId="{93217E07-8A0E-5D7D-A37A-49773A2FEA36}" dt="2026-09-18T02:12:45.219" v="1" actId="1076"/>
        <pc:sldMkLst>
          <pc:docMk/>
          <pc:sldMk cId="3859178516" sldId="652"/>
        </pc:sldMkLst>
        <pc:spChg chg="mod">
          <ac:chgData name="Cameron Midson" userId="510fe36d-201b-4d30-8c49-491c55367456" providerId="ADAL" clId="{93217E07-8A0E-5D7D-A37A-49773A2FEA36}" dt="2026-09-18T02:12:45.219" v="1" actId="1076"/>
          <ac:spMkLst>
            <pc:docMk/>
            <pc:sldMk cId="3859178516" sldId="652"/>
            <ac:spMk id="13" creationId="{6FDF6DC2-3F08-10CC-5370-2A6C33755B9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Neue Haas Grotesk Text Pro" panose="020B0504020202020204" pitchFamily="34" charset="77"/>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Neue Haas Grotesk Text Pro" panose="020B0504020202020204" pitchFamily="34" charset="77"/>
              </a:defRPr>
            </a:lvl1pPr>
          </a:lstStyle>
          <a:p>
            <a:fld id="{A644BF32-4CA8-4343-91C5-94D89E008D3B}" type="datetimeFigureOut">
              <a:rPr lang="en-US" smtClean="0"/>
              <a:pPr/>
              <a:t>9/18/26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Neue Haas Grotesk Text Pro" panose="020B0504020202020204" pitchFamily="34" charset="77"/>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Neue Haas Grotesk Text Pro" panose="020B0504020202020204" pitchFamily="34" charset="77"/>
              </a:defRPr>
            </a:lvl1pPr>
          </a:lstStyle>
          <a:p>
            <a:fld id="{C8CAF07B-88B1-40ED-9A21-D99161D5F8F5}" type="slidenum">
              <a:rPr lang="en-US" smtClean="0"/>
              <a:pPr/>
              <a:t>‹#›</a:t>
            </a:fld>
            <a:endParaRPr lang="en-US" dirty="0"/>
          </a:p>
        </p:txBody>
      </p:sp>
    </p:spTree>
    <p:extLst>
      <p:ext uri="{BB962C8B-B14F-4D97-AF65-F5344CB8AC3E}">
        <p14:creationId xmlns:p14="http://schemas.microsoft.com/office/powerpoint/2010/main" val="2246632439"/>
      </p:ext>
    </p:extLst>
  </p:cSld>
  <p:clrMap bg1="lt1" tx1="dk1" bg2="lt2" tx2="dk2" accent1="accent1" accent2="accent2" accent3="accent3" accent4="accent4" accent5="accent5" accent6="accent6" hlink="hlink" folHlink="folHlink"/>
  <p:notesStyle>
    <a:lvl1pPr marL="0" algn="l" defTabSz="914353" rtl="0" eaLnBrk="1" latinLnBrk="0" hangingPunct="1">
      <a:defRPr sz="1199" b="0" i="0" kern="1200">
        <a:solidFill>
          <a:schemeClr val="tx1"/>
        </a:solidFill>
        <a:latin typeface="Neue Haas Grotesk Text Pro" panose="020B0504020202020204" pitchFamily="34" charset="77"/>
        <a:ea typeface="+mn-ea"/>
        <a:cs typeface="+mn-cs"/>
      </a:defRPr>
    </a:lvl1pPr>
    <a:lvl2pPr marL="457176" algn="l" defTabSz="914353" rtl="0" eaLnBrk="1" latinLnBrk="0" hangingPunct="1">
      <a:defRPr sz="1199" b="0" i="0" kern="1200">
        <a:solidFill>
          <a:schemeClr val="tx1"/>
        </a:solidFill>
        <a:latin typeface="Neue Haas Grotesk Text Pro" panose="020B0504020202020204" pitchFamily="34" charset="77"/>
        <a:ea typeface="+mn-ea"/>
        <a:cs typeface="+mn-cs"/>
      </a:defRPr>
    </a:lvl2pPr>
    <a:lvl3pPr marL="914353" algn="l" defTabSz="914353" rtl="0" eaLnBrk="1" latinLnBrk="0" hangingPunct="1">
      <a:defRPr sz="1199" b="0" i="0" kern="1200">
        <a:solidFill>
          <a:schemeClr val="tx1"/>
        </a:solidFill>
        <a:latin typeface="Neue Haas Grotesk Text Pro" panose="020B0504020202020204" pitchFamily="34" charset="77"/>
        <a:ea typeface="+mn-ea"/>
        <a:cs typeface="+mn-cs"/>
      </a:defRPr>
    </a:lvl3pPr>
    <a:lvl4pPr marL="1371529" algn="l" defTabSz="914353" rtl="0" eaLnBrk="1" latinLnBrk="0" hangingPunct="1">
      <a:defRPr sz="1199" b="0" i="0" kern="1200">
        <a:solidFill>
          <a:schemeClr val="tx1"/>
        </a:solidFill>
        <a:latin typeface="Neue Haas Grotesk Text Pro" panose="020B0504020202020204" pitchFamily="34" charset="77"/>
        <a:ea typeface="+mn-ea"/>
        <a:cs typeface="+mn-cs"/>
      </a:defRPr>
    </a:lvl4pPr>
    <a:lvl5pPr marL="1828707" algn="l" defTabSz="914353" rtl="0" eaLnBrk="1" latinLnBrk="0" hangingPunct="1">
      <a:defRPr sz="1199" b="0" i="0" kern="1200">
        <a:solidFill>
          <a:schemeClr val="tx1"/>
        </a:solidFill>
        <a:latin typeface="Neue Haas Grotesk Text Pro" panose="020B0504020202020204" pitchFamily="34" charset="77"/>
        <a:ea typeface="+mn-ea"/>
        <a:cs typeface="+mn-cs"/>
      </a:defRPr>
    </a:lvl5pPr>
    <a:lvl6pPr marL="2285883" algn="l" defTabSz="914353" rtl="0" eaLnBrk="1" latinLnBrk="0" hangingPunct="1">
      <a:defRPr sz="1199" kern="1200">
        <a:solidFill>
          <a:schemeClr val="tx1"/>
        </a:solidFill>
        <a:latin typeface="+mn-lt"/>
        <a:ea typeface="+mn-ea"/>
        <a:cs typeface="+mn-cs"/>
      </a:defRPr>
    </a:lvl6pPr>
    <a:lvl7pPr marL="2743059" algn="l" defTabSz="914353" rtl="0" eaLnBrk="1" latinLnBrk="0" hangingPunct="1">
      <a:defRPr sz="1199" kern="1200">
        <a:solidFill>
          <a:schemeClr val="tx1"/>
        </a:solidFill>
        <a:latin typeface="+mn-lt"/>
        <a:ea typeface="+mn-ea"/>
        <a:cs typeface="+mn-cs"/>
      </a:defRPr>
    </a:lvl7pPr>
    <a:lvl8pPr marL="3200236" algn="l" defTabSz="914353" rtl="0" eaLnBrk="1" latinLnBrk="0" hangingPunct="1">
      <a:defRPr sz="1199" kern="1200">
        <a:solidFill>
          <a:schemeClr val="tx1"/>
        </a:solidFill>
        <a:latin typeface="+mn-lt"/>
        <a:ea typeface="+mn-ea"/>
        <a:cs typeface="+mn-cs"/>
      </a:defRPr>
    </a:lvl8pPr>
    <a:lvl9pPr marL="3657412" algn="l" defTabSz="914353" rtl="0" eaLnBrk="1" latinLnBrk="0" hangingPunct="1">
      <a:defRPr sz="1199"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8</a:t>
            </a:fld>
            <a:endParaRPr lang="en-US" dirty="0"/>
          </a:p>
        </p:txBody>
      </p:sp>
    </p:spTree>
    <p:extLst>
      <p:ext uri="{BB962C8B-B14F-4D97-AF65-F5344CB8AC3E}">
        <p14:creationId xmlns:p14="http://schemas.microsoft.com/office/powerpoint/2010/main" val="16304834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14</a:t>
            </a:fld>
            <a:endParaRPr lang="en-US" dirty="0"/>
          </a:p>
        </p:txBody>
      </p:sp>
    </p:spTree>
    <p:extLst>
      <p:ext uri="{BB962C8B-B14F-4D97-AF65-F5344CB8AC3E}">
        <p14:creationId xmlns:p14="http://schemas.microsoft.com/office/powerpoint/2010/main" val="35494767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16</a:t>
            </a:fld>
            <a:endParaRPr lang="en-US" dirty="0"/>
          </a:p>
        </p:txBody>
      </p:sp>
    </p:spTree>
    <p:extLst>
      <p:ext uri="{BB962C8B-B14F-4D97-AF65-F5344CB8AC3E}">
        <p14:creationId xmlns:p14="http://schemas.microsoft.com/office/powerpoint/2010/main" val="19390118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18</a:t>
            </a:fld>
            <a:endParaRPr lang="en-US" dirty="0"/>
          </a:p>
        </p:txBody>
      </p:sp>
    </p:spTree>
    <p:extLst>
      <p:ext uri="{BB962C8B-B14F-4D97-AF65-F5344CB8AC3E}">
        <p14:creationId xmlns:p14="http://schemas.microsoft.com/office/powerpoint/2010/main" val="2595987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20</a:t>
            </a:fld>
            <a:endParaRPr lang="en-US" dirty="0"/>
          </a:p>
        </p:txBody>
      </p:sp>
    </p:spTree>
    <p:extLst>
      <p:ext uri="{BB962C8B-B14F-4D97-AF65-F5344CB8AC3E}">
        <p14:creationId xmlns:p14="http://schemas.microsoft.com/office/powerpoint/2010/main" val="886635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22</a:t>
            </a:fld>
            <a:endParaRPr lang="en-US" dirty="0"/>
          </a:p>
        </p:txBody>
      </p:sp>
    </p:spTree>
    <p:extLst>
      <p:ext uri="{BB962C8B-B14F-4D97-AF65-F5344CB8AC3E}">
        <p14:creationId xmlns:p14="http://schemas.microsoft.com/office/powerpoint/2010/main" val="8330201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8CAF07B-88B1-40ED-9A21-D99161D5F8F5}" type="slidenum">
              <a:rPr lang="en-US" smtClean="0"/>
              <a:pPr/>
              <a:t>24</a:t>
            </a:fld>
            <a:endParaRPr lang="en-US" dirty="0"/>
          </a:p>
        </p:txBody>
      </p:sp>
    </p:spTree>
    <p:extLst>
      <p:ext uri="{BB962C8B-B14F-4D97-AF65-F5344CB8AC3E}">
        <p14:creationId xmlns:p14="http://schemas.microsoft.com/office/powerpoint/2010/main" val="16547293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cool">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658813" y="2595220"/>
            <a:ext cx="10975975" cy="4284662"/>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latin typeface="Neue Haas Grotesk Text Pro" panose="020B0504020202020204" pitchFamily="34" charset="77"/>
            </a:endParaRP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93733" y="493138"/>
            <a:ext cx="2333737" cy="765384"/>
          </a:xfrm>
          <a:prstGeom prst="rect">
            <a:avLst/>
          </a:prstGeom>
        </p:spPr>
      </p:pic>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58368" y="6301151"/>
            <a:ext cx="2822695" cy="123397"/>
          </a:xfrm>
          <a:prstGeom prst="rect">
            <a:avLst/>
          </a:prstGeom>
        </p:spPr>
      </p:pic>
      <p:sp>
        <p:nvSpPr>
          <p:cNvPr id="12" name="Text Placeholder 11">
            <a:extLst>
              <a:ext uri="{FF2B5EF4-FFF2-40B4-BE49-F238E27FC236}">
                <a16:creationId xmlns:a16="http://schemas.microsoft.com/office/drawing/2014/main" id="{59F80134-43BD-B065-562C-51001B95FA27}"/>
              </a:ext>
            </a:extLst>
          </p:cNvPr>
          <p:cNvSpPr>
            <a:spLocks noGrp="1"/>
          </p:cNvSpPr>
          <p:nvPr>
            <p:ph type="body" sz="quarter" idx="10" hasCustomPrompt="1"/>
          </p:nvPr>
        </p:nvSpPr>
        <p:spPr>
          <a:xfrm>
            <a:off x="593733" y="1582597"/>
            <a:ext cx="11041110" cy="990300"/>
          </a:xfrm>
        </p:spPr>
        <p:txBody>
          <a:bodyPr/>
          <a:lstStyle>
            <a:lvl1pPr marL="0" indent="0" algn="l" defTabSz="914353" rtl="0" eaLnBrk="1" latinLnBrk="0" hangingPunct="1">
              <a:lnSpc>
                <a:spcPct val="82000"/>
              </a:lnSpc>
              <a:buNone/>
              <a:defRPr lang="en-GB" sz="6000" b="0" i="0" kern="1200" smtClean="0">
                <a:solidFill>
                  <a:schemeClr val="accent3"/>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CLICK TO EDIT MASTER TEXT STYLE</a:t>
            </a:r>
          </a:p>
        </p:txBody>
      </p:sp>
    </p:spTree>
    <p:extLst>
      <p:ext uri="{BB962C8B-B14F-4D97-AF65-F5344CB8AC3E}">
        <p14:creationId xmlns:p14="http://schemas.microsoft.com/office/powerpoint/2010/main" val="3260254201"/>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warm">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658813" y="2595220"/>
            <a:ext cx="10975975" cy="4284662"/>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latin typeface="Neue Haas Grotesk Text Pro" panose="020B0504020202020204" pitchFamily="34" charset="77"/>
            </a:endParaRP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93733" y="493138"/>
            <a:ext cx="2333737" cy="765384"/>
          </a:xfrm>
          <a:prstGeom prst="rect">
            <a:avLst/>
          </a:prstGeom>
        </p:spPr>
      </p:pic>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58368" y="6301151"/>
            <a:ext cx="2822695" cy="123397"/>
          </a:xfrm>
          <a:prstGeom prst="rect">
            <a:avLst/>
          </a:prstGeom>
        </p:spPr>
      </p:pic>
      <p:sp>
        <p:nvSpPr>
          <p:cNvPr id="2" name="Text Placeholder 11">
            <a:extLst>
              <a:ext uri="{FF2B5EF4-FFF2-40B4-BE49-F238E27FC236}">
                <a16:creationId xmlns:a16="http://schemas.microsoft.com/office/drawing/2014/main" id="{C333BC92-FCDE-8462-6F85-43C9CCB90968}"/>
              </a:ext>
            </a:extLst>
          </p:cNvPr>
          <p:cNvSpPr>
            <a:spLocks noGrp="1"/>
          </p:cNvSpPr>
          <p:nvPr>
            <p:ph type="body" sz="quarter" idx="10" hasCustomPrompt="1"/>
          </p:nvPr>
        </p:nvSpPr>
        <p:spPr>
          <a:xfrm>
            <a:off x="593733" y="1582597"/>
            <a:ext cx="11041110" cy="990300"/>
          </a:xfrm>
        </p:spPr>
        <p:txBody>
          <a:bodyPr/>
          <a:lstStyle>
            <a:lvl1pPr marL="0" indent="0" algn="l" defTabSz="914353" rtl="0" eaLnBrk="1" latinLnBrk="0" hangingPunct="1">
              <a:lnSpc>
                <a:spcPct val="82000"/>
              </a:lnSpc>
              <a:buNone/>
              <a:defRPr lang="en-GB" sz="6000" b="0" i="0" kern="1200" smtClean="0">
                <a:solidFill>
                  <a:schemeClr val="accent5"/>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CLICK TO EDIT MASTER TEXT STYLE</a:t>
            </a:r>
          </a:p>
        </p:txBody>
      </p:sp>
    </p:spTree>
    <p:extLst>
      <p:ext uri="{BB962C8B-B14F-4D97-AF65-F5344CB8AC3E}">
        <p14:creationId xmlns:p14="http://schemas.microsoft.com/office/powerpoint/2010/main" val="3722644859"/>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warm">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658813" y="2595220"/>
            <a:ext cx="10975975" cy="4284662"/>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solidFill>
                <a:schemeClr val="accent5"/>
              </a:solidFill>
              <a:latin typeface="Neue Haas Grotesk Text Pro" panose="020B0504020202020204" pitchFamily="34" charset="77"/>
            </a:endParaRP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93733" y="493138"/>
            <a:ext cx="2333737" cy="765384"/>
          </a:xfrm>
          <a:prstGeom prst="rect">
            <a:avLst/>
          </a:prstGeom>
        </p:spPr>
      </p:pic>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58368" y="6301151"/>
            <a:ext cx="2822695" cy="123397"/>
          </a:xfrm>
          <a:prstGeom prst="rect">
            <a:avLst/>
          </a:prstGeom>
        </p:spPr>
      </p:pic>
      <p:sp>
        <p:nvSpPr>
          <p:cNvPr id="2" name="Text Placeholder 11">
            <a:extLst>
              <a:ext uri="{FF2B5EF4-FFF2-40B4-BE49-F238E27FC236}">
                <a16:creationId xmlns:a16="http://schemas.microsoft.com/office/drawing/2014/main" id="{C333BC92-FCDE-8462-6F85-43C9CCB90968}"/>
              </a:ext>
            </a:extLst>
          </p:cNvPr>
          <p:cNvSpPr>
            <a:spLocks noGrp="1"/>
          </p:cNvSpPr>
          <p:nvPr>
            <p:ph type="body" sz="quarter" idx="10" hasCustomPrompt="1"/>
          </p:nvPr>
        </p:nvSpPr>
        <p:spPr>
          <a:xfrm>
            <a:off x="593733" y="1582597"/>
            <a:ext cx="11041110" cy="990300"/>
          </a:xfrm>
        </p:spPr>
        <p:txBody>
          <a:bodyPr/>
          <a:lstStyle>
            <a:lvl1pPr marL="0" indent="0" algn="l" defTabSz="914353" rtl="0" eaLnBrk="1" latinLnBrk="0" hangingPunct="1">
              <a:lnSpc>
                <a:spcPct val="82000"/>
              </a:lnSpc>
              <a:buNone/>
              <a:defRPr lang="en-GB" sz="6000" b="0" i="0" kern="1200" smtClean="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CLICK TO EDIT MASTER TEXT STYLE</a:t>
            </a:r>
          </a:p>
        </p:txBody>
      </p:sp>
      <p:pic>
        <p:nvPicPr>
          <p:cNvPr id="4" name="Graphic 3">
            <a:extLst>
              <a:ext uri="{FF2B5EF4-FFF2-40B4-BE49-F238E27FC236}">
                <a16:creationId xmlns:a16="http://schemas.microsoft.com/office/drawing/2014/main" id="{A6136049-EFA7-F405-74C6-72FC07DC2CE8}"/>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10243" y="6317194"/>
            <a:ext cx="2822695" cy="123397"/>
          </a:xfrm>
          <a:prstGeom prst="rect">
            <a:avLst/>
          </a:prstGeom>
        </p:spPr>
      </p:pic>
    </p:spTree>
    <p:extLst>
      <p:ext uri="{BB962C8B-B14F-4D97-AF65-F5344CB8AC3E}">
        <p14:creationId xmlns:p14="http://schemas.microsoft.com/office/powerpoint/2010/main" val="2500027443"/>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 lef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1"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hasCustomPrompt="1"/>
          </p:nvPr>
        </p:nvSpPr>
        <p:spPr>
          <a:xfrm>
            <a:off x="6456363" y="2518774"/>
            <a:ext cx="4829691" cy="1530521"/>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3" name="Text Placeholder 4">
            <a:extLst>
              <a:ext uri="{FF2B5EF4-FFF2-40B4-BE49-F238E27FC236}">
                <a16:creationId xmlns:a16="http://schemas.microsoft.com/office/drawing/2014/main" id="{EE31E3C0-4540-7C4D-8378-FEAE6073CA6B}"/>
              </a:ext>
            </a:extLst>
          </p:cNvPr>
          <p:cNvSpPr>
            <a:spLocks noGrp="1"/>
          </p:cNvSpPr>
          <p:nvPr>
            <p:ph type="body" sz="quarter" idx="12" hasCustomPrompt="1"/>
          </p:nvPr>
        </p:nvSpPr>
        <p:spPr>
          <a:xfrm>
            <a:off x="6456363" y="4155068"/>
            <a:ext cx="4829691" cy="1530521"/>
          </a:xfrm>
        </p:spPr>
        <p:txBody>
          <a:bodyPr/>
          <a:lstStyle>
            <a:lvl1pPr marL="285750" indent="-285750">
              <a:buFont typeface="Arial" panose="020B0604020202020204" pitchFamily="34" charset="0"/>
              <a:buChar char="•"/>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Bullet Points if required</a:t>
            </a:r>
          </a:p>
        </p:txBody>
      </p:sp>
      <p:sp>
        <p:nvSpPr>
          <p:cNvPr id="5" name="Text Placeholder 4">
            <a:extLst>
              <a:ext uri="{FF2B5EF4-FFF2-40B4-BE49-F238E27FC236}">
                <a16:creationId xmlns:a16="http://schemas.microsoft.com/office/drawing/2014/main" id="{122FB207-1E2B-1D84-3D5E-C8ED9CCCB648}"/>
              </a:ext>
            </a:extLst>
          </p:cNvPr>
          <p:cNvSpPr>
            <a:spLocks noGrp="1"/>
          </p:cNvSpPr>
          <p:nvPr>
            <p:ph type="body" sz="quarter" idx="13" hasCustomPrompt="1"/>
          </p:nvPr>
        </p:nvSpPr>
        <p:spPr>
          <a:xfrm>
            <a:off x="6456363" y="584200"/>
            <a:ext cx="5340350" cy="1325563"/>
          </a:xfrm>
        </p:spPr>
        <p:txBody>
          <a:bodyPr/>
          <a:lstStyle>
            <a:lvl1pPr marL="0" indent="0">
              <a:lnSpc>
                <a:spcPct val="82000"/>
              </a:lnSpc>
              <a:buFontTx/>
              <a:buNone/>
              <a:defRPr sz="5440"/>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1272715795"/>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Image Righ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6096000"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hasCustomPrompt="1"/>
          </p:nvPr>
        </p:nvSpPr>
        <p:spPr>
          <a:xfrm>
            <a:off x="623888" y="2518445"/>
            <a:ext cx="4829691" cy="1610114"/>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3" name="Text Placeholder 4">
            <a:extLst>
              <a:ext uri="{FF2B5EF4-FFF2-40B4-BE49-F238E27FC236}">
                <a16:creationId xmlns:a16="http://schemas.microsoft.com/office/drawing/2014/main" id="{C4DE910F-F974-EC17-D99F-7CF8E351F2CF}"/>
              </a:ext>
            </a:extLst>
          </p:cNvPr>
          <p:cNvSpPr>
            <a:spLocks noGrp="1"/>
          </p:cNvSpPr>
          <p:nvPr>
            <p:ph type="body" sz="quarter" idx="12" hasCustomPrompt="1"/>
          </p:nvPr>
        </p:nvSpPr>
        <p:spPr>
          <a:xfrm>
            <a:off x="623888" y="4226310"/>
            <a:ext cx="4829691" cy="1530521"/>
          </a:xfrm>
        </p:spPr>
        <p:txBody>
          <a:bodyPr/>
          <a:lstStyle>
            <a:lvl1pPr marL="285750" indent="-285750">
              <a:buFont typeface="Arial" panose="020B0604020202020204" pitchFamily="34" charset="0"/>
              <a:buChar char="•"/>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Bullet Points if required</a:t>
            </a:r>
          </a:p>
        </p:txBody>
      </p:sp>
      <p:sp>
        <p:nvSpPr>
          <p:cNvPr id="4" name="Text Placeholder 4">
            <a:extLst>
              <a:ext uri="{FF2B5EF4-FFF2-40B4-BE49-F238E27FC236}">
                <a16:creationId xmlns:a16="http://schemas.microsoft.com/office/drawing/2014/main" id="{C0819214-B615-AB05-F590-69F5C5D27731}"/>
              </a:ext>
            </a:extLst>
          </p:cNvPr>
          <p:cNvSpPr>
            <a:spLocks noGrp="1"/>
          </p:cNvSpPr>
          <p:nvPr>
            <p:ph type="body" sz="quarter" idx="13" hasCustomPrompt="1"/>
          </p:nvPr>
        </p:nvSpPr>
        <p:spPr>
          <a:xfrm>
            <a:off x="623888" y="584200"/>
            <a:ext cx="5340350" cy="1325563"/>
          </a:xfrm>
        </p:spPr>
        <p:txBody>
          <a:bodyPr/>
          <a:lstStyle>
            <a:lvl1pPr marL="0" indent="0">
              <a:lnSpc>
                <a:spcPct val="82000"/>
              </a:lnSpc>
              <a:buFontTx/>
              <a:buNone/>
              <a:defRPr sz="5440"/>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105257101"/>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Image Right - Blk Background">
    <p:bg>
      <p:bgPr>
        <a:solidFill>
          <a:schemeClr val="tx1"/>
        </a:solidFill>
        <a:effectLst/>
      </p:bgPr>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6096000" y="388842"/>
            <a:ext cx="6096000" cy="6083199"/>
          </a:xfrm>
          <a:solidFill>
            <a:schemeClr val="bg1">
              <a:lumMod val="85000"/>
            </a:schemeClr>
          </a:solidFill>
        </p:spPr>
        <p:txBody>
          <a:bodyPr anchor="ctr" anchorCtr="0"/>
          <a:lstStyle>
            <a:lvl1pPr marL="0" indent="0" algn="ctr">
              <a:buNone/>
              <a:defRPr b="0" i="0"/>
            </a:lvl1pPr>
          </a:lstStyle>
          <a:p>
            <a:endParaRPr lang="en-AU" dirty="0"/>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hasCustomPrompt="1"/>
          </p:nvPr>
        </p:nvSpPr>
        <p:spPr>
          <a:xfrm>
            <a:off x="623888" y="2518445"/>
            <a:ext cx="4829691" cy="1626156"/>
          </a:xfrm>
        </p:spPr>
        <p:txBody>
          <a:bodyPr/>
          <a:lstStyle>
            <a:lvl1pPr marL="0" indent="0">
              <a:buNone/>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4" name="Text Placeholder 4">
            <a:extLst>
              <a:ext uri="{FF2B5EF4-FFF2-40B4-BE49-F238E27FC236}">
                <a16:creationId xmlns:a16="http://schemas.microsoft.com/office/drawing/2014/main" id="{868B181F-AB89-33FD-8820-F942275C6B29}"/>
              </a:ext>
            </a:extLst>
          </p:cNvPr>
          <p:cNvSpPr>
            <a:spLocks noGrp="1"/>
          </p:cNvSpPr>
          <p:nvPr>
            <p:ph type="body" sz="quarter" idx="12" hasCustomPrompt="1"/>
          </p:nvPr>
        </p:nvSpPr>
        <p:spPr>
          <a:xfrm>
            <a:off x="623888" y="4226310"/>
            <a:ext cx="4829691" cy="1530521"/>
          </a:xfrm>
        </p:spPr>
        <p:txBody>
          <a:bodyPr/>
          <a:lstStyle>
            <a:lvl1pPr marL="285750" indent="-285750">
              <a:buFont typeface="Arial" panose="020B0604020202020204" pitchFamily="34" charset="0"/>
              <a:buChar char="•"/>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Bullet Points if required</a:t>
            </a:r>
          </a:p>
        </p:txBody>
      </p:sp>
      <p:sp>
        <p:nvSpPr>
          <p:cNvPr id="3" name="Text Placeholder 4">
            <a:extLst>
              <a:ext uri="{FF2B5EF4-FFF2-40B4-BE49-F238E27FC236}">
                <a16:creationId xmlns:a16="http://schemas.microsoft.com/office/drawing/2014/main" id="{918BF252-60CC-0EC4-2AF1-4A2F4E353D5A}"/>
              </a:ext>
            </a:extLst>
          </p:cNvPr>
          <p:cNvSpPr>
            <a:spLocks noGrp="1"/>
          </p:cNvSpPr>
          <p:nvPr>
            <p:ph type="body" sz="quarter" idx="13" hasCustomPrompt="1"/>
          </p:nvPr>
        </p:nvSpPr>
        <p:spPr>
          <a:xfrm>
            <a:off x="623888" y="584200"/>
            <a:ext cx="5340350" cy="1325563"/>
          </a:xfrm>
        </p:spPr>
        <p:txBody>
          <a:bodyPr/>
          <a:lstStyle>
            <a:lvl1pPr marL="0" indent="0">
              <a:lnSpc>
                <a:spcPct val="82000"/>
              </a:lnSpc>
              <a:buFontTx/>
              <a:buNone/>
              <a:defRPr sz="5440">
                <a:solidFill>
                  <a:schemeClr val="bg1"/>
                </a:solidFill>
              </a:defRPr>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2111591520"/>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Image left - Blk Background">
    <p:bg>
      <p:bgPr>
        <a:solidFill>
          <a:schemeClr val="tx1"/>
        </a:solidFill>
        <a:effectLst/>
      </p:bgPr>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1" y="388842"/>
            <a:ext cx="6096000" cy="6083199"/>
          </a:xfrm>
          <a:solidFill>
            <a:schemeClr val="bg1">
              <a:lumMod val="85000"/>
            </a:schemeClr>
          </a:solidFill>
        </p:spPr>
        <p:txBody>
          <a:bodyPr anchor="ctr" anchorCtr="0"/>
          <a:lstStyle>
            <a:lvl1pPr marL="0" indent="0" algn="ctr">
              <a:buNone/>
              <a:defRPr b="0" i="0"/>
            </a:lvl1pPr>
          </a:lstStyle>
          <a:p>
            <a:endParaRPr lang="en-AU" dirty="0"/>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hasCustomPrompt="1"/>
          </p:nvPr>
        </p:nvSpPr>
        <p:spPr>
          <a:xfrm>
            <a:off x="6456364" y="2450086"/>
            <a:ext cx="4829691" cy="1615252"/>
          </a:xfrm>
        </p:spPr>
        <p:txBody>
          <a:bodyPr/>
          <a:lstStyle>
            <a:lvl1pPr marL="0" indent="0">
              <a:buNone/>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4" name="Text Placeholder 4">
            <a:extLst>
              <a:ext uri="{FF2B5EF4-FFF2-40B4-BE49-F238E27FC236}">
                <a16:creationId xmlns:a16="http://schemas.microsoft.com/office/drawing/2014/main" id="{3FB9D6AF-41E9-ACB1-35D7-87CE3683CB53}"/>
              </a:ext>
            </a:extLst>
          </p:cNvPr>
          <p:cNvSpPr>
            <a:spLocks noGrp="1"/>
          </p:cNvSpPr>
          <p:nvPr>
            <p:ph type="body" sz="quarter" idx="12" hasCustomPrompt="1"/>
          </p:nvPr>
        </p:nvSpPr>
        <p:spPr>
          <a:xfrm>
            <a:off x="6456363" y="4155068"/>
            <a:ext cx="4829691" cy="1530521"/>
          </a:xfrm>
        </p:spPr>
        <p:txBody>
          <a:bodyPr/>
          <a:lstStyle>
            <a:lvl1pPr marL="285750" indent="-285750">
              <a:buFont typeface="Arial" panose="020B0604020202020204" pitchFamily="34" charset="0"/>
              <a:buChar char="•"/>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Bullet Points if required</a:t>
            </a:r>
          </a:p>
        </p:txBody>
      </p:sp>
      <p:sp>
        <p:nvSpPr>
          <p:cNvPr id="3" name="Text Placeholder 4">
            <a:extLst>
              <a:ext uri="{FF2B5EF4-FFF2-40B4-BE49-F238E27FC236}">
                <a16:creationId xmlns:a16="http://schemas.microsoft.com/office/drawing/2014/main" id="{0229488E-C66F-CE00-D846-4F75FB33336A}"/>
              </a:ext>
            </a:extLst>
          </p:cNvPr>
          <p:cNvSpPr>
            <a:spLocks noGrp="1"/>
          </p:cNvSpPr>
          <p:nvPr>
            <p:ph type="body" sz="quarter" idx="13" hasCustomPrompt="1"/>
          </p:nvPr>
        </p:nvSpPr>
        <p:spPr>
          <a:xfrm>
            <a:off x="6456364" y="584200"/>
            <a:ext cx="5340350" cy="1325563"/>
          </a:xfrm>
        </p:spPr>
        <p:txBody>
          <a:bodyPr/>
          <a:lstStyle>
            <a:lvl1pPr marL="0" indent="0">
              <a:lnSpc>
                <a:spcPct val="82000"/>
              </a:lnSpc>
              <a:buFontTx/>
              <a:buNone/>
              <a:defRPr sz="5440">
                <a:solidFill>
                  <a:schemeClr val="bg1"/>
                </a:solidFill>
              </a:defRPr>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4248233940"/>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ull imag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2" y="0"/>
            <a:ext cx="12191998" cy="6858000"/>
          </a:xfrm>
          <a:solidFill>
            <a:schemeClr val="bg1">
              <a:lumMod val="85000"/>
            </a:schemeClr>
          </a:solidFill>
        </p:spPr>
        <p:txBody>
          <a:bodyPr anchor="ctr" anchorCtr="0"/>
          <a:lstStyle>
            <a:lvl1pPr marL="0" indent="0" algn="ctr">
              <a:buNone/>
              <a:defRPr b="0" i="0"/>
            </a:lvl1pPr>
          </a:lstStyle>
          <a:p>
            <a:endParaRPr lang="en-AU" dirty="0"/>
          </a:p>
        </p:txBody>
      </p:sp>
      <p:sp>
        <p:nvSpPr>
          <p:cNvPr id="2" name="Title 1">
            <a:extLst>
              <a:ext uri="{FF2B5EF4-FFF2-40B4-BE49-F238E27FC236}">
                <a16:creationId xmlns:a16="http://schemas.microsoft.com/office/drawing/2014/main" id="{DDD710B8-9164-41B4-8DAE-ED192B72A716}"/>
              </a:ext>
            </a:extLst>
          </p:cNvPr>
          <p:cNvSpPr>
            <a:spLocks noGrp="1"/>
          </p:cNvSpPr>
          <p:nvPr>
            <p:ph type="title" hasCustomPrompt="1"/>
          </p:nvPr>
        </p:nvSpPr>
        <p:spPr>
          <a:xfrm>
            <a:off x="623888" y="584200"/>
            <a:ext cx="6158452" cy="1325562"/>
          </a:xfrm>
        </p:spPr>
        <p:txBody>
          <a:bodyPr/>
          <a:lstStyle>
            <a:lvl1pPr>
              <a:defRPr sz="5440" b="0" i="0">
                <a:solidFill>
                  <a:schemeClr val="bg1"/>
                </a:solidFill>
              </a:defRPr>
            </a:lvl1pPr>
          </a:lstStyle>
          <a:p>
            <a:r>
              <a:rPr lang="en-US" dirty="0"/>
              <a:t>Click to edit Master title style. Title can be moved to suit background Image</a:t>
            </a:r>
            <a:endParaRPr lang="en-AU" dirty="0"/>
          </a:p>
        </p:txBody>
      </p:sp>
    </p:spTree>
    <p:extLst>
      <p:ext uri="{BB962C8B-B14F-4D97-AF65-F5344CB8AC3E}">
        <p14:creationId xmlns:p14="http://schemas.microsoft.com/office/powerpoint/2010/main" val="4200390875"/>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Left - Sml Title on - White Text Let - Small Title on white">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F395E28A-1E8E-14A6-4DAA-610B6023E289}"/>
              </a:ext>
            </a:extLst>
          </p:cNvPr>
          <p:cNvSpPr>
            <a:spLocks noGrp="1"/>
          </p:cNvSpPr>
          <p:nvPr>
            <p:ph type="pic" sz="quarter" idx="10"/>
          </p:nvPr>
        </p:nvSpPr>
        <p:spPr>
          <a:xfrm>
            <a:off x="6096000"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4" name="Title 1">
            <a:extLst>
              <a:ext uri="{FF2B5EF4-FFF2-40B4-BE49-F238E27FC236}">
                <a16:creationId xmlns:a16="http://schemas.microsoft.com/office/drawing/2014/main" id="{B6286363-F2CB-2C92-3C1A-C7BA4C7334DC}"/>
              </a:ext>
            </a:extLst>
          </p:cNvPr>
          <p:cNvSpPr>
            <a:spLocks noGrp="1"/>
          </p:cNvSpPr>
          <p:nvPr>
            <p:ph type="title" hasCustomPrompt="1"/>
          </p:nvPr>
        </p:nvSpPr>
        <p:spPr>
          <a:xfrm>
            <a:off x="630419" y="584200"/>
            <a:ext cx="4829691" cy="785732"/>
          </a:xfrm>
        </p:spPr>
        <p:txBody>
          <a:bodyPr anchor="b"/>
          <a:lstStyle>
            <a:lvl1pPr>
              <a:lnSpc>
                <a:spcPct val="82000"/>
              </a:lnSpc>
              <a:defRPr sz="3200" b="0" i="0">
                <a:solidFill>
                  <a:schemeClr val="tx1"/>
                </a:solidFill>
              </a:defRPr>
            </a:lvl1pPr>
          </a:lstStyle>
          <a:p>
            <a:r>
              <a:rPr lang="en-US" dirty="0"/>
              <a:t>Click to edit SMALL title style</a:t>
            </a:r>
            <a:endParaRPr lang="en-AU" dirty="0"/>
          </a:p>
        </p:txBody>
      </p:sp>
      <p:sp>
        <p:nvSpPr>
          <p:cNvPr id="6" name="Text Placeholder 4">
            <a:extLst>
              <a:ext uri="{FF2B5EF4-FFF2-40B4-BE49-F238E27FC236}">
                <a16:creationId xmlns:a16="http://schemas.microsoft.com/office/drawing/2014/main" id="{884AC37A-5D34-FE0E-CE95-AD1AABA7D68E}"/>
              </a:ext>
            </a:extLst>
          </p:cNvPr>
          <p:cNvSpPr>
            <a:spLocks noGrp="1"/>
          </p:cNvSpPr>
          <p:nvPr>
            <p:ph type="body" sz="quarter" idx="11" hasCustomPrompt="1"/>
          </p:nvPr>
        </p:nvSpPr>
        <p:spPr>
          <a:xfrm>
            <a:off x="959192" y="3494249"/>
            <a:ext cx="4829691" cy="2846525"/>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2" name="Text Placeholder 4">
            <a:extLst>
              <a:ext uri="{FF2B5EF4-FFF2-40B4-BE49-F238E27FC236}">
                <a16:creationId xmlns:a16="http://schemas.microsoft.com/office/drawing/2014/main" id="{86C60342-0DCC-EC48-C3AF-9A9F4E1F2943}"/>
              </a:ext>
            </a:extLst>
          </p:cNvPr>
          <p:cNvSpPr>
            <a:spLocks noGrp="1"/>
          </p:cNvSpPr>
          <p:nvPr>
            <p:ph type="body" sz="quarter" idx="13" hasCustomPrompt="1"/>
          </p:nvPr>
        </p:nvSpPr>
        <p:spPr>
          <a:xfrm>
            <a:off x="623888" y="1452064"/>
            <a:ext cx="5340350" cy="1325563"/>
          </a:xfrm>
        </p:spPr>
        <p:txBody>
          <a:bodyPr/>
          <a:lstStyle>
            <a:lvl1pPr marL="0" indent="0">
              <a:lnSpc>
                <a:spcPct val="82000"/>
              </a:lnSpc>
              <a:buFontTx/>
              <a:buNone/>
              <a:defRPr sz="5440"/>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630166862"/>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ext Right - Small title on White Background">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F395E28A-1E8E-14A6-4DAA-610B6023E289}"/>
              </a:ext>
            </a:extLst>
          </p:cNvPr>
          <p:cNvSpPr>
            <a:spLocks noGrp="1"/>
          </p:cNvSpPr>
          <p:nvPr>
            <p:ph type="pic" sz="quarter" idx="10"/>
          </p:nvPr>
        </p:nvSpPr>
        <p:spPr>
          <a:xfrm>
            <a:off x="0"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4" name="Title 1">
            <a:extLst>
              <a:ext uri="{FF2B5EF4-FFF2-40B4-BE49-F238E27FC236}">
                <a16:creationId xmlns:a16="http://schemas.microsoft.com/office/drawing/2014/main" id="{B6286363-F2CB-2C92-3C1A-C7BA4C7334DC}"/>
              </a:ext>
            </a:extLst>
          </p:cNvPr>
          <p:cNvSpPr>
            <a:spLocks noGrp="1"/>
          </p:cNvSpPr>
          <p:nvPr>
            <p:ph type="title" hasCustomPrompt="1"/>
          </p:nvPr>
        </p:nvSpPr>
        <p:spPr>
          <a:xfrm>
            <a:off x="6456363" y="611991"/>
            <a:ext cx="4829691" cy="785732"/>
          </a:xfrm>
        </p:spPr>
        <p:txBody>
          <a:bodyPr anchor="b"/>
          <a:lstStyle>
            <a:lvl1pPr>
              <a:lnSpc>
                <a:spcPct val="82000"/>
              </a:lnSpc>
              <a:defRPr sz="3200" b="0" i="0">
                <a:solidFill>
                  <a:schemeClr val="tx1"/>
                </a:solidFill>
              </a:defRPr>
            </a:lvl1pPr>
          </a:lstStyle>
          <a:p>
            <a:r>
              <a:rPr lang="en-US" dirty="0"/>
              <a:t>Click to edit SMALL title style</a:t>
            </a:r>
            <a:endParaRPr lang="en-AU" dirty="0"/>
          </a:p>
        </p:txBody>
      </p:sp>
      <p:sp>
        <p:nvSpPr>
          <p:cNvPr id="6" name="Text Placeholder 4">
            <a:extLst>
              <a:ext uri="{FF2B5EF4-FFF2-40B4-BE49-F238E27FC236}">
                <a16:creationId xmlns:a16="http://schemas.microsoft.com/office/drawing/2014/main" id="{884AC37A-5D34-FE0E-CE95-AD1AABA7D68E}"/>
              </a:ext>
            </a:extLst>
          </p:cNvPr>
          <p:cNvSpPr>
            <a:spLocks noGrp="1"/>
          </p:cNvSpPr>
          <p:nvPr>
            <p:ph type="body" sz="quarter" idx="11" hasCustomPrompt="1"/>
          </p:nvPr>
        </p:nvSpPr>
        <p:spPr>
          <a:xfrm>
            <a:off x="6456363" y="3491218"/>
            <a:ext cx="4829691" cy="2846525"/>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2" name="Text Placeholder 4">
            <a:extLst>
              <a:ext uri="{FF2B5EF4-FFF2-40B4-BE49-F238E27FC236}">
                <a16:creationId xmlns:a16="http://schemas.microsoft.com/office/drawing/2014/main" id="{172740F4-95EE-1A0E-2830-7BA7F7EA406F}"/>
              </a:ext>
            </a:extLst>
          </p:cNvPr>
          <p:cNvSpPr>
            <a:spLocks noGrp="1"/>
          </p:cNvSpPr>
          <p:nvPr>
            <p:ph type="body" sz="quarter" idx="13" hasCustomPrompt="1"/>
          </p:nvPr>
        </p:nvSpPr>
        <p:spPr>
          <a:xfrm>
            <a:off x="6456363" y="1479855"/>
            <a:ext cx="5340350" cy="1325563"/>
          </a:xfrm>
        </p:spPr>
        <p:txBody>
          <a:bodyPr/>
          <a:lstStyle>
            <a:lvl1pPr marL="0" indent="0">
              <a:lnSpc>
                <a:spcPct val="82000"/>
              </a:lnSpc>
              <a:buFontTx/>
              <a:buNone/>
              <a:defRPr sz="5440"/>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2219899511"/>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ext Left - Blk Background">
    <p:bg>
      <p:bgPr>
        <a:solidFill>
          <a:schemeClr val="tx1"/>
        </a:solidFill>
        <a:effectLst/>
      </p:bgPr>
    </p:bg>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F395E28A-1E8E-14A6-4DAA-610B6023E289}"/>
              </a:ext>
            </a:extLst>
          </p:cNvPr>
          <p:cNvSpPr>
            <a:spLocks noGrp="1"/>
          </p:cNvSpPr>
          <p:nvPr>
            <p:ph type="pic" sz="quarter" idx="10"/>
          </p:nvPr>
        </p:nvSpPr>
        <p:spPr>
          <a:xfrm>
            <a:off x="6096000"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4" name="Title 1">
            <a:extLst>
              <a:ext uri="{FF2B5EF4-FFF2-40B4-BE49-F238E27FC236}">
                <a16:creationId xmlns:a16="http://schemas.microsoft.com/office/drawing/2014/main" id="{B6286363-F2CB-2C92-3C1A-C7BA4C7334DC}"/>
              </a:ext>
            </a:extLst>
          </p:cNvPr>
          <p:cNvSpPr>
            <a:spLocks noGrp="1"/>
          </p:cNvSpPr>
          <p:nvPr>
            <p:ph type="title" hasCustomPrompt="1"/>
          </p:nvPr>
        </p:nvSpPr>
        <p:spPr>
          <a:xfrm>
            <a:off x="630419" y="584200"/>
            <a:ext cx="4829691" cy="785732"/>
          </a:xfrm>
        </p:spPr>
        <p:txBody>
          <a:bodyPr anchor="b"/>
          <a:lstStyle>
            <a:lvl1pPr>
              <a:lnSpc>
                <a:spcPct val="82000"/>
              </a:lnSpc>
              <a:defRPr sz="3200" b="0" i="0">
                <a:solidFill>
                  <a:schemeClr val="bg1"/>
                </a:solidFill>
              </a:defRPr>
            </a:lvl1pPr>
          </a:lstStyle>
          <a:p>
            <a:r>
              <a:rPr lang="en-US" dirty="0"/>
              <a:t>Click to edit SMALL title style</a:t>
            </a:r>
            <a:endParaRPr lang="en-AU" dirty="0"/>
          </a:p>
        </p:txBody>
      </p:sp>
      <p:sp>
        <p:nvSpPr>
          <p:cNvPr id="6" name="Text Placeholder 4">
            <a:extLst>
              <a:ext uri="{FF2B5EF4-FFF2-40B4-BE49-F238E27FC236}">
                <a16:creationId xmlns:a16="http://schemas.microsoft.com/office/drawing/2014/main" id="{884AC37A-5D34-FE0E-CE95-AD1AABA7D68E}"/>
              </a:ext>
            </a:extLst>
          </p:cNvPr>
          <p:cNvSpPr>
            <a:spLocks noGrp="1"/>
          </p:cNvSpPr>
          <p:nvPr>
            <p:ph type="body" sz="quarter" idx="11" hasCustomPrompt="1"/>
          </p:nvPr>
        </p:nvSpPr>
        <p:spPr>
          <a:xfrm>
            <a:off x="630419" y="3463427"/>
            <a:ext cx="4829691" cy="2846525"/>
          </a:xfrm>
        </p:spPr>
        <p:txBody>
          <a:bodyPr/>
          <a:lstStyle>
            <a:lvl1pPr marL="0" indent="0">
              <a:buNone/>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2" name="Text Placeholder 4">
            <a:extLst>
              <a:ext uri="{FF2B5EF4-FFF2-40B4-BE49-F238E27FC236}">
                <a16:creationId xmlns:a16="http://schemas.microsoft.com/office/drawing/2014/main" id="{A75A5A85-FFD2-4B7C-2E12-0B47EB9412F8}"/>
              </a:ext>
            </a:extLst>
          </p:cNvPr>
          <p:cNvSpPr>
            <a:spLocks noGrp="1"/>
          </p:cNvSpPr>
          <p:nvPr>
            <p:ph type="body" sz="quarter" idx="13" hasCustomPrompt="1"/>
          </p:nvPr>
        </p:nvSpPr>
        <p:spPr>
          <a:xfrm>
            <a:off x="623888" y="1452064"/>
            <a:ext cx="5340350" cy="1325563"/>
          </a:xfrm>
        </p:spPr>
        <p:txBody>
          <a:bodyPr/>
          <a:lstStyle>
            <a:lvl1pPr marL="0" indent="0">
              <a:lnSpc>
                <a:spcPct val="82000"/>
              </a:lnSpc>
              <a:buFontTx/>
              <a:buNone/>
              <a:defRPr sz="5440">
                <a:solidFill>
                  <a:schemeClr val="bg1"/>
                </a:solidFill>
              </a:defRPr>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54382663"/>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ext Right - Blk Background">
    <p:bg>
      <p:bgPr>
        <a:solidFill>
          <a:schemeClr val="tx1"/>
        </a:solidFill>
        <a:effectLst/>
      </p:bgPr>
    </p:bg>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F395E28A-1E8E-14A6-4DAA-610B6023E289}"/>
              </a:ext>
            </a:extLst>
          </p:cNvPr>
          <p:cNvSpPr>
            <a:spLocks noGrp="1"/>
          </p:cNvSpPr>
          <p:nvPr>
            <p:ph type="pic" sz="quarter" idx="10"/>
          </p:nvPr>
        </p:nvSpPr>
        <p:spPr>
          <a:xfrm>
            <a:off x="0" y="388842"/>
            <a:ext cx="6096000" cy="6083199"/>
          </a:xfrm>
          <a:solidFill>
            <a:schemeClr val="bg1">
              <a:lumMod val="85000"/>
            </a:schemeClr>
          </a:solidFill>
        </p:spPr>
        <p:txBody>
          <a:bodyPr anchor="ctr" anchorCtr="0"/>
          <a:lstStyle>
            <a:lvl1pPr marL="0" indent="0" algn="ctr">
              <a:buNone/>
              <a:defRPr b="0" i="0"/>
            </a:lvl1pPr>
          </a:lstStyle>
          <a:p>
            <a:endParaRPr lang="en-AU" dirty="0"/>
          </a:p>
        </p:txBody>
      </p:sp>
      <p:sp>
        <p:nvSpPr>
          <p:cNvPr id="4" name="Title 1">
            <a:extLst>
              <a:ext uri="{FF2B5EF4-FFF2-40B4-BE49-F238E27FC236}">
                <a16:creationId xmlns:a16="http://schemas.microsoft.com/office/drawing/2014/main" id="{B6286363-F2CB-2C92-3C1A-C7BA4C7334DC}"/>
              </a:ext>
            </a:extLst>
          </p:cNvPr>
          <p:cNvSpPr>
            <a:spLocks noGrp="1"/>
          </p:cNvSpPr>
          <p:nvPr>
            <p:ph type="title" hasCustomPrompt="1"/>
          </p:nvPr>
        </p:nvSpPr>
        <p:spPr>
          <a:xfrm>
            <a:off x="6456363" y="592898"/>
            <a:ext cx="4829691" cy="785732"/>
          </a:xfrm>
        </p:spPr>
        <p:txBody>
          <a:bodyPr anchor="b"/>
          <a:lstStyle>
            <a:lvl1pPr>
              <a:lnSpc>
                <a:spcPct val="82000"/>
              </a:lnSpc>
              <a:defRPr sz="3200" b="0" i="0">
                <a:solidFill>
                  <a:schemeClr val="bg1"/>
                </a:solidFill>
              </a:defRPr>
            </a:lvl1pPr>
          </a:lstStyle>
          <a:p>
            <a:r>
              <a:rPr lang="en-US" dirty="0"/>
              <a:t>Click to edit SMALL title style</a:t>
            </a:r>
            <a:endParaRPr lang="en-AU" dirty="0"/>
          </a:p>
        </p:txBody>
      </p:sp>
      <p:sp>
        <p:nvSpPr>
          <p:cNvPr id="6" name="Text Placeholder 4">
            <a:extLst>
              <a:ext uri="{FF2B5EF4-FFF2-40B4-BE49-F238E27FC236}">
                <a16:creationId xmlns:a16="http://schemas.microsoft.com/office/drawing/2014/main" id="{884AC37A-5D34-FE0E-CE95-AD1AABA7D68E}"/>
              </a:ext>
            </a:extLst>
          </p:cNvPr>
          <p:cNvSpPr>
            <a:spLocks noGrp="1"/>
          </p:cNvSpPr>
          <p:nvPr>
            <p:ph type="body" sz="quarter" idx="11" hasCustomPrompt="1"/>
          </p:nvPr>
        </p:nvSpPr>
        <p:spPr>
          <a:xfrm>
            <a:off x="6456363" y="3472125"/>
            <a:ext cx="4829691" cy="2846525"/>
          </a:xfrm>
        </p:spPr>
        <p:txBody>
          <a:bodyPr/>
          <a:lstStyle>
            <a:lvl1pPr marL="0" indent="0">
              <a:buNone/>
              <a:defRPr sz="1600" b="0" i="0">
                <a:solidFill>
                  <a:schemeClr val="bg1"/>
                </a:solidFill>
              </a:defRPr>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2" name="Text Placeholder 4">
            <a:extLst>
              <a:ext uri="{FF2B5EF4-FFF2-40B4-BE49-F238E27FC236}">
                <a16:creationId xmlns:a16="http://schemas.microsoft.com/office/drawing/2014/main" id="{A07CDF38-66FC-83A8-05FA-27AB6E20AFAB}"/>
              </a:ext>
            </a:extLst>
          </p:cNvPr>
          <p:cNvSpPr>
            <a:spLocks noGrp="1"/>
          </p:cNvSpPr>
          <p:nvPr>
            <p:ph type="body" sz="quarter" idx="13" hasCustomPrompt="1"/>
          </p:nvPr>
        </p:nvSpPr>
        <p:spPr>
          <a:xfrm>
            <a:off x="6456363" y="1460762"/>
            <a:ext cx="5340350" cy="1325563"/>
          </a:xfrm>
        </p:spPr>
        <p:txBody>
          <a:bodyPr/>
          <a:lstStyle>
            <a:lvl1pPr marL="0" indent="0">
              <a:lnSpc>
                <a:spcPct val="82000"/>
              </a:lnSpc>
              <a:buFontTx/>
              <a:buNone/>
              <a:defRPr sz="5440">
                <a:solidFill>
                  <a:schemeClr val="bg1"/>
                </a:solidFill>
              </a:defRPr>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Tree>
    <p:extLst>
      <p:ext uri="{BB962C8B-B14F-4D97-AF65-F5344CB8AC3E}">
        <p14:creationId xmlns:p14="http://schemas.microsoft.com/office/powerpoint/2010/main" val="3092765699"/>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meline Start">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6DCCE697-4019-BB04-2E3D-B591954C0E92}"/>
              </a:ext>
            </a:extLst>
          </p:cNvPr>
          <p:cNvCxnSpPr/>
          <p:nvPr userDrawn="1"/>
        </p:nvCxnSpPr>
        <p:spPr>
          <a:xfrm>
            <a:off x="1635760" y="3429000"/>
            <a:ext cx="10556240" cy="0"/>
          </a:xfrm>
          <a:prstGeom prst="line">
            <a:avLst/>
          </a:prstGeom>
          <a:ln w="1270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D87C4ADD-0043-2691-F0F9-61E2A9C9E55B}"/>
              </a:ext>
            </a:extLst>
          </p:cNvPr>
          <p:cNvSpPr/>
          <p:nvPr userDrawn="1"/>
        </p:nvSpPr>
        <p:spPr>
          <a:xfrm>
            <a:off x="1455760"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11" name="Oval 10">
            <a:extLst>
              <a:ext uri="{FF2B5EF4-FFF2-40B4-BE49-F238E27FC236}">
                <a16:creationId xmlns:a16="http://schemas.microsoft.com/office/drawing/2014/main" id="{EB4AC40A-15C3-618A-87BF-95DE760CCE3E}"/>
              </a:ext>
            </a:extLst>
          </p:cNvPr>
          <p:cNvSpPr/>
          <p:nvPr userDrawn="1"/>
        </p:nvSpPr>
        <p:spPr>
          <a:xfrm>
            <a:off x="4637591"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14" name="Picture Placeholder 13">
            <a:extLst>
              <a:ext uri="{FF2B5EF4-FFF2-40B4-BE49-F238E27FC236}">
                <a16:creationId xmlns:a16="http://schemas.microsoft.com/office/drawing/2014/main" id="{A8945C62-1796-2F24-FF4B-EE658021C83A}"/>
              </a:ext>
            </a:extLst>
          </p:cNvPr>
          <p:cNvSpPr>
            <a:spLocks noGrp="1"/>
          </p:cNvSpPr>
          <p:nvPr>
            <p:ph type="pic" sz="quarter" idx="12"/>
          </p:nvPr>
        </p:nvSpPr>
        <p:spPr>
          <a:xfrm>
            <a:off x="6456363" y="3808638"/>
            <a:ext cx="5735637" cy="2713065"/>
          </a:xfrm>
        </p:spPr>
        <p:txBody>
          <a:bodyPr/>
          <a:lstStyle>
            <a:lvl1pPr marL="0" indent="0">
              <a:buFont typeface="Arial" panose="020B0604020202020204" pitchFamily="34" charset="0"/>
              <a:buNone/>
              <a:defRPr b="0" i="0"/>
            </a:lvl1pPr>
          </a:lstStyle>
          <a:p>
            <a:endParaRPr lang="en-US" dirty="0"/>
          </a:p>
        </p:txBody>
      </p:sp>
      <p:sp>
        <p:nvSpPr>
          <p:cNvPr id="2" name="Title 1">
            <a:extLst>
              <a:ext uri="{FF2B5EF4-FFF2-40B4-BE49-F238E27FC236}">
                <a16:creationId xmlns:a16="http://schemas.microsoft.com/office/drawing/2014/main" id="{FA8C56E1-4F7A-0A2A-BC11-63617FE632F7}"/>
              </a:ext>
            </a:extLst>
          </p:cNvPr>
          <p:cNvSpPr>
            <a:spLocks noGrp="1"/>
          </p:cNvSpPr>
          <p:nvPr>
            <p:ph type="title" hasCustomPrompt="1"/>
          </p:nvPr>
        </p:nvSpPr>
        <p:spPr>
          <a:xfrm>
            <a:off x="673234" y="3808638"/>
            <a:ext cx="2382787" cy="662774"/>
          </a:xfrm>
        </p:spPr>
        <p:txBody>
          <a:bodyPr anchor="b"/>
          <a:lstStyle>
            <a:lvl1pPr>
              <a:defRPr sz="2400" b="1" cap="none">
                <a:solidFill>
                  <a:schemeClr val="accent1"/>
                </a:solidFill>
                <a:latin typeface="Neue Haas Grotesk Text Pro" panose="020B0504020202020204" pitchFamily="34" charset="77"/>
              </a:defRPr>
            </a:lvl1pPr>
          </a:lstStyle>
          <a:p>
            <a:r>
              <a:rPr lang="en-US" dirty="0"/>
              <a:t>Click to edit title style</a:t>
            </a:r>
            <a:endParaRPr lang="en-AU" dirty="0"/>
          </a:p>
        </p:txBody>
      </p:sp>
      <p:sp>
        <p:nvSpPr>
          <p:cNvPr id="4" name="Text Placeholder 4">
            <a:extLst>
              <a:ext uri="{FF2B5EF4-FFF2-40B4-BE49-F238E27FC236}">
                <a16:creationId xmlns:a16="http://schemas.microsoft.com/office/drawing/2014/main" id="{6B6B924D-09BD-C049-692A-382067D57BF1}"/>
              </a:ext>
            </a:extLst>
          </p:cNvPr>
          <p:cNvSpPr>
            <a:spLocks noGrp="1"/>
          </p:cNvSpPr>
          <p:nvPr>
            <p:ph type="body" sz="quarter" idx="10" hasCustomPrompt="1"/>
          </p:nvPr>
        </p:nvSpPr>
        <p:spPr>
          <a:xfrm>
            <a:off x="673234" y="4471419"/>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15" name="Text Placeholder 4">
            <a:extLst>
              <a:ext uri="{FF2B5EF4-FFF2-40B4-BE49-F238E27FC236}">
                <a16:creationId xmlns:a16="http://schemas.microsoft.com/office/drawing/2014/main" id="{0476778D-80A8-6E67-51B8-8202C91D7334}"/>
              </a:ext>
            </a:extLst>
          </p:cNvPr>
          <p:cNvSpPr>
            <a:spLocks noGrp="1"/>
          </p:cNvSpPr>
          <p:nvPr>
            <p:ph type="body" sz="quarter" idx="15" hasCustomPrompt="1"/>
          </p:nvPr>
        </p:nvSpPr>
        <p:spPr>
          <a:xfrm>
            <a:off x="5971951" y="1720205"/>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17" name="Text Placeholder 16">
            <a:extLst>
              <a:ext uri="{FF2B5EF4-FFF2-40B4-BE49-F238E27FC236}">
                <a16:creationId xmlns:a16="http://schemas.microsoft.com/office/drawing/2014/main" id="{1F3B1517-037A-CABC-600A-81C653629898}"/>
              </a:ext>
            </a:extLst>
          </p:cNvPr>
          <p:cNvSpPr>
            <a:spLocks noGrp="1"/>
          </p:cNvSpPr>
          <p:nvPr>
            <p:ph type="body" sz="quarter" idx="16" hasCustomPrompt="1"/>
          </p:nvPr>
        </p:nvSpPr>
        <p:spPr>
          <a:xfrm>
            <a:off x="5971951" y="1057431"/>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8" name="Text Placeholder 4">
            <a:extLst>
              <a:ext uri="{FF2B5EF4-FFF2-40B4-BE49-F238E27FC236}">
                <a16:creationId xmlns:a16="http://schemas.microsoft.com/office/drawing/2014/main" id="{EFC2E36E-1B11-BBAF-0888-5579301BA825}"/>
              </a:ext>
            </a:extLst>
          </p:cNvPr>
          <p:cNvSpPr>
            <a:spLocks noGrp="1"/>
          </p:cNvSpPr>
          <p:nvPr>
            <p:ph type="body" sz="quarter" idx="13" hasCustomPrompt="1"/>
          </p:nvPr>
        </p:nvSpPr>
        <p:spPr>
          <a:xfrm>
            <a:off x="623888" y="1513497"/>
            <a:ext cx="4657498" cy="1325563"/>
          </a:xfrm>
        </p:spPr>
        <p:txBody>
          <a:bodyPr/>
          <a:lstStyle>
            <a:lvl1pPr marL="0" indent="0">
              <a:lnSpc>
                <a:spcPct val="82000"/>
              </a:lnSpc>
              <a:buFontTx/>
              <a:buNone/>
              <a:defRPr sz="4000"/>
            </a:lvl1pPr>
            <a:lvl2pPr marL="163305" indent="0">
              <a:buFontTx/>
              <a:buNone/>
              <a:defRPr sz="5440"/>
            </a:lvl2pPr>
            <a:lvl3pPr marL="326609" indent="0">
              <a:buFontTx/>
              <a:buNone/>
              <a:defRPr sz="5440"/>
            </a:lvl3pPr>
            <a:lvl4pPr marL="489914" indent="0">
              <a:buFontTx/>
              <a:buNone/>
              <a:defRPr sz="5440"/>
            </a:lvl4pPr>
            <a:lvl5pPr marL="653219" indent="0">
              <a:buFontTx/>
              <a:buNone/>
              <a:defRPr sz="5440"/>
            </a:lvl5pPr>
          </a:lstStyle>
          <a:p>
            <a:pPr lvl="0"/>
            <a:r>
              <a:rPr lang="en-GB" dirty="0"/>
              <a:t>CLICK TO EDIT MASTER TITLE STYLES</a:t>
            </a:r>
          </a:p>
        </p:txBody>
      </p:sp>
      <p:sp>
        <p:nvSpPr>
          <p:cNvPr id="16" name="Text Placeholder 15">
            <a:extLst>
              <a:ext uri="{FF2B5EF4-FFF2-40B4-BE49-F238E27FC236}">
                <a16:creationId xmlns:a16="http://schemas.microsoft.com/office/drawing/2014/main" id="{54DFE537-DE09-1E8E-465D-07F0751EACEF}"/>
              </a:ext>
            </a:extLst>
          </p:cNvPr>
          <p:cNvSpPr>
            <a:spLocks noGrp="1"/>
          </p:cNvSpPr>
          <p:nvPr>
            <p:ph type="body" sz="quarter" idx="19"/>
          </p:nvPr>
        </p:nvSpPr>
        <p:spPr>
          <a:xfrm>
            <a:off x="623344" y="512087"/>
            <a:ext cx="4298950" cy="903287"/>
          </a:xfrm>
        </p:spPr>
        <p:txBody>
          <a:bodyPr anchor="b"/>
          <a:lstStyle>
            <a:lvl1pPr marL="0" indent="0">
              <a:lnSpc>
                <a:spcPct val="82000"/>
              </a:lnSpc>
              <a:buFontTx/>
              <a:buNone/>
              <a:defRPr sz="3200"/>
            </a:lvl1pPr>
            <a:lvl2pPr>
              <a:defRPr sz="3200"/>
            </a:lvl2pPr>
            <a:lvl3pPr>
              <a:defRPr sz="3200"/>
            </a:lvl3pPr>
            <a:lvl4pPr>
              <a:defRPr sz="3200"/>
            </a:lvl4pPr>
            <a:lvl5pPr>
              <a:defRPr sz="3200"/>
            </a:lvl5pPr>
          </a:lstStyle>
          <a:p>
            <a:pPr lvl="0"/>
            <a:r>
              <a:rPr lang="en-GB" dirty="0"/>
              <a:t>Click to edit Master text styles</a:t>
            </a:r>
            <a:endParaRPr lang="en-US" dirty="0"/>
          </a:p>
        </p:txBody>
      </p:sp>
      <p:sp>
        <p:nvSpPr>
          <p:cNvPr id="6" name="Oval 5">
            <a:extLst>
              <a:ext uri="{FF2B5EF4-FFF2-40B4-BE49-F238E27FC236}">
                <a16:creationId xmlns:a16="http://schemas.microsoft.com/office/drawing/2014/main" id="{74A8A14A-D1CA-D9F8-306F-F692F60C4618}"/>
              </a:ext>
            </a:extLst>
          </p:cNvPr>
          <p:cNvSpPr/>
          <p:nvPr userDrawn="1"/>
        </p:nvSpPr>
        <p:spPr>
          <a:xfrm>
            <a:off x="9703949" y="3227753"/>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7" name="Oval 6">
            <a:extLst>
              <a:ext uri="{FF2B5EF4-FFF2-40B4-BE49-F238E27FC236}">
                <a16:creationId xmlns:a16="http://schemas.microsoft.com/office/drawing/2014/main" id="{77579E85-735B-80E7-69B6-1FED6AD601C7}"/>
              </a:ext>
            </a:extLst>
          </p:cNvPr>
          <p:cNvSpPr/>
          <p:nvPr userDrawn="1"/>
        </p:nvSpPr>
        <p:spPr>
          <a:xfrm>
            <a:off x="7395898" y="3257733"/>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Tree>
    <p:extLst>
      <p:ext uri="{BB962C8B-B14F-4D97-AF65-F5344CB8AC3E}">
        <p14:creationId xmlns:p14="http://schemas.microsoft.com/office/powerpoint/2010/main" val="3400445684"/>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econd Timelin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C0868E5D-82E4-9ED7-FE3C-F18B54D61FC0}"/>
              </a:ext>
            </a:extLst>
          </p:cNvPr>
          <p:cNvCxnSpPr>
            <a:cxnSpLocks/>
          </p:cNvCxnSpPr>
          <p:nvPr userDrawn="1"/>
        </p:nvCxnSpPr>
        <p:spPr>
          <a:xfrm>
            <a:off x="0" y="3429000"/>
            <a:ext cx="12192000" cy="0"/>
          </a:xfrm>
          <a:prstGeom prst="line">
            <a:avLst/>
          </a:prstGeom>
          <a:ln w="1270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E52DBE86-4A40-5227-0298-A75B20F94D49}"/>
              </a:ext>
            </a:extLst>
          </p:cNvPr>
          <p:cNvSpPr/>
          <p:nvPr userDrawn="1"/>
        </p:nvSpPr>
        <p:spPr>
          <a:xfrm>
            <a:off x="1455760"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438FBB87-CB17-3FE8-2B96-3D05DFD2FB85}"/>
              </a:ext>
            </a:extLst>
          </p:cNvPr>
          <p:cNvSpPr/>
          <p:nvPr userDrawn="1"/>
        </p:nvSpPr>
        <p:spPr>
          <a:xfrm>
            <a:off x="3976197"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3B9587D6-9686-9FBB-0765-D619A1CBCFB4}"/>
              </a:ext>
            </a:extLst>
          </p:cNvPr>
          <p:cNvSpPr/>
          <p:nvPr userDrawn="1"/>
        </p:nvSpPr>
        <p:spPr>
          <a:xfrm>
            <a:off x="9500166"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cture Placeholder 13">
            <a:extLst>
              <a:ext uri="{FF2B5EF4-FFF2-40B4-BE49-F238E27FC236}">
                <a16:creationId xmlns:a16="http://schemas.microsoft.com/office/drawing/2014/main" id="{03802818-56CD-1263-E46F-6DAEB21B1E72}"/>
              </a:ext>
            </a:extLst>
          </p:cNvPr>
          <p:cNvSpPr>
            <a:spLocks noGrp="1"/>
          </p:cNvSpPr>
          <p:nvPr>
            <p:ph type="pic" sz="quarter" idx="12"/>
          </p:nvPr>
        </p:nvSpPr>
        <p:spPr>
          <a:xfrm>
            <a:off x="9055768" y="3808638"/>
            <a:ext cx="3136232" cy="2800350"/>
          </a:xfrm>
        </p:spPr>
        <p:txBody>
          <a:bodyPr/>
          <a:lstStyle>
            <a:lvl1pPr marL="0" indent="0">
              <a:buFont typeface="Arial" panose="020B0604020202020204" pitchFamily="34" charset="0"/>
              <a:buNone/>
              <a:defRPr/>
            </a:lvl1pPr>
          </a:lstStyle>
          <a:p>
            <a:endParaRPr lang="en-US"/>
          </a:p>
        </p:txBody>
      </p:sp>
      <p:sp>
        <p:nvSpPr>
          <p:cNvPr id="9" name="Oval 8">
            <a:extLst>
              <a:ext uri="{FF2B5EF4-FFF2-40B4-BE49-F238E27FC236}">
                <a16:creationId xmlns:a16="http://schemas.microsoft.com/office/drawing/2014/main" id="{4F11D5CE-BFFC-40BB-DD44-37BC844B666B}"/>
              </a:ext>
            </a:extLst>
          </p:cNvPr>
          <p:cNvSpPr/>
          <p:nvPr userDrawn="1"/>
        </p:nvSpPr>
        <p:spPr>
          <a:xfrm>
            <a:off x="6587661"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4">
            <a:extLst>
              <a:ext uri="{FF2B5EF4-FFF2-40B4-BE49-F238E27FC236}">
                <a16:creationId xmlns:a16="http://schemas.microsoft.com/office/drawing/2014/main" id="{AE79F6EA-A770-C59B-E674-5D7C2420E2BD}"/>
              </a:ext>
            </a:extLst>
          </p:cNvPr>
          <p:cNvSpPr>
            <a:spLocks noGrp="1"/>
          </p:cNvSpPr>
          <p:nvPr>
            <p:ph type="body" sz="quarter" idx="17" hasCustomPrompt="1"/>
          </p:nvPr>
        </p:nvSpPr>
        <p:spPr>
          <a:xfrm>
            <a:off x="692828" y="4471419"/>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17" name="Text Placeholder 16">
            <a:extLst>
              <a:ext uri="{FF2B5EF4-FFF2-40B4-BE49-F238E27FC236}">
                <a16:creationId xmlns:a16="http://schemas.microsoft.com/office/drawing/2014/main" id="{EC05A9C7-ACEE-CBE6-410B-463E8B19C264}"/>
              </a:ext>
            </a:extLst>
          </p:cNvPr>
          <p:cNvSpPr>
            <a:spLocks noGrp="1"/>
          </p:cNvSpPr>
          <p:nvPr>
            <p:ph type="body" sz="quarter" idx="18" hasCustomPrompt="1"/>
          </p:nvPr>
        </p:nvSpPr>
        <p:spPr>
          <a:xfrm>
            <a:off x="681943" y="3787568"/>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18" name="Text Placeholder 4">
            <a:extLst>
              <a:ext uri="{FF2B5EF4-FFF2-40B4-BE49-F238E27FC236}">
                <a16:creationId xmlns:a16="http://schemas.microsoft.com/office/drawing/2014/main" id="{1D01EE4A-6707-AC5C-282A-6CAD0444217D}"/>
              </a:ext>
            </a:extLst>
          </p:cNvPr>
          <p:cNvSpPr>
            <a:spLocks noGrp="1"/>
          </p:cNvSpPr>
          <p:nvPr>
            <p:ph type="body" sz="quarter" idx="19" hasCustomPrompt="1"/>
          </p:nvPr>
        </p:nvSpPr>
        <p:spPr>
          <a:xfrm>
            <a:off x="5793874" y="4471419"/>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19" name="Text Placeholder 16">
            <a:extLst>
              <a:ext uri="{FF2B5EF4-FFF2-40B4-BE49-F238E27FC236}">
                <a16:creationId xmlns:a16="http://schemas.microsoft.com/office/drawing/2014/main" id="{56AACFBB-ADA6-52A8-6760-35A7AA5BD4AC}"/>
              </a:ext>
            </a:extLst>
          </p:cNvPr>
          <p:cNvSpPr>
            <a:spLocks noGrp="1"/>
          </p:cNvSpPr>
          <p:nvPr>
            <p:ph type="body" sz="quarter" idx="20" hasCustomPrompt="1"/>
          </p:nvPr>
        </p:nvSpPr>
        <p:spPr>
          <a:xfrm>
            <a:off x="5782989" y="3787568"/>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20" name="Text Placeholder 4">
            <a:extLst>
              <a:ext uri="{FF2B5EF4-FFF2-40B4-BE49-F238E27FC236}">
                <a16:creationId xmlns:a16="http://schemas.microsoft.com/office/drawing/2014/main" id="{46E2BF96-0406-EAAA-D55F-95A98B3106AE}"/>
              </a:ext>
            </a:extLst>
          </p:cNvPr>
          <p:cNvSpPr>
            <a:spLocks noGrp="1"/>
          </p:cNvSpPr>
          <p:nvPr>
            <p:ph type="body" sz="quarter" idx="21" hasCustomPrompt="1"/>
          </p:nvPr>
        </p:nvSpPr>
        <p:spPr>
          <a:xfrm>
            <a:off x="2927062" y="1715156"/>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21" name="Text Placeholder 16">
            <a:extLst>
              <a:ext uri="{FF2B5EF4-FFF2-40B4-BE49-F238E27FC236}">
                <a16:creationId xmlns:a16="http://schemas.microsoft.com/office/drawing/2014/main" id="{A6CE443F-B368-5A4E-D780-4F510384DB9B}"/>
              </a:ext>
            </a:extLst>
          </p:cNvPr>
          <p:cNvSpPr>
            <a:spLocks noGrp="1"/>
          </p:cNvSpPr>
          <p:nvPr>
            <p:ph type="body" sz="quarter" idx="22" hasCustomPrompt="1"/>
          </p:nvPr>
        </p:nvSpPr>
        <p:spPr>
          <a:xfrm>
            <a:off x="2916177" y="1031305"/>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22" name="Text Placeholder 4">
            <a:extLst>
              <a:ext uri="{FF2B5EF4-FFF2-40B4-BE49-F238E27FC236}">
                <a16:creationId xmlns:a16="http://schemas.microsoft.com/office/drawing/2014/main" id="{2F8AC8E5-6849-85F5-13DE-6C2E5A553787}"/>
              </a:ext>
            </a:extLst>
          </p:cNvPr>
          <p:cNvSpPr>
            <a:spLocks noGrp="1"/>
          </p:cNvSpPr>
          <p:nvPr>
            <p:ph type="body" sz="quarter" idx="23" hasCustomPrompt="1"/>
          </p:nvPr>
        </p:nvSpPr>
        <p:spPr>
          <a:xfrm>
            <a:off x="8413462" y="1715156"/>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23" name="Text Placeholder 16">
            <a:extLst>
              <a:ext uri="{FF2B5EF4-FFF2-40B4-BE49-F238E27FC236}">
                <a16:creationId xmlns:a16="http://schemas.microsoft.com/office/drawing/2014/main" id="{582CF7E7-143F-3302-1448-523D8DD7199D}"/>
              </a:ext>
            </a:extLst>
          </p:cNvPr>
          <p:cNvSpPr>
            <a:spLocks noGrp="1"/>
          </p:cNvSpPr>
          <p:nvPr>
            <p:ph type="body" sz="quarter" idx="24" hasCustomPrompt="1"/>
          </p:nvPr>
        </p:nvSpPr>
        <p:spPr>
          <a:xfrm>
            <a:off x="8402577" y="1031305"/>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Tree>
    <p:extLst>
      <p:ext uri="{BB962C8B-B14F-4D97-AF65-F5344CB8AC3E}">
        <p14:creationId xmlns:p14="http://schemas.microsoft.com/office/powerpoint/2010/main" val="162057050"/>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Future Timelin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C0868E5D-82E4-9ED7-FE3C-F18B54D61FC0}"/>
              </a:ext>
            </a:extLst>
          </p:cNvPr>
          <p:cNvCxnSpPr>
            <a:cxnSpLocks/>
          </p:cNvCxnSpPr>
          <p:nvPr userDrawn="1"/>
        </p:nvCxnSpPr>
        <p:spPr>
          <a:xfrm>
            <a:off x="-38401" y="3434316"/>
            <a:ext cx="6885768" cy="0"/>
          </a:xfrm>
          <a:prstGeom prst="line">
            <a:avLst/>
          </a:prstGeom>
          <a:ln w="1270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E52DBE86-4A40-5227-0298-A75B20F94D49}"/>
              </a:ext>
            </a:extLst>
          </p:cNvPr>
          <p:cNvSpPr/>
          <p:nvPr userDrawn="1"/>
        </p:nvSpPr>
        <p:spPr>
          <a:xfrm>
            <a:off x="789453"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438FBB87-CB17-3FE8-2B96-3D05DFD2FB85}"/>
              </a:ext>
            </a:extLst>
          </p:cNvPr>
          <p:cNvSpPr/>
          <p:nvPr userDrawn="1"/>
        </p:nvSpPr>
        <p:spPr>
          <a:xfrm>
            <a:off x="2621983"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cture Placeholder 13">
            <a:extLst>
              <a:ext uri="{FF2B5EF4-FFF2-40B4-BE49-F238E27FC236}">
                <a16:creationId xmlns:a16="http://schemas.microsoft.com/office/drawing/2014/main" id="{03802818-56CD-1263-E46F-6DAEB21B1E72}"/>
              </a:ext>
            </a:extLst>
          </p:cNvPr>
          <p:cNvSpPr>
            <a:spLocks noGrp="1"/>
          </p:cNvSpPr>
          <p:nvPr>
            <p:ph type="pic" sz="quarter" idx="12"/>
          </p:nvPr>
        </p:nvSpPr>
        <p:spPr>
          <a:xfrm>
            <a:off x="7790121" y="374556"/>
            <a:ext cx="4401879" cy="6118393"/>
          </a:xfrm>
        </p:spPr>
        <p:txBody>
          <a:bodyPr/>
          <a:lstStyle>
            <a:lvl1pPr marL="0" indent="0">
              <a:buFont typeface="Arial" panose="020B0604020202020204" pitchFamily="34" charset="0"/>
              <a:buNone/>
              <a:defRPr/>
            </a:lvl1pPr>
          </a:lstStyle>
          <a:p>
            <a:endParaRPr lang="en-US"/>
          </a:p>
        </p:txBody>
      </p:sp>
      <p:sp>
        <p:nvSpPr>
          <p:cNvPr id="9" name="Oval 8">
            <a:extLst>
              <a:ext uri="{FF2B5EF4-FFF2-40B4-BE49-F238E27FC236}">
                <a16:creationId xmlns:a16="http://schemas.microsoft.com/office/drawing/2014/main" id="{4F11D5CE-BFFC-40BB-DD44-37BC844B666B}"/>
              </a:ext>
            </a:extLst>
          </p:cNvPr>
          <p:cNvSpPr/>
          <p:nvPr userDrawn="1"/>
        </p:nvSpPr>
        <p:spPr>
          <a:xfrm>
            <a:off x="4673792"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4">
            <a:extLst>
              <a:ext uri="{FF2B5EF4-FFF2-40B4-BE49-F238E27FC236}">
                <a16:creationId xmlns:a16="http://schemas.microsoft.com/office/drawing/2014/main" id="{AE79F6EA-A770-C59B-E674-5D7C2420E2BD}"/>
              </a:ext>
            </a:extLst>
          </p:cNvPr>
          <p:cNvSpPr>
            <a:spLocks noGrp="1"/>
          </p:cNvSpPr>
          <p:nvPr>
            <p:ph type="body" sz="quarter" idx="17" hasCustomPrompt="1"/>
          </p:nvPr>
        </p:nvSpPr>
        <p:spPr>
          <a:xfrm>
            <a:off x="692828" y="4471419"/>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17" name="Text Placeholder 16">
            <a:extLst>
              <a:ext uri="{FF2B5EF4-FFF2-40B4-BE49-F238E27FC236}">
                <a16:creationId xmlns:a16="http://schemas.microsoft.com/office/drawing/2014/main" id="{EC05A9C7-ACEE-CBE6-410B-463E8B19C264}"/>
              </a:ext>
            </a:extLst>
          </p:cNvPr>
          <p:cNvSpPr>
            <a:spLocks noGrp="1"/>
          </p:cNvSpPr>
          <p:nvPr>
            <p:ph type="body" sz="quarter" idx="18" hasCustomPrompt="1"/>
          </p:nvPr>
        </p:nvSpPr>
        <p:spPr>
          <a:xfrm>
            <a:off x="681943" y="3787568"/>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20" name="Text Placeholder 4">
            <a:extLst>
              <a:ext uri="{FF2B5EF4-FFF2-40B4-BE49-F238E27FC236}">
                <a16:creationId xmlns:a16="http://schemas.microsoft.com/office/drawing/2014/main" id="{46E2BF96-0406-EAAA-D55F-95A98B3106AE}"/>
              </a:ext>
            </a:extLst>
          </p:cNvPr>
          <p:cNvSpPr>
            <a:spLocks noGrp="1"/>
          </p:cNvSpPr>
          <p:nvPr>
            <p:ph type="body" sz="quarter" idx="21" hasCustomPrompt="1"/>
          </p:nvPr>
        </p:nvSpPr>
        <p:spPr>
          <a:xfrm>
            <a:off x="2927062" y="1715156"/>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21" name="Text Placeholder 16">
            <a:extLst>
              <a:ext uri="{FF2B5EF4-FFF2-40B4-BE49-F238E27FC236}">
                <a16:creationId xmlns:a16="http://schemas.microsoft.com/office/drawing/2014/main" id="{A6CE443F-B368-5A4E-D780-4F510384DB9B}"/>
              </a:ext>
            </a:extLst>
          </p:cNvPr>
          <p:cNvSpPr>
            <a:spLocks noGrp="1"/>
          </p:cNvSpPr>
          <p:nvPr>
            <p:ph type="body" sz="quarter" idx="22" hasCustomPrompt="1"/>
          </p:nvPr>
        </p:nvSpPr>
        <p:spPr>
          <a:xfrm>
            <a:off x="2916177" y="1031305"/>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22" name="Text Placeholder 4">
            <a:extLst>
              <a:ext uri="{FF2B5EF4-FFF2-40B4-BE49-F238E27FC236}">
                <a16:creationId xmlns:a16="http://schemas.microsoft.com/office/drawing/2014/main" id="{2F8AC8E5-6849-85F5-13DE-6C2E5A553787}"/>
              </a:ext>
            </a:extLst>
          </p:cNvPr>
          <p:cNvSpPr>
            <a:spLocks noGrp="1"/>
          </p:cNvSpPr>
          <p:nvPr>
            <p:ph type="body" sz="quarter" idx="23" hasCustomPrompt="1"/>
          </p:nvPr>
        </p:nvSpPr>
        <p:spPr>
          <a:xfrm>
            <a:off x="5914292" y="4632860"/>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23" name="Text Placeholder 16">
            <a:extLst>
              <a:ext uri="{FF2B5EF4-FFF2-40B4-BE49-F238E27FC236}">
                <a16:creationId xmlns:a16="http://schemas.microsoft.com/office/drawing/2014/main" id="{582CF7E7-143F-3302-1448-523D8DD7199D}"/>
              </a:ext>
            </a:extLst>
          </p:cNvPr>
          <p:cNvSpPr>
            <a:spLocks noGrp="1"/>
          </p:cNvSpPr>
          <p:nvPr>
            <p:ph type="body" sz="quarter" idx="24" hasCustomPrompt="1"/>
          </p:nvPr>
        </p:nvSpPr>
        <p:spPr>
          <a:xfrm>
            <a:off x="5903407" y="3949009"/>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3" name="Oval 2">
            <a:extLst>
              <a:ext uri="{FF2B5EF4-FFF2-40B4-BE49-F238E27FC236}">
                <a16:creationId xmlns:a16="http://schemas.microsoft.com/office/drawing/2014/main" id="{FF7ECA34-306B-07D0-C7CA-C6E17551922E}"/>
              </a:ext>
            </a:extLst>
          </p:cNvPr>
          <p:cNvSpPr/>
          <p:nvPr userDrawn="1"/>
        </p:nvSpPr>
        <p:spPr>
          <a:xfrm>
            <a:off x="6590744"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Arrow 6">
            <a:extLst>
              <a:ext uri="{FF2B5EF4-FFF2-40B4-BE49-F238E27FC236}">
                <a16:creationId xmlns:a16="http://schemas.microsoft.com/office/drawing/2014/main" id="{5C262C2F-2C85-5DD4-F8C6-C2BBC66C8CC1}"/>
              </a:ext>
            </a:extLst>
          </p:cNvPr>
          <p:cNvSpPr/>
          <p:nvPr userDrawn="1"/>
        </p:nvSpPr>
        <p:spPr>
          <a:xfrm>
            <a:off x="6590744" y="3310522"/>
            <a:ext cx="1625776" cy="254094"/>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1911708"/>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Future Timelin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C0868E5D-82E4-9ED7-FE3C-F18B54D61FC0}"/>
              </a:ext>
            </a:extLst>
          </p:cNvPr>
          <p:cNvCxnSpPr>
            <a:cxnSpLocks/>
          </p:cNvCxnSpPr>
          <p:nvPr userDrawn="1"/>
        </p:nvCxnSpPr>
        <p:spPr>
          <a:xfrm>
            <a:off x="-76802" y="3429000"/>
            <a:ext cx="11220083" cy="0"/>
          </a:xfrm>
          <a:prstGeom prst="line">
            <a:avLst/>
          </a:prstGeom>
          <a:ln w="1270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E52DBE86-4A40-5227-0298-A75B20F94D49}"/>
              </a:ext>
            </a:extLst>
          </p:cNvPr>
          <p:cNvSpPr/>
          <p:nvPr userDrawn="1"/>
        </p:nvSpPr>
        <p:spPr>
          <a:xfrm>
            <a:off x="1455760"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438FBB87-CB17-3FE8-2B96-3D05DFD2FB85}"/>
              </a:ext>
            </a:extLst>
          </p:cNvPr>
          <p:cNvSpPr/>
          <p:nvPr userDrawn="1"/>
        </p:nvSpPr>
        <p:spPr>
          <a:xfrm>
            <a:off x="3489173"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cture Placeholder 13">
            <a:extLst>
              <a:ext uri="{FF2B5EF4-FFF2-40B4-BE49-F238E27FC236}">
                <a16:creationId xmlns:a16="http://schemas.microsoft.com/office/drawing/2014/main" id="{03802818-56CD-1263-E46F-6DAEB21B1E72}"/>
              </a:ext>
            </a:extLst>
          </p:cNvPr>
          <p:cNvSpPr>
            <a:spLocks noGrp="1"/>
          </p:cNvSpPr>
          <p:nvPr>
            <p:ph type="pic" sz="quarter" idx="12"/>
          </p:nvPr>
        </p:nvSpPr>
        <p:spPr>
          <a:xfrm>
            <a:off x="6456363" y="374557"/>
            <a:ext cx="5735637" cy="2800350"/>
          </a:xfrm>
        </p:spPr>
        <p:txBody>
          <a:bodyPr/>
          <a:lstStyle>
            <a:lvl1pPr marL="0" indent="0">
              <a:buFont typeface="Arial" panose="020B0604020202020204" pitchFamily="34" charset="0"/>
              <a:buNone/>
              <a:defRPr/>
            </a:lvl1pPr>
          </a:lstStyle>
          <a:p>
            <a:endParaRPr lang="en-US"/>
          </a:p>
        </p:txBody>
      </p:sp>
      <p:sp>
        <p:nvSpPr>
          <p:cNvPr id="9" name="Oval 8">
            <a:extLst>
              <a:ext uri="{FF2B5EF4-FFF2-40B4-BE49-F238E27FC236}">
                <a16:creationId xmlns:a16="http://schemas.microsoft.com/office/drawing/2014/main" id="{4F11D5CE-BFFC-40BB-DD44-37BC844B666B}"/>
              </a:ext>
            </a:extLst>
          </p:cNvPr>
          <p:cNvSpPr/>
          <p:nvPr userDrawn="1"/>
        </p:nvSpPr>
        <p:spPr>
          <a:xfrm>
            <a:off x="6587661" y="3241930"/>
            <a:ext cx="360000" cy="360000"/>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4">
            <a:extLst>
              <a:ext uri="{FF2B5EF4-FFF2-40B4-BE49-F238E27FC236}">
                <a16:creationId xmlns:a16="http://schemas.microsoft.com/office/drawing/2014/main" id="{AE79F6EA-A770-C59B-E674-5D7C2420E2BD}"/>
              </a:ext>
            </a:extLst>
          </p:cNvPr>
          <p:cNvSpPr>
            <a:spLocks noGrp="1"/>
          </p:cNvSpPr>
          <p:nvPr>
            <p:ph type="body" sz="quarter" idx="17" hasCustomPrompt="1"/>
          </p:nvPr>
        </p:nvSpPr>
        <p:spPr>
          <a:xfrm>
            <a:off x="692828" y="4471419"/>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17" name="Text Placeholder 16">
            <a:extLst>
              <a:ext uri="{FF2B5EF4-FFF2-40B4-BE49-F238E27FC236}">
                <a16:creationId xmlns:a16="http://schemas.microsoft.com/office/drawing/2014/main" id="{EC05A9C7-ACEE-CBE6-410B-463E8B19C264}"/>
              </a:ext>
            </a:extLst>
          </p:cNvPr>
          <p:cNvSpPr>
            <a:spLocks noGrp="1"/>
          </p:cNvSpPr>
          <p:nvPr>
            <p:ph type="body" sz="quarter" idx="18" hasCustomPrompt="1"/>
          </p:nvPr>
        </p:nvSpPr>
        <p:spPr>
          <a:xfrm>
            <a:off x="681943" y="3787568"/>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20" name="Text Placeholder 4">
            <a:extLst>
              <a:ext uri="{FF2B5EF4-FFF2-40B4-BE49-F238E27FC236}">
                <a16:creationId xmlns:a16="http://schemas.microsoft.com/office/drawing/2014/main" id="{46E2BF96-0406-EAAA-D55F-95A98B3106AE}"/>
              </a:ext>
            </a:extLst>
          </p:cNvPr>
          <p:cNvSpPr>
            <a:spLocks noGrp="1"/>
          </p:cNvSpPr>
          <p:nvPr>
            <p:ph type="body" sz="quarter" idx="21" hasCustomPrompt="1"/>
          </p:nvPr>
        </p:nvSpPr>
        <p:spPr>
          <a:xfrm>
            <a:off x="2927062" y="1715156"/>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21" name="Text Placeholder 16">
            <a:extLst>
              <a:ext uri="{FF2B5EF4-FFF2-40B4-BE49-F238E27FC236}">
                <a16:creationId xmlns:a16="http://schemas.microsoft.com/office/drawing/2014/main" id="{A6CE443F-B368-5A4E-D780-4F510384DB9B}"/>
              </a:ext>
            </a:extLst>
          </p:cNvPr>
          <p:cNvSpPr>
            <a:spLocks noGrp="1"/>
          </p:cNvSpPr>
          <p:nvPr>
            <p:ph type="body" sz="quarter" idx="22" hasCustomPrompt="1"/>
          </p:nvPr>
        </p:nvSpPr>
        <p:spPr>
          <a:xfrm>
            <a:off x="2916177" y="1031305"/>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22" name="Text Placeholder 4">
            <a:extLst>
              <a:ext uri="{FF2B5EF4-FFF2-40B4-BE49-F238E27FC236}">
                <a16:creationId xmlns:a16="http://schemas.microsoft.com/office/drawing/2014/main" id="{2F8AC8E5-6849-85F5-13DE-6C2E5A553787}"/>
              </a:ext>
            </a:extLst>
          </p:cNvPr>
          <p:cNvSpPr>
            <a:spLocks noGrp="1"/>
          </p:cNvSpPr>
          <p:nvPr>
            <p:ph type="body" sz="quarter" idx="23" hasCustomPrompt="1"/>
          </p:nvPr>
        </p:nvSpPr>
        <p:spPr>
          <a:xfrm>
            <a:off x="5914292" y="4632860"/>
            <a:ext cx="2976345" cy="1461301"/>
          </a:xfrm>
        </p:spPr>
        <p:txBody>
          <a:bodyPr/>
          <a:lstStyle>
            <a:lvl1pPr marL="0" indent="0">
              <a:buClr>
                <a:schemeClr val="accent1"/>
              </a:buClr>
              <a:buNone/>
              <a:defRPr sz="1600">
                <a:latin typeface="Neue Haas Grotesk Text Pro" panose="020B0504020202020204" pitchFamily="34" charset="77"/>
              </a:defRPr>
            </a:lvl1pPr>
            <a:lvl2pPr marL="163304" indent="0">
              <a:buNone/>
              <a:defRPr sz="1600">
                <a:latin typeface="Neue Haas Grotesk Text Pro" panose="020B0504020202020204" pitchFamily="34" charset="77"/>
              </a:defRPr>
            </a:lvl2pPr>
            <a:lvl3pPr marL="326609" indent="0">
              <a:buNone/>
              <a:defRPr sz="1600">
                <a:latin typeface="Neue Haas Grotesk Text Pro" panose="020B0504020202020204" pitchFamily="34" charset="77"/>
              </a:defRPr>
            </a:lvl3pPr>
            <a:lvl4pPr marL="489913" indent="0">
              <a:buNone/>
              <a:defRPr sz="1600">
                <a:latin typeface="Neue Haas Grotesk Text Pro" panose="020B0504020202020204" pitchFamily="34" charset="77"/>
              </a:defRPr>
            </a:lvl4pPr>
            <a:lvl5pPr marL="653218" indent="0">
              <a:buNone/>
              <a:defRPr sz="1600">
                <a:latin typeface="Neue Haas Grotesk Text Pro" panose="020B0504020202020204" pitchFamily="34" charset="77"/>
              </a:defRPr>
            </a:lvl5pPr>
          </a:lstStyle>
          <a:p>
            <a:pPr lvl="0"/>
            <a:r>
              <a:rPr lang="en-US" dirty="0"/>
              <a:t>Click to edit body text styles</a:t>
            </a:r>
          </a:p>
        </p:txBody>
      </p:sp>
      <p:sp>
        <p:nvSpPr>
          <p:cNvPr id="23" name="Text Placeholder 16">
            <a:extLst>
              <a:ext uri="{FF2B5EF4-FFF2-40B4-BE49-F238E27FC236}">
                <a16:creationId xmlns:a16="http://schemas.microsoft.com/office/drawing/2014/main" id="{582CF7E7-143F-3302-1448-523D8DD7199D}"/>
              </a:ext>
            </a:extLst>
          </p:cNvPr>
          <p:cNvSpPr>
            <a:spLocks noGrp="1"/>
          </p:cNvSpPr>
          <p:nvPr>
            <p:ph type="body" sz="quarter" idx="24" hasCustomPrompt="1"/>
          </p:nvPr>
        </p:nvSpPr>
        <p:spPr>
          <a:xfrm>
            <a:off x="5903407" y="3949009"/>
            <a:ext cx="2120040" cy="662774"/>
          </a:xfrm>
        </p:spPr>
        <p:txBody>
          <a:bodyPr anchor="b"/>
          <a:lstStyle>
            <a:lvl1pPr marL="0" indent="0">
              <a:lnSpc>
                <a:spcPct val="82000"/>
              </a:lnSpc>
              <a:buFontTx/>
              <a:buNone/>
              <a:defRPr sz="2400" b="1">
                <a:solidFill>
                  <a:schemeClr val="accent1"/>
                </a:solidFill>
              </a:defRPr>
            </a:lvl1pPr>
          </a:lstStyle>
          <a:p>
            <a:r>
              <a:rPr lang="en-US" dirty="0"/>
              <a:t>Click to edit title style</a:t>
            </a:r>
            <a:endParaRPr lang="en-AU" dirty="0"/>
          </a:p>
        </p:txBody>
      </p:sp>
      <p:sp>
        <p:nvSpPr>
          <p:cNvPr id="3" name="Right Arrow 2">
            <a:extLst>
              <a:ext uri="{FF2B5EF4-FFF2-40B4-BE49-F238E27FC236}">
                <a16:creationId xmlns:a16="http://schemas.microsoft.com/office/drawing/2014/main" id="{D2A29356-8631-1532-1ED5-5F3A9C6EB4C0}"/>
              </a:ext>
            </a:extLst>
          </p:cNvPr>
          <p:cNvSpPr/>
          <p:nvPr userDrawn="1"/>
        </p:nvSpPr>
        <p:spPr>
          <a:xfrm>
            <a:off x="9923352" y="3302000"/>
            <a:ext cx="1625776" cy="254094"/>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569450"/>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plit Content 1">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85073EE5-3428-4180-EEFF-EE47B2B4D96F}"/>
              </a:ext>
            </a:extLst>
          </p:cNvPr>
          <p:cNvSpPr>
            <a:spLocks noGrp="1"/>
          </p:cNvSpPr>
          <p:nvPr>
            <p:ph type="pic" sz="quarter" idx="13"/>
          </p:nvPr>
        </p:nvSpPr>
        <p:spPr>
          <a:xfrm>
            <a:off x="0" y="3609474"/>
            <a:ext cx="6096000" cy="2919663"/>
          </a:xfrm>
        </p:spPr>
        <p:txBody>
          <a:bodyPr/>
          <a:lstStyle>
            <a:lvl1pPr marL="0" indent="0">
              <a:buNone/>
              <a:defRPr b="0" i="0"/>
            </a:lvl1pPr>
          </a:lstStyle>
          <a:p>
            <a:endParaRPr lang="en-US" dirty="0"/>
          </a:p>
        </p:txBody>
      </p:sp>
      <p:sp>
        <p:nvSpPr>
          <p:cNvPr id="3" name="Title 1">
            <a:extLst>
              <a:ext uri="{FF2B5EF4-FFF2-40B4-BE49-F238E27FC236}">
                <a16:creationId xmlns:a16="http://schemas.microsoft.com/office/drawing/2014/main" id="{AF9CD240-89C9-6F67-0293-E4735C3325F3}"/>
              </a:ext>
            </a:extLst>
          </p:cNvPr>
          <p:cNvSpPr>
            <a:spLocks noGrp="1"/>
          </p:cNvSpPr>
          <p:nvPr>
            <p:ph type="title"/>
          </p:nvPr>
        </p:nvSpPr>
        <p:spPr>
          <a:xfrm>
            <a:off x="623888" y="1788694"/>
            <a:ext cx="5334275" cy="820910"/>
          </a:xfrm>
        </p:spPr>
        <p:txBody>
          <a:bodyPr anchor="b"/>
          <a:lstStyle>
            <a:lvl1pPr>
              <a:defRPr b="0" i="0">
                <a:solidFill>
                  <a:schemeClr val="tx1"/>
                </a:solidFill>
              </a:defRPr>
            </a:lvl1pPr>
          </a:lstStyle>
          <a:p>
            <a:r>
              <a:rPr lang="en-US" dirty="0"/>
              <a:t>Click to edit Master title style</a:t>
            </a:r>
            <a:endParaRPr lang="en-AU" dirty="0"/>
          </a:p>
        </p:txBody>
      </p:sp>
      <p:sp>
        <p:nvSpPr>
          <p:cNvPr id="4" name="Text Placeholder 4">
            <a:extLst>
              <a:ext uri="{FF2B5EF4-FFF2-40B4-BE49-F238E27FC236}">
                <a16:creationId xmlns:a16="http://schemas.microsoft.com/office/drawing/2014/main" id="{07C108B5-9EC0-EFB0-13AA-E0F24A78D465}"/>
              </a:ext>
            </a:extLst>
          </p:cNvPr>
          <p:cNvSpPr>
            <a:spLocks noGrp="1"/>
          </p:cNvSpPr>
          <p:nvPr>
            <p:ph type="body" sz="quarter" idx="11" hasCustomPrompt="1"/>
          </p:nvPr>
        </p:nvSpPr>
        <p:spPr>
          <a:xfrm>
            <a:off x="623888" y="2609604"/>
            <a:ext cx="4929297" cy="1225103"/>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5" name="Picture Placeholder 6">
            <a:extLst>
              <a:ext uri="{FF2B5EF4-FFF2-40B4-BE49-F238E27FC236}">
                <a16:creationId xmlns:a16="http://schemas.microsoft.com/office/drawing/2014/main" id="{B580F0EA-12DF-314A-0AA0-1614ABC7E64F}"/>
              </a:ext>
            </a:extLst>
          </p:cNvPr>
          <p:cNvSpPr>
            <a:spLocks noGrp="1"/>
          </p:cNvSpPr>
          <p:nvPr>
            <p:ph type="pic" sz="quarter" idx="14"/>
          </p:nvPr>
        </p:nvSpPr>
        <p:spPr>
          <a:xfrm>
            <a:off x="6087979" y="328863"/>
            <a:ext cx="6096000" cy="2919663"/>
          </a:xfrm>
        </p:spPr>
        <p:txBody>
          <a:bodyPr/>
          <a:lstStyle>
            <a:lvl1pPr marL="0" indent="0">
              <a:buNone/>
              <a:defRPr b="0" i="0"/>
            </a:lvl1pPr>
          </a:lstStyle>
          <a:p>
            <a:endParaRPr lang="en-US" dirty="0"/>
          </a:p>
        </p:txBody>
      </p:sp>
      <p:sp>
        <p:nvSpPr>
          <p:cNvPr id="8" name="Text Placeholder 4">
            <a:extLst>
              <a:ext uri="{FF2B5EF4-FFF2-40B4-BE49-F238E27FC236}">
                <a16:creationId xmlns:a16="http://schemas.microsoft.com/office/drawing/2014/main" id="{9D512458-DB29-70F7-7134-052611D2B9E3}"/>
              </a:ext>
            </a:extLst>
          </p:cNvPr>
          <p:cNvSpPr>
            <a:spLocks noGrp="1"/>
          </p:cNvSpPr>
          <p:nvPr>
            <p:ph type="body" sz="quarter" idx="15" hasCustomPrompt="1"/>
          </p:nvPr>
        </p:nvSpPr>
        <p:spPr>
          <a:xfrm>
            <a:off x="6420492" y="5543717"/>
            <a:ext cx="4929297" cy="1225103"/>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10" name="Text Placeholder 9">
            <a:extLst>
              <a:ext uri="{FF2B5EF4-FFF2-40B4-BE49-F238E27FC236}">
                <a16:creationId xmlns:a16="http://schemas.microsoft.com/office/drawing/2014/main" id="{AAF3D2BF-5EA6-8B0E-C22D-C744A6F347CE}"/>
              </a:ext>
            </a:extLst>
          </p:cNvPr>
          <p:cNvSpPr>
            <a:spLocks noGrp="1"/>
          </p:cNvSpPr>
          <p:nvPr>
            <p:ph type="body" sz="quarter" idx="16" hasCustomPrompt="1"/>
          </p:nvPr>
        </p:nvSpPr>
        <p:spPr>
          <a:xfrm>
            <a:off x="6420492" y="3429000"/>
            <a:ext cx="5473058" cy="2038350"/>
          </a:xfrm>
        </p:spPr>
        <p:txBody>
          <a:bodyPr anchor="b"/>
          <a:lstStyle>
            <a:lvl1pPr marL="0" indent="0">
              <a:lnSpc>
                <a:spcPct val="82000"/>
              </a:lnSpc>
              <a:buFontTx/>
              <a:buNone/>
              <a:defRPr sz="5440"/>
            </a:lvl1pPr>
          </a:lstStyle>
          <a:p>
            <a:pPr lvl="0"/>
            <a:r>
              <a:rPr lang="en-US" dirty="0"/>
              <a:t>CLICK TO EDIT MASTER TITLE STYLE</a:t>
            </a:r>
          </a:p>
        </p:txBody>
      </p:sp>
    </p:spTree>
    <p:extLst>
      <p:ext uri="{BB962C8B-B14F-4D97-AF65-F5344CB8AC3E}">
        <p14:creationId xmlns:p14="http://schemas.microsoft.com/office/powerpoint/2010/main" val="1402641830"/>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hank you cool">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0" y="0"/>
            <a:ext cx="12191999" cy="6858000"/>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latin typeface="Neue Haas Grotesk Text Pro" panose="020B0504020202020204" pitchFamily="34" charset="77"/>
            </a:endParaRPr>
          </a:p>
        </p:txBody>
      </p:sp>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658368" y="6301151"/>
            <a:ext cx="2822695" cy="123397"/>
          </a:xfrm>
          <a:prstGeom prst="rect">
            <a:avLst/>
          </a:prstGeom>
        </p:spPr>
      </p:pic>
      <p:sp>
        <p:nvSpPr>
          <p:cNvPr id="12" name="Text Placeholder 11">
            <a:extLst>
              <a:ext uri="{FF2B5EF4-FFF2-40B4-BE49-F238E27FC236}">
                <a16:creationId xmlns:a16="http://schemas.microsoft.com/office/drawing/2014/main" id="{59F80134-43BD-B065-562C-51001B95FA27}"/>
              </a:ext>
            </a:extLst>
          </p:cNvPr>
          <p:cNvSpPr>
            <a:spLocks noGrp="1"/>
          </p:cNvSpPr>
          <p:nvPr>
            <p:ph type="body" sz="quarter" idx="10" hasCustomPrompt="1"/>
          </p:nvPr>
        </p:nvSpPr>
        <p:spPr>
          <a:xfrm>
            <a:off x="1" y="2761692"/>
            <a:ext cx="12191998" cy="595462"/>
          </a:xfrm>
        </p:spPr>
        <p:txBody>
          <a:bodyPr/>
          <a:lstStyle>
            <a:lvl1pPr marL="0" indent="0" algn="ctr" defTabSz="914353" rtl="0" eaLnBrk="1" latinLnBrk="0" hangingPunct="1">
              <a:lnSpc>
                <a:spcPct val="82000"/>
              </a:lnSpc>
              <a:buNone/>
              <a:defRPr lang="en-GB" sz="6000" b="0" i="0" kern="1200" smtClean="0">
                <a:solidFill>
                  <a:schemeClr val="accent3"/>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THANK YOU</a:t>
            </a: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93733" y="493138"/>
            <a:ext cx="2333737" cy="765384"/>
          </a:xfrm>
          <a:prstGeom prst="rect">
            <a:avLst/>
          </a:prstGeom>
        </p:spPr>
      </p:pic>
    </p:spTree>
    <p:extLst>
      <p:ext uri="{BB962C8B-B14F-4D97-AF65-F5344CB8AC3E}">
        <p14:creationId xmlns:p14="http://schemas.microsoft.com/office/powerpoint/2010/main" val="178117694"/>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hank You warm">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0" y="0"/>
            <a:ext cx="12191999" cy="6879882"/>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latin typeface="Neue Haas Grotesk Text Pro" panose="020B0504020202020204" pitchFamily="34" charset="77"/>
            </a:endParaRP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93733" y="493138"/>
            <a:ext cx="2333737" cy="765384"/>
          </a:xfrm>
          <a:prstGeom prst="rect">
            <a:avLst/>
          </a:prstGeom>
        </p:spPr>
      </p:pic>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58368" y="6301151"/>
            <a:ext cx="2822695" cy="123397"/>
          </a:xfrm>
          <a:prstGeom prst="rect">
            <a:avLst/>
          </a:prstGeom>
        </p:spPr>
      </p:pic>
      <p:sp>
        <p:nvSpPr>
          <p:cNvPr id="3" name="Text Placeholder 11">
            <a:extLst>
              <a:ext uri="{FF2B5EF4-FFF2-40B4-BE49-F238E27FC236}">
                <a16:creationId xmlns:a16="http://schemas.microsoft.com/office/drawing/2014/main" id="{0ECCE387-4173-9E0F-F2C4-6028F58AF039}"/>
              </a:ext>
            </a:extLst>
          </p:cNvPr>
          <p:cNvSpPr>
            <a:spLocks noGrp="1"/>
          </p:cNvSpPr>
          <p:nvPr>
            <p:ph type="body" sz="quarter" idx="10" hasCustomPrompt="1"/>
          </p:nvPr>
        </p:nvSpPr>
        <p:spPr>
          <a:xfrm>
            <a:off x="1" y="2761692"/>
            <a:ext cx="12191998" cy="608525"/>
          </a:xfrm>
        </p:spPr>
        <p:txBody>
          <a:bodyPr/>
          <a:lstStyle>
            <a:lvl1pPr marL="0" indent="0" algn="ctr" defTabSz="914353" rtl="0" eaLnBrk="1" latinLnBrk="0" hangingPunct="1">
              <a:lnSpc>
                <a:spcPct val="82000"/>
              </a:lnSpc>
              <a:buNone/>
              <a:defRPr lang="en-GB" sz="6000" b="0" i="0" kern="1200" smtClean="0">
                <a:solidFill>
                  <a:schemeClr val="accent5"/>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THANK YOU</a:t>
            </a:r>
          </a:p>
        </p:txBody>
      </p:sp>
    </p:spTree>
    <p:extLst>
      <p:ext uri="{BB962C8B-B14F-4D97-AF65-F5344CB8AC3E}">
        <p14:creationId xmlns:p14="http://schemas.microsoft.com/office/powerpoint/2010/main" val="135598292"/>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Thank You warm">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B0D49B2B-0578-DD0E-DF06-361AFCF2E14A}"/>
              </a:ext>
            </a:extLst>
          </p:cNvPr>
          <p:cNvSpPr>
            <a:spLocks noGrp="1"/>
          </p:cNvSpPr>
          <p:nvPr>
            <p:ph type="pic" sz="quarter" idx="11"/>
          </p:nvPr>
        </p:nvSpPr>
        <p:spPr>
          <a:xfrm>
            <a:off x="0" y="0"/>
            <a:ext cx="12191999" cy="6858000"/>
          </a:xfrm>
        </p:spPr>
        <p:txBody>
          <a:bodyPr/>
          <a:lstStyle>
            <a:lvl1pPr marL="0" indent="0">
              <a:buNone/>
              <a:defRPr b="0" i="0"/>
            </a:lvl1pPr>
          </a:lstStyle>
          <a:p>
            <a:endParaRPr lang="en-US" dirty="0"/>
          </a:p>
        </p:txBody>
      </p:sp>
      <p:sp>
        <p:nvSpPr>
          <p:cNvPr id="8" name="Freeform 7">
            <a:extLst>
              <a:ext uri="{FF2B5EF4-FFF2-40B4-BE49-F238E27FC236}">
                <a16:creationId xmlns:a16="http://schemas.microsoft.com/office/drawing/2014/main" id="{6CA89B76-DDF5-831F-E9D9-FAE154589844}"/>
              </a:ext>
            </a:extLst>
          </p:cNvPr>
          <p:cNvSpPr/>
          <p:nvPr userDrawn="1"/>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solidFill>
                <a:schemeClr val="accent5"/>
              </a:solidFill>
              <a:latin typeface="Neue Haas Grotesk Text Pro" panose="020B0504020202020204" pitchFamily="34" charset="77"/>
            </a:endParaRPr>
          </a:p>
        </p:txBody>
      </p:sp>
      <p:pic>
        <p:nvPicPr>
          <p:cNvPr id="9" name="Graphic 8">
            <a:extLst>
              <a:ext uri="{FF2B5EF4-FFF2-40B4-BE49-F238E27FC236}">
                <a16:creationId xmlns:a16="http://schemas.microsoft.com/office/drawing/2014/main" id="{D1480A8A-232F-1419-C2C8-36A309F83EEC}"/>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93733" y="493138"/>
            <a:ext cx="2333737" cy="765384"/>
          </a:xfrm>
          <a:prstGeom prst="rect">
            <a:avLst/>
          </a:prstGeom>
        </p:spPr>
      </p:pic>
      <p:pic>
        <p:nvPicPr>
          <p:cNvPr id="10" name="Graphic 9">
            <a:extLst>
              <a:ext uri="{FF2B5EF4-FFF2-40B4-BE49-F238E27FC236}">
                <a16:creationId xmlns:a16="http://schemas.microsoft.com/office/drawing/2014/main" id="{D0C213A0-8CAC-77FF-B68D-09458A134D4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58368" y="6301151"/>
            <a:ext cx="2822695" cy="123397"/>
          </a:xfrm>
          <a:prstGeom prst="rect">
            <a:avLst/>
          </a:prstGeom>
        </p:spPr>
      </p:pic>
      <p:pic>
        <p:nvPicPr>
          <p:cNvPr id="4" name="Graphic 3">
            <a:extLst>
              <a:ext uri="{FF2B5EF4-FFF2-40B4-BE49-F238E27FC236}">
                <a16:creationId xmlns:a16="http://schemas.microsoft.com/office/drawing/2014/main" id="{A6136049-EFA7-F405-74C6-72FC07DC2CE8}"/>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10243" y="6317194"/>
            <a:ext cx="2822695" cy="123397"/>
          </a:xfrm>
          <a:prstGeom prst="rect">
            <a:avLst/>
          </a:prstGeom>
        </p:spPr>
      </p:pic>
      <p:sp>
        <p:nvSpPr>
          <p:cNvPr id="3" name="Text Placeholder 11">
            <a:extLst>
              <a:ext uri="{FF2B5EF4-FFF2-40B4-BE49-F238E27FC236}">
                <a16:creationId xmlns:a16="http://schemas.microsoft.com/office/drawing/2014/main" id="{876E5A77-F048-FCB3-F187-B09143BE4E48}"/>
              </a:ext>
            </a:extLst>
          </p:cNvPr>
          <p:cNvSpPr>
            <a:spLocks noGrp="1"/>
          </p:cNvSpPr>
          <p:nvPr>
            <p:ph type="body" sz="quarter" idx="10" hasCustomPrompt="1"/>
          </p:nvPr>
        </p:nvSpPr>
        <p:spPr>
          <a:xfrm>
            <a:off x="1" y="2761692"/>
            <a:ext cx="12191998" cy="615057"/>
          </a:xfrm>
        </p:spPr>
        <p:txBody>
          <a:bodyPr/>
          <a:lstStyle>
            <a:lvl1pPr marL="0" indent="0" algn="ctr" defTabSz="914353" rtl="0" eaLnBrk="1" latinLnBrk="0" hangingPunct="1">
              <a:lnSpc>
                <a:spcPct val="82000"/>
              </a:lnSpc>
              <a:buNone/>
              <a:defRPr lang="en-GB" sz="6000" b="0" i="0" kern="1200" smtClean="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2pPr>
            <a:lvl3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3pPr>
            <a:lvl4pPr marL="0" indent="0" algn="l" defTabSz="914353" rtl="0" eaLnBrk="1" latinLnBrk="0" hangingPunct="1">
              <a:buNone/>
              <a:defRPr lang="en-GB" sz="5988" kern="1200" smtClean="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4pPr>
            <a:lvl5pPr marL="0" indent="0" algn="l" defTabSz="914353" rtl="0" eaLnBrk="1" latinLnBrk="0" hangingPunct="1">
              <a:buNone/>
              <a:defRPr lang="en-US" sz="5988" kern="1200">
                <a:solidFill>
                  <a:schemeClr val="accent3"/>
                </a:solidFill>
                <a:latin typeface="Inter Display" panose="02000503000000020004" pitchFamily="2" charset="0"/>
                <a:ea typeface="Inter Display" panose="02000503000000020004" pitchFamily="2" charset="0"/>
                <a:cs typeface="Inter Display" panose="02000503000000020004" pitchFamily="2" charset="0"/>
              </a:defRPr>
            </a:lvl5pPr>
          </a:lstStyle>
          <a:p>
            <a:pPr lvl="0"/>
            <a:r>
              <a:rPr lang="en-GB" dirty="0"/>
              <a:t>THANK YOU</a:t>
            </a:r>
          </a:p>
        </p:txBody>
      </p:sp>
    </p:spTree>
    <p:extLst>
      <p:ext uri="{BB962C8B-B14F-4D97-AF65-F5344CB8AC3E}">
        <p14:creationId xmlns:p14="http://schemas.microsoft.com/office/powerpoint/2010/main" val="1918598596"/>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asting Cool">
    <p:spTree>
      <p:nvGrpSpPr>
        <p:cNvPr id="1" name=""/>
        <p:cNvGrpSpPr/>
        <p:nvPr/>
      </p:nvGrpSpPr>
      <p:grpSpPr>
        <a:xfrm>
          <a:off x="0" y="0"/>
          <a:ext cx="0" cy="0"/>
          <a:chOff x="0" y="0"/>
          <a:chExt cx="0" cy="0"/>
        </a:xfrm>
      </p:grpSpPr>
      <p:sp>
        <p:nvSpPr>
          <p:cNvPr id="12" name="object 3">
            <a:extLst>
              <a:ext uri="{FF2B5EF4-FFF2-40B4-BE49-F238E27FC236}">
                <a16:creationId xmlns:a16="http://schemas.microsoft.com/office/drawing/2014/main" id="{D8AA01C7-FC11-4894-9BC5-76ECB5904818}"/>
              </a:ext>
            </a:extLst>
          </p:cNvPr>
          <p:cNvSpPr txBox="1"/>
          <p:nvPr userDrawn="1"/>
        </p:nvSpPr>
        <p:spPr>
          <a:xfrm>
            <a:off x="535644" y="6111908"/>
            <a:ext cx="2103695" cy="330760"/>
          </a:xfrm>
          <a:prstGeom prst="rect">
            <a:avLst/>
          </a:prstGeom>
        </p:spPr>
        <p:txBody>
          <a:bodyPr vert="horz" wrap="square" lIns="0" tIns="11521" rIns="0" bIns="0" rtlCol="0">
            <a:spAutoFit/>
          </a:bodyPr>
          <a:lstStyle>
            <a:lvl1pPr algn="l" defTabSz="1007943" rtl="0" eaLnBrk="1" latinLnBrk="0" hangingPunct="1">
              <a:lnSpc>
                <a:spcPct val="80000"/>
              </a:lnSpc>
              <a:spcBef>
                <a:spcPct val="0"/>
              </a:spcBef>
              <a:buNone/>
              <a:defRPr sz="6000" b="1" kern="1200" cap="all" baseline="0">
                <a:solidFill>
                  <a:srgbClr val="F40000"/>
                </a:solidFill>
                <a:latin typeface="+mj-lt"/>
                <a:ea typeface="+mj-ea"/>
                <a:cs typeface="+mj-cs"/>
              </a:defRPr>
            </a:lvl1pPr>
          </a:lstStyle>
          <a:p>
            <a:pPr>
              <a:lnSpc>
                <a:spcPct val="75000"/>
              </a:lnSpc>
              <a:spcBef>
                <a:spcPct val="0"/>
              </a:spcBef>
            </a:pPr>
            <a:r>
              <a:rPr lang="en-AU" sz="2722" b="0" i="0" dirty="0">
                <a:solidFill>
                  <a:schemeClr val="bg1"/>
                </a:solidFill>
                <a:latin typeface="Neue Haas Grotesk Text Pro" panose="020B0504020202020204" pitchFamily="34" charset="77"/>
              </a:rPr>
              <a:t>TASTING</a:t>
            </a:r>
          </a:p>
        </p:txBody>
      </p:sp>
      <p:sp>
        <p:nvSpPr>
          <p:cNvPr id="3" name="TextBox 2">
            <a:extLst>
              <a:ext uri="{FF2B5EF4-FFF2-40B4-BE49-F238E27FC236}">
                <a16:creationId xmlns:a16="http://schemas.microsoft.com/office/drawing/2014/main" id="{291E09F4-7558-25BA-F68E-D3CF62E7383E}"/>
              </a:ext>
            </a:extLst>
          </p:cNvPr>
          <p:cNvSpPr txBox="1"/>
          <p:nvPr userDrawn="1"/>
        </p:nvSpPr>
        <p:spPr>
          <a:xfrm>
            <a:off x="1243391" y="5448116"/>
            <a:ext cx="2738086" cy="461665"/>
          </a:xfrm>
          <a:prstGeom prst="rect">
            <a:avLst/>
          </a:prstGeom>
          <a:noFill/>
        </p:spPr>
        <p:txBody>
          <a:bodyPr wrap="square" rtlCol="0">
            <a:spAutoFit/>
          </a:bodyPr>
          <a:lstStyle/>
          <a:p>
            <a:r>
              <a:rPr lang="en-US" sz="2400" b="0" i="0" dirty="0">
                <a:solidFill>
                  <a:schemeClr val="bg2"/>
                </a:solidFill>
                <a:latin typeface="Neue Haas Grotesk Text Pro" panose="020B0504020202020204" pitchFamily="34" charset="77"/>
                <a:ea typeface="Inter Display" panose="02000503000000020004" pitchFamily="2" charset="0"/>
                <a:cs typeface="Inter Display" panose="02000503000000020004" pitchFamily="2" charset="0"/>
              </a:rPr>
              <a:t>TASTING</a:t>
            </a:r>
          </a:p>
        </p:txBody>
      </p:sp>
      <p:sp>
        <p:nvSpPr>
          <p:cNvPr id="4" name="Freeform 3">
            <a:extLst>
              <a:ext uri="{FF2B5EF4-FFF2-40B4-BE49-F238E27FC236}">
                <a16:creationId xmlns:a16="http://schemas.microsoft.com/office/drawing/2014/main" id="{15A3BF27-D1A8-E18A-79B3-53F2BFAE9EBD}"/>
              </a:ext>
            </a:extLst>
          </p:cNvPr>
          <p:cNvSpPr/>
          <p:nvPr userDrawn="1"/>
        </p:nvSpPr>
        <p:spPr>
          <a:xfrm rot="5400000" flipH="1">
            <a:off x="-2941519" y="2905793"/>
            <a:ext cx="6884880" cy="1046413"/>
          </a:xfrm>
          <a:custGeom>
            <a:avLst/>
            <a:gdLst>
              <a:gd name="connsiteX0" fmla="*/ 12240 w 10692940"/>
              <a:gd name="connsiteY0" fmla="*/ 46235 h 1079748"/>
              <a:gd name="connsiteX1" fmla="*/ 0 w 10692940"/>
              <a:gd name="connsiteY1" fmla="*/ 1079748 h 1079748"/>
              <a:gd name="connsiteX2" fmla="*/ 10670641 w 10692940"/>
              <a:gd name="connsiteY2" fmla="*/ 1057284 h 1079748"/>
              <a:gd name="connsiteX3" fmla="*/ 10692940 w 10692940"/>
              <a:gd name="connsiteY3" fmla="*/ 603963 h 1079748"/>
              <a:gd name="connsiteX4" fmla="*/ 5788282 w 10692940"/>
              <a:gd name="connsiteY4" fmla="*/ 498721 h 1079748"/>
              <a:gd name="connsiteX5" fmla="*/ 12240 w 10692940"/>
              <a:gd name="connsiteY5" fmla="*/ 46235 h 1079748"/>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92940" h="1079748">
                <a:moveTo>
                  <a:pt x="12240" y="46235"/>
                </a:moveTo>
                <a:lnTo>
                  <a:pt x="0" y="1079748"/>
                </a:lnTo>
                <a:lnTo>
                  <a:pt x="10670641" y="1057284"/>
                </a:lnTo>
                <a:lnTo>
                  <a:pt x="10692940" y="603963"/>
                </a:lnTo>
                <a:cubicBezTo>
                  <a:pt x="10120510" y="688217"/>
                  <a:pt x="7656910" y="816366"/>
                  <a:pt x="5788282" y="498721"/>
                </a:cubicBezTo>
                <a:cubicBezTo>
                  <a:pt x="3919654" y="181076"/>
                  <a:pt x="2316450" y="-117243"/>
                  <a:pt x="12240" y="46235"/>
                </a:cubicBez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b="0" i="0" dirty="0">
              <a:latin typeface="Neue Haas Grotesk Text Pro" panose="020B0504020202020204" pitchFamily="34" charset="77"/>
            </a:endParaRPr>
          </a:p>
        </p:txBody>
      </p:sp>
      <p:pic>
        <p:nvPicPr>
          <p:cNvPr id="5" name="Graphic 4">
            <a:extLst>
              <a:ext uri="{FF2B5EF4-FFF2-40B4-BE49-F238E27FC236}">
                <a16:creationId xmlns:a16="http://schemas.microsoft.com/office/drawing/2014/main" id="{968F5E33-F5F2-1765-B4DF-BBE89D010E4B}"/>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676029" y="515358"/>
            <a:ext cx="1936405" cy="635073"/>
          </a:xfrm>
          <a:prstGeom prst="rect">
            <a:avLst/>
          </a:prstGeom>
        </p:spPr>
      </p:pic>
      <p:pic>
        <p:nvPicPr>
          <p:cNvPr id="6" name="Graphic 5">
            <a:extLst>
              <a:ext uri="{FF2B5EF4-FFF2-40B4-BE49-F238E27FC236}">
                <a16:creationId xmlns:a16="http://schemas.microsoft.com/office/drawing/2014/main" id="{A9EE3C19-6C15-B2A0-3B9B-325692318953}"/>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368241" y="6000910"/>
            <a:ext cx="1244193" cy="488790"/>
          </a:xfrm>
          <a:prstGeom prst="rect">
            <a:avLst/>
          </a:prstGeom>
        </p:spPr>
      </p:pic>
      <p:sp>
        <p:nvSpPr>
          <p:cNvPr id="7" name="Holder 2">
            <a:extLst>
              <a:ext uri="{FF2B5EF4-FFF2-40B4-BE49-F238E27FC236}">
                <a16:creationId xmlns:a16="http://schemas.microsoft.com/office/drawing/2014/main" id="{AD885E53-C41B-F11B-B131-8EDF072CFDFA}"/>
              </a:ext>
            </a:extLst>
          </p:cNvPr>
          <p:cNvSpPr>
            <a:spLocks noGrp="1"/>
          </p:cNvSpPr>
          <p:nvPr>
            <p:ph type="title" hasCustomPrompt="1"/>
          </p:nvPr>
        </p:nvSpPr>
        <p:spPr>
          <a:xfrm>
            <a:off x="3474720" y="515357"/>
            <a:ext cx="6226704" cy="1042381"/>
          </a:xfrm>
        </p:spPr>
        <p:txBody>
          <a:bodyPr lIns="0" tIns="0" rIns="0" bIns="0" anchor="t" anchorCtr="0"/>
          <a:lstStyle>
            <a:lvl1pPr>
              <a:lnSpc>
                <a:spcPct val="100000"/>
              </a:lnSpc>
              <a:defRPr sz="2177" b="0" i="0" cap="none" baseline="0">
                <a:solidFill>
                  <a:schemeClr val="accent2"/>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AU" dirty="0"/>
              <a:t>Click to add wine name</a:t>
            </a:r>
          </a:p>
        </p:txBody>
      </p:sp>
      <p:sp>
        <p:nvSpPr>
          <p:cNvPr id="8" name="Holder 3">
            <a:extLst>
              <a:ext uri="{FF2B5EF4-FFF2-40B4-BE49-F238E27FC236}">
                <a16:creationId xmlns:a16="http://schemas.microsoft.com/office/drawing/2014/main" id="{351102E3-2CC2-21FF-A51A-EB3EF6E69F9B}"/>
              </a:ext>
            </a:extLst>
          </p:cNvPr>
          <p:cNvSpPr>
            <a:spLocks noGrp="1"/>
          </p:cNvSpPr>
          <p:nvPr>
            <p:ph type="body" idx="10" hasCustomPrompt="1"/>
          </p:nvPr>
        </p:nvSpPr>
        <p:spPr>
          <a:xfrm>
            <a:off x="3474720" y="1480192"/>
            <a:ext cx="6226704" cy="246221"/>
          </a:xfrm>
        </p:spPr>
        <p:txBody>
          <a:bodyPr lIns="0" tIns="0" rIns="0" bIns="0"/>
          <a:lstStyle>
            <a:lvl1pPr marL="0" indent="0">
              <a:buNone/>
              <a:defRPr sz="1634"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AU" dirty="0"/>
              <a:t>Click to add location</a:t>
            </a:r>
          </a:p>
        </p:txBody>
      </p:sp>
      <p:sp>
        <p:nvSpPr>
          <p:cNvPr id="9" name="Holder 3">
            <a:extLst>
              <a:ext uri="{FF2B5EF4-FFF2-40B4-BE49-F238E27FC236}">
                <a16:creationId xmlns:a16="http://schemas.microsoft.com/office/drawing/2014/main" id="{8D47485D-2ECB-6F8E-DCF4-3A1A422E143E}"/>
              </a:ext>
            </a:extLst>
          </p:cNvPr>
          <p:cNvSpPr>
            <a:spLocks noGrp="1"/>
          </p:cNvSpPr>
          <p:nvPr>
            <p:ph type="body" idx="11"/>
          </p:nvPr>
        </p:nvSpPr>
        <p:spPr>
          <a:xfrm>
            <a:off x="3474722" y="2084832"/>
            <a:ext cx="6226704" cy="4434500"/>
          </a:xfrm>
        </p:spPr>
        <p:txBody>
          <a:bodyPr lIns="0" tIns="0" rIns="0" bIns="0"/>
          <a:lstStyle>
            <a:lvl1pPr marL="0" indent="0">
              <a:buNone/>
              <a:defRPr sz="1452"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endParaRPr lang="en-AU" dirty="0"/>
          </a:p>
        </p:txBody>
      </p:sp>
    </p:spTree>
    <p:extLst>
      <p:ext uri="{BB962C8B-B14F-4D97-AF65-F5344CB8AC3E}">
        <p14:creationId xmlns:p14="http://schemas.microsoft.com/office/powerpoint/2010/main" val="1423936349"/>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asting Warm">
    <p:spTree>
      <p:nvGrpSpPr>
        <p:cNvPr id="1" name=""/>
        <p:cNvGrpSpPr/>
        <p:nvPr/>
      </p:nvGrpSpPr>
      <p:grpSpPr>
        <a:xfrm>
          <a:off x="0" y="0"/>
          <a:ext cx="0" cy="0"/>
          <a:chOff x="0" y="0"/>
          <a:chExt cx="0" cy="0"/>
        </a:xfrm>
      </p:grpSpPr>
      <p:sp>
        <p:nvSpPr>
          <p:cNvPr id="12" name="object 3">
            <a:extLst>
              <a:ext uri="{FF2B5EF4-FFF2-40B4-BE49-F238E27FC236}">
                <a16:creationId xmlns:a16="http://schemas.microsoft.com/office/drawing/2014/main" id="{D8AA01C7-FC11-4894-9BC5-76ECB5904818}"/>
              </a:ext>
            </a:extLst>
          </p:cNvPr>
          <p:cNvSpPr txBox="1"/>
          <p:nvPr userDrawn="1"/>
        </p:nvSpPr>
        <p:spPr>
          <a:xfrm>
            <a:off x="535644" y="6111908"/>
            <a:ext cx="2103695" cy="330760"/>
          </a:xfrm>
          <a:prstGeom prst="rect">
            <a:avLst/>
          </a:prstGeom>
        </p:spPr>
        <p:txBody>
          <a:bodyPr vert="horz" wrap="square" lIns="0" tIns="11521" rIns="0" bIns="0" rtlCol="0">
            <a:spAutoFit/>
          </a:bodyPr>
          <a:lstStyle>
            <a:lvl1pPr algn="l" defTabSz="1007943" rtl="0" eaLnBrk="1" latinLnBrk="0" hangingPunct="1">
              <a:lnSpc>
                <a:spcPct val="80000"/>
              </a:lnSpc>
              <a:spcBef>
                <a:spcPct val="0"/>
              </a:spcBef>
              <a:buNone/>
              <a:defRPr sz="6000" b="1" kern="1200" cap="all" baseline="0">
                <a:solidFill>
                  <a:srgbClr val="F40000"/>
                </a:solidFill>
                <a:latin typeface="+mj-lt"/>
                <a:ea typeface="+mj-ea"/>
                <a:cs typeface="+mj-cs"/>
              </a:defRPr>
            </a:lvl1pPr>
          </a:lstStyle>
          <a:p>
            <a:pPr>
              <a:lnSpc>
                <a:spcPct val="75000"/>
              </a:lnSpc>
              <a:spcBef>
                <a:spcPct val="0"/>
              </a:spcBef>
            </a:pPr>
            <a:r>
              <a:rPr lang="en-AU" sz="2722" b="0" i="0">
                <a:solidFill>
                  <a:schemeClr val="bg1"/>
                </a:solidFill>
                <a:latin typeface="Inter Display" panose="02000503000000020004" pitchFamily="2" charset="0"/>
              </a:rPr>
              <a:t>TASTING</a:t>
            </a:r>
          </a:p>
        </p:txBody>
      </p:sp>
      <p:sp>
        <p:nvSpPr>
          <p:cNvPr id="3" name="TextBox 2">
            <a:extLst>
              <a:ext uri="{FF2B5EF4-FFF2-40B4-BE49-F238E27FC236}">
                <a16:creationId xmlns:a16="http://schemas.microsoft.com/office/drawing/2014/main" id="{291E09F4-7558-25BA-F68E-D3CF62E7383E}"/>
              </a:ext>
            </a:extLst>
          </p:cNvPr>
          <p:cNvSpPr txBox="1"/>
          <p:nvPr userDrawn="1"/>
        </p:nvSpPr>
        <p:spPr>
          <a:xfrm>
            <a:off x="1243391" y="5448116"/>
            <a:ext cx="2738086" cy="461665"/>
          </a:xfrm>
          <a:prstGeom prst="rect">
            <a:avLst/>
          </a:prstGeom>
          <a:noFill/>
        </p:spPr>
        <p:txBody>
          <a:bodyPr wrap="square" rtlCol="0">
            <a:spAutoFit/>
          </a:bodyPr>
          <a:lstStyle/>
          <a:p>
            <a:r>
              <a:rPr lang="en-US" sz="2400" b="0" i="0" dirty="0">
                <a:solidFill>
                  <a:schemeClr val="accent5"/>
                </a:solidFill>
                <a:latin typeface="+mj-lt"/>
                <a:ea typeface="Inter Display" panose="02000503000000020004" pitchFamily="2" charset="0"/>
                <a:cs typeface="Inter Display" panose="02000503000000020004" pitchFamily="2" charset="0"/>
              </a:rPr>
              <a:t>TASTING</a:t>
            </a:r>
          </a:p>
        </p:txBody>
      </p:sp>
      <p:sp>
        <p:nvSpPr>
          <p:cNvPr id="4" name="Freeform 3">
            <a:extLst>
              <a:ext uri="{FF2B5EF4-FFF2-40B4-BE49-F238E27FC236}">
                <a16:creationId xmlns:a16="http://schemas.microsoft.com/office/drawing/2014/main" id="{15A3BF27-D1A8-E18A-79B3-53F2BFAE9EBD}"/>
              </a:ext>
            </a:extLst>
          </p:cNvPr>
          <p:cNvSpPr/>
          <p:nvPr userDrawn="1"/>
        </p:nvSpPr>
        <p:spPr>
          <a:xfrm rot="5400000" flipH="1">
            <a:off x="-2941519" y="2905793"/>
            <a:ext cx="6884880" cy="1046413"/>
          </a:xfrm>
          <a:custGeom>
            <a:avLst/>
            <a:gdLst>
              <a:gd name="connsiteX0" fmla="*/ 12240 w 10692940"/>
              <a:gd name="connsiteY0" fmla="*/ 46235 h 1079748"/>
              <a:gd name="connsiteX1" fmla="*/ 0 w 10692940"/>
              <a:gd name="connsiteY1" fmla="*/ 1079748 h 1079748"/>
              <a:gd name="connsiteX2" fmla="*/ 10670641 w 10692940"/>
              <a:gd name="connsiteY2" fmla="*/ 1057284 h 1079748"/>
              <a:gd name="connsiteX3" fmla="*/ 10692940 w 10692940"/>
              <a:gd name="connsiteY3" fmla="*/ 603963 h 1079748"/>
              <a:gd name="connsiteX4" fmla="*/ 5788282 w 10692940"/>
              <a:gd name="connsiteY4" fmla="*/ 498721 h 1079748"/>
              <a:gd name="connsiteX5" fmla="*/ 12240 w 10692940"/>
              <a:gd name="connsiteY5" fmla="*/ 46235 h 1079748"/>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92940" h="1079748">
                <a:moveTo>
                  <a:pt x="12240" y="46235"/>
                </a:moveTo>
                <a:lnTo>
                  <a:pt x="0" y="1079748"/>
                </a:lnTo>
                <a:lnTo>
                  <a:pt x="10670641" y="1057284"/>
                </a:lnTo>
                <a:lnTo>
                  <a:pt x="10692940" y="603963"/>
                </a:lnTo>
                <a:cubicBezTo>
                  <a:pt x="10120510" y="688217"/>
                  <a:pt x="7656910" y="816366"/>
                  <a:pt x="5788282" y="498721"/>
                </a:cubicBezTo>
                <a:cubicBezTo>
                  <a:pt x="3919654" y="181076"/>
                  <a:pt x="2316450" y="-117243"/>
                  <a:pt x="12240" y="46235"/>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a:p>
        </p:txBody>
      </p:sp>
      <p:pic>
        <p:nvPicPr>
          <p:cNvPr id="5" name="Graphic 4">
            <a:extLst>
              <a:ext uri="{FF2B5EF4-FFF2-40B4-BE49-F238E27FC236}">
                <a16:creationId xmlns:a16="http://schemas.microsoft.com/office/drawing/2014/main" id="{968F5E33-F5F2-1765-B4DF-BBE89D010E4B}"/>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676029" y="515358"/>
            <a:ext cx="1936405" cy="635073"/>
          </a:xfrm>
          <a:prstGeom prst="rect">
            <a:avLst/>
          </a:prstGeom>
        </p:spPr>
      </p:pic>
      <p:pic>
        <p:nvPicPr>
          <p:cNvPr id="6" name="Graphic 5">
            <a:extLst>
              <a:ext uri="{FF2B5EF4-FFF2-40B4-BE49-F238E27FC236}">
                <a16:creationId xmlns:a16="http://schemas.microsoft.com/office/drawing/2014/main" id="{A9EE3C19-6C15-B2A0-3B9B-325692318953}"/>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368241" y="6000910"/>
            <a:ext cx="1244193" cy="488790"/>
          </a:xfrm>
          <a:prstGeom prst="rect">
            <a:avLst/>
          </a:prstGeom>
        </p:spPr>
      </p:pic>
      <p:sp>
        <p:nvSpPr>
          <p:cNvPr id="7" name="Holder 2">
            <a:extLst>
              <a:ext uri="{FF2B5EF4-FFF2-40B4-BE49-F238E27FC236}">
                <a16:creationId xmlns:a16="http://schemas.microsoft.com/office/drawing/2014/main" id="{AD885E53-C41B-F11B-B131-8EDF072CFDFA}"/>
              </a:ext>
            </a:extLst>
          </p:cNvPr>
          <p:cNvSpPr>
            <a:spLocks noGrp="1"/>
          </p:cNvSpPr>
          <p:nvPr>
            <p:ph type="title" hasCustomPrompt="1"/>
          </p:nvPr>
        </p:nvSpPr>
        <p:spPr>
          <a:xfrm>
            <a:off x="3474720" y="515357"/>
            <a:ext cx="6226704" cy="1042381"/>
          </a:xfrm>
        </p:spPr>
        <p:txBody>
          <a:bodyPr lIns="0" tIns="0" rIns="0" bIns="0" anchor="t" anchorCtr="0"/>
          <a:lstStyle>
            <a:lvl1pPr>
              <a:lnSpc>
                <a:spcPct val="100000"/>
              </a:lnSpc>
              <a:defRPr sz="2177" b="0" i="0" cap="none" baseline="0">
                <a:solidFill>
                  <a:schemeClr val="accent1"/>
                </a:solidFill>
                <a:latin typeface="+mj-lt"/>
                <a:ea typeface="Inter Display" panose="02000503000000020004" pitchFamily="2" charset="0"/>
                <a:cs typeface="Inter Display" panose="02000503000000020004" pitchFamily="2" charset="0"/>
              </a:defRPr>
            </a:lvl1pPr>
          </a:lstStyle>
          <a:p>
            <a:r>
              <a:rPr lang="en-AU" dirty="0"/>
              <a:t>Click to add wine name</a:t>
            </a:r>
          </a:p>
        </p:txBody>
      </p:sp>
      <p:sp>
        <p:nvSpPr>
          <p:cNvPr id="8" name="Holder 3">
            <a:extLst>
              <a:ext uri="{FF2B5EF4-FFF2-40B4-BE49-F238E27FC236}">
                <a16:creationId xmlns:a16="http://schemas.microsoft.com/office/drawing/2014/main" id="{351102E3-2CC2-21FF-A51A-EB3EF6E69F9B}"/>
              </a:ext>
            </a:extLst>
          </p:cNvPr>
          <p:cNvSpPr>
            <a:spLocks noGrp="1"/>
          </p:cNvSpPr>
          <p:nvPr>
            <p:ph type="body" idx="10" hasCustomPrompt="1"/>
          </p:nvPr>
        </p:nvSpPr>
        <p:spPr>
          <a:xfrm>
            <a:off x="3474720" y="1480192"/>
            <a:ext cx="6226704" cy="246221"/>
          </a:xfrm>
        </p:spPr>
        <p:txBody>
          <a:bodyPr lIns="0" tIns="0" rIns="0" bIns="0"/>
          <a:lstStyle>
            <a:lvl1pPr marL="0" indent="0">
              <a:buNone/>
              <a:defRPr sz="1634"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AU" dirty="0"/>
              <a:t>Click to add location</a:t>
            </a:r>
          </a:p>
        </p:txBody>
      </p:sp>
      <p:sp>
        <p:nvSpPr>
          <p:cNvPr id="9" name="Holder 3">
            <a:extLst>
              <a:ext uri="{FF2B5EF4-FFF2-40B4-BE49-F238E27FC236}">
                <a16:creationId xmlns:a16="http://schemas.microsoft.com/office/drawing/2014/main" id="{8D47485D-2ECB-6F8E-DCF4-3A1A422E143E}"/>
              </a:ext>
            </a:extLst>
          </p:cNvPr>
          <p:cNvSpPr>
            <a:spLocks noGrp="1"/>
          </p:cNvSpPr>
          <p:nvPr>
            <p:ph type="body" idx="11"/>
          </p:nvPr>
        </p:nvSpPr>
        <p:spPr>
          <a:xfrm>
            <a:off x="3474722" y="2084832"/>
            <a:ext cx="6226704" cy="4434500"/>
          </a:xfrm>
        </p:spPr>
        <p:txBody>
          <a:bodyPr lIns="0" tIns="0" rIns="0" bIns="0"/>
          <a:lstStyle>
            <a:lvl1pPr marL="0" indent="0">
              <a:buNone/>
              <a:defRPr sz="1452"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endParaRPr lang="en-AU" dirty="0"/>
          </a:p>
        </p:txBody>
      </p:sp>
    </p:spTree>
    <p:extLst>
      <p:ext uri="{BB962C8B-B14F-4D97-AF65-F5344CB8AC3E}">
        <p14:creationId xmlns:p14="http://schemas.microsoft.com/office/powerpoint/2010/main" val="1062881173"/>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1904595"/>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3_Image Righ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6096000"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2" name="Title 1">
            <a:extLst>
              <a:ext uri="{FF2B5EF4-FFF2-40B4-BE49-F238E27FC236}">
                <a16:creationId xmlns:a16="http://schemas.microsoft.com/office/drawing/2014/main" id="{DDD710B8-9164-41B4-8DAE-ED192B72A716}"/>
              </a:ext>
            </a:extLst>
          </p:cNvPr>
          <p:cNvSpPr>
            <a:spLocks noGrp="1"/>
          </p:cNvSpPr>
          <p:nvPr>
            <p:ph type="title"/>
          </p:nvPr>
        </p:nvSpPr>
        <p:spPr>
          <a:xfrm>
            <a:off x="627804" y="584200"/>
            <a:ext cx="6158452" cy="1325562"/>
          </a:xfrm>
        </p:spPr>
        <p:txBody>
          <a:bodyPr/>
          <a:lstStyle>
            <a:lvl1pPr>
              <a:defRPr sz="5440" b="0" i="0">
                <a:solidFill>
                  <a:schemeClr val="tx1"/>
                </a:solidFill>
              </a:defRPr>
            </a:lvl1pPr>
          </a:lstStyle>
          <a:p>
            <a:r>
              <a:rPr lang="en-US" dirty="0"/>
              <a:t>Click to edit Master title style</a:t>
            </a:r>
            <a:endParaRPr lang="en-AU" dirty="0"/>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hasCustomPrompt="1"/>
          </p:nvPr>
        </p:nvSpPr>
        <p:spPr>
          <a:xfrm>
            <a:off x="623888" y="2518444"/>
            <a:ext cx="4829691" cy="1610114"/>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3" name="Text Placeholder 4">
            <a:extLst>
              <a:ext uri="{FF2B5EF4-FFF2-40B4-BE49-F238E27FC236}">
                <a16:creationId xmlns:a16="http://schemas.microsoft.com/office/drawing/2014/main" id="{C4DE910F-F974-EC17-D99F-7CF8E351F2CF}"/>
              </a:ext>
            </a:extLst>
          </p:cNvPr>
          <p:cNvSpPr>
            <a:spLocks noGrp="1"/>
          </p:cNvSpPr>
          <p:nvPr>
            <p:ph type="body" sz="quarter" idx="12" hasCustomPrompt="1"/>
          </p:nvPr>
        </p:nvSpPr>
        <p:spPr>
          <a:xfrm>
            <a:off x="623888" y="4226309"/>
            <a:ext cx="4829691" cy="1530521"/>
          </a:xfrm>
        </p:spPr>
        <p:txBody>
          <a:bodyPr/>
          <a:lstStyle>
            <a:lvl1pPr marL="285750" indent="-285750">
              <a:buFont typeface="Arial" panose="020B0604020202020204" pitchFamily="34" charset="0"/>
              <a:buChar char="•"/>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Bullet Points if required</a:t>
            </a:r>
          </a:p>
        </p:txBody>
      </p:sp>
    </p:spTree>
    <p:extLst>
      <p:ext uri="{BB962C8B-B14F-4D97-AF65-F5344CB8AC3E}">
        <p14:creationId xmlns:p14="http://schemas.microsoft.com/office/powerpoint/2010/main" val="3292788543"/>
      </p:ext>
    </p:extLst>
  </p:cSld>
  <p:clrMapOvr>
    <a:masterClrMapping/>
  </p:clrMapOvr>
  <p:transition/>
  <p:extLst>
    <p:ext uri="{DCECCB84-F9BA-43D5-87BE-67443E8EF086}">
      <p15:sldGuideLst xmlns:p15="http://schemas.microsoft.com/office/powerpoint/2012/main">
        <p15:guide id="2" pos="393">
          <p15:clr>
            <a:srgbClr val="000000"/>
          </p15:clr>
        </p15:guide>
        <p15:guide id="3" orient="horz" pos="368">
          <p15:clr>
            <a:srgbClr val="00000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Image lef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5F3AFB2-35B5-45EA-ADB7-99809B7977D8}"/>
              </a:ext>
            </a:extLst>
          </p:cNvPr>
          <p:cNvSpPr>
            <a:spLocks noGrp="1"/>
          </p:cNvSpPr>
          <p:nvPr>
            <p:ph type="pic" sz="quarter" idx="10"/>
          </p:nvPr>
        </p:nvSpPr>
        <p:spPr>
          <a:xfrm>
            <a:off x="1" y="368300"/>
            <a:ext cx="6096000" cy="6103741"/>
          </a:xfrm>
          <a:solidFill>
            <a:schemeClr val="bg1">
              <a:lumMod val="85000"/>
            </a:schemeClr>
          </a:solidFill>
        </p:spPr>
        <p:txBody>
          <a:bodyPr anchor="ctr" anchorCtr="0"/>
          <a:lstStyle>
            <a:lvl1pPr marL="0" indent="0" algn="ctr">
              <a:buNone/>
              <a:defRPr b="0" i="0"/>
            </a:lvl1pPr>
          </a:lstStyle>
          <a:p>
            <a:endParaRPr lang="en-AU" dirty="0"/>
          </a:p>
        </p:txBody>
      </p:sp>
      <p:sp>
        <p:nvSpPr>
          <p:cNvPr id="2" name="Title 1">
            <a:extLst>
              <a:ext uri="{FF2B5EF4-FFF2-40B4-BE49-F238E27FC236}">
                <a16:creationId xmlns:a16="http://schemas.microsoft.com/office/drawing/2014/main" id="{DDD710B8-9164-41B4-8DAE-ED192B72A716}"/>
              </a:ext>
            </a:extLst>
          </p:cNvPr>
          <p:cNvSpPr>
            <a:spLocks noGrp="1"/>
          </p:cNvSpPr>
          <p:nvPr>
            <p:ph type="title"/>
          </p:nvPr>
        </p:nvSpPr>
        <p:spPr>
          <a:xfrm>
            <a:off x="6456363" y="584200"/>
            <a:ext cx="6158452" cy="1325562"/>
          </a:xfrm>
        </p:spPr>
        <p:txBody>
          <a:bodyPr/>
          <a:lstStyle>
            <a:lvl1pPr>
              <a:defRPr sz="5440" b="0" i="0">
                <a:solidFill>
                  <a:schemeClr val="tx1"/>
                </a:solidFill>
              </a:defRPr>
            </a:lvl1pPr>
          </a:lstStyle>
          <a:p>
            <a:r>
              <a:rPr lang="en-US" dirty="0"/>
              <a:t>Click to edit Master title style</a:t>
            </a:r>
            <a:endParaRPr lang="en-AU" dirty="0"/>
          </a:p>
        </p:txBody>
      </p:sp>
      <p:sp>
        <p:nvSpPr>
          <p:cNvPr id="15" name="Text Placeholder 4">
            <a:extLst>
              <a:ext uri="{FF2B5EF4-FFF2-40B4-BE49-F238E27FC236}">
                <a16:creationId xmlns:a16="http://schemas.microsoft.com/office/drawing/2014/main" id="{84519159-7F80-4556-B96A-D53ECE54230E}"/>
              </a:ext>
            </a:extLst>
          </p:cNvPr>
          <p:cNvSpPr>
            <a:spLocks noGrp="1"/>
          </p:cNvSpPr>
          <p:nvPr>
            <p:ph type="body" sz="quarter" idx="11" hasCustomPrompt="1"/>
          </p:nvPr>
        </p:nvSpPr>
        <p:spPr>
          <a:xfrm>
            <a:off x="6456363" y="2518443"/>
            <a:ext cx="4829691" cy="1530521"/>
          </a:xfrm>
        </p:spPr>
        <p:txBody>
          <a:bodyPr/>
          <a:lstStyle>
            <a:lvl1pPr marL="0" indent="0">
              <a:buNone/>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Body text style</a:t>
            </a:r>
          </a:p>
        </p:txBody>
      </p:sp>
      <p:sp>
        <p:nvSpPr>
          <p:cNvPr id="3" name="Text Placeholder 4">
            <a:extLst>
              <a:ext uri="{FF2B5EF4-FFF2-40B4-BE49-F238E27FC236}">
                <a16:creationId xmlns:a16="http://schemas.microsoft.com/office/drawing/2014/main" id="{EE31E3C0-4540-7C4D-8378-FEAE6073CA6B}"/>
              </a:ext>
            </a:extLst>
          </p:cNvPr>
          <p:cNvSpPr>
            <a:spLocks noGrp="1"/>
          </p:cNvSpPr>
          <p:nvPr>
            <p:ph type="body" sz="quarter" idx="12" hasCustomPrompt="1"/>
          </p:nvPr>
        </p:nvSpPr>
        <p:spPr>
          <a:xfrm>
            <a:off x="6456363" y="4154737"/>
            <a:ext cx="4829691" cy="1530521"/>
          </a:xfrm>
        </p:spPr>
        <p:txBody>
          <a:bodyPr/>
          <a:lstStyle>
            <a:lvl1pPr marL="285750" indent="-285750">
              <a:buFont typeface="Arial" panose="020B0604020202020204" pitchFamily="34" charset="0"/>
              <a:buChar char="•"/>
              <a:defRPr sz="1600" b="0" i="0"/>
            </a:lvl1pPr>
            <a:lvl2pPr marL="163304" indent="0">
              <a:buNone/>
              <a:defRPr sz="1600" b="0" i="0"/>
            </a:lvl2pPr>
            <a:lvl3pPr marL="326609" indent="0">
              <a:buNone/>
              <a:defRPr sz="1600" b="0" i="0"/>
            </a:lvl3pPr>
            <a:lvl4pPr marL="489913" indent="0">
              <a:buNone/>
              <a:defRPr sz="1600" b="0" i="0"/>
            </a:lvl4pPr>
            <a:lvl5pPr marL="653218" indent="0">
              <a:buNone/>
              <a:defRPr sz="1600" b="0" i="0"/>
            </a:lvl5pPr>
          </a:lstStyle>
          <a:p>
            <a:pPr lvl="0"/>
            <a:r>
              <a:rPr lang="en-US" dirty="0"/>
              <a:t>Edit Bullet Points if required</a:t>
            </a:r>
          </a:p>
        </p:txBody>
      </p:sp>
    </p:spTree>
    <p:extLst>
      <p:ext uri="{BB962C8B-B14F-4D97-AF65-F5344CB8AC3E}">
        <p14:creationId xmlns:p14="http://schemas.microsoft.com/office/powerpoint/2010/main" val="3259131561"/>
      </p:ext>
    </p:extLst>
  </p:cSld>
  <p:clrMapOvr>
    <a:masterClrMapping/>
  </p:clrMapOvr>
  <p:transition/>
  <p:extLst>
    <p:ext uri="{DCECCB84-F9BA-43D5-87BE-67443E8EF086}">
      <p15:sldGuideLst xmlns:p15="http://schemas.microsoft.com/office/powerpoint/2012/main">
        <p15:guide id="1" pos="393">
          <p15:clr>
            <a:srgbClr val="000000"/>
          </p15:clr>
        </p15:guide>
        <p15:guide id="2" orient="horz" pos="368">
          <p15:clr>
            <a:srgbClr val="000000"/>
          </p15:clr>
        </p15:guide>
        <p15:guide id="4" pos="4067">
          <p15:clr>
            <a:srgbClr val="00000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Variety bottle shot">
    <p:spTree>
      <p:nvGrpSpPr>
        <p:cNvPr id="1" name=""/>
        <p:cNvGrpSpPr/>
        <p:nvPr/>
      </p:nvGrpSpPr>
      <p:grpSpPr>
        <a:xfrm>
          <a:off x="0" y="0"/>
          <a:ext cx="0" cy="0"/>
          <a:chOff x="0" y="0"/>
          <a:chExt cx="0" cy="0"/>
        </a:xfrm>
      </p:grpSpPr>
    </p:spTree>
    <p:extLst>
      <p:ext uri="{BB962C8B-B14F-4D97-AF65-F5344CB8AC3E}">
        <p14:creationId xmlns:p14="http://schemas.microsoft.com/office/powerpoint/2010/main" val="541919424"/>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D8FB6-8ACF-DF6D-EB79-207CCA01416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A8BCFD86-18E3-510D-7574-B45CCD538AD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F9DDADE-588C-E389-9C56-AA1FC59485F2}"/>
              </a:ext>
            </a:extLst>
          </p:cNvPr>
          <p:cNvSpPr>
            <a:spLocks noGrp="1"/>
          </p:cNvSpPr>
          <p:nvPr>
            <p:ph type="dt" sz="half" idx="10"/>
          </p:nvPr>
        </p:nvSpPr>
        <p:spPr/>
        <p:txBody>
          <a:bodyPr/>
          <a:lstStyle/>
          <a:p>
            <a:fld id="{F325D0F3-5617-4E4B-B49A-CF8CB71EDC27}" type="datetimeFigureOut">
              <a:rPr lang="en-US" smtClean="0"/>
              <a:t>9/18/26</a:t>
            </a:fld>
            <a:endParaRPr lang="en-US"/>
          </a:p>
        </p:txBody>
      </p:sp>
      <p:sp>
        <p:nvSpPr>
          <p:cNvPr id="5" name="Footer Placeholder 4">
            <a:extLst>
              <a:ext uri="{FF2B5EF4-FFF2-40B4-BE49-F238E27FC236}">
                <a16:creationId xmlns:a16="http://schemas.microsoft.com/office/drawing/2014/main" id="{7D76191D-47B6-A1DD-B585-B9877068E1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B81B3F-E4E1-8FCB-1AD0-7E72A11F4209}"/>
              </a:ext>
            </a:extLst>
          </p:cNvPr>
          <p:cNvSpPr>
            <a:spLocks noGrp="1"/>
          </p:cNvSpPr>
          <p:nvPr>
            <p:ph type="sldNum" sz="quarter" idx="12"/>
          </p:nvPr>
        </p:nvSpPr>
        <p:spPr/>
        <p:txBody>
          <a:bodyPr/>
          <a:lstStyle/>
          <a:p>
            <a:fld id="{66F106B9-48F5-894C-8B00-7C26AA0507A8}" type="slidenum">
              <a:rPr lang="en-US" smtClean="0"/>
              <a:t>‹#›</a:t>
            </a:fld>
            <a:endParaRPr lang="en-US"/>
          </a:p>
        </p:txBody>
      </p:sp>
    </p:spTree>
    <p:extLst>
      <p:ext uri="{BB962C8B-B14F-4D97-AF65-F5344CB8AC3E}">
        <p14:creationId xmlns:p14="http://schemas.microsoft.com/office/powerpoint/2010/main" val="42692396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10B58A3-E193-4684-ABCE-DF0A8B6CD042}"/>
              </a:ext>
            </a:extLst>
          </p:cNvPr>
          <p:cNvSpPr>
            <a:spLocks noGrp="1"/>
          </p:cNvSpPr>
          <p:nvPr>
            <p:ph type="title"/>
          </p:nvPr>
        </p:nvSpPr>
        <p:spPr>
          <a:xfrm>
            <a:off x="623888" y="584200"/>
            <a:ext cx="11371189" cy="1325562"/>
          </a:xfrm>
          <a:prstGeom prst="rect">
            <a:avLst/>
          </a:prstGeom>
        </p:spPr>
        <p:txBody>
          <a:bodyPr vert="horz" lIns="0" tIns="0" rIns="0" bIns="0" rtlCol="0" anchor="t" anchorCtr="0">
            <a:noAutofit/>
          </a:bodyPr>
          <a:lstStyle/>
          <a:p>
            <a:r>
              <a:rPr lang="en-US" dirty="0"/>
              <a:t>Click to edit Master title style</a:t>
            </a:r>
            <a:endParaRPr lang="en-AU" dirty="0"/>
          </a:p>
        </p:txBody>
      </p:sp>
      <p:sp>
        <p:nvSpPr>
          <p:cNvPr id="3" name="Text Placeholder 2">
            <a:extLst>
              <a:ext uri="{FF2B5EF4-FFF2-40B4-BE49-F238E27FC236}">
                <a16:creationId xmlns:a16="http://schemas.microsoft.com/office/drawing/2014/main" id="{01F38D3A-1279-4066-93F5-53800A796276}"/>
              </a:ext>
            </a:extLst>
          </p:cNvPr>
          <p:cNvSpPr>
            <a:spLocks noGrp="1"/>
          </p:cNvSpPr>
          <p:nvPr>
            <p:ph type="body" idx="1"/>
          </p:nvPr>
        </p:nvSpPr>
        <p:spPr>
          <a:xfrm>
            <a:off x="623888" y="2044699"/>
            <a:ext cx="11371189" cy="4351338"/>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Date Placeholder 3">
            <a:extLst>
              <a:ext uri="{FF2B5EF4-FFF2-40B4-BE49-F238E27FC236}">
                <a16:creationId xmlns:a16="http://schemas.microsoft.com/office/drawing/2014/main" id="{10EA2CD7-A72C-495B-9228-0E077D24D940}"/>
              </a:ext>
            </a:extLst>
          </p:cNvPr>
          <p:cNvSpPr>
            <a:spLocks noGrp="1"/>
          </p:cNvSpPr>
          <p:nvPr>
            <p:ph type="dt" sz="half" idx="2"/>
          </p:nvPr>
        </p:nvSpPr>
        <p:spPr>
          <a:xfrm>
            <a:off x="410405" y="6356352"/>
            <a:ext cx="2743200" cy="365125"/>
          </a:xfrm>
          <a:prstGeom prst="rect">
            <a:avLst/>
          </a:prstGeom>
        </p:spPr>
        <p:txBody>
          <a:bodyPr vert="horz" lIns="0" tIns="0" rIns="0" bIns="0" rtlCol="0" anchor="ctr"/>
          <a:lstStyle>
            <a:lvl1pPr algn="l">
              <a:defRPr sz="906"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fld id="{42169B3B-8761-4204-AA5A-11BC84B55C93}" type="datetimeFigureOut">
              <a:rPr lang="en-AU" smtClean="0"/>
              <a:pPr/>
              <a:t>18/9/2026</a:t>
            </a:fld>
            <a:endParaRPr lang="en-AU" dirty="0"/>
          </a:p>
        </p:txBody>
      </p:sp>
      <p:sp>
        <p:nvSpPr>
          <p:cNvPr id="5" name="Footer Placeholder 4">
            <a:extLst>
              <a:ext uri="{FF2B5EF4-FFF2-40B4-BE49-F238E27FC236}">
                <a16:creationId xmlns:a16="http://schemas.microsoft.com/office/drawing/2014/main" id="{CBD43B1A-E254-4E8E-8D77-9053126860F2}"/>
              </a:ext>
            </a:extLst>
          </p:cNvPr>
          <p:cNvSpPr>
            <a:spLocks noGrp="1"/>
          </p:cNvSpPr>
          <p:nvPr>
            <p:ph type="ftr" sz="quarter" idx="3"/>
          </p:nvPr>
        </p:nvSpPr>
        <p:spPr>
          <a:xfrm>
            <a:off x="4038601" y="6356352"/>
            <a:ext cx="4114800" cy="365125"/>
          </a:xfrm>
          <a:prstGeom prst="rect">
            <a:avLst/>
          </a:prstGeom>
        </p:spPr>
        <p:txBody>
          <a:bodyPr vert="horz" lIns="0" tIns="0" rIns="0" bIns="0" rtlCol="0" anchor="ctr"/>
          <a:lstStyle>
            <a:lvl1pPr algn="ctr">
              <a:defRPr sz="906"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endParaRPr lang="en-AU" dirty="0"/>
          </a:p>
        </p:txBody>
      </p:sp>
      <p:sp>
        <p:nvSpPr>
          <p:cNvPr id="6" name="Slide Number Placeholder 5">
            <a:extLst>
              <a:ext uri="{FF2B5EF4-FFF2-40B4-BE49-F238E27FC236}">
                <a16:creationId xmlns:a16="http://schemas.microsoft.com/office/drawing/2014/main" id="{7966D85B-9034-49C5-A86E-714985BCC24E}"/>
              </a:ext>
            </a:extLst>
          </p:cNvPr>
          <p:cNvSpPr>
            <a:spLocks noGrp="1"/>
          </p:cNvSpPr>
          <p:nvPr>
            <p:ph type="sldNum" sz="quarter" idx="4"/>
          </p:nvPr>
        </p:nvSpPr>
        <p:spPr>
          <a:xfrm>
            <a:off x="9038394" y="6356352"/>
            <a:ext cx="2743200" cy="365125"/>
          </a:xfrm>
          <a:prstGeom prst="rect">
            <a:avLst/>
          </a:prstGeom>
        </p:spPr>
        <p:txBody>
          <a:bodyPr vert="horz" lIns="0" tIns="0" rIns="0" bIns="0" rtlCol="0" anchor="ctr"/>
          <a:lstStyle>
            <a:lvl1pPr algn="r">
              <a:defRPr sz="906" b="0" i="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fld id="{E6316B6A-336A-44FF-82DA-A4D1594FA055}" type="slidenum">
              <a:rPr lang="en-AU" smtClean="0"/>
              <a:pPr/>
              <a:t>‹#›</a:t>
            </a:fld>
            <a:endParaRPr lang="en-AU" dirty="0"/>
          </a:p>
        </p:txBody>
      </p:sp>
    </p:spTree>
    <p:extLst>
      <p:ext uri="{BB962C8B-B14F-4D97-AF65-F5344CB8AC3E}">
        <p14:creationId xmlns:p14="http://schemas.microsoft.com/office/powerpoint/2010/main" val="7010750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9" r:id="rId3"/>
    <p:sldLayoutId id="2147483656" r:id="rId4"/>
    <p:sldLayoutId id="2147483666" r:id="rId5"/>
    <p:sldLayoutId id="2147483667" r:id="rId6"/>
    <p:sldLayoutId id="2147483668" r:id="rId7"/>
    <p:sldLayoutId id="2147483664" r:id="rId8"/>
    <p:sldLayoutId id="2147483657" r:id="rId9"/>
    <p:sldLayoutId id="2147483670" r:id="rId10"/>
    <p:sldLayoutId id="2147483671" r:id="rId11"/>
    <p:sldLayoutId id="2147483672" r:id="rId12"/>
    <p:sldLayoutId id="2147483655" r:id="rId13"/>
    <p:sldLayoutId id="2147483678" r:id="rId14"/>
    <p:sldLayoutId id="2147483679" r:id="rId15"/>
    <p:sldLayoutId id="2147483683" r:id="rId16"/>
    <p:sldLayoutId id="2147483660" r:id="rId17"/>
    <p:sldLayoutId id="2147483673" r:id="rId18"/>
    <p:sldLayoutId id="2147483674" r:id="rId19"/>
    <p:sldLayoutId id="2147483675" r:id="rId20"/>
    <p:sldLayoutId id="2147483659" r:id="rId21"/>
    <p:sldLayoutId id="2147483687" r:id="rId22"/>
    <p:sldLayoutId id="2147483677" r:id="rId23"/>
    <p:sldLayoutId id="2147483680" r:id="rId24"/>
    <p:sldLayoutId id="2147483681" r:id="rId25"/>
    <p:sldLayoutId id="2147483684" r:id="rId26"/>
    <p:sldLayoutId id="2147483686" r:id="rId27"/>
  </p:sldLayoutIdLst>
  <p:transition/>
  <p:txStyles>
    <p:titleStyle>
      <a:lvl1pPr algn="l" defTabSz="914453" rtl="0" eaLnBrk="1" latinLnBrk="0" hangingPunct="1">
        <a:lnSpc>
          <a:spcPct val="80000"/>
        </a:lnSpc>
        <a:spcBef>
          <a:spcPct val="0"/>
        </a:spcBef>
        <a:buNone/>
        <a:defRPr sz="5443" b="0" i="0" kern="1200" cap="all" baseline="0">
          <a:solidFill>
            <a:schemeClr val="accent4"/>
          </a:solidFill>
          <a:latin typeface="Neue Haas Grotesk Text Pro" panose="020B0504020202020204" pitchFamily="34" charset="77"/>
          <a:ea typeface="Inter Display" panose="02000503000000020004" pitchFamily="2" charset="0"/>
          <a:cs typeface="Inter Display" panose="02000503000000020004" pitchFamily="2" charset="0"/>
        </a:defRPr>
      </a:lvl1pPr>
    </p:titleStyle>
    <p:bodyStyle>
      <a:lvl1pPr marL="259245" indent="-259245" algn="l" defTabSz="914453" rtl="0" eaLnBrk="1" latinLnBrk="0" hangingPunct="1">
        <a:lnSpc>
          <a:spcPct val="100000"/>
        </a:lnSpc>
        <a:spcBef>
          <a:spcPts val="544"/>
        </a:spcBef>
        <a:buClr>
          <a:schemeClr val="accent4"/>
        </a:buClr>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53" rtl="0" eaLnBrk="1" latinLnBrk="0" hangingPunct="1">
        <a:defRPr sz="1800" kern="1200">
          <a:solidFill>
            <a:schemeClr val="tx1"/>
          </a:solidFill>
          <a:latin typeface="+mn-lt"/>
          <a:ea typeface="+mn-ea"/>
          <a:cs typeface="+mn-cs"/>
        </a:defRPr>
      </a:lvl1pPr>
      <a:lvl2pPr marL="457228" algn="l" defTabSz="914453" rtl="0" eaLnBrk="1" latinLnBrk="0" hangingPunct="1">
        <a:defRPr sz="1800" kern="1200">
          <a:solidFill>
            <a:schemeClr val="tx1"/>
          </a:solidFill>
          <a:latin typeface="+mn-lt"/>
          <a:ea typeface="+mn-ea"/>
          <a:cs typeface="+mn-cs"/>
        </a:defRPr>
      </a:lvl2pPr>
      <a:lvl3pPr marL="914453" algn="l" defTabSz="914453" rtl="0" eaLnBrk="1" latinLnBrk="0" hangingPunct="1">
        <a:defRPr sz="1800" kern="1200">
          <a:solidFill>
            <a:schemeClr val="tx1"/>
          </a:solidFill>
          <a:latin typeface="+mn-lt"/>
          <a:ea typeface="+mn-ea"/>
          <a:cs typeface="+mn-cs"/>
        </a:defRPr>
      </a:lvl3pPr>
      <a:lvl4pPr marL="1371681" algn="l" defTabSz="914453" rtl="0" eaLnBrk="1" latinLnBrk="0" hangingPunct="1">
        <a:defRPr sz="1800" kern="1200">
          <a:solidFill>
            <a:schemeClr val="tx1"/>
          </a:solidFill>
          <a:latin typeface="+mn-lt"/>
          <a:ea typeface="+mn-ea"/>
          <a:cs typeface="+mn-cs"/>
        </a:defRPr>
      </a:lvl4pPr>
      <a:lvl5pPr marL="1828907" algn="l" defTabSz="914453" rtl="0" eaLnBrk="1" latinLnBrk="0" hangingPunct="1">
        <a:defRPr sz="1800" kern="1200">
          <a:solidFill>
            <a:schemeClr val="tx1"/>
          </a:solidFill>
          <a:latin typeface="+mn-lt"/>
          <a:ea typeface="+mn-ea"/>
          <a:cs typeface="+mn-cs"/>
        </a:defRPr>
      </a:lvl5pPr>
      <a:lvl6pPr marL="2286133" algn="l" defTabSz="914453" rtl="0" eaLnBrk="1" latinLnBrk="0" hangingPunct="1">
        <a:defRPr sz="1800" kern="1200">
          <a:solidFill>
            <a:schemeClr val="tx1"/>
          </a:solidFill>
          <a:latin typeface="+mn-lt"/>
          <a:ea typeface="+mn-ea"/>
          <a:cs typeface="+mn-cs"/>
        </a:defRPr>
      </a:lvl6pPr>
      <a:lvl7pPr marL="2743360" algn="l" defTabSz="914453" rtl="0" eaLnBrk="1" latinLnBrk="0" hangingPunct="1">
        <a:defRPr sz="1800" kern="1200">
          <a:solidFill>
            <a:schemeClr val="tx1"/>
          </a:solidFill>
          <a:latin typeface="+mn-lt"/>
          <a:ea typeface="+mn-ea"/>
          <a:cs typeface="+mn-cs"/>
        </a:defRPr>
      </a:lvl7pPr>
      <a:lvl8pPr marL="3200587" algn="l" defTabSz="914453" rtl="0" eaLnBrk="1" latinLnBrk="0" hangingPunct="1">
        <a:defRPr sz="1800" kern="1200">
          <a:solidFill>
            <a:schemeClr val="tx1"/>
          </a:solidFill>
          <a:latin typeface="+mn-lt"/>
          <a:ea typeface="+mn-ea"/>
          <a:cs typeface="+mn-cs"/>
        </a:defRPr>
      </a:lvl8pPr>
      <a:lvl9pPr marL="3657814" algn="l" defTabSz="914453"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2" userDrawn="1">
          <p15:clr>
            <a:srgbClr val="F26B43"/>
          </p15:clr>
        </p15:guide>
        <p15:guide id="2" pos="257" userDrawn="1">
          <p15:clr>
            <a:srgbClr val="F26B43"/>
          </p15:clr>
        </p15:guide>
        <p15:guide id="3" pos="3840" userDrawn="1">
          <p15:clr>
            <a:srgbClr val="F26B43"/>
          </p15:clr>
        </p15:guide>
        <p15:guide id="4" pos="4067" userDrawn="1">
          <p15:clr>
            <a:srgbClr val="000000"/>
          </p15:clr>
        </p15:guide>
        <p15:guide id="5" orient="horz" pos="368" userDrawn="1">
          <p15:clr>
            <a:srgbClr val="000000"/>
          </p15:clr>
        </p15:guide>
        <p15:guide id="6" pos="393" userDrawn="1">
          <p15:clr>
            <a:srgbClr val="000000"/>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xml"/><Relationship Id="rId1" Type="http://schemas.openxmlformats.org/officeDocument/2006/relationships/slideLayout" Target="../slideLayouts/slideLayout23.xml"/><Relationship Id="rId5" Type="http://schemas.openxmlformats.org/officeDocument/2006/relationships/image" Target="../media/image24.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4.sv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5A5FA91E-AD8B-0AEA-99A8-33696E71ED09}"/>
              </a:ext>
            </a:extLst>
          </p:cNvPr>
          <p:cNvPicPr>
            <a:picLocks noGrp="1" noChangeAspect="1"/>
          </p:cNvPicPr>
          <p:nvPr>
            <p:ph type="pic" sz="quarter" idx="11"/>
          </p:nvPr>
        </p:nvPicPr>
        <p:blipFill>
          <a:blip r:embed="rId2" cstate="print">
            <a:extLst>
              <a:ext uri="{28A0092B-C50C-407E-A947-70E740481C1C}">
                <a14:useLocalDpi xmlns:a14="http://schemas.microsoft.com/office/drawing/2010/main"/>
              </a:ext>
            </a:extLst>
          </a:blip>
          <a:srcRect/>
          <a:stretch/>
        </p:blipFill>
        <p:spPr>
          <a:xfrm>
            <a:off x="623888" y="2595563"/>
            <a:ext cx="11010900" cy="4284662"/>
          </a:xfrm>
        </p:spPr>
      </p:pic>
      <p:sp>
        <p:nvSpPr>
          <p:cNvPr id="7" name="Text Placeholder 6">
            <a:extLst>
              <a:ext uri="{FF2B5EF4-FFF2-40B4-BE49-F238E27FC236}">
                <a16:creationId xmlns:a16="http://schemas.microsoft.com/office/drawing/2014/main" id="{8B1D4A70-6CA2-23A1-1A5A-497FD63075D8}"/>
              </a:ext>
            </a:extLst>
          </p:cNvPr>
          <p:cNvSpPr>
            <a:spLocks noGrp="1"/>
          </p:cNvSpPr>
          <p:nvPr>
            <p:ph type="body" sz="quarter" idx="4294967295"/>
          </p:nvPr>
        </p:nvSpPr>
        <p:spPr>
          <a:xfrm>
            <a:off x="593733" y="1582597"/>
            <a:ext cx="11041110" cy="990300"/>
          </a:xfrm>
        </p:spPr>
        <p:txBody>
          <a:bodyPr/>
          <a:lstStyle/>
          <a:p>
            <a:pPr marL="0" indent="0">
              <a:buNone/>
            </a:pPr>
            <a:r>
              <a:rPr lang="en-US" sz="6000" dirty="0">
                <a:solidFill>
                  <a:schemeClr val="accent1"/>
                </a:solidFill>
              </a:rPr>
              <a:t>LANGHORNE CREEK</a:t>
            </a:r>
          </a:p>
        </p:txBody>
      </p:sp>
      <p:sp>
        <p:nvSpPr>
          <p:cNvPr id="4" name="object 3">
            <a:extLst>
              <a:ext uri="{FF2B5EF4-FFF2-40B4-BE49-F238E27FC236}">
                <a16:creationId xmlns:a16="http://schemas.microsoft.com/office/drawing/2014/main" id="{9197825A-32B7-42D4-B689-D7C33765AE97}"/>
              </a:ext>
            </a:extLst>
          </p:cNvPr>
          <p:cNvSpPr txBox="1"/>
          <p:nvPr/>
        </p:nvSpPr>
        <p:spPr>
          <a:xfrm>
            <a:off x="1225818" y="2385046"/>
            <a:ext cx="9198790" cy="647913"/>
          </a:xfrm>
          <a:prstGeom prst="rect">
            <a:avLst/>
          </a:prstGeom>
        </p:spPr>
        <p:txBody>
          <a:bodyPr vert="horz" wrap="none" lIns="0" tIns="11521" rIns="0" bIns="0" rtlCol="0">
            <a:noAutofit/>
          </a:bodyPr>
          <a:lstStyle/>
          <a:p>
            <a:pPr>
              <a:lnSpc>
                <a:spcPct val="90000"/>
              </a:lnSpc>
              <a:tabLst>
                <a:tab pos="1657444" algn="l"/>
                <a:tab pos="2477814" algn="l"/>
                <a:tab pos="3004948" algn="l"/>
                <a:tab pos="3746966" algn="l"/>
                <a:tab pos="5342193" algn="l"/>
                <a:tab pos="6106104" algn="l"/>
              </a:tabLst>
            </a:pPr>
            <a:endParaRPr lang="en-US" sz="5534" spc="181" dirty="0">
              <a:latin typeface="Neue Haas Grotesk Text Pro" panose="020B0504020202020204" pitchFamily="34" charset="77"/>
              <a:cs typeface="Hellix"/>
            </a:endParaRPr>
          </a:p>
        </p:txBody>
      </p:sp>
      <p:sp>
        <p:nvSpPr>
          <p:cNvPr id="16" name="Freeform 15">
            <a:extLst>
              <a:ext uri="{FF2B5EF4-FFF2-40B4-BE49-F238E27FC236}">
                <a16:creationId xmlns:a16="http://schemas.microsoft.com/office/drawing/2014/main" id="{7A05B93F-9F39-A34D-5709-D939A123967A}"/>
              </a:ext>
            </a:extLst>
          </p:cNvPr>
          <p:cNvSpPr/>
          <p:nvPr/>
        </p:nvSpPr>
        <p:spPr>
          <a:xfrm>
            <a:off x="0"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dirty="0">
              <a:latin typeface="Neue Haas Grotesk Text Pro" panose="020B0504020202020204" pitchFamily="34" charset="77"/>
            </a:endParaRPr>
          </a:p>
        </p:txBody>
      </p:sp>
      <p:pic>
        <p:nvPicPr>
          <p:cNvPr id="19" name="Graphic 18">
            <a:extLst>
              <a:ext uri="{FF2B5EF4-FFF2-40B4-BE49-F238E27FC236}">
                <a16:creationId xmlns:a16="http://schemas.microsoft.com/office/drawing/2014/main" id="{1FE4F190-255E-C201-942E-D630F646E938}"/>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658368" y="6301151"/>
            <a:ext cx="2822695" cy="123397"/>
          </a:xfrm>
          <a:prstGeom prst="rect">
            <a:avLst/>
          </a:prstGeom>
        </p:spPr>
      </p:pic>
    </p:spTree>
    <p:extLst>
      <p:ext uri="{BB962C8B-B14F-4D97-AF65-F5344CB8AC3E}">
        <p14:creationId xmlns:p14="http://schemas.microsoft.com/office/powerpoint/2010/main" val="1789970845"/>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green field with rows of plants&#10;&#10;Description automatically generated with medium confidence">
            <a:extLst>
              <a:ext uri="{FF2B5EF4-FFF2-40B4-BE49-F238E27FC236}">
                <a16:creationId xmlns:a16="http://schemas.microsoft.com/office/drawing/2014/main" id="{34A24D5C-A3C7-A6FB-3E71-0468B79C6962}"/>
              </a:ext>
            </a:extLst>
          </p:cNvPr>
          <p:cNvPicPr>
            <a:picLocks noChangeAspect="1"/>
          </p:cNvPicPr>
          <p:nvPr/>
        </p:nvPicPr>
        <p:blipFill>
          <a:blip r:embed="rId2" cstate="print">
            <a:extLst>
              <a:ext uri="{28A0092B-C50C-407E-A947-70E740481C1C}">
                <a14:useLocalDpi xmlns:a14="http://schemas.microsoft.com/office/drawing/2010/main"/>
              </a:ext>
            </a:extLst>
          </a:blip>
          <a:srcRect t="-569"/>
          <a:stretch>
            <a:fillRect/>
          </a:stretch>
        </p:blipFill>
        <p:spPr>
          <a:xfrm>
            <a:off x="-24296" y="-39030"/>
            <a:ext cx="6120296" cy="6897030"/>
          </a:xfrm>
          <a:prstGeom prst="rect">
            <a:avLst/>
          </a:prstGeom>
        </p:spPr>
      </p:pic>
      <p:sp>
        <p:nvSpPr>
          <p:cNvPr id="12" name="TextBox 11">
            <a:extLst>
              <a:ext uri="{FF2B5EF4-FFF2-40B4-BE49-F238E27FC236}">
                <a16:creationId xmlns:a16="http://schemas.microsoft.com/office/drawing/2014/main" id="{2EE1723A-80B7-9DAD-0CD2-5CE849685D79}"/>
              </a:ext>
            </a:extLst>
          </p:cNvPr>
          <p:cNvSpPr txBox="1"/>
          <p:nvPr/>
        </p:nvSpPr>
        <p:spPr>
          <a:xfrm>
            <a:off x="6545766" y="568712"/>
            <a:ext cx="5096107" cy="4798165"/>
          </a:xfrm>
          <a:prstGeom prst="rect">
            <a:avLst/>
          </a:prstGeom>
          <a:noFill/>
        </p:spPr>
        <p:txBody>
          <a:bodyPr wrap="square">
            <a:spAutoFit/>
          </a:bodyPr>
          <a:lstStyle/>
          <a:p>
            <a:r>
              <a:rPr lang="en-AU" sz="1600" dirty="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rPr>
              <a:t>Crafted from grapes grown under vast and diverse climates, across landscapes millions of years in the making, every glass of Australian wine tells a story.</a:t>
            </a:r>
          </a:p>
          <a:p>
            <a:endParaRPr lang="en-AU" sz="1600" dirty="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endParaRPr>
          </a:p>
          <a:p>
            <a:r>
              <a:rPr lang="en-AU" sz="1600" dirty="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rPr>
              <a:t>Like those who came before us, our modern growers and makers continue to be passionate, resilient and creative; constantly driven to explore new ways to perfect old techniques. Our community is connected by a mutual respect and shared love of crafting exceptional wine, while protecting the natural wonders for future generations to enjoy. Applying modern thinking to our ancient lands, we take playful experimentation very, very seriously.</a:t>
            </a:r>
          </a:p>
          <a:p>
            <a:endParaRPr lang="en-AU" sz="1600" dirty="0">
              <a:solidFill>
                <a:srgbClr val="190000"/>
              </a:solidFill>
              <a:latin typeface="Neue Haas Grotesk Text Pro" panose="020B0504020202020204" pitchFamily="34" charset="77"/>
              <a:ea typeface="Inter Display" panose="02000503000000020004" pitchFamily="2" charset="0"/>
              <a:cs typeface="Inter Display" panose="02000503000000020004" pitchFamily="2" charset="0"/>
            </a:endParaRPr>
          </a:p>
          <a:p>
            <a:r>
              <a:rPr lang="en-AU" sz="1600" dirty="0">
                <a:solidFill>
                  <a:srgbClr val="190000"/>
                </a:solidFill>
                <a:effectLst/>
                <a:latin typeface="Neue Haas Grotesk Text Pro" panose="020B0504020202020204" pitchFamily="34" charset="77"/>
                <a:ea typeface="Inter Display" panose="02000503000000020004" pitchFamily="2" charset="0"/>
                <a:cs typeface="Inter Display" panose="02000503000000020004" pitchFamily="2" charset="0"/>
              </a:rPr>
              <a:t>So, if you’re looking for the taste of adventure, let Australian wine be your compass. Because in every bottle of Australian wine, you’ll experience the wonders of Australia – a reminder of the adventure and diversity that defines our culture and our land.</a:t>
            </a:r>
          </a:p>
        </p:txBody>
      </p:sp>
      <p:pic>
        <p:nvPicPr>
          <p:cNvPr id="16" name="Picture 15" descr="A logo with text on it&#10;&#10;Description automatically generated">
            <a:extLst>
              <a:ext uri="{FF2B5EF4-FFF2-40B4-BE49-F238E27FC236}">
                <a16:creationId xmlns:a16="http://schemas.microsoft.com/office/drawing/2014/main" id="{F1DDA9DF-FF59-04BF-7B9E-8D9F0E782C9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76787" y="256477"/>
            <a:ext cx="2845554" cy="1138221"/>
          </a:xfrm>
          <a:prstGeom prst="rect">
            <a:avLst/>
          </a:prstGeom>
        </p:spPr>
      </p:pic>
    </p:spTree>
    <p:extLst>
      <p:ext uri="{BB962C8B-B14F-4D97-AF65-F5344CB8AC3E}">
        <p14:creationId xmlns:p14="http://schemas.microsoft.com/office/powerpoint/2010/main" val="296988829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07A9F4B9-C793-E942-3C79-DA2F2C2BC40E}"/>
              </a:ext>
            </a:extLst>
          </p:cNvPr>
          <p:cNvPicPr>
            <a:picLocks noGrp="1" noChangeAspect="1"/>
          </p:cNvPicPr>
          <p:nvPr>
            <p:ph type="pic" sz="quarter" idx="10"/>
          </p:nvPr>
        </p:nvPicPr>
        <p:blipFill>
          <a:blip r:embed="rId2" cstate="print">
            <a:extLst>
              <a:ext uri="{28A0092B-C50C-407E-A947-70E740481C1C}">
                <a14:useLocalDpi xmlns:a14="http://schemas.microsoft.com/office/drawing/2010/main"/>
              </a:ext>
            </a:extLst>
          </a:blip>
          <a:srcRect t="-145"/>
          <a:stretch/>
        </p:blipFill>
        <p:spPr>
          <a:xfrm>
            <a:off x="0" y="368300"/>
            <a:ext cx="6096000" cy="6103741"/>
          </a:xfrm>
        </p:spPr>
      </p:pic>
      <p:sp>
        <p:nvSpPr>
          <p:cNvPr id="3" name="Title 2">
            <a:extLst>
              <a:ext uri="{FF2B5EF4-FFF2-40B4-BE49-F238E27FC236}">
                <a16:creationId xmlns:a16="http://schemas.microsoft.com/office/drawing/2014/main" id="{94762CF8-1C9D-0CA1-735C-9E3757B60859}"/>
              </a:ext>
            </a:extLst>
          </p:cNvPr>
          <p:cNvSpPr>
            <a:spLocks noGrp="1"/>
          </p:cNvSpPr>
          <p:nvPr>
            <p:ph type="title"/>
          </p:nvPr>
        </p:nvSpPr>
        <p:spPr>
          <a:xfrm>
            <a:off x="6456363" y="203158"/>
            <a:ext cx="4829691" cy="785732"/>
          </a:xfrm>
        </p:spPr>
        <p:txBody>
          <a:bodyPr/>
          <a:lstStyle/>
          <a:p>
            <a:r>
              <a:rPr lang="en-US" dirty="0"/>
              <a:t>LANGHORNE CREEK</a:t>
            </a:r>
          </a:p>
        </p:txBody>
      </p:sp>
      <p:sp>
        <p:nvSpPr>
          <p:cNvPr id="4" name="Text Placeholder 3">
            <a:extLst>
              <a:ext uri="{FF2B5EF4-FFF2-40B4-BE49-F238E27FC236}">
                <a16:creationId xmlns:a16="http://schemas.microsoft.com/office/drawing/2014/main" id="{2391661C-849C-778D-4496-D3C224862320}"/>
              </a:ext>
            </a:extLst>
          </p:cNvPr>
          <p:cNvSpPr>
            <a:spLocks noGrp="1"/>
          </p:cNvSpPr>
          <p:nvPr>
            <p:ph type="body" sz="quarter" idx="11"/>
          </p:nvPr>
        </p:nvSpPr>
        <p:spPr>
          <a:xfrm>
            <a:off x="6456363" y="2988888"/>
            <a:ext cx="4591388" cy="3133240"/>
          </a:xfrm>
        </p:spPr>
        <p:txBody>
          <a:bodyPr/>
          <a:lstStyle/>
          <a:p>
            <a:pPr>
              <a:spcBef>
                <a:spcPts val="800"/>
              </a:spcBef>
            </a:pPr>
            <a:r>
              <a:rPr lang="en-US" dirty="0">
                <a:solidFill>
                  <a:schemeClr val="bg1"/>
                </a:solidFill>
              </a:rPr>
              <a:t>Langhorne Creek is a hardworking wine region with a long history of producing quality grapes and premium red wines.</a:t>
            </a:r>
          </a:p>
          <a:p>
            <a:pPr marL="285750" indent="-285750">
              <a:spcBef>
                <a:spcPts val="800"/>
              </a:spcBef>
              <a:buFont typeface="Arial" panose="020B0604020202020204" pitchFamily="34" charset="0"/>
              <a:buChar char="•"/>
            </a:pPr>
            <a:r>
              <a:rPr lang="en-US" dirty="0">
                <a:solidFill>
                  <a:schemeClr val="bg1"/>
                </a:solidFill>
              </a:rPr>
              <a:t>Home to sixth-generation growers and</a:t>
            </a:r>
            <a:br>
              <a:rPr lang="en-US" dirty="0">
                <a:solidFill>
                  <a:schemeClr val="bg1"/>
                </a:solidFill>
              </a:rPr>
            </a:br>
            <a:r>
              <a:rPr lang="en-US" dirty="0">
                <a:solidFill>
                  <a:schemeClr val="bg1"/>
                </a:solidFill>
              </a:rPr>
              <a:t>old vines</a:t>
            </a:r>
          </a:p>
          <a:p>
            <a:pPr marL="285750" indent="-285750">
              <a:spcBef>
                <a:spcPts val="800"/>
              </a:spcBef>
              <a:buFont typeface="Arial" panose="020B0604020202020204" pitchFamily="34" charset="0"/>
              <a:buChar char="•"/>
            </a:pPr>
            <a:r>
              <a:rPr lang="en-US" dirty="0">
                <a:solidFill>
                  <a:schemeClr val="bg1"/>
                </a:solidFill>
              </a:rPr>
              <a:t>Temperate, maritime climate and fertile soils </a:t>
            </a:r>
          </a:p>
          <a:p>
            <a:pPr marL="285750" indent="-285750">
              <a:spcBef>
                <a:spcPts val="800"/>
              </a:spcBef>
              <a:buFont typeface="Arial" panose="020B0604020202020204" pitchFamily="34" charset="0"/>
              <a:buChar char="•"/>
            </a:pPr>
            <a:r>
              <a:rPr lang="en-US" dirty="0">
                <a:solidFill>
                  <a:schemeClr val="bg1"/>
                </a:solidFill>
              </a:rPr>
              <a:t>Focus on Shiraz, Cabernet Sauvignon </a:t>
            </a:r>
            <a:br>
              <a:rPr lang="en-US" dirty="0">
                <a:solidFill>
                  <a:schemeClr val="bg1"/>
                </a:solidFill>
              </a:rPr>
            </a:br>
            <a:r>
              <a:rPr lang="en-US" dirty="0">
                <a:solidFill>
                  <a:schemeClr val="bg1"/>
                </a:solidFill>
              </a:rPr>
              <a:t>and Malbec</a:t>
            </a:r>
          </a:p>
          <a:p>
            <a:pPr marL="285750" indent="-285750">
              <a:spcBef>
                <a:spcPts val="800"/>
              </a:spcBef>
              <a:buFont typeface="Arial" panose="020B0604020202020204" pitchFamily="34" charset="0"/>
              <a:buChar char="•"/>
            </a:pPr>
            <a:r>
              <a:rPr lang="en-US" dirty="0">
                <a:solidFill>
                  <a:schemeClr val="bg1"/>
                </a:solidFill>
              </a:rPr>
              <a:t>Growing number of boutique producers crafting traditional and innovative styles</a:t>
            </a:r>
          </a:p>
        </p:txBody>
      </p:sp>
      <p:sp>
        <p:nvSpPr>
          <p:cNvPr id="5" name="Text Placeholder 4">
            <a:extLst>
              <a:ext uri="{FF2B5EF4-FFF2-40B4-BE49-F238E27FC236}">
                <a16:creationId xmlns:a16="http://schemas.microsoft.com/office/drawing/2014/main" id="{FDE3DB73-2185-EB6B-CCCA-C32695F3740E}"/>
              </a:ext>
            </a:extLst>
          </p:cNvPr>
          <p:cNvSpPr>
            <a:spLocks noGrp="1"/>
          </p:cNvSpPr>
          <p:nvPr>
            <p:ph type="body" sz="quarter" idx="13"/>
          </p:nvPr>
        </p:nvSpPr>
        <p:spPr>
          <a:xfrm>
            <a:off x="6456363" y="1071022"/>
            <a:ext cx="5565748" cy="1325563"/>
          </a:xfrm>
        </p:spPr>
        <p:txBody>
          <a:bodyPr/>
          <a:lstStyle/>
          <a:p>
            <a:r>
              <a:rPr lang="en-US" sz="5000" dirty="0">
                <a:solidFill>
                  <a:schemeClr val="accent4"/>
                </a:solidFill>
              </a:rPr>
              <a:t>HUMBLE WINE HERO</a:t>
            </a:r>
          </a:p>
        </p:txBody>
      </p:sp>
      <p:sp>
        <p:nvSpPr>
          <p:cNvPr id="2" name="Rectangle 1">
            <a:extLst>
              <a:ext uri="{FF2B5EF4-FFF2-40B4-BE49-F238E27FC236}">
                <a16:creationId xmlns:a16="http://schemas.microsoft.com/office/drawing/2014/main" id="{AA8E7ED6-9E93-DEBA-220D-392B5542ACF8}"/>
              </a:ext>
            </a:extLst>
          </p:cNvPr>
          <p:cNvSpPr/>
          <p:nvPr/>
        </p:nvSpPr>
        <p:spPr>
          <a:xfrm>
            <a:off x="0" y="6489700"/>
            <a:ext cx="1527982" cy="215444"/>
          </a:xfrm>
          <a:prstGeom prst="rect">
            <a:avLst/>
          </a:prstGeom>
        </p:spPr>
        <p:txBody>
          <a:bodyPr wrap="none">
            <a:spAutoFit/>
          </a:bodyPr>
          <a:lstStyle/>
          <a:p>
            <a:r>
              <a:rPr lang="en-AU" sz="800" dirty="0">
                <a:solidFill>
                  <a:schemeClr val="bg1"/>
                </a:solidFill>
                <a:latin typeface="Neue Haas Grotesk Text Pro" panose="020B0504020202020204" pitchFamily="34" charset="77"/>
              </a:rPr>
              <a:t>Credit: FPT/Adam Bruzzone</a:t>
            </a:r>
          </a:p>
        </p:txBody>
      </p:sp>
    </p:spTree>
    <p:extLst>
      <p:ext uri="{BB962C8B-B14F-4D97-AF65-F5344CB8AC3E}">
        <p14:creationId xmlns:p14="http://schemas.microsoft.com/office/powerpoint/2010/main" val="60243348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E074BADF-07CD-2B27-08AE-DF38B7EBA5D8}"/>
              </a:ext>
            </a:extLst>
          </p:cNvPr>
          <p:cNvPicPr>
            <a:picLocks noGrp="1" noChangeAspect="1"/>
          </p:cNvPicPr>
          <p:nvPr>
            <p:ph type="pic" sz="quarter" idx="10"/>
          </p:nvPr>
        </p:nvPicPr>
        <p:blipFill>
          <a:blip r:embed="rId2" cstate="print">
            <a:extLst>
              <a:ext uri="{28A0092B-C50C-407E-A947-70E740481C1C}">
                <a14:useLocalDpi xmlns:a14="http://schemas.microsoft.com/office/drawing/2010/main"/>
              </a:ext>
            </a:extLst>
          </a:blip>
          <a:srcRect/>
          <a:stretch/>
        </p:blipFill>
        <p:spPr>
          <a:xfrm>
            <a:off x="6096000" y="368300"/>
            <a:ext cx="6096000" cy="6103620"/>
          </a:xfrm>
        </p:spPr>
      </p:pic>
      <p:sp>
        <p:nvSpPr>
          <p:cNvPr id="3" name="Title 2">
            <a:extLst>
              <a:ext uri="{FF2B5EF4-FFF2-40B4-BE49-F238E27FC236}">
                <a16:creationId xmlns:a16="http://schemas.microsoft.com/office/drawing/2014/main" id="{9CBCDC0B-F635-F360-B8FF-6CF32D070324}"/>
              </a:ext>
            </a:extLst>
          </p:cNvPr>
          <p:cNvSpPr>
            <a:spLocks noGrp="1"/>
          </p:cNvSpPr>
          <p:nvPr>
            <p:ph type="title"/>
          </p:nvPr>
        </p:nvSpPr>
        <p:spPr>
          <a:xfrm>
            <a:off x="623888" y="584200"/>
            <a:ext cx="6158452" cy="1325562"/>
          </a:xfrm>
        </p:spPr>
        <p:txBody>
          <a:bodyPr/>
          <a:lstStyle/>
          <a:p>
            <a:r>
              <a:rPr lang="en-US" dirty="0">
                <a:solidFill>
                  <a:schemeClr val="accent1"/>
                </a:solidFill>
              </a:rPr>
              <a:t>TODAY WE’LL COVER</a:t>
            </a:r>
          </a:p>
        </p:txBody>
      </p:sp>
      <p:sp>
        <p:nvSpPr>
          <p:cNvPr id="5" name="Text Placeholder 4">
            <a:extLst>
              <a:ext uri="{FF2B5EF4-FFF2-40B4-BE49-F238E27FC236}">
                <a16:creationId xmlns:a16="http://schemas.microsoft.com/office/drawing/2014/main" id="{D84A6FBD-A36B-526C-BC1F-FA8C1FBADFD0}"/>
              </a:ext>
            </a:extLst>
          </p:cNvPr>
          <p:cNvSpPr>
            <a:spLocks noGrp="1"/>
          </p:cNvSpPr>
          <p:nvPr>
            <p:ph type="body" sz="quarter" idx="12"/>
          </p:nvPr>
        </p:nvSpPr>
        <p:spPr>
          <a:xfrm>
            <a:off x="623888" y="2320203"/>
            <a:ext cx="4829691" cy="1530521"/>
          </a:xfrm>
        </p:spPr>
        <p:txBody>
          <a:bodyPr/>
          <a:lstStyle/>
          <a:p>
            <a:pPr>
              <a:lnSpc>
                <a:spcPct val="99000"/>
              </a:lnSpc>
              <a:spcBef>
                <a:spcPts val="800"/>
              </a:spcBef>
            </a:pPr>
            <a:r>
              <a:rPr lang="en-US" dirty="0"/>
              <a:t>The history of Langhorne Creek</a:t>
            </a:r>
          </a:p>
          <a:p>
            <a:pPr>
              <a:lnSpc>
                <a:spcPct val="99000"/>
              </a:lnSpc>
              <a:spcBef>
                <a:spcPts val="800"/>
              </a:spcBef>
            </a:pPr>
            <a:r>
              <a:rPr lang="en-US" dirty="0"/>
              <a:t>Geography, climate and soil</a:t>
            </a:r>
          </a:p>
          <a:p>
            <a:pPr>
              <a:lnSpc>
                <a:spcPct val="99000"/>
              </a:lnSpc>
              <a:spcBef>
                <a:spcPts val="800"/>
              </a:spcBef>
            </a:pPr>
            <a:r>
              <a:rPr lang="en-US" dirty="0"/>
              <a:t>Viticulture</a:t>
            </a:r>
          </a:p>
          <a:p>
            <a:pPr>
              <a:lnSpc>
                <a:spcPct val="99000"/>
              </a:lnSpc>
              <a:spcBef>
                <a:spcPts val="800"/>
              </a:spcBef>
            </a:pPr>
            <a:r>
              <a:rPr lang="en-US" dirty="0"/>
              <a:t>Winemaking</a:t>
            </a:r>
          </a:p>
          <a:p>
            <a:pPr>
              <a:lnSpc>
                <a:spcPct val="99000"/>
              </a:lnSpc>
              <a:spcBef>
                <a:spcPts val="800"/>
              </a:spcBef>
            </a:pPr>
            <a:r>
              <a:rPr lang="en-US" dirty="0"/>
              <a:t>Prominent varieties</a:t>
            </a:r>
            <a:endParaRPr lang="en-AU" dirty="0"/>
          </a:p>
        </p:txBody>
      </p:sp>
    </p:spTree>
    <p:extLst>
      <p:ext uri="{BB962C8B-B14F-4D97-AF65-F5344CB8AC3E}">
        <p14:creationId xmlns:p14="http://schemas.microsoft.com/office/powerpoint/2010/main" val="418893328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4953748A-19FA-65E8-827E-4EB8E509E761}"/>
              </a:ext>
            </a:extLst>
          </p:cNvPr>
          <p:cNvPicPr>
            <a:picLocks noGrp="1" noChangeAspect="1"/>
          </p:cNvPicPr>
          <p:nvPr>
            <p:ph type="pic" sz="quarter" idx="12"/>
          </p:nvPr>
        </p:nvPicPr>
        <p:blipFill>
          <a:blip r:embed="rId2" cstate="print">
            <a:extLst>
              <a:ext uri="{28A0092B-C50C-407E-A947-70E740481C1C}">
                <a14:useLocalDpi xmlns:a14="http://schemas.microsoft.com/office/drawing/2010/main"/>
              </a:ext>
            </a:extLst>
          </a:blip>
          <a:srcRect/>
          <a:stretch/>
        </p:blipFill>
        <p:spPr>
          <a:xfrm>
            <a:off x="7507205" y="368300"/>
            <a:ext cx="4684796" cy="2713065"/>
          </a:xfrm>
        </p:spPr>
      </p:pic>
      <p:sp>
        <p:nvSpPr>
          <p:cNvPr id="3" name="Title 2">
            <a:extLst>
              <a:ext uri="{FF2B5EF4-FFF2-40B4-BE49-F238E27FC236}">
                <a16:creationId xmlns:a16="http://schemas.microsoft.com/office/drawing/2014/main" id="{2B5B51B5-DA05-CE25-CD97-B952DAC6014F}"/>
              </a:ext>
            </a:extLst>
          </p:cNvPr>
          <p:cNvSpPr>
            <a:spLocks noGrp="1"/>
          </p:cNvSpPr>
          <p:nvPr>
            <p:ph type="title"/>
          </p:nvPr>
        </p:nvSpPr>
        <p:spPr>
          <a:xfrm>
            <a:off x="1312276" y="3477251"/>
            <a:ext cx="2382787" cy="662774"/>
          </a:xfrm>
        </p:spPr>
        <p:txBody>
          <a:bodyPr/>
          <a:lstStyle/>
          <a:p>
            <a:r>
              <a:rPr lang="en-US" dirty="0"/>
              <a:t>1860</a:t>
            </a:r>
          </a:p>
        </p:txBody>
      </p:sp>
      <p:sp>
        <p:nvSpPr>
          <p:cNvPr id="4" name="Text Placeholder 3">
            <a:extLst>
              <a:ext uri="{FF2B5EF4-FFF2-40B4-BE49-F238E27FC236}">
                <a16:creationId xmlns:a16="http://schemas.microsoft.com/office/drawing/2014/main" id="{9BC74B72-A378-F166-EE3C-5A671D83C8B7}"/>
              </a:ext>
            </a:extLst>
          </p:cNvPr>
          <p:cNvSpPr>
            <a:spLocks noGrp="1"/>
          </p:cNvSpPr>
          <p:nvPr>
            <p:ph type="body" sz="quarter" idx="10"/>
          </p:nvPr>
        </p:nvSpPr>
        <p:spPr>
          <a:xfrm>
            <a:off x="1312276" y="4140032"/>
            <a:ext cx="2382787" cy="1461301"/>
          </a:xfrm>
        </p:spPr>
        <p:txBody>
          <a:bodyPr/>
          <a:lstStyle/>
          <a:p>
            <a:pPr>
              <a:lnSpc>
                <a:spcPct val="95000"/>
              </a:lnSpc>
            </a:pPr>
            <a:r>
              <a:rPr lang="en-AU" sz="1600" dirty="0"/>
              <a:t>Frank Potts plants the first vineyard, comprising Shiraz and Verdelho, and builds Bleasdale winery. </a:t>
            </a:r>
          </a:p>
        </p:txBody>
      </p:sp>
      <p:sp>
        <p:nvSpPr>
          <p:cNvPr id="5" name="Text Placeholder 4">
            <a:extLst>
              <a:ext uri="{FF2B5EF4-FFF2-40B4-BE49-F238E27FC236}">
                <a16:creationId xmlns:a16="http://schemas.microsoft.com/office/drawing/2014/main" id="{C79A53C4-1F84-2B78-9D7D-51A0BC3D92F2}"/>
              </a:ext>
            </a:extLst>
          </p:cNvPr>
          <p:cNvSpPr>
            <a:spLocks noGrp="1"/>
          </p:cNvSpPr>
          <p:nvPr>
            <p:ph type="body" sz="quarter" idx="15"/>
          </p:nvPr>
        </p:nvSpPr>
        <p:spPr>
          <a:xfrm>
            <a:off x="4451964" y="4158583"/>
            <a:ext cx="2004400" cy="1461301"/>
          </a:xfrm>
        </p:spPr>
        <p:txBody>
          <a:bodyPr/>
          <a:lstStyle/>
          <a:p>
            <a:pPr>
              <a:lnSpc>
                <a:spcPct val="95000"/>
              </a:lnSpc>
            </a:pPr>
            <a:r>
              <a:rPr lang="en-AU" sz="1600" dirty="0"/>
              <a:t>Arthur Formby establishes the </a:t>
            </a:r>
            <a:r>
              <a:rPr lang="en-AU" sz="1600" dirty="0" err="1"/>
              <a:t>Metala</a:t>
            </a:r>
            <a:r>
              <a:rPr lang="en-AU" sz="1600" dirty="0"/>
              <a:t> Vineyard, planting Shiraz and Cabernet Sauvignon. </a:t>
            </a:r>
          </a:p>
        </p:txBody>
      </p:sp>
      <p:sp>
        <p:nvSpPr>
          <p:cNvPr id="6" name="Text Placeholder 5">
            <a:extLst>
              <a:ext uri="{FF2B5EF4-FFF2-40B4-BE49-F238E27FC236}">
                <a16:creationId xmlns:a16="http://schemas.microsoft.com/office/drawing/2014/main" id="{13227501-B1AB-4F15-B0AE-C6D75E846BD3}"/>
              </a:ext>
            </a:extLst>
          </p:cNvPr>
          <p:cNvSpPr>
            <a:spLocks noGrp="1"/>
          </p:cNvSpPr>
          <p:nvPr>
            <p:ph type="body" sz="quarter" idx="16"/>
          </p:nvPr>
        </p:nvSpPr>
        <p:spPr>
          <a:xfrm>
            <a:off x="4451963" y="3495809"/>
            <a:ext cx="2120040" cy="662774"/>
          </a:xfrm>
        </p:spPr>
        <p:txBody>
          <a:bodyPr/>
          <a:lstStyle/>
          <a:p>
            <a:r>
              <a:rPr lang="en-US" dirty="0"/>
              <a:t>1891</a:t>
            </a:r>
          </a:p>
        </p:txBody>
      </p:sp>
      <p:sp>
        <p:nvSpPr>
          <p:cNvPr id="10" name="Text Placeholder 9">
            <a:extLst>
              <a:ext uri="{FF2B5EF4-FFF2-40B4-BE49-F238E27FC236}">
                <a16:creationId xmlns:a16="http://schemas.microsoft.com/office/drawing/2014/main" id="{BCBDA4B4-8791-D067-94E5-39C7A7A95AB8}"/>
              </a:ext>
            </a:extLst>
          </p:cNvPr>
          <p:cNvSpPr>
            <a:spLocks noGrp="1"/>
          </p:cNvSpPr>
          <p:nvPr>
            <p:ph type="body" sz="quarter" idx="19"/>
          </p:nvPr>
        </p:nvSpPr>
        <p:spPr>
          <a:xfrm>
            <a:off x="591600" y="434855"/>
            <a:ext cx="6968303" cy="473196"/>
          </a:xfrm>
        </p:spPr>
        <p:txBody>
          <a:bodyPr/>
          <a:lstStyle/>
          <a:p>
            <a:r>
              <a:rPr lang="en-US" dirty="0">
                <a:solidFill>
                  <a:schemeClr val="accent5"/>
                </a:solidFill>
              </a:rPr>
              <a:t>HISTORY OF LANGHORNE CREEK</a:t>
            </a:r>
          </a:p>
        </p:txBody>
      </p:sp>
      <p:sp>
        <p:nvSpPr>
          <p:cNvPr id="2" name="Text Placeholder 9">
            <a:extLst>
              <a:ext uri="{FF2B5EF4-FFF2-40B4-BE49-F238E27FC236}">
                <a16:creationId xmlns:a16="http://schemas.microsoft.com/office/drawing/2014/main" id="{8B2B6792-1E47-E7D1-5C88-F3755D22476B}"/>
              </a:ext>
            </a:extLst>
          </p:cNvPr>
          <p:cNvSpPr txBox="1">
            <a:spLocks/>
          </p:cNvSpPr>
          <p:nvPr/>
        </p:nvSpPr>
        <p:spPr>
          <a:xfrm>
            <a:off x="591600" y="1002840"/>
            <a:ext cx="6736827" cy="1350868"/>
          </a:xfrm>
          <a:prstGeom prst="rect">
            <a:avLst/>
          </a:prstGeom>
        </p:spPr>
        <p:txBody>
          <a:bodyPr vert="horz" lIns="0" tIns="0" rIns="0" bIns="0" rtlCol="0" anchor="t">
            <a:noAutofit/>
          </a:bodyPr>
          <a:lstStyle>
            <a:lvl1pPr marL="0" indent="0" algn="l" defTabSz="914453" rtl="0" eaLnBrk="1" latinLnBrk="0" hangingPunct="1">
              <a:lnSpc>
                <a:spcPct val="82000"/>
              </a:lnSpc>
              <a:spcBef>
                <a:spcPts val="544"/>
              </a:spcBef>
              <a:buClr>
                <a:schemeClr val="accent4"/>
              </a:buClr>
              <a:buFontTx/>
              <a:buNone/>
              <a:defRPr sz="32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32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32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32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32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5440" dirty="0">
                <a:solidFill>
                  <a:schemeClr val="accent1"/>
                </a:solidFill>
              </a:rPr>
              <a:t>HERITAGE, TRADITION AND A MODERN TWIST</a:t>
            </a:r>
          </a:p>
        </p:txBody>
      </p:sp>
      <p:sp>
        <p:nvSpPr>
          <p:cNvPr id="7" name="Text Placeholder 4">
            <a:extLst>
              <a:ext uri="{FF2B5EF4-FFF2-40B4-BE49-F238E27FC236}">
                <a16:creationId xmlns:a16="http://schemas.microsoft.com/office/drawing/2014/main" id="{BC14C2E2-545E-A06D-73DB-61CA21892867}"/>
              </a:ext>
            </a:extLst>
          </p:cNvPr>
          <p:cNvSpPr txBox="1">
            <a:spLocks/>
          </p:cNvSpPr>
          <p:nvPr/>
        </p:nvSpPr>
        <p:spPr>
          <a:xfrm>
            <a:off x="7279245" y="4180805"/>
            <a:ext cx="2004401" cy="1461301"/>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1"/>
              </a:buClr>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5000"/>
              </a:lnSpc>
            </a:pPr>
            <a:r>
              <a:rPr lang="en-AU" sz="1600" dirty="0"/>
              <a:t>Bleasdale produces </a:t>
            </a:r>
            <a:br>
              <a:rPr lang="en-AU" sz="1600" dirty="0"/>
            </a:br>
            <a:r>
              <a:rPr lang="en-AU" sz="1600" dirty="0"/>
              <a:t>its first table wine, a Malbec.</a:t>
            </a:r>
          </a:p>
        </p:txBody>
      </p:sp>
      <p:sp>
        <p:nvSpPr>
          <p:cNvPr id="9" name="Text Placeholder 5">
            <a:extLst>
              <a:ext uri="{FF2B5EF4-FFF2-40B4-BE49-F238E27FC236}">
                <a16:creationId xmlns:a16="http://schemas.microsoft.com/office/drawing/2014/main" id="{0DE94745-0024-A08D-3AE1-76B601581297}"/>
              </a:ext>
            </a:extLst>
          </p:cNvPr>
          <p:cNvSpPr txBox="1">
            <a:spLocks/>
          </p:cNvSpPr>
          <p:nvPr/>
        </p:nvSpPr>
        <p:spPr>
          <a:xfrm>
            <a:off x="7279245" y="3518031"/>
            <a:ext cx="2120040" cy="662774"/>
          </a:xfrm>
          <a:prstGeom prst="rect">
            <a:avLst/>
          </a:prstGeom>
        </p:spPr>
        <p:txBody>
          <a:bodyPr vert="horz" lIns="0" tIns="0" rIns="0" bIns="0" rtlCol="0" anchor="b">
            <a:noAutofit/>
          </a:bodyPr>
          <a:lstStyle>
            <a:lvl1pPr marL="0" indent="0" algn="l" defTabSz="914453" rtl="0" eaLnBrk="1" latinLnBrk="0" hangingPunct="1">
              <a:lnSpc>
                <a:spcPct val="82000"/>
              </a:lnSpc>
              <a:spcBef>
                <a:spcPts val="544"/>
              </a:spcBef>
              <a:buClr>
                <a:schemeClr val="accent4"/>
              </a:buClr>
              <a:buFontTx/>
              <a:buNone/>
              <a:defRPr sz="2400" b="1" i="0" kern="120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1961</a:t>
            </a:r>
          </a:p>
        </p:txBody>
      </p:sp>
      <p:sp>
        <p:nvSpPr>
          <p:cNvPr id="13" name="Text Placeholder 4">
            <a:extLst>
              <a:ext uri="{FF2B5EF4-FFF2-40B4-BE49-F238E27FC236}">
                <a16:creationId xmlns:a16="http://schemas.microsoft.com/office/drawing/2014/main" id="{9AAE8B0E-925E-F822-9846-27F82033A83E}"/>
              </a:ext>
            </a:extLst>
          </p:cNvPr>
          <p:cNvSpPr txBox="1">
            <a:spLocks/>
          </p:cNvSpPr>
          <p:nvPr/>
        </p:nvSpPr>
        <p:spPr>
          <a:xfrm>
            <a:off x="9539172" y="4180805"/>
            <a:ext cx="2120040" cy="1461301"/>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1"/>
              </a:buClr>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5000"/>
              </a:lnSpc>
            </a:pPr>
            <a:r>
              <a:rPr lang="en-AU" sz="1600" dirty="0"/>
              <a:t>Stonyfell ‘</a:t>
            </a:r>
            <a:r>
              <a:rPr lang="en-AU" sz="1600" dirty="0" err="1"/>
              <a:t>Metala</a:t>
            </a:r>
            <a:r>
              <a:rPr lang="en-AU" sz="1600" dirty="0"/>
              <a:t>’ Cabernet Shiraz 1961 wins the inaugural Jimmy Watson Trophy.</a:t>
            </a:r>
          </a:p>
        </p:txBody>
      </p:sp>
      <p:sp>
        <p:nvSpPr>
          <p:cNvPr id="14" name="Text Placeholder 5">
            <a:extLst>
              <a:ext uri="{FF2B5EF4-FFF2-40B4-BE49-F238E27FC236}">
                <a16:creationId xmlns:a16="http://schemas.microsoft.com/office/drawing/2014/main" id="{467053A5-1649-A3C5-2D2D-5F5320AD7155}"/>
              </a:ext>
            </a:extLst>
          </p:cNvPr>
          <p:cNvSpPr txBox="1">
            <a:spLocks/>
          </p:cNvSpPr>
          <p:nvPr/>
        </p:nvSpPr>
        <p:spPr>
          <a:xfrm>
            <a:off x="9539172" y="3518031"/>
            <a:ext cx="2120040" cy="662774"/>
          </a:xfrm>
          <a:prstGeom prst="rect">
            <a:avLst/>
          </a:prstGeom>
        </p:spPr>
        <p:txBody>
          <a:bodyPr vert="horz" lIns="0" tIns="0" rIns="0" bIns="0" rtlCol="0" anchor="b">
            <a:noAutofit/>
          </a:bodyPr>
          <a:lstStyle>
            <a:lvl1pPr marL="0" indent="0" algn="l" defTabSz="914453" rtl="0" eaLnBrk="1" latinLnBrk="0" hangingPunct="1">
              <a:lnSpc>
                <a:spcPct val="82000"/>
              </a:lnSpc>
              <a:spcBef>
                <a:spcPts val="544"/>
              </a:spcBef>
              <a:buClr>
                <a:schemeClr val="accent4"/>
              </a:buClr>
              <a:buFontTx/>
              <a:buNone/>
              <a:defRPr sz="2400" b="1" i="0" kern="120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1962</a:t>
            </a:r>
          </a:p>
        </p:txBody>
      </p:sp>
    </p:spTree>
    <p:extLst>
      <p:ext uri="{BB962C8B-B14F-4D97-AF65-F5344CB8AC3E}">
        <p14:creationId xmlns:p14="http://schemas.microsoft.com/office/powerpoint/2010/main" val="4013035397"/>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C8F1E15B-5B28-00B8-2D40-F31416CF5037}"/>
              </a:ext>
            </a:extLst>
          </p:cNvPr>
          <p:cNvPicPr>
            <a:picLocks noGrp="1" noChangeAspect="1"/>
          </p:cNvPicPr>
          <p:nvPr>
            <p:ph type="pic" sz="quarter" idx="12"/>
          </p:nvPr>
        </p:nvPicPr>
        <p:blipFill>
          <a:blip r:embed="rId2" cstate="print">
            <a:extLst>
              <a:ext uri="{28A0092B-C50C-407E-A947-70E740481C1C}">
                <a14:useLocalDpi xmlns:a14="http://schemas.microsoft.com/office/drawing/2010/main"/>
              </a:ext>
            </a:extLst>
          </a:blip>
          <a:srcRect/>
          <a:stretch/>
        </p:blipFill>
        <p:spPr>
          <a:xfrm>
            <a:off x="8431967" y="584200"/>
            <a:ext cx="3760033" cy="5878192"/>
          </a:xfrm>
        </p:spPr>
      </p:pic>
      <p:sp>
        <p:nvSpPr>
          <p:cNvPr id="3" name="Text Placeholder 2">
            <a:extLst>
              <a:ext uri="{FF2B5EF4-FFF2-40B4-BE49-F238E27FC236}">
                <a16:creationId xmlns:a16="http://schemas.microsoft.com/office/drawing/2014/main" id="{85A33B8B-6E2A-F7A6-80B4-DE5FFAB81A2B}"/>
              </a:ext>
            </a:extLst>
          </p:cNvPr>
          <p:cNvSpPr>
            <a:spLocks noGrp="1"/>
          </p:cNvSpPr>
          <p:nvPr>
            <p:ph type="body" sz="quarter" idx="17"/>
          </p:nvPr>
        </p:nvSpPr>
        <p:spPr>
          <a:xfrm>
            <a:off x="634774" y="4167580"/>
            <a:ext cx="2475685" cy="1461301"/>
          </a:xfrm>
        </p:spPr>
        <p:txBody>
          <a:bodyPr/>
          <a:lstStyle/>
          <a:p>
            <a:pPr marL="0" indent="0">
              <a:lnSpc>
                <a:spcPct val="95000"/>
              </a:lnSpc>
              <a:spcBef>
                <a:spcPts val="800"/>
              </a:spcBef>
              <a:buNone/>
            </a:pPr>
            <a:r>
              <a:rPr lang="en-AU" sz="1600" dirty="0"/>
              <a:t>Wolf Blass makes his first wines with fruit from </a:t>
            </a:r>
            <a:br>
              <a:rPr lang="en-AU" sz="1600" dirty="0"/>
            </a:br>
            <a:r>
              <a:rPr lang="en-AU" sz="1600" dirty="0"/>
              <a:t>Langhorne Creek. In the1970s, he wins three consecutive Jimmy Watson Trophies.</a:t>
            </a:r>
          </a:p>
        </p:txBody>
      </p:sp>
      <p:sp>
        <p:nvSpPr>
          <p:cNvPr id="4" name="Text Placeholder 3">
            <a:extLst>
              <a:ext uri="{FF2B5EF4-FFF2-40B4-BE49-F238E27FC236}">
                <a16:creationId xmlns:a16="http://schemas.microsoft.com/office/drawing/2014/main" id="{1C3E3E3B-F934-9FCE-0D39-5BDAC375B8A7}"/>
              </a:ext>
            </a:extLst>
          </p:cNvPr>
          <p:cNvSpPr>
            <a:spLocks noGrp="1"/>
          </p:cNvSpPr>
          <p:nvPr>
            <p:ph type="body" sz="quarter" idx="18"/>
          </p:nvPr>
        </p:nvSpPr>
        <p:spPr>
          <a:xfrm>
            <a:off x="623888" y="3483729"/>
            <a:ext cx="2120040" cy="662774"/>
          </a:xfrm>
        </p:spPr>
        <p:txBody>
          <a:bodyPr/>
          <a:lstStyle/>
          <a:p>
            <a:r>
              <a:rPr lang="en-US" dirty="0"/>
              <a:t>1967</a:t>
            </a:r>
          </a:p>
        </p:txBody>
      </p:sp>
      <p:sp>
        <p:nvSpPr>
          <p:cNvPr id="7" name="Text Placeholder 6">
            <a:extLst>
              <a:ext uri="{FF2B5EF4-FFF2-40B4-BE49-F238E27FC236}">
                <a16:creationId xmlns:a16="http://schemas.microsoft.com/office/drawing/2014/main" id="{C47C57A6-79A9-7F9F-5002-85511A40BA34}"/>
              </a:ext>
            </a:extLst>
          </p:cNvPr>
          <p:cNvSpPr>
            <a:spLocks noGrp="1"/>
          </p:cNvSpPr>
          <p:nvPr>
            <p:ph type="body" sz="quarter" idx="21"/>
          </p:nvPr>
        </p:nvSpPr>
        <p:spPr>
          <a:xfrm>
            <a:off x="1694794" y="920967"/>
            <a:ext cx="3064584" cy="1461301"/>
          </a:xfrm>
        </p:spPr>
        <p:txBody>
          <a:bodyPr/>
          <a:lstStyle/>
          <a:p>
            <a:pPr marL="0" indent="0">
              <a:lnSpc>
                <a:spcPct val="95000"/>
              </a:lnSpc>
              <a:spcBef>
                <a:spcPts val="800"/>
              </a:spcBef>
              <a:buNone/>
            </a:pPr>
            <a:r>
              <a:rPr lang="en-AU" sz="1600" dirty="0"/>
              <a:t>Growers form the Langhorne Creek Water Company and develop a community </a:t>
            </a:r>
            <a:br>
              <a:rPr lang="en-AU" sz="1600" dirty="0"/>
            </a:br>
            <a:r>
              <a:rPr lang="en-AU" sz="1600" dirty="0"/>
              <a:t>pipeline scheme. </a:t>
            </a:r>
          </a:p>
          <a:p>
            <a:pPr marL="0" indent="0">
              <a:lnSpc>
                <a:spcPct val="95000"/>
              </a:lnSpc>
              <a:spcBef>
                <a:spcPts val="800"/>
              </a:spcBef>
              <a:buNone/>
            </a:pPr>
            <a:r>
              <a:rPr lang="en-AU" sz="1600" dirty="0"/>
              <a:t>Orlando Wyndham Group invests millions into a vineyard for the Jacob’s Creek brand. The region grows dramatically. </a:t>
            </a:r>
          </a:p>
        </p:txBody>
      </p:sp>
      <p:sp>
        <p:nvSpPr>
          <p:cNvPr id="8" name="Text Placeholder 7">
            <a:extLst>
              <a:ext uri="{FF2B5EF4-FFF2-40B4-BE49-F238E27FC236}">
                <a16:creationId xmlns:a16="http://schemas.microsoft.com/office/drawing/2014/main" id="{F750453E-C66F-1E81-2269-01796EEEBC56}"/>
              </a:ext>
            </a:extLst>
          </p:cNvPr>
          <p:cNvSpPr>
            <a:spLocks noGrp="1"/>
          </p:cNvSpPr>
          <p:nvPr>
            <p:ph type="body" sz="quarter" idx="22"/>
          </p:nvPr>
        </p:nvSpPr>
        <p:spPr>
          <a:xfrm>
            <a:off x="1683908" y="237116"/>
            <a:ext cx="2120040" cy="662774"/>
          </a:xfrm>
        </p:spPr>
        <p:txBody>
          <a:bodyPr/>
          <a:lstStyle/>
          <a:p>
            <a:r>
              <a:rPr lang="en-US" dirty="0"/>
              <a:t>1995</a:t>
            </a:r>
          </a:p>
        </p:txBody>
      </p:sp>
      <p:sp>
        <p:nvSpPr>
          <p:cNvPr id="9" name="Text Placeholder 8">
            <a:extLst>
              <a:ext uri="{FF2B5EF4-FFF2-40B4-BE49-F238E27FC236}">
                <a16:creationId xmlns:a16="http://schemas.microsoft.com/office/drawing/2014/main" id="{DA5EA62E-0245-44DC-4FE9-D45398AE7052}"/>
              </a:ext>
            </a:extLst>
          </p:cNvPr>
          <p:cNvSpPr>
            <a:spLocks noGrp="1"/>
          </p:cNvSpPr>
          <p:nvPr>
            <p:ph type="body" sz="quarter" idx="23"/>
          </p:nvPr>
        </p:nvSpPr>
        <p:spPr>
          <a:xfrm>
            <a:off x="4332917" y="4207147"/>
            <a:ext cx="2622519" cy="1461301"/>
          </a:xfrm>
        </p:spPr>
        <p:txBody>
          <a:bodyPr/>
          <a:lstStyle/>
          <a:p>
            <a:pPr marL="0" indent="0">
              <a:lnSpc>
                <a:spcPct val="95000"/>
              </a:lnSpc>
              <a:spcBef>
                <a:spcPts val="800"/>
              </a:spcBef>
              <a:buNone/>
            </a:pPr>
            <a:r>
              <a:rPr lang="en-AU" sz="1600" dirty="0"/>
              <a:t>7th edition of </a:t>
            </a:r>
            <a:r>
              <a:rPr lang="en-AU" sz="1600" b="1" dirty="0"/>
              <a:t>The World Atlas of Wine </a:t>
            </a:r>
            <a:r>
              <a:rPr lang="en-AU" sz="1600" dirty="0"/>
              <a:t>states “Langhorne Creek, it could be argued, is South Australian wine’s big secret.”</a:t>
            </a:r>
          </a:p>
        </p:txBody>
      </p:sp>
      <p:sp>
        <p:nvSpPr>
          <p:cNvPr id="10" name="Text Placeholder 9">
            <a:extLst>
              <a:ext uri="{FF2B5EF4-FFF2-40B4-BE49-F238E27FC236}">
                <a16:creationId xmlns:a16="http://schemas.microsoft.com/office/drawing/2014/main" id="{14186AC6-4654-6C3B-9EBD-72667FD66747}"/>
              </a:ext>
            </a:extLst>
          </p:cNvPr>
          <p:cNvSpPr>
            <a:spLocks noGrp="1"/>
          </p:cNvSpPr>
          <p:nvPr>
            <p:ph type="body" sz="quarter" idx="24"/>
          </p:nvPr>
        </p:nvSpPr>
        <p:spPr>
          <a:xfrm>
            <a:off x="4322032" y="3523296"/>
            <a:ext cx="2120040" cy="662774"/>
          </a:xfrm>
        </p:spPr>
        <p:txBody>
          <a:bodyPr/>
          <a:lstStyle/>
          <a:p>
            <a:r>
              <a:rPr lang="en-US" dirty="0"/>
              <a:t>2013</a:t>
            </a:r>
          </a:p>
        </p:txBody>
      </p:sp>
      <p:sp>
        <p:nvSpPr>
          <p:cNvPr id="2" name="Text Placeholder 6">
            <a:extLst>
              <a:ext uri="{FF2B5EF4-FFF2-40B4-BE49-F238E27FC236}">
                <a16:creationId xmlns:a16="http://schemas.microsoft.com/office/drawing/2014/main" id="{4E909759-623E-3D21-8E11-D6B95618762D}"/>
              </a:ext>
            </a:extLst>
          </p:cNvPr>
          <p:cNvSpPr txBox="1">
            <a:spLocks/>
          </p:cNvSpPr>
          <p:nvPr/>
        </p:nvSpPr>
        <p:spPr>
          <a:xfrm>
            <a:off x="5793876" y="1418849"/>
            <a:ext cx="2622518" cy="1461301"/>
          </a:xfrm>
          <a:prstGeom prst="rect">
            <a:avLst/>
          </a:prstGeom>
        </p:spPr>
        <p:txBody>
          <a:bodyPr vert="horz" lIns="0" tIns="0" rIns="0" bIns="0" rtlCol="0">
            <a:noAutofit/>
          </a:bodyPr>
          <a:lstStyle>
            <a:lvl1pPr marL="0" indent="0" algn="l" defTabSz="914453" rtl="0" eaLnBrk="1" latinLnBrk="0" hangingPunct="1">
              <a:lnSpc>
                <a:spcPct val="100000"/>
              </a:lnSpc>
              <a:spcBef>
                <a:spcPts val="544"/>
              </a:spcBef>
              <a:buClr>
                <a:schemeClr val="accent1"/>
              </a:buClr>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163304"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326609"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489913"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653218" indent="0" algn="l" defTabSz="914453" rtl="0" eaLnBrk="1" latinLnBrk="0" hangingPunct="1">
              <a:lnSpc>
                <a:spcPct val="100000"/>
              </a:lnSpc>
              <a:spcBef>
                <a:spcPct val="0"/>
              </a:spcBef>
              <a:buClrTx/>
              <a:buFont typeface="Arial" panose="020B0604020202020204" pitchFamily="34" charset="0"/>
              <a:buNone/>
              <a:defRPr sz="1600"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95000"/>
              </a:lnSpc>
              <a:spcBef>
                <a:spcPts val="800"/>
              </a:spcBef>
              <a:buNone/>
            </a:pPr>
            <a:r>
              <a:rPr lang="en-AU" sz="1600" dirty="0"/>
              <a:t>Langhorne Creek is one of Australia’s most important wine regions. There’s an increasingly boutique feel, with winemakers crafting a range of wines and styles.</a:t>
            </a:r>
          </a:p>
        </p:txBody>
      </p:sp>
      <p:sp>
        <p:nvSpPr>
          <p:cNvPr id="5" name="Text Placeholder 7">
            <a:extLst>
              <a:ext uri="{FF2B5EF4-FFF2-40B4-BE49-F238E27FC236}">
                <a16:creationId xmlns:a16="http://schemas.microsoft.com/office/drawing/2014/main" id="{E01C81A7-84D7-54D9-701B-46AD3E22731E}"/>
              </a:ext>
            </a:extLst>
          </p:cNvPr>
          <p:cNvSpPr txBox="1">
            <a:spLocks/>
          </p:cNvSpPr>
          <p:nvPr/>
        </p:nvSpPr>
        <p:spPr>
          <a:xfrm>
            <a:off x="5782990" y="734998"/>
            <a:ext cx="2120040" cy="662774"/>
          </a:xfrm>
          <a:prstGeom prst="rect">
            <a:avLst/>
          </a:prstGeom>
        </p:spPr>
        <p:txBody>
          <a:bodyPr vert="horz" lIns="0" tIns="0" rIns="0" bIns="0" rtlCol="0" anchor="b">
            <a:noAutofit/>
          </a:bodyPr>
          <a:lstStyle>
            <a:lvl1pPr marL="0" indent="0" algn="l" defTabSz="914453" rtl="0" eaLnBrk="1" latinLnBrk="0" hangingPunct="1">
              <a:lnSpc>
                <a:spcPct val="82000"/>
              </a:lnSpc>
              <a:spcBef>
                <a:spcPts val="544"/>
              </a:spcBef>
              <a:buClr>
                <a:schemeClr val="accent4"/>
              </a:buClr>
              <a:buFontTx/>
              <a:buNone/>
              <a:defRPr sz="2400" b="1" i="0" kern="1200">
                <a:solidFill>
                  <a:schemeClr val="accent1"/>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Today</a:t>
            </a:r>
          </a:p>
        </p:txBody>
      </p:sp>
    </p:spTree>
    <p:extLst>
      <p:ext uri="{BB962C8B-B14F-4D97-AF65-F5344CB8AC3E}">
        <p14:creationId xmlns:p14="http://schemas.microsoft.com/office/powerpoint/2010/main" val="3456273403"/>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EA33395E-4D0B-D1CD-89FA-723252E9277D}"/>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3215" r="-2570"/>
          <a:stretch/>
        </p:blipFill>
        <p:spPr>
          <a:xfrm>
            <a:off x="2129911" y="-1"/>
            <a:ext cx="10826068" cy="6858001"/>
          </a:xfrm>
          <a:noFill/>
        </p:spPr>
      </p:pic>
      <p:sp>
        <p:nvSpPr>
          <p:cNvPr id="3" name="Title 2">
            <a:extLst>
              <a:ext uri="{FF2B5EF4-FFF2-40B4-BE49-F238E27FC236}">
                <a16:creationId xmlns:a16="http://schemas.microsoft.com/office/drawing/2014/main" id="{2E8299DC-0241-3CE8-904B-330EA39384FE}"/>
              </a:ext>
            </a:extLst>
          </p:cNvPr>
          <p:cNvSpPr>
            <a:spLocks noGrp="1"/>
          </p:cNvSpPr>
          <p:nvPr>
            <p:ph type="title"/>
          </p:nvPr>
        </p:nvSpPr>
        <p:spPr>
          <a:xfrm>
            <a:off x="623888" y="587955"/>
            <a:ext cx="6158452" cy="1325562"/>
          </a:xfrm>
        </p:spPr>
        <p:txBody>
          <a:bodyPr/>
          <a:lstStyle/>
          <a:p>
            <a:r>
              <a:rPr lang="en-US" dirty="0">
                <a:solidFill>
                  <a:schemeClr val="accent1"/>
                </a:solidFill>
              </a:rPr>
              <a:t>AUSTRALIA</a:t>
            </a:r>
          </a:p>
        </p:txBody>
      </p:sp>
      <p:sp>
        <p:nvSpPr>
          <p:cNvPr id="6" name="TextBox 5">
            <a:extLst>
              <a:ext uri="{FF2B5EF4-FFF2-40B4-BE49-F238E27FC236}">
                <a16:creationId xmlns:a16="http://schemas.microsoft.com/office/drawing/2014/main" id="{E086698A-3700-9AE2-247A-06483592D166}"/>
              </a:ext>
            </a:extLst>
          </p:cNvPr>
          <p:cNvSpPr txBox="1"/>
          <p:nvPr/>
        </p:nvSpPr>
        <p:spPr>
          <a:xfrm>
            <a:off x="5376035" y="5511571"/>
            <a:ext cx="2572991" cy="369332"/>
          </a:xfrm>
          <a:prstGeom prst="rect">
            <a:avLst/>
          </a:prstGeom>
          <a:noFill/>
        </p:spPr>
        <p:txBody>
          <a:bodyPr wrap="square">
            <a:spAutoFit/>
          </a:bodyPr>
          <a:lstStyle/>
          <a:p>
            <a:r>
              <a:rPr lang="en-US" b="1" dirty="0">
                <a:solidFill>
                  <a:schemeClr val="accent4"/>
                </a:solidFill>
                <a:latin typeface="Neue Haas Grotesk Text Pro" panose="020B0504020202020204" pitchFamily="34" charset="77"/>
              </a:rPr>
              <a:t>LANGHORNE CREEK</a:t>
            </a:r>
            <a:endParaRPr lang="en-US" dirty="0">
              <a:solidFill>
                <a:schemeClr val="accent4"/>
              </a:solidFill>
            </a:endParaRPr>
          </a:p>
        </p:txBody>
      </p:sp>
      <p:cxnSp>
        <p:nvCxnSpPr>
          <p:cNvPr id="7" name="Straight Connector 6">
            <a:extLst>
              <a:ext uri="{FF2B5EF4-FFF2-40B4-BE49-F238E27FC236}">
                <a16:creationId xmlns:a16="http://schemas.microsoft.com/office/drawing/2014/main" id="{81264671-DFD3-CE97-2C3C-1AB7F2B469AB}"/>
              </a:ext>
            </a:extLst>
          </p:cNvPr>
          <p:cNvCxnSpPr>
            <a:cxnSpLocks/>
          </p:cNvCxnSpPr>
          <p:nvPr/>
        </p:nvCxnSpPr>
        <p:spPr>
          <a:xfrm flipV="1">
            <a:off x="7949026" y="4837948"/>
            <a:ext cx="874341" cy="854311"/>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5462138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8765DC3-AD02-704C-51C4-FC98B5C3F8B8}"/>
              </a:ext>
            </a:extLst>
          </p:cNvPr>
          <p:cNvPicPr>
            <a:picLocks noChangeAspect="1"/>
          </p:cNvPicPr>
          <p:nvPr/>
        </p:nvPicPr>
        <p:blipFill>
          <a:blip r:embed="rId3" cstate="print">
            <a:extLst>
              <a:ext uri="{28A0092B-C50C-407E-A947-70E740481C1C}">
                <a14:useLocalDpi xmlns:a14="http://schemas.microsoft.com/office/drawing/2010/main"/>
              </a:ext>
            </a:extLst>
          </a:blip>
          <a:srcRect l="-18689" r="18689"/>
          <a:stretch/>
        </p:blipFill>
        <p:spPr>
          <a:xfrm>
            <a:off x="0" y="1"/>
            <a:ext cx="12192000" cy="6858000"/>
          </a:xfrm>
          <a:prstGeom prst="rect">
            <a:avLst/>
          </a:prstGeom>
        </p:spPr>
      </p:pic>
      <p:sp>
        <p:nvSpPr>
          <p:cNvPr id="3" name="Title 2">
            <a:extLst>
              <a:ext uri="{FF2B5EF4-FFF2-40B4-BE49-F238E27FC236}">
                <a16:creationId xmlns:a16="http://schemas.microsoft.com/office/drawing/2014/main" id="{BEECEE92-FDCE-E773-A43D-DD59895A05E4}"/>
              </a:ext>
            </a:extLst>
          </p:cNvPr>
          <p:cNvSpPr>
            <a:spLocks noGrp="1"/>
          </p:cNvSpPr>
          <p:nvPr>
            <p:ph type="title"/>
          </p:nvPr>
        </p:nvSpPr>
        <p:spPr>
          <a:xfrm>
            <a:off x="623888" y="1709254"/>
            <a:ext cx="6158452" cy="1325562"/>
          </a:xfrm>
        </p:spPr>
        <p:txBody>
          <a:bodyPr/>
          <a:lstStyle/>
          <a:p>
            <a:r>
              <a:rPr lang="en-US" dirty="0">
                <a:solidFill>
                  <a:schemeClr val="accent4"/>
                </a:solidFill>
              </a:rPr>
              <a:t>SOUTH AUSTRALIA</a:t>
            </a:r>
          </a:p>
        </p:txBody>
      </p:sp>
      <p:sp>
        <p:nvSpPr>
          <p:cNvPr id="6" name="TextBox 5">
            <a:extLst>
              <a:ext uri="{FF2B5EF4-FFF2-40B4-BE49-F238E27FC236}">
                <a16:creationId xmlns:a16="http://schemas.microsoft.com/office/drawing/2014/main" id="{DCE07064-3E61-2269-6345-5A423939049F}"/>
              </a:ext>
            </a:extLst>
          </p:cNvPr>
          <p:cNvSpPr txBox="1"/>
          <p:nvPr/>
        </p:nvSpPr>
        <p:spPr>
          <a:xfrm>
            <a:off x="3520789" y="4811345"/>
            <a:ext cx="2935574" cy="369332"/>
          </a:xfrm>
          <a:prstGeom prst="rect">
            <a:avLst/>
          </a:prstGeom>
          <a:noFill/>
        </p:spPr>
        <p:txBody>
          <a:bodyPr wrap="square">
            <a:spAutoFit/>
          </a:bodyPr>
          <a:lstStyle/>
          <a:p>
            <a:r>
              <a:rPr lang="en-US" b="1" dirty="0">
                <a:solidFill>
                  <a:schemeClr val="accent4"/>
                </a:solidFill>
                <a:latin typeface="Neue Haas Grotesk Text Pro" panose="020B0504020202020204" pitchFamily="34" charset="77"/>
              </a:rPr>
              <a:t>LANGHORNE CREEK</a:t>
            </a:r>
            <a:endParaRPr lang="en-US" dirty="0">
              <a:solidFill>
                <a:schemeClr val="accent4"/>
              </a:solidFill>
            </a:endParaRPr>
          </a:p>
        </p:txBody>
      </p:sp>
      <p:cxnSp>
        <p:nvCxnSpPr>
          <p:cNvPr id="7" name="Straight Connector 6">
            <a:extLst>
              <a:ext uri="{FF2B5EF4-FFF2-40B4-BE49-F238E27FC236}">
                <a16:creationId xmlns:a16="http://schemas.microsoft.com/office/drawing/2014/main" id="{7F0681AC-E9DE-8EA2-5DE3-E5D9018648AE}"/>
              </a:ext>
            </a:extLst>
          </p:cNvPr>
          <p:cNvCxnSpPr>
            <a:cxnSpLocks/>
          </p:cNvCxnSpPr>
          <p:nvPr/>
        </p:nvCxnSpPr>
        <p:spPr>
          <a:xfrm flipH="1">
            <a:off x="6063521" y="4811345"/>
            <a:ext cx="4444584" cy="18038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6551847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C23D45FD-E3A2-DD1B-A0C8-428B19C75041}"/>
              </a:ext>
            </a:extLst>
          </p:cNvPr>
          <p:cNvPicPr>
            <a:picLocks noGrp="1" noChangeAspect="1"/>
          </p:cNvPicPr>
          <p:nvPr>
            <p:ph type="pic" sz="quarter" idx="10"/>
          </p:nvPr>
        </p:nvPicPr>
        <p:blipFill>
          <a:blip r:embed="rId2" cstate="print">
            <a:extLst>
              <a:ext uri="{28A0092B-C50C-407E-A947-70E740481C1C}">
                <a14:useLocalDpi xmlns:a14="http://schemas.microsoft.com/office/drawing/2010/main"/>
              </a:ext>
            </a:extLst>
          </a:blip>
          <a:srcRect/>
          <a:stretch/>
        </p:blipFill>
        <p:spPr>
          <a:xfrm>
            <a:off x="0" y="368300"/>
            <a:ext cx="6096000" cy="6103741"/>
          </a:xfrm>
        </p:spPr>
      </p:pic>
      <p:sp>
        <p:nvSpPr>
          <p:cNvPr id="3" name="Title 2">
            <a:extLst>
              <a:ext uri="{FF2B5EF4-FFF2-40B4-BE49-F238E27FC236}">
                <a16:creationId xmlns:a16="http://schemas.microsoft.com/office/drawing/2014/main" id="{3A6E41B1-0D03-B675-1213-752E97638708}"/>
              </a:ext>
            </a:extLst>
          </p:cNvPr>
          <p:cNvSpPr>
            <a:spLocks noGrp="1"/>
          </p:cNvSpPr>
          <p:nvPr>
            <p:ph type="title"/>
          </p:nvPr>
        </p:nvSpPr>
        <p:spPr>
          <a:xfrm>
            <a:off x="6456362" y="585134"/>
            <a:ext cx="5009924" cy="792601"/>
          </a:xfrm>
        </p:spPr>
        <p:txBody>
          <a:bodyPr/>
          <a:lstStyle/>
          <a:p>
            <a:r>
              <a:rPr lang="en-US" dirty="0"/>
              <a:t>GEOGRAPHY, CLIMATE AND SOIL</a:t>
            </a:r>
          </a:p>
        </p:txBody>
      </p:sp>
      <p:sp>
        <p:nvSpPr>
          <p:cNvPr id="2" name="Title 2">
            <a:extLst>
              <a:ext uri="{FF2B5EF4-FFF2-40B4-BE49-F238E27FC236}">
                <a16:creationId xmlns:a16="http://schemas.microsoft.com/office/drawing/2014/main" id="{128C975B-7767-626E-0DDC-C0024354C4F1}"/>
              </a:ext>
            </a:extLst>
          </p:cNvPr>
          <p:cNvSpPr txBox="1">
            <a:spLocks/>
          </p:cNvSpPr>
          <p:nvPr/>
        </p:nvSpPr>
        <p:spPr>
          <a:xfrm>
            <a:off x="6456362" y="1457330"/>
            <a:ext cx="5310917" cy="2038167"/>
          </a:xfrm>
          <a:prstGeom prst="rect">
            <a:avLst/>
          </a:prstGeom>
        </p:spPr>
        <p:txBody>
          <a:bodyPr vert="horz" lIns="0" tIns="0" rIns="0" bIns="0" rtlCol="0" anchor="t" anchorCtr="0">
            <a:noAutofit/>
          </a:bodyPr>
          <a:lstStyle>
            <a:lvl1pPr algn="l" defTabSz="914453" rtl="0" eaLnBrk="1" latinLnBrk="0" hangingPunct="1">
              <a:lnSpc>
                <a:spcPct val="82000"/>
              </a:lnSpc>
              <a:spcBef>
                <a:spcPct val="0"/>
              </a:spcBef>
              <a:buNone/>
              <a:defRPr sz="3200" b="0" i="0" kern="1200" cap="all" baseline="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US" sz="5440" dirty="0">
                <a:solidFill>
                  <a:schemeClr val="accent4"/>
                </a:solidFill>
              </a:rPr>
              <a:t>ANCIENT PLAINS ON WATER’S EDGE</a:t>
            </a:r>
          </a:p>
        </p:txBody>
      </p:sp>
      <p:sp>
        <p:nvSpPr>
          <p:cNvPr id="6" name="Text Placeholder 5">
            <a:extLst>
              <a:ext uri="{FF2B5EF4-FFF2-40B4-BE49-F238E27FC236}">
                <a16:creationId xmlns:a16="http://schemas.microsoft.com/office/drawing/2014/main" id="{57136C88-49FF-EE33-DB6F-8A97AA8E6155}"/>
              </a:ext>
            </a:extLst>
          </p:cNvPr>
          <p:cNvSpPr>
            <a:spLocks noGrp="1"/>
          </p:cNvSpPr>
          <p:nvPr>
            <p:ph type="body" sz="quarter" idx="11"/>
          </p:nvPr>
        </p:nvSpPr>
        <p:spPr>
          <a:xfrm>
            <a:off x="6456363" y="3869364"/>
            <a:ext cx="4006770" cy="2846525"/>
          </a:xfrm>
        </p:spPr>
        <p:txBody>
          <a:bodyPr/>
          <a:lstStyle/>
          <a:p>
            <a:pPr marL="285750" indent="-285750">
              <a:spcBef>
                <a:spcPts val="800"/>
              </a:spcBef>
              <a:buFont typeface="Arial" panose="020B0604020202020204" pitchFamily="34" charset="0"/>
              <a:buChar char="•"/>
            </a:pPr>
            <a:r>
              <a:rPr lang="en-AU" dirty="0">
                <a:solidFill>
                  <a:schemeClr val="bg1"/>
                </a:solidFill>
              </a:rPr>
              <a:t>On the </a:t>
            </a:r>
            <a:r>
              <a:rPr lang="en-AU" dirty="0" err="1">
                <a:solidFill>
                  <a:schemeClr val="bg1"/>
                </a:solidFill>
              </a:rPr>
              <a:t>Fleurieu</a:t>
            </a:r>
            <a:r>
              <a:rPr lang="en-AU" dirty="0">
                <a:solidFill>
                  <a:schemeClr val="bg1"/>
                </a:solidFill>
              </a:rPr>
              <a:t> Peninsula, around 70km from Adelaide</a:t>
            </a:r>
          </a:p>
          <a:p>
            <a:pPr marL="285750" indent="-285750">
              <a:spcBef>
                <a:spcPts val="800"/>
              </a:spcBef>
              <a:buFont typeface="Arial" panose="020B0604020202020204" pitchFamily="34" charset="0"/>
              <a:buChar char="•"/>
            </a:pPr>
            <a:r>
              <a:rPr lang="en-AU" dirty="0">
                <a:solidFill>
                  <a:schemeClr val="bg1"/>
                </a:solidFill>
              </a:rPr>
              <a:t>A flat, picturesque region of neat vineyards and old river red gums</a:t>
            </a:r>
          </a:p>
          <a:p>
            <a:pPr marL="285750" indent="-285750">
              <a:spcBef>
                <a:spcPts val="800"/>
              </a:spcBef>
              <a:buFont typeface="Arial" panose="020B0604020202020204" pitchFamily="34" charset="0"/>
              <a:buChar char="•"/>
            </a:pPr>
            <a:r>
              <a:rPr lang="en-AU" dirty="0">
                <a:solidFill>
                  <a:schemeClr val="bg1"/>
                </a:solidFill>
              </a:rPr>
              <a:t>Sits on an ancient natural floodplain</a:t>
            </a:r>
          </a:p>
          <a:p>
            <a:pPr marL="285750" indent="-285750">
              <a:spcBef>
                <a:spcPts val="800"/>
              </a:spcBef>
              <a:buFont typeface="Arial" panose="020B0604020202020204" pitchFamily="34" charset="0"/>
              <a:buChar char="•"/>
            </a:pPr>
            <a:r>
              <a:rPr lang="en-AU" dirty="0">
                <a:solidFill>
                  <a:schemeClr val="bg1"/>
                </a:solidFill>
              </a:rPr>
              <a:t>Moderate climate influenced </a:t>
            </a:r>
            <a:br>
              <a:rPr lang="en-AU" dirty="0">
                <a:solidFill>
                  <a:schemeClr val="bg1"/>
                </a:solidFill>
              </a:rPr>
            </a:br>
            <a:r>
              <a:rPr lang="en-AU" dirty="0">
                <a:solidFill>
                  <a:schemeClr val="bg1"/>
                </a:solidFill>
              </a:rPr>
              <a:t>by Lake Alexandrina and the Southern Ocean</a:t>
            </a:r>
          </a:p>
        </p:txBody>
      </p:sp>
    </p:spTree>
    <p:extLst>
      <p:ext uri="{BB962C8B-B14F-4D97-AF65-F5344CB8AC3E}">
        <p14:creationId xmlns:p14="http://schemas.microsoft.com/office/powerpoint/2010/main" val="140506241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5D4685A7-3E6D-65F1-31A0-3B15F6A09403}"/>
              </a:ext>
            </a:extLst>
          </p:cNvPr>
          <p:cNvPicPr>
            <a:picLocks noGrp="1" noChangeAspect="1"/>
          </p:cNvPicPr>
          <p:nvPr>
            <p:ph type="pic" sz="quarter" idx="13"/>
          </p:nvPr>
        </p:nvPicPr>
        <p:blipFill>
          <a:blip r:embed="rId2" cstate="print">
            <a:extLst>
              <a:ext uri="{28A0092B-C50C-407E-A947-70E740481C1C}">
                <a14:useLocalDpi xmlns:a14="http://schemas.microsoft.com/office/drawing/2010/main"/>
              </a:ext>
            </a:extLst>
          </a:blip>
          <a:srcRect/>
          <a:stretch/>
        </p:blipFill>
        <p:spPr>
          <a:xfrm>
            <a:off x="0" y="7938"/>
            <a:ext cx="6096000" cy="6850062"/>
          </a:xfrm>
        </p:spPr>
      </p:pic>
      <p:sp>
        <p:nvSpPr>
          <p:cNvPr id="3" name="Title 2">
            <a:extLst>
              <a:ext uri="{FF2B5EF4-FFF2-40B4-BE49-F238E27FC236}">
                <a16:creationId xmlns:a16="http://schemas.microsoft.com/office/drawing/2014/main" id="{F4E426E7-B3AF-1126-A7BD-FC28F59DDCC8}"/>
              </a:ext>
            </a:extLst>
          </p:cNvPr>
          <p:cNvSpPr>
            <a:spLocks noGrp="1"/>
          </p:cNvSpPr>
          <p:nvPr>
            <p:ph type="title"/>
          </p:nvPr>
        </p:nvSpPr>
        <p:spPr>
          <a:xfrm>
            <a:off x="623888" y="475573"/>
            <a:ext cx="5334275" cy="820910"/>
          </a:xfrm>
        </p:spPr>
        <p:txBody>
          <a:bodyPr/>
          <a:lstStyle/>
          <a:p>
            <a:r>
              <a:rPr lang="en-US" dirty="0">
                <a:solidFill>
                  <a:schemeClr val="accent3"/>
                </a:solidFill>
              </a:rPr>
              <a:t>CLIMATE</a:t>
            </a:r>
          </a:p>
        </p:txBody>
      </p:sp>
      <p:sp>
        <p:nvSpPr>
          <p:cNvPr id="8" name="TextBox 7">
            <a:extLst>
              <a:ext uri="{FF2B5EF4-FFF2-40B4-BE49-F238E27FC236}">
                <a16:creationId xmlns:a16="http://schemas.microsoft.com/office/drawing/2014/main" id="{C02330F5-AA6E-D44A-DE7C-F0AE1B15F21C}"/>
              </a:ext>
            </a:extLst>
          </p:cNvPr>
          <p:cNvSpPr txBox="1"/>
          <p:nvPr/>
        </p:nvSpPr>
        <p:spPr>
          <a:xfrm>
            <a:off x="527854" y="1111817"/>
            <a:ext cx="5183398" cy="584775"/>
          </a:xfrm>
          <a:prstGeom prst="rect">
            <a:avLst/>
          </a:prstGeom>
          <a:noFill/>
        </p:spPr>
        <p:txBody>
          <a:bodyPr wrap="square" rtlCol="0">
            <a:spAutoFit/>
          </a:bodyPr>
          <a:lstStyle/>
          <a:p>
            <a:pPr algn="l"/>
            <a:r>
              <a:rPr lang="en-US" sz="3200" dirty="0">
                <a:solidFill>
                  <a:schemeClr val="bg1"/>
                </a:solidFill>
                <a:effectLst/>
                <a:latin typeface="Neue Haas Grotesk Text Pro" panose="020B0504020202020204" pitchFamily="34" charset="77"/>
                <a:ea typeface="Inter Display" panose="02000503000000020004" pitchFamily="2" charset="0"/>
                <a:cs typeface="Inter Display" panose="02000503000000020004" pitchFamily="2" charset="0"/>
              </a:rPr>
              <a:t>MODERATE MARITIME</a:t>
            </a:r>
          </a:p>
        </p:txBody>
      </p:sp>
      <p:sp>
        <p:nvSpPr>
          <p:cNvPr id="4" name="TextBox 3">
            <a:extLst>
              <a:ext uri="{FF2B5EF4-FFF2-40B4-BE49-F238E27FC236}">
                <a16:creationId xmlns:a16="http://schemas.microsoft.com/office/drawing/2014/main" id="{F6F05948-33DB-055B-AE2C-CEF9374E5478}"/>
              </a:ext>
            </a:extLst>
          </p:cNvPr>
          <p:cNvSpPr txBox="1"/>
          <p:nvPr/>
        </p:nvSpPr>
        <p:spPr>
          <a:xfrm>
            <a:off x="535474" y="3942491"/>
            <a:ext cx="3891746" cy="535531"/>
          </a:xfrm>
          <a:prstGeom prst="rect">
            <a:avLst/>
          </a:prstGeom>
          <a:noFill/>
        </p:spPr>
        <p:txBody>
          <a:bodyPr wrap="square" rtlCol="0">
            <a:spAutoFit/>
          </a:bodyPr>
          <a:lstStyle/>
          <a:p>
            <a:pPr>
              <a:lnSpc>
                <a:spcPct val="90000"/>
              </a:lnSpc>
            </a:pPr>
            <a:r>
              <a:rPr lang="en-AU" sz="1600" dirty="0">
                <a:solidFill>
                  <a:schemeClr val="bg1"/>
                </a:solidFill>
                <a:latin typeface="Neue Haas Grotesk Text Pro" panose="020B0504020202020204" pitchFamily="34" charset="77"/>
              </a:rPr>
              <a:t>WITH MEDITERRANEAN INFLUENCES</a:t>
            </a:r>
          </a:p>
        </p:txBody>
      </p:sp>
      <p:cxnSp>
        <p:nvCxnSpPr>
          <p:cNvPr id="5" name="Straight Connector 4">
            <a:extLst>
              <a:ext uri="{FF2B5EF4-FFF2-40B4-BE49-F238E27FC236}">
                <a16:creationId xmlns:a16="http://schemas.microsoft.com/office/drawing/2014/main" id="{08654A53-FAD2-3CB2-B3F3-CFAAFA3C2B79}"/>
              </a:ext>
            </a:extLst>
          </p:cNvPr>
          <p:cNvCxnSpPr>
            <a:cxnSpLocks/>
          </p:cNvCxnSpPr>
          <p:nvPr/>
        </p:nvCxnSpPr>
        <p:spPr>
          <a:xfrm flipH="1">
            <a:off x="8610168" y="-119548"/>
            <a:ext cx="2162815" cy="7199078"/>
          </a:xfrm>
          <a:prstGeom prst="line">
            <a:avLst/>
          </a:prstGeom>
          <a:ln w="127000">
            <a:solidFill>
              <a:schemeClr val="accent2"/>
            </a:solidFill>
          </a:ln>
        </p:spPr>
        <p:style>
          <a:lnRef idx="1">
            <a:schemeClr val="accent1"/>
          </a:lnRef>
          <a:fillRef idx="0">
            <a:schemeClr val="accent1"/>
          </a:fillRef>
          <a:effectRef idx="0">
            <a:schemeClr val="accent1"/>
          </a:effectRef>
          <a:fontRef idx="minor">
            <a:schemeClr val="tx1"/>
          </a:fontRef>
        </p:style>
      </p:cxnSp>
      <p:sp>
        <p:nvSpPr>
          <p:cNvPr id="6" name="Title 7">
            <a:extLst>
              <a:ext uri="{FF2B5EF4-FFF2-40B4-BE49-F238E27FC236}">
                <a16:creationId xmlns:a16="http://schemas.microsoft.com/office/drawing/2014/main" id="{E2745914-D2E6-06A3-8588-F65555112ADD}"/>
              </a:ext>
            </a:extLst>
          </p:cNvPr>
          <p:cNvSpPr txBox="1">
            <a:spLocks/>
          </p:cNvSpPr>
          <p:nvPr/>
        </p:nvSpPr>
        <p:spPr>
          <a:xfrm>
            <a:off x="6456363" y="626428"/>
            <a:ext cx="3832460" cy="670055"/>
          </a:xfrm>
          <a:prstGeom prst="rect">
            <a:avLst/>
          </a:prstGeom>
          <a:noFill/>
        </p:spPr>
        <p:txBody>
          <a:bodyPr vert="horz" wrap="square" lIns="0" tIns="0" rIns="0" bIns="0" rtlCol="0" anchor="t" anchorCtr="0">
            <a:spAutoFit/>
          </a:bodyPr>
          <a:lstStyle>
            <a:lvl1pPr algn="l" defTabSz="914453" rtl="0" eaLnBrk="1" latinLnBrk="0" hangingPunct="1">
              <a:lnSpc>
                <a:spcPct val="80000"/>
              </a:lnSpc>
              <a:spcBef>
                <a:spcPct val="0"/>
              </a:spcBef>
              <a:buNone/>
              <a:defRPr sz="5443" b="0" i="0" kern="1200" cap="all" baseline="0">
                <a:solidFill>
                  <a:schemeClr val="bg1">
                    <a:lumMod val="95000"/>
                  </a:schemeClr>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US" dirty="0">
                <a:solidFill>
                  <a:schemeClr val="accent3"/>
                </a:solidFill>
              </a:rPr>
              <a:t>ALTITUDE</a:t>
            </a:r>
          </a:p>
        </p:txBody>
      </p:sp>
      <p:sp>
        <p:nvSpPr>
          <p:cNvPr id="7" name="Text Placeholder 9">
            <a:extLst>
              <a:ext uri="{FF2B5EF4-FFF2-40B4-BE49-F238E27FC236}">
                <a16:creationId xmlns:a16="http://schemas.microsoft.com/office/drawing/2014/main" id="{C1CCBD8F-0DC9-88C0-6ADD-A2A977E72B33}"/>
              </a:ext>
            </a:extLst>
          </p:cNvPr>
          <p:cNvSpPr txBox="1">
            <a:spLocks/>
          </p:cNvSpPr>
          <p:nvPr/>
        </p:nvSpPr>
        <p:spPr>
          <a:xfrm>
            <a:off x="6456363" y="3942491"/>
            <a:ext cx="2965327" cy="1396204"/>
          </a:xfrm>
          <a:prstGeom prst="rect">
            <a:avLst/>
          </a:prstGeom>
        </p:spPr>
        <p:txBody>
          <a:bodyPr vert="horz" lIns="0" tIns="0" rIns="0" bIns="0" rtlCol="0" anchor="b">
            <a:noAutofit/>
          </a:bodyPr>
          <a:lstStyle>
            <a:lvl1pPr marL="0" indent="0" algn="l" defTabSz="914453" rtl="0" eaLnBrk="1" latinLnBrk="0" hangingPunct="1">
              <a:lnSpc>
                <a:spcPct val="100000"/>
              </a:lnSpc>
              <a:spcBef>
                <a:spcPts val="544"/>
              </a:spcBef>
              <a:buClr>
                <a:schemeClr val="accent4"/>
              </a:buClr>
              <a:buFontTx/>
              <a:buNone/>
              <a:defRPr sz="2800" b="0" i="0" kern="1200">
                <a:solidFill>
                  <a:schemeClr val="bg1">
                    <a:lumMod val="95000"/>
                  </a:schemeClr>
                </a:solidFill>
                <a:latin typeface="Neue Haas Grotesk Text Pro" panose="020B0504020202020204" pitchFamily="34" charset="77"/>
                <a:ea typeface="Inter Display" panose="02000503000000020004" pitchFamily="2" charset="0"/>
                <a:cs typeface="Inter Display" panose="02000503000000020004" pitchFamily="2" charset="0"/>
              </a:defRPr>
            </a:lvl1pPr>
            <a:lvl2pPr marL="422550"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2pPr>
            <a:lvl3pPr marL="58585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3pPr>
            <a:lvl4pPr marL="749159"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4pPr>
            <a:lvl5pPr marL="912464" indent="-259245" algn="l" defTabSz="914453" rtl="0" eaLnBrk="1" latinLnBrk="0" hangingPunct="1">
              <a:lnSpc>
                <a:spcPct val="100000"/>
              </a:lnSpc>
              <a:spcBef>
                <a:spcPct val="0"/>
              </a:spcBef>
              <a:buClrTx/>
              <a:buFont typeface="Arial" panose="020B0604020202020204" pitchFamily="34" charset="0"/>
              <a:buChar char="•"/>
              <a:defRPr sz="1634" b="0" i="0" kern="1200">
                <a:solidFill>
                  <a:schemeClr val="tx1"/>
                </a:solidFill>
                <a:latin typeface="Inter Display" panose="02000503000000020004" pitchFamily="2" charset="0"/>
                <a:ea typeface="Inter Display" panose="02000503000000020004" pitchFamily="2" charset="0"/>
                <a:cs typeface="Inter Display" panose="02000503000000020004" pitchFamily="2" charset="0"/>
              </a:defRPr>
            </a:lvl5pPr>
            <a:lvl6pPr marL="2514748"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74"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01"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427" indent="-228613" algn="l" defTabSz="91445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accent3"/>
                </a:solidFill>
              </a:rPr>
              <a:t>LANGHORNE CREEK</a:t>
            </a:r>
          </a:p>
          <a:p>
            <a:r>
              <a:rPr lang="en-US" sz="1800" dirty="0">
                <a:solidFill>
                  <a:srgbClr val="B2D8BE"/>
                </a:solidFill>
                <a:latin typeface="Neue Haas Grotesk Text Pro" panose="020B0504020202020204" pitchFamily="34" charset="77"/>
              </a:rPr>
              <a:t>10–50M (33–164FT)</a:t>
            </a:r>
          </a:p>
        </p:txBody>
      </p:sp>
      <p:sp>
        <p:nvSpPr>
          <p:cNvPr id="9" name="TextBox 8">
            <a:extLst>
              <a:ext uri="{FF2B5EF4-FFF2-40B4-BE49-F238E27FC236}">
                <a16:creationId xmlns:a16="http://schemas.microsoft.com/office/drawing/2014/main" id="{021CCACE-3870-06CE-9950-B9D8A2FBFFF2}"/>
              </a:ext>
            </a:extLst>
          </p:cNvPr>
          <p:cNvSpPr txBox="1"/>
          <p:nvPr/>
        </p:nvSpPr>
        <p:spPr>
          <a:xfrm>
            <a:off x="9228352" y="5836182"/>
            <a:ext cx="2092341" cy="800219"/>
          </a:xfrm>
          <a:prstGeom prst="rect">
            <a:avLst/>
          </a:prstGeom>
          <a:noFill/>
        </p:spPr>
        <p:txBody>
          <a:bodyPr wrap="square">
            <a:spAutoFit/>
          </a:bodyPr>
          <a:lstStyle/>
          <a:p>
            <a:r>
              <a:rPr lang="en-US" b="1" dirty="0">
                <a:solidFill>
                  <a:srgbClr val="601329"/>
                </a:solidFill>
                <a:latin typeface="Neue Haas Grotesk Text Pro" panose="020B0504020202020204" pitchFamily="34" charset="77"/>
              </a:rPr>
              <a:t>LOW</a:t>
            </a:r>
          </a:p>
          <a:p>
            <a:r>
              <a:rPr lang="en-US" sz="1400" dirty="0">
                <a:solidFill>
                  <a:srgbClr val="601329"/>
                </a:solidFill>
                <a:latin typeface="Neue Haas Grotesk Text Pro" panose="020B0504020202020204" pitchFamily="34" charset="77"/>
              </a:rPr>
              <a:t>0–499m</a:t>
            </a:r>
            <a:br>
              <a:rPr lang="en-US" sz="1400" dirty="0">
                <a:solidFill>
                  <a:srgbClr val="601329"/>
                </a:solidFill>
                <a:latin typeface="Neue Haas Grotesk Text Pro" panose="020B0504020202020204" pitchFamily="34" charset="77"/>
              </a:rPr>
            </a:br>
            <a:r>
              <a:rPr lang="en-US" sz="1400" dirty="0">
                <a:solidFill>
                  <a:srgbClr val="601329"/>
                </a:solidFill>
                <a:latin typeface="Neue Haas Grotesk Text Pro" panose="020B0504020202020204" pitchFamily="34" charset="77"/>
              </a:rPr>
              <a:t>(0–1,639ft)</a:t>
            </a:r>
          </a:p>
        </p:txBody>
      </p:sp>
      <p:sp>
        <p:nvSpPr>
          <p:cNvPr id="17" name="TextBox 16">
            <a:extLst>
              <a:ext uri="{FF2B5EF4-FFF2-40B4-BE49-F238E27FC236}">
                <a16:creationId xmlns:a16="http://schemas.microsoft.com/office/drawing/2014/main" id="{B32F3ACB-BD3F-D20F-BC98-BB320A8ED24B}"/>
              </a:ext>
            </a:extLst>
          </p:cNvPr>
          <p:cNvSpPr txBox="1"/>
          <p:nvPr/>
        </p:nvSpPr>
        <p:spPr>
          <a:xfrm>
            <a:off x="9633083" y="4316851"/>
            <a:ext cx="2399913" cy="800219"/>
          </a:xfrm>
          <a:prstGeom prst="rect">
            <a:avLst/>
          </a:prstGeom>
          <a:noFill/>
        </p:spPr>
        <p:txBody>
          <a:bodyPr wrap="square">
            <a:spAutoFit/>
          </a:bodyPr>
          <a:lstStyle/>
          <a:p>
            <a:r>
              <a:rPr lang="en-US" b="1" dirty="0">
                <a:solidFill>
                  <a:srgbClr val="601329"/>
                </a:solidFill>
                <a:latin typeface="Neue Haas Grotesk Text Pro" panose="020B0504020202020204" pitchFamily="34" charset="77"/>
              </a:rPr>
              <a:t>MEDIUM</a:t>
            </a:r>
          </a:p>
          <a:p>
            <a:r>
              <a:rPr lang="en-US" sz="1400" dirty="0">
                <a:solidFill>
                  <a:srgbClr val="601329"/>
                </a:solidFill>
                <a:latin typeface="Neue Haas Grotesk Text Pro" panose="020B0504020202020204" pitchFamily="34" charset="77"/>
              </a:rPr>
              <a:t>500–749m </a:t>
            </a:r>
          </a:p>
          <a:p>
            <a:r>
              <a:rPr lang="en-US" sz="1400" dirty="0">
                <a:solidFill>
                  <a:srgbClr val="601329"/>
                </a:solidFill>
                <a:latin typeface="Neue Haas Grotesk Text Pro" panose="020B0504020202020204" pitchFamily="34" charset="77"/>
              </a:rPr>
              <a:t>(1,640–2,459ft)</a:t>
            </a:r>
          </a:p>
        </p:txBody>
      </p:sp>
      <p:sp>
        <p:nvSpPr>
          <p:cNvPr id="24" name="TextBox 23">
            <a:extLst>
              <a:ext uri="{FF2B5EF4-FFF2-40B4-BE49-F238E27FC236}">
                <a16:creationId xmlns:a16="http://schemas.microsoft.com/office/drawing/2014/main" id="{A0C651B7-5663-3862-F2FC-63E799DA532C}"/>
              </a:ext>
            </a:extLst>
          </p:cNvPr>
          <p:cNvSpPr txBox="1"/>
          <p:nvPr/>
        </p:nvSpPr>
        <p:spPr>
          <a:xfrm>
            <a:off x="10105808" y="2748202"/>
            <a:ext cx="2399913" cy="800219"/>
          </a:xfrm>
          <a:prstGeom prst="rect">
            <a:avLst/>
          </a:prstGeom>
          <a:noFill/>
        </p:spPr>
        <p:txBody>
          <a:bodyPr wrap="square">
            <a:spAutoFit/>
          </a:bodyPr>
          <a:lstStyle/>
          <a:p>
            <a:r>
              <a:rPr lang="en-US" b="1" dirty="0">
                <a:solidFill>
                  <a:srgbClr val="601329"/>
                </a:solidFill>
                <a:latin typeface="Neue Haas Grotesk Text Pro" panose="020B0504020202020204" pitchFamily="34" charset="77"/>
              </a:rPr>
              <a:t>HIGH</a:t>
            </a:r>
          </a:p>
          <a:p>
            <a:r>
              <a:rPr lang="en-US" sz="1400" dirty="0">
                <a:solidFill>
                  <a:srgbClr val="601329"/>
                </a:solidFill>
                <a:latin typeface="Neue Haas Grotesk Text Pro" panose="020B0504020202020204" pitchFamily="34" charset="77"/>
              </a:rPr>
              <a:t>750–999m</a:t>
            </a:r>
          </a:p>
          <a:p>
            <a:r>
              <a:rPr lang="en-US" sz="1400" dirty="0">
                <a:solidFill>
                  <a:srgbClr val="601329"/>
                </a:solidFill>
                <a:latin typeface="Neue Haas Grotesk Text Pro" panose="020B0504020202020204" pitchFamily="34" charset="77"/>
              </a:rPr>
              <a:t>(2,460–3,279ft)</a:t>
            </a:r>
          </a:p>
        </p:txBody>
      </p:sp>
      <p:cxnSp>
        <p:nvCxnSpPr>
          <p:cNvPr id="25" name="Straight Connector 24">
            <a:extLst>
              <a:ext uri="{FF2B5EF4-FFF2-40B4-BE49-F238E27FC236}">
                <a16:creationId xmlns:a16="http://schemas.microsoft.com/office/drawing/2014/main" id="{4B12D7AB-458E-CAFF-68E3-6AF325ADB88E}"/>
              </a:ext>
            </a:extLst>
          </p:cNvPr>
          <p:cNvCxnSpPr>
            <a:cxnSpLocks/>
          </p:cNvCxnSpPr>
          <p:nvPr/>
        </p:nvCxnSpPr>
        <p:spPr>
          <a:xfrm>
            <a:off x="7501572" y="6543706"/>
            <a:ext cx="965420"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77860353-F16C-AD73-0B5F-1DF1FE84E1F5}"/>
              </a:ext>
            </a:extLst>
          </p:cNvPr>
          <p:cNvCxnSpPr>
            <a:cxnSpLocks/>
          </p:cNvCxnSpPr>
          <p:nvPr/>
        </p:nvCxnSpPr>
        <p:spPr>
          <a:xfrm flipV="1">
            <a:off x="7501572" y="5420705"/>
            <a:ext cx="0" cy="1123001"/>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27" name="Oval 26">
            <a:extLst>
              <a:ext uri="{FF2B5EF4-FFF2-40B4-BE49-F238E27FC236}">
                <a16:creationId xmlns:a16="http://schemas.microsoft.com/office/drawing/2014/main" id="{24CA5F6B-CDD9-62AA-AFC4-F17E16AE5BCF}"/>
              </a:ext>
            </a:extLst>
          </p:cNvPr>
          <p:cNvSpPr/>
          <p:nvPr/>
        </p:nvSpPr>
        <p:spPr>
          <a:xfrm>
            <a:off x="10133262" y="1254309"/>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28" name="Oval 27">
            <a:extLst>
              <a:ext uri="{FF2B5EF4-FFF2-40B4-BE49-F238E27FC236}">
                <a16:creationId xmlns:a16="http://schemas.microsoft.com/office/drawing/2014/main" id="{365DF810-81D4-7D28-2B48-6BBEF47F1BC5}"/>
              </a:ext>
            </a:extLst>
          </p:cNvPr>
          <p:cNvSpPr/>
          <p:nvPr/>
        </p:nvSpPr>
        <p:spPr>
          <a:xfrm>
            <a:off x="9675515" y="2748202"/>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29" name="Oval 28">
            <a:extLst>
              <a:ext uri="{FF2B5EF4-FFF2-40B4-BE49-F238E27FC236}">
                <a16:creationId xmlns:a16="http://schemas.microsoft.com/office/drawing/2014/main" id="{A8103E12-447D-C41A-CF2F-C82CAE224FFC}"/>
              </a:ext>
            </a:extLst>
          </p:cNvPr>
          <p:cNvSpPr/>
          <p:nvPr/>
        </p:nvSpPr>
        <p:spPr>
          <a:xfrm>
            <a:off x="9227360" y="4316851"/>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30" name="Oval 29">
            <a:extLst>
              <a:ext uri="{FF2B5EF4-FFF2-40B4-BE49-F238E27FC236}">
                <a16:creationId xmlns:a16="http://schemas.microsoft.com/office/drawing/2014/main" id="{CD972870-5332-5955-7788-74011D874874}"/>
              </a:ext>
            </a:extLst>
          </p:cNvPr>
          <p:cNvSpPr/>
          <p:nvPr/>
        </p:nvSpPr>
        <p:spPr>
          <a:xfrm>
            <a:off x="8739260" y="5874868"/>
            <a:ext cx="360000" cy="36000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Neue Haas Grotesk Text Pro" panose="020B0504020202020204" pitchFamily="34" charset="77"/>
            </a:endParaRPr>
          </a:p>
        </p:txBody>
      </p:sp>
      <p:sp>
        <p:nvSpPr>
          <p:cNvPr id="31" name="Oval 30">
            <a:extLst>
              <a:ext uri="{FF2B5EF4-FFF2-40B4-BE49-F238E27FC236}">
                <a16:creationId xmlns:a16="http://schemas.microsoft.com/office/drawing/2014/main" id="{9F6D3D17-F1EE-B541-B0FA-0B5416EFD923}"/>
              </a:ext>
            </a:extLst>
          </p:cNvPr>
          <p:cNvSpPr/>
          <p:nvPr/>
        </p:nvSpPr>
        <p:spPr>
          <a:xfrm>
            <a:off x="8563475" y="6371037"/>
            <a:ext cx="392081" cy="392081"/>
          </a:xfrm>
          <a:prstGeom prst="ellipse">
            <a:avLst/>
          </a:prstGeom>
          <a:solidFill>
            <a:schemeClr val="accent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solidFill>
                <a:schemeClr val="accent3"/>
              </a:solidFill>
            </a:endParaRPr>
          </a:p>
        </p:txBody>
      </p:sp>
      <p:sp>
        <p:nvSpPr>
          <p:cNvPr id="32" name="TextBox 31">
            <a:extLst>
              <a:ext uri="{FF2B5EF4-FFF2-40B4-BE49-F238E27FC236}">
                <a16:creationId xmlns:a16="http://schemas.microsoft.com/office/drawing/2014/main" id="{F4D22628-1E22-FEF6-8920-C0749D161E5E}"/>
              </a:ext>
            </a:extLst>
          </p:cNvPr>
          <p:cNvSpPr txBox="1"/>
          <p:nvPr/>
        </p:nvSpPr>
        <p:spPr>
          <a:xfrm>
            <a:off x="10456533" y="1308425"/>
            <a:ext cx="2643446" cy="800219"/>
          </a:xfrm>
          <a:prstGeom prst="rect">
            <a:avLst/>
          </a:prstGeom>
          <a:noFill/>
        </p:spPr>
        <p:txBody>
          <a:bodyPr wrap="square">
            <a:spAutoFit/>
          </a:bodyPr>
          <a:lstStyle/>
          <a:p>
            <a:r>
              <a:rPr lang="en-US" b="1" dirty="0">
                <a:solidFill>
                  <a:srgbClr val="601329"/>
                </a:solidFill>
                <a:latin typeface="Neue Haas Grotesk Text Pro" panose="020B0504020202020204" pitchFamily="34" charset="77"/>
              </a:rPr>
              <a:t>VERY HIGH</a:t>
            </a:r>
          </a:p>
          <a:p>
            <a:r>
              <a:rPr lang="en-US" sz="1400" dirty="0">
                <a:solidFill>
                  <a:srgbClr val="601329"/>
                </a:solidFill>
                <a:latin typeface="Neue Haas Grotesk Text Pro" panose="020B0504020202020204" pitchFamily="34" charset="77"/>
              </a:rPr>
              <a:t>1000m +</a:t>
            </a:r>
          </a:p>
          <a:p>
            <a:r>
              <a:rPr lang="en-US" sz="1400" dirty="0">
                <a:solidFill>
                  <a:srgbClr val="601329"/>
                </a:solidFill>
                <a:latin typeface="Neue Haas Grotesk Text Pro" panose="020B0504020202020204" pitchFamily="34" charset="77"/>
              </a:rPr>
              <a:t>(&gt;3,280ft +)</a:t>
            </a:r>
          </a:p>
        </p:txBody>
      </p:sp>
    </p:spTree>
    <p:extLst>
      <p:ext uri="{BB962C8B-B14F-4D97-AF65-F5344CB8AC3E}">
        <p14:creationId xmlns:p14="http://schemas.microsoft.com/office/powerpoint/2010/main" val="50013625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6EA52D08-94B3-7F30-DC40-AB2D208750D8}"/>
              </a:ext>
            </a:extLst>
          </p:cNvPr>
          <p:cNvPicPr>
            <a:picLocks noGrp="1" noChangeAspect="1"/>
          </p:cNvPicPr>
          <p:nvPr>
            <p:ph type="pic" sz="quarter" idx="10"/>
          </p:nvPr>
        </p:nvPicPr>
        <p:blipFill>
          <a:blip r:embed="rId2" cstate="print">
            <a:extLst>
              <a:ext uri="{28A0092B-C50C-407E-A947-70E740481C1C}">
                <a14:useLocalDpi xmlns:a14="http://schemas.microsoft.com/office/drawing/2010/main"/>
              </a:ext>
            </a:extLst>
          </a:blip>
          <a:srcRect/>
          <a:stretch/>
        </p:blipFill>
        <p:spPr>
          <a:xfrm>
            <a:off x="1" y="368300"/>
            <a:ext cx="6095999" cy="6103620"/>
          </a:xfrm>
        </p:spPr>
      </p:pic>
      <p:sp>
        <p:nvSpPr>
          <p:cNvPr id="3" name="Title 2">
            <a:extLst>
              <a:ext uri="{FF2B5EF4-FFF2-40B4-BE49-F238E27FC236}">
                <a16:creationId xmlns:a16="http://schemas.microsoft.com/office/drawing/2014/main" id="{F0EE536F-4524-A39F-F388-FAC174BAED69}"/>
              </a:ext>
            </a:extLst>
          </p:cNvPr>
          <p:cNvSpPr>
            <a:spLocks noGrp="1"/>
          </p:cNvSpPr>
          <p:nvPr>
            <p:ph type="title"/>
          </p:nvPr>
        </p:nvSpPr>
        <p:spPr/>
        <p:txBody>
          <a:bodyPr/>
          <a:lstStyle/>
          <a:p>
            <a:r>
              <a:rPr lang="en-US" dirty="0">
                <a:solidFill>
                  <a:schemeClr val="accent4"/>
                </a:solidFill>
              </a:rPr>
              <a:t>SOIL</a:t>
            </a:r>
          </a:p>
        </p:txBody>
      </p:sp>
      <p:sp>
        <p:nvSpPr>
          <p:cNvPr id="4" name="Text Placeholder 3">
            <a:extLst>
              <a:ext uri="{FF2B5EF4-FFF2-40B4-BE49-F238E27FC236}">
                <a16:creationId xmlns:a16="http://schemas.microsoft.com/office/drawing/2014/main" id="{DFA76B02-4AEC-2172-B359-91D3A36EDA82}"/>
              </a:ext>
            </a:extLst>
          </p:cNvPr>
          <p:cNvSpPr>
            <a:spLocks noGrp="1"/>
          </p:cNvSpPr>
          <p:nvPr>
            <p:ph type="body" sz="quarter" idx="11"/>
          </p:nvPr>
        </p:nvSpPr>
        <p:spPr>
          <a:xfrm>
            <a:off x="6456364" y="2391774"/>
            <a:ext cx="3580266" cy="1530521"/>
          </a:xfrm>
        </p:spPr>
        <p:txBody>
          <a:bodyPr/>
          <a:lstStyle/>
          <a:p>
            <a:r>
              <a:rPr lang="en-AU" dirty="0"/>
              <a:t>Alluvial soils alongside the rivers are deep, friable, brown, dark or red soils, and produce wines that are fuller-bodied but rounder and softer. Away from the rivers, soils are mostly sand over clay, which produce more intense, structured wines.</a:t>
            </a:r>
          </a:p>
        </p:txBody>
      </p:sp>
    </p:spTree>
    <p:extLst>
      <p:ext uri="{BB962C8B-B14F-4D97-AF65-F5344CB8AC3E}">
        <p14:creationId xmlns:p14="http://schemas.microsoft.com/office/powerpoint/2010/main" val="4249917559"/>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E025C1A4-CB48-37E7-5004-B5B7EE410F84}"/>
              </a:ext>
            </a:extLst>
          </p:cNvPr>
          <p:cNvPicPr>
            <a:picLocks noGrp="1" noChangeAspect="1"/>
          </p:cNvPicPr>
          <p:nvPr>
            <p:ph type="pic" sz="quarter" idx="10"/>
          </p:nvPr>
        </p:nvPicPr>
        <p:blipFill>
          <a:blip r:embed="rId2" cstate="print">
            <a:extLst>
              <a:ext uri="{28A0092B-C50C-407E-A947-70E740481C1C}">
                <a14:useLocalDpi xmlns:a14="http://schemas.microsoft.com/office/drawing/2010/main"/>
              </a:ext>
            </a:extLst>
          </a:blip>
          <a:srcRect/>
          <a:stretch/>
        </p:blipFill>
        <p:spPr>
          <a:xfrm>
            <a:off x="6096000" y="368300"/>
            <a:ext cx="6096000" cy="6112859"/>
          </a:xfrm>
        </p:spPr>
      </p:pic>
      <p:sp>
        <p:nvSpPr>
          <p:cNvPr id="3" name="Title 2">
            <a:extLst>
              <a:ext uri="{FF2B5EF4-FFF2-40B4-BE49-F238E27FC236}">
                <a16:creationId xmlns:a16="http://schemas.microsoft.com/office/drawing/2014/main" id="{7C42DB02-A4D5-C1F6-B253-8314459C4C3F}"/>
              </a:ext>
            </a:extLst>
          </p:cNvPr>
          <p:cNvSpPr>
            <a:spLocks noGrp="1"/>
          </p:cNvSpPr>
          <p:nvPr>
            <p:ph type="title"/>
          </p:nvPr>
        </p:nvSpPr>
        <p:spPr/>
        <p:txBody>
          <a:bodyPr/>
          <a:lstStyle/>
          <a:p>
            <a:r>
              <a:rPr lang="en-US" dirty="0"/>
              <a:t>VITICULTURE AND WINEMAKING</a:t>
            </a:r>
          </a:p>
        </p:txBody>
      </p:sp>
      <p:sp>
        <p:nvSpPr>
          <p:cNvPr id="5" name="Text Placeholder 4">
            <a:extLst>
              <a:ext uri="{FF2B5EF4-FFF2-40B4-BE49-F238E27FC236}">
                <a16:creationId xmlns:a16="http://schemas.microsoft.com/office/drawing/2014/main" id="{2CDCD0B9-24C7-5F10-AB48-88B3EFE01A9F}"/>
              </a:ext>
            </a:extLst>
          </p:cNvPr>
          <p:cNvSpPr>
            <a:spLocks noGrp="1"/>
          </p:cNvSpPr>
          <p:nvPr>
            <p:ph type="body" sz="quarter" idx="13"/>
          </p:nvPr>
        </p:nvSpPr>
        <p:spPr>
          <a:xfrm>
            <a:off x="623888" y="1413476"/>
            <a:ext cx="5340350" cy="579936"/>
          </a:xfrm>
        </p:spPr>
        <p:txBody>
          <a:bodyPr/>
          <a:lstStyle/>
          <a:p>
            <a:r>
              <a:rPr lang="en-US" sz="5000" dirty="0">
                <a:solidFill>
                  <a:schemeClr val="accent4"/>
                </a:solidFill>
              </a:rPr>
              <a:t>GRAPE GROWING IN LANGHORNE CREEK</a:t>
            </a:r>
          </a:p>
        </p:txBody>
      </p:sp>
      <p:sp>
        <p:nvSpPr>
          <p:cNvPr id="2" name="Text Placeholder 5">
            <a:extLst>
              <a:ext uri="{FF2B5EF4-FFF2-40B4-BE49-F238E27FC236}">
                <a16:creationId xmlns:a16="http://schemas.microsoft.com/office/drawing/2014/main" id="{AC7DDBF7-95BA-FE7D-62B5-E88F8F533DA0}"/>
              </a:ext>
            </a:extLst>
          </p:cNvPr>
          <p:cNvSpPr>
            <a:spLocks noGrp="1"/>
          </p:cNvSpPr>
          <p:nvPr>
            <p:ph type="body" sz="quarter" idx="11"/>
          </p:nvPr>
        </p:nvSpPr>
        <p:spPr>
          <a:xfrm>
            <a:off x="630419" y="4011475"/>
            <a:ext cx="4836222" cy="2846525"/>
          </a:xfrm>
        </p:spPr>
        <p:txBody>
          <a:bodyPr/>
          <a:lstStyle/>
          <a:p>
            <a:pPr marL="285750" indent="-285750">
              <a:spcBef>
                <a:spcPts val="800"/>
              </a:spcBef>
              <a:buFont typeface="Arial" panose="020B0604020202020204" pitchFamily="34" charset="0"/>
              <a:buChar char="•"/>
            </a:pPr>
            <a:r>
              <a:rPr lang="en-AU" dirty="0">
                <a:solidFill>
                  <a:schemeClr val="bg1"/>
                </a:solidFill>
              </a:rPr>
              <a:t>History of sending fruit to companies outside the region; recent trend to retain grapes</a:t>
            </a:r>
          </a:p>
          <a:p>
            <a:pPr marL="285750" indent="-285750">
              <a:spcBef>
                <a:spcPts val="800"/>
              </a:spcBef>
              <a:buFont typeface="Arial" panose="020B0604020202020204" pitchFamily="34" charset="0"/>
              <a:buChar char="•"/>
            </a:pPr>
            <a:r>
              <a:rPr lang="en-AU" dirty="0">
                <a:solidFill>
                  <a:schemeClr val="bg1"/>
                </a:solidFill>
              </a:rPr>
              <a:t>Sixth-generation grape-growing families</a:t>
            </a:r>
          </a:p>
          <a:p>
            <a:pPr marL="285750" indent="-285750">
              <a:spcBef>
                <a:spcPts val="800"/>
              </a:spcBef>
              <a:buFont typeface="Arial" panose="020B0604020202020204" pitchFamily="34" charset="0"/>
              <a:buChar char="•"/>
            </a:pPr>
            <a:r>
              <a:rPr lang="en-AU" dirty="0">
                <a:solidFill>
                  <a:schemeClr val="bg1"/>
                </a:solidFill>
              </a:rPr>
              <a:t>Vineyard management more straightforward than other regions</a:t>
            </a:r>
          </a:p>
          <a:p>
            <a:pPr marL="285750" indent="-285750">
              <a:spcBef>
                <a:spcPts val="800"/>
              </a:spcBef>
              <a:buFont typeface="Arial" panose="020B0604020202020204" pitchFamily="34" charset="0"/>
              <a:buChar char="•"/>
            </a:pPr>
            <a:r>
              <a:rPr lang="en-AU" dirty="0">
                <a:solidFill>
                  <a:schemeClr val="bg1"/>
                </a:solidFill>
              </a:rPr>
              <a:t>Some vineyards utilise natural floodwaters </a:t>
            </a:r>
            <a:br>
              <a:rPr lang="en-AU" dirty="0">
                <a:solidFill>
                  <a:schemeClr val="bg1"/>
                </a:solidFill>
              </a:rPr>
            </a:br>
            <a:r>
              <a:rPr lang="en-AU" dirty="0">
                <a:solidFill>
                  <a:schemeClr val="bg1"/>
                </a:solidFill>
              </a:rPr>
              <a:t>for irrigation</a:t>
            </a:r>
          </a:p>
          <a:p>
            <a:pPr marL="285750" indent="-285750">
              <a:spcBef>
                <a:spcPts val="800"/>
              </a:spcBef>
              <a:buFont typeface="Arial" panose="020B0604020202020204" pitchFamily="34" charset="0"/>
              <a:buChar char="•"/>
            </a:pPr>
            <a:r>
              <a:rPr lang="en-AU" b="1" dirty="0">
                <a:solidFill>
                  <a:schemeClr val="bg1"/>
                </a:solidFill>
              </a:rPr>
              <a:t>Harvest: </a:t>
            </a:r>
            <a:r>
              <a:rPr lang="en-AU" dirty="0">
                <a:solidFill>
                  <a:schemeClr val="bg1"/>
                </a:solidFill>
              </a:rPr>
              <a:t>early February to late April</a:t>
            </a:r>
          </a:p>
        </p:txBody>
      </p:sp>
    </p:spTree>
    <p:extLst>
      <p:ext uri="{BB962C8B-B14F-4D97-AF65-F5344CB8AC3E}">
        <p14:creationId xmlns:p14="http://schemas.microsoft.com/office/powerpoint/2010/main" val="4035883660"/>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DEC40966-12C1-C8B6-3BD3-CAAB5B274E0B}"/>
              </a:ext>
            </a:extLst>
          </p:cNvPr>
          <p:cNvPicPr>
            <a:picLocks noGrp="1" noChangeAspect="1"/>
          </p:cNvPicPr>
          <p:nvPr>
            <p:ph type="pic" sz="quarter" idx="10"/>
          </p:nvPr>
        </p:nvPicPr>
        <p:blipFill>
          <a:blip r:embed="rId2" cstate="print">
            <a:extLst>
              <a:ext uri="{28A0092B-C50C-407E-A947-70E740481C1C}">
                <a14:useLocalDpi xmlns:a14="http://schemas.microsoft.com/office/drawing/2010/main"/>
              </a:ext>
            </a:extLst>
          </a:blip>
          <a:srcRect/>
          <a:stretch/>
        </p:blipFill>
        <p:spPr>
          <a:xfrm>
            <a:off x="1" y="368300"/>
            <a:ext cx="6096000" cy="6103741"/>
          </a:xfrm>
        </p:spPr>
      </p:pic>
      <p:sp>
        <p:nvSpPr>
          <p:cNvPr id="4" name="Text Placeholder 3">
            <a:extLst>
              <a:ext uri="{FF2B5EF4-FFF2-40B4-BE49-F238E27FC236}">
                <a16:creationId xmlns:a16="http://schemas.microsoft.com/office/drawing/2014/main" id="{9158A547-E314-546B-744D-BDCB5D9E3489}"/>
              </a:ext>
            </a:extLst>
          </p:cNvPr>
          <p:cNvSpPr>
            <a:spLocks noGrp="1"/>
          </p:cNvSpPr>
          <p:nvPr>
            <p:ph type="body" sz="quarter" idx="12"/>
          </p:nvPr>
        </p:nvSpPr>
        <p:spPr>
          <a:xfrm>
            <a:off x="6456364" y="3149584"/>
            <a:ext cx="4081722" cy="1530521"/>
          </a:xfrm>
        </p:spPr>
        <p:txBody>
          <a:bodyPr/>
          <a:lstStyle/>
          <a:p>
            <a:pPr>
              <a:spcBef>
                <a:spcPts val="800"/>
              </a:spcBef>
            </a:pPr>
            <a:r>
              <a:rPr lang="en-AU" dirty="0"/>
              <a:t>Typically produces more wine than McLaren Vale and almost as much as the Barossa</a:t>
            </a:r>
          </a:p>
          <a:p>
            <a:pPr>
              <a:spcBef>
                <a:spcPts val="800"/>
              </a:spcBef>
            </a:pPr>
            <a:r>
              <a:rPr lang="en-AU" dirty="0"/>
              <a:t>Most wines are red; open fermentation and oak ageing is typical</a:t>
            </a:r>
          </a:p>
          <a:p>
            <a:pPr>
              <a:spcBef>
                <a:spcPts val="800"/>
              </a:spcBef>
            </a:pPr>
            <a:r>
              <a:rPr lang="en-AU" dirty="0"/>
              <a:t>Blending is a common technique</a:t>
            </a:r>
          </a:p>
          <a:p>
            <a:pPr>
              <a:spcBef>
                <a:spcPts val="800"/>
              </a:spcBef>
            </a:pPr>
            <a:r>
              <a:rPr lang="en-AU" dirty="0"/>
              <a:t>More focus on vineyard to minimise intervention in winery</a:t>
            </a:r>
          </a:p>
        </p:txBody>
      </p:sp>
      <p:sp>
        <p:nvSpPr>
          <p:cNvPr id="8" name="Title 2">
            <a:extLst>
              <a:ext uri="{FF2B5EF4-FFF2-40B4-BE49-F238E27FC236}">
                <a16:creationId xmlns:a16="http://schemas.microsoft.com/office/drawing/2014/main" id="{BEF17699-996E-80A1-5516-9CFCFB8A3DCE}"/>
              </a:ext>
            </a:extLst>
          </p:cNvPr>
          <p:cNvSpPr txBox="1">
            <a:spLocks/>
          </p:cNvSpPr>
          <p:nvPr/>
        </p:nvSpPr>
        <p:spPr>
          <a:xfrm>
            <a:off x="6403897" y="1019332"/>
            <a:ext cx="5678176" cy="1530522"/>
          </a:xfrm>
          <a:prstGeom prst="rect">
            <a:avLst/>
          </a:prstGeom>
        </p:spPr>
        <p:txBody>
          <a:bodyPr vert="horz" lIns="0" tIns="0" rIns="0" bIns="0" rtlCol="0" anchor="t" anchorCtr="0">
            <a:noAutofit/>
          </a:bodyPr>
          <a:lstStyle>
            <a:lvl1pPr algn="l" defTabSz="914453" rtl="0" eaLnBrk="1" latinLnBrk="0" hangingPunct="1">
              <a:lnSpc>
                <a:spcPct val="82000"/>
              </a:lnSpc>
              <a:spcBef>
                <a:spcPct val="0"/>
              </a:spcBef>
              <a:buNone/>
              <a:defRPr sz="3200" b="0" i="0" kern="1200" cap="all" baseline="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US" sz="5440" dirty="0">
                <a:solidFill>
                  <a:schemeClr val="accent4"/>
                </a:solidFill>
              </a:rPr>
              <a:t>LANGHORNE CREEK</a:t>
            </a:r>
          </a:p>
        </p:txBody>
      </p:sp>
      <p:sp>
        <p:nvSpPr>
          <p:cNvPr id="2" name="Title 2">
            <a:extLst>
              <a:ext uri="{FF2B5EF4-FFF2-40B4-BE49-F238E27FC236}">
                <a16:creationId xmlns:a16="http://schemas.microsoft.com/office/drawing/2014/main" id="{1783F2ED-5CE5-8444-E0AB-A96145E88533}"/>
              </a:ext>
            </a:extLst>
          </p:cNvPr>
          <p:cNvSpPr txBox="1">
            <a:spLocks/>
          </p:cNvSpPr>
          <p:nvPr/>
        </p:nvSpPr>
        <p:spPr>
          <a:xfrm>
            <a:off x="6336442" y="554220"/>
            <a:ext cx="5009924" cy="465111"/>
          </a:xfrm>
          <a:prstGeom prst="rect">
            <a:avLst/>
          </a:prstGeom>
        </p:spPr>
        <p:txBody>
          <a:bodyPr/>
          <a:lstStyle>
            <a:lvl1pPr algn="l" defTabSz="914453" rtl="0" eaLnBrk="1" latinLnBrk="0" hangingPunct="1">
              <a:lnSpc>
                <a:spcPct val="80000"/>
              </a:lnSpc>
              <a:spcBef>
                <a:spcPct val="0"/>
              </a:spcBef>
              <a:buNone/>
              <a:defRPr sz="5443" b="0" i="0" kern="1200" cap="all" baseline="0">
                <a:solidFill>
                  <a:schemeClr val="accent4"/>
                </a:solidFill>
                <a:latin typeface="Neue Haas Grotesk Text Pro" panose="020B0504020202020204" pitchFamily="34" charset="77"/>
                <a:ea typeface="Inter Display" panose="02000503000000020004" pitchFamily="2" charset="0"/>
                <a:cs typeface="Inter Display" panose="02000503000000020004" pitchFamily="2" charset="0"/>
              </a:defRPr>
            </a:lvl1pPr>
          </a:lstStyle>
          <a:p>
            <a:r>
              <a:rPr lang="en-US" sz="3200" dirty="0">
                <a:solidFill>
                  <a:schemeClr val="accent5"/>
                </a:solidFill>
              </a:rPr>
              <a:t>WINEMAKING IN</a:t>
            </a:r>
          </a:p>
        </p:txBody>
      </p:sp>
    </p:spTree>
    <p:extLst>
      <p:ext uri="{BB962C8B-B14F-4D97-AF65-F5344CB8AC3E}">
        <p14:creationId xmlns:p14="http://schemas.microsoft.com/office/powerpoint/2010/main" val="3829767617"/>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Placeholder 8">
            <a:extLst>
              <a:ext uri="{FF2B5EF4-FFF2-40B4-BE49-F238E27FC236}">
                <a16:creationId xmlns:a16="http://schemas.microsoft.com/office/drawing/2014/main" id="{28F67CD5-87BD-5A22-42BB-CC18C0204A05}"/>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5333888" y="1933074"/>
            <a:ext cx="1182507" cy="3579859"/>
          </a:xfrm>
          <a:prstGeom prst="rect">
            <a:avLst/>
          </a:prstGeom>
        </p:spPr>
      </p:pic>
      <p:pic>
        <p:nvPicPr>
          <p:cNvPr id="6" name="Picture Placeholder 8">
            <a:extLst>
              <a:ext uri="{FF2B5EF4-FFF2-40B4-BE49-F238E27FC236}">
                <a16:creationId xmlns:a16="http://schemas.microsoft.com/office/drawing/2014/main" id="{9A95BAAB-F4D4-23A4-2145-07B5170E5863}"/>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7207009" y="1778557"/>
            <a:ext cx="1270924" cy="3847526"/>
          </a:xfrm>
          <a:prstGeom prst="rect">
            <a:avLst/>
          </a:prstGeom>
        </p:spPr>
      </p:pic>
      <p:pic>
        <p:nvPicPr>
          <p:cNvPr id="26" name="Picture Placeholder 8">
            <a:extLst>
              <a:ext uri="{FF2B5EF4-FFF2-40B4-BE49-F238E27FC236}">
                <a16:creationId xmlns:a16="http://schemas.microsoft.com/office/drawing/2014/main" id="{AEF2B853-164C-CC75-6705-D523ED50E404}"/>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1181918" y="1778557"/>
            <a:ext cx="1270924" cy="3847526"/>
          </a:xfrm>
          <a:prstGeom prst="rect">
            <a:avLst/>
          </a:prstGeom>
        </p:spPr>
      </p:pic>
      <p:sp>
        <p:nvSpPr>
          <p:cNvPr id="7" name="Rectangle 6">
            <a:extLst>
              <a:ext uri="{FF2B5EF4-FFF2-40B4-BE49-F238E27FC236}">
                <a16:creationId xmlns:a16="http://schemas.microsoft.com/office/drawing/2014/main" id="{AA3914EA-580A-BF24-C9FA-CC20FB8C22DC}"/>
              </a:ext>
            </a:extLst>
          </p:cNvPr>
          <p:cNvSpPr/>
          <p:nvPr/>
        </p:nvSpPr>
        <p:spPr>
          <a:xfrm>
            <a:off x="4995982" y="5387340"/>
            <a:ext cx="1842968" cy="1475075"/>
          </a:xfrm>
          <a:prstGeom prst="rect">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A354253-B11A-27F2-1427-C5B71D1394AC}"/>
              </a:ext>
            </a:extLst>
          </p:cNvPr>
          <p:cNvSpPr/>
          <p:nvPr/>
        </p:nvSpPr>
        <p:spPr>
          <a:xfrm>
            <a:off x="2951917" y="5387340"/>
            <a:ext cx="1842968" cy="1475075"/>
          </a:xfrm>
          <a:prstGeom prst="rect">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84A1D50-0DCF-3399-F8BF-6AAEC1AC9DB3}"/>
              </a:ext>
            </a:extLst>
          </p:cNvPr>
          <p:cNvSpPr/>
          <p:nvPr/>
        </p:nvSpPr>
        <p:spPr>
          <a:xfrm>
            <a:off x="907852" y="5387340"/>
            <a:ext cx="1842968" cy="1475075"/>
          </a:xfrm>
          <a:prstGeom prst="rect">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8C0EE2A0-7F59-C590-4D0E-B9C490164825}"/>
              </a:ext>
            </a:extLst>
          </p:cNvPr>
          <p:cNvSpPr txBox="1"/>
          <p:nvPr/>
        </p:nvSpPr>
        <p:spPr>
          <a:xfrm>
            <a:off x="433787" y="542225"/>
            <a:ext cx="9303629" cy="1465273"/>
          </a:xfrm>
          <a:prstGeom prst="rect">
            <a:avLst/>
          </a:prstGeom>
          <a:noFill/>
        </p:spPr>
        <p:txBody>
          <a:bodyPr wrap="square">
            <a:spAutoFit/>
          </a:bodyPr>
          <a:lstStyle/>
          <a:p>
            <a:pPr>
              <a:lnSpc>
                <a:spcPct val="82000"/>
              </a:lnSpc>
            </a:pPr>
            <a:r>
              <a:rPr lang="en-US" sz="5440" dirty="0">
                <a:solidFill>
                  <a:srgbClr val="601329"/>
                </a:solidFill>
                <a:latin typeface="Neue Haas Grotesk Text Pro" panose="020B0504020202020204" pitchFamily="34" charset="77"/>
              </a:rPr>
              <a:t>LANGHORNE CREEK</a:t>
            </a:r>
            <a:br>
              <a:rPr lang="en-US" sz="5440" dirty="0">
                <a:solidFill>
                  <a:srgbClr val="B2D8BE"/>
                </a:solidFill>
                <a:latin typeface="Neue Haas Grotesk Text Pro" panose="020B0504020202020204" pitchFamily="34" charset="77"/>
              </a:rPr>
            </a:br>
            <a:r>
              <a:rPr lang="en-US" sz="5440" dirty="0">
                <a:solidFill>
                  <a:srgbClr val="B2D8BE"/>
                </a:solidFill>
                <a:latin typeface="Neue Haas Grotesk Text Pro" panose="020B0504020202020204" pitchFamily="34" charset="77"/>
              </a:rPr>
              <a:t>TOP 5 VARIETIES</a:t>
            </a:r>
          </a:p>
        </p:txBody>
      </p:sp>
      <p:sp>
        <p:nvSpPr>
          <p:cNvPr id="11" name="TextBox 10">
            <a:extLst>
              <a:ext uri="{FF2B5EF4-FFF2-40B4-BE49-F238E27FC236}">
                <a16:creationId xmlns:a16="http://schemas.microsoft.com/office/drawing/2014/main" id="{8362786D-61EA-1185-5300-C0661836E15B}"/>
              </a:ext>
            </a:extLst>
          </p:cNvPr>
          <p:cNvSpPr txBox="1"/>
          <p:nvPr/>
        </p:nvSpPr>
        <p:spPr>
          <a:xfrm>
            <a:off x="907852" y="5470367"/>
            <a:ext cx="1842968" cy="1231106"/>
          </a:xfrm>
          <a:prstGeom prst="rect">
            <a:avLst/>
          </a:prstGeom>
          <a:noFill/>
        </p:spPr>
        <p:txBody>
          <a:bodyPr wrap="square" anchor="b">
            <a:spAutoFit/>
          </a:bodyPr>
          <a:lstStyle/>
          <a:p>
            <a:pPr algn="ctr"/>
            <a:r>
              <a:rPr lang="en-US" dirty="0">
                <a:solidFill>
                  <a:srgbClr val="601329"/>
                </a:solidFill>
                <a:latin typeface="Neue Haas Grotesk Text Pro" panose="020B0504020202020204" pitchFamily="34" charset="77"/>
              </a:rPr>
              <a:t>SHIRAZ</a:t>
            </a:r>
          </a:p>
          <a:p>
            <a:pPr algn="ctr"/>
            <a:endParaRPr lang="en-US" dirty="0">
              <a:solidFill>
                <a:srgbClr val="601329"/>
              </a:solidFill>
              <a:latin typeface="Neue Haas Grotesk Text Pro" panose="020B0504020202020204" pitchFamily="34" charset="77"/>
            </a:endParaRPr>
          </a:p>
          <a:p>
            <a:pPr algn="ctr"/>
            <a:r>
              <a:rPr lang="en-US" sz="3800" b="1" dirty="0">
                <a:solidFill>
                  <a:schemeClr val="bg1"/>
                </a:solidFill>
                <a:latin typeface="Neue Haas Grotesk Text Pro" panose="020B0504020202020204" pitchFamily="34" charset="77"/>
              </a:rPr>
              <a:t>38%</a:t>
            </a:r>
          </a:p>
        </p:txBody>
      </p:sp>
      <p:sp>
        <p:nvSpPr>
          <p:cNvPr id="12" name="TextBox 11">
            <a:extLst>
              <a:ext uri="{FF2B5EF4-FFF2-40B4-BE49-F238E27FC236}">
                <a16:creationId xmlns:a16="http://schemas.microsoft.com/office/drawing/2014/main" id="{60AFC8C5-8832-386B-807E-9CAD33AAED43}"/>
              </a:ext>
            </a:extLst>
          </p:cNvPr>
          <p:cNvSpPr txBox="1"/>
          <p:nvPr/>
        </p:nvSpPr>
        <p:spPr>
          <a:xfrm>
            <a:off x="2951916" y="5470367"/>
            <a:ext cx="1842968" cy="1231106"/>
          </a:xfrm>
          <a:prstGeom prst="rect">
            <a:avLst/>
          </a:prstGeom>
          <a:noFill/>
        </p:spPr>
        <p:txBody>
          <a:bodyPr wrap="square" anchor="t">
            <a:spAutoFit/>
          </a:bodyPr>
          <a:lstStyle/>
          <a:p>
            <a:pPr algn="ctr"/>
            <a:r>
              <a:rPr lang="en-US" dirty="0">
                <a:solidFill>
                  <a:srgbClr val="601329"/>
                </a:solidFill>
                <a:latin typeface="Neue Haas Grotesk Text Pro" panose="020B0504020202020204" pitchFamily="34" charset="77"/>
              </a:rPr>
              <a:t>CABERNET SAUVIGNON</a:t>
            </a:r>
          </a:p>
          <a:p>
            <a:pPr algn="ctr"/>
            <a:r>
              <a:rPr lang="en-US" sz="3800" b="1" dirty="0">
                <a:solidFill>
                  <a:schemeClr val="bg1"/>
                </a:solidFill>
                <a:latin typeface="Neue Haas Grotesk Text Pro" panose="020B0504020202020204" pitchFamily="34" charset="77"/>
              </a:rPr>
              <a:t>29%</a:t>
            </a:r>
          </a:p>
        </p:txBody>
      </p:sp>
      <p:sp>
        <p:nvSpPr>
          <p:cNvPr id="13" name="TextBox 12">
            <a:extLst>
              <a:ext uri="{FF2B5EF4-FFF2-40B4-BE49-F238E27FC236}">
                <a16:creationId xmlns:a16="http://schemas.microsoft.com/office/drawing/2014/main" id="{6FDF6DC2-3F08-10CC-5370-2A6C33755B9A}"/>
              </a:ext>
            </a:extLst>
          </p:cNvPr>
          <p:cNvSpPr txBox="1"/>
          <p:nvPr/>
        </p:nvSpPr>
        <p:spPr>
          <a:xfrm>
            <a:off x="4842012" y="5470367"/>
            <a:ext cx="2211028" cy="1508105"/>
          </a:xfrm>
          <a:prstGeom prst="rect">
            <a:avLst/>
          </a:prstGeom>
          <a:noFill/>
        </p:spPr>
        <p:txBody>
          <a:bodyPr wrap="square" anchor="b">
            <a:spAutoFit/>
          </a:bodyPr>
          <a:lstStyle/>
          <a:p>
            <a:pPr algn="ctr"/>
            <a:r>
              <a:rPr lang="en-US" dirty="0">
                <a:solidFill>
                  <a:srgbClr val="601329"/>
                </a:solidFill>
                <a:latin typeface="Neue Haas Grotesk Text Pro" panose="020B0504020202020204" pitchFamily="34" charset="77"/>
              </a:rPr>
              <a:t>CHARDONNAY</a:t>
            </a:r>
          </a:p>
          <a:p>
            <a:pPr algn="ctr"/>
            <a:endParaRPr lang="en-US" dirty="0">
              <a:solidFill>
                <a:srgbClr val="601329"/>
              </a:solidFill>
              <a:latin typeface="Neue Haas Grotesk Text Pro" panose="020B0504020202020204" pitchFamily="34" charset="77"/>
            </a:endParaRPr>
          </a:p>
          <a:p>
            <a:pPr algn="ctr"/>
            <a:r>
              <a:rPr lang="en-US" sz="3800" b="1" dirty="0">
                <a:solidFill>
                  <a:schemeClr val="bg1"/>
                </a:solidFill>
                <a:latin typeface="Neue Haas Grotesk Text Pro" panose="020B0504020202020204" pitchFamily="34" charset="77"/>
              </a:rPr>
              <a:t>10%</a:t>
            </a:r>
          </a:p>
          <a:p>
            <a:pPr algn="ctr"/>
            <a:endParaRPr lang="en-US" dirty="0">
              <a:solidFill>
                <a:srgbClr val="601329"/>
              </a:solidFill>
              <a:latin typeface="Neue Haas Grotesk Text Pro" panose="020B0504020202020204" pitchFamily="34" charset="77"/>
            </a:endParaRPr>
          </a:p>
        </p:txBody>
      </p:sp>
      <p:sp>
        <p:nvSpPr>
          <p:cNvPr id="14" name="Rectangle 13">
            <a:extLst>
              <a:ext uri="{FF2B5EF4-FFF2-40B4-BE49-F238E27FC236}">
                <a16:creationId xmlns:a16="http://schemas.microsoft.com/office/drawing/2014/main" id="{E6ED60F5-0CF6-4B5C-7591-2CAD19179AD7}"/>
              </a:ext>
            </a:extLst>
          </p:cNvPr>
          <p:cNvSpPr/>
          <p:nvPr/>
        </p:nvSpPr>
        <p:spPr>
          <a:xfrm>
            <a:off x="7040047" y="5387340"/>
            <a:ext cx="1842968" cy="1475075"/>
          </a:xfrm>
          <a:prstGeom prst="rect">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50DCDE85-F7E4-B9A3-C622-CC1CA8AD422B}"/>
              </a:ext>
            </a:extLst>
          </p:cNvPr>
          <p:cNvSpPr txBox="1"/>
          <p:nvPr/>
        </p:nvSpPr>
        <p:spPr>
          <a:xfrm>
            <a:off x="7040042" y="5470367"/>
            <a:ext cx="1842968" cy="1231106"/>
          </a:xfrm>
          <a:prstGeom prst="rect">
            <a:avLst/>
          </a:prstGeom>
          <a:noFill/>
        </p:spPr>
        <p:txBody>
          <a:bodyPr wrap="square" anchor="t">
            <a:spAutoFit/>
          </a:bodyPr>
          <a:lstStyle/>
          <a:p>
            <a:pPr algn="ctr"/>
            <a:r>
              <a:rPr lang="en-US" dirty="0">
                <a:solidFill>
                  <a:srgbClr val="601329"/>
                </a:solidFill>
                <a:latin typeface="Neue Haas Grotesk Text Pro" panose="020B0504020202020204" pitchFamily="34" charset="77"/>
              </a:rPr>
              <a:t>MERLOT</a:t>
            </a:r>
          </a:p>
          <a:p>
            <a:pPr algn="ctr"/>
            <a:endParaRPr lang="en-US" dirty="0">
              <a:solidFill>
                <a:srgbClr val="601329"/>
              </a:solidFill>
              <a:latin typeface="Neue Haas Grotesk Text Pro" panose="020B0504020202020204" pitchFamily="34" charset="77"/>
            </a:endParaRPr>
          </a:p>
          <a:p>
            <a:pPr algn="ctr"/>
            <a:r>
              <a:rPr lang="en-US" sz="3800" b="1" dirty="0">
                <a:solidFill>
                  <a:schemeClr val="bg1"/>
                </a:solidFill>
                <a:latin typeface="Neue Haas Grotesk Text Pro" panose="020B0504020202020204" pitchFamily="34" charset="77"/>
              </a:rPr>
              <a:t>9%</a:t>
            </a:r>
          </a:p>
        </p:txBody>
      </p:sp>
      <p:sp>
        <p:nvSpPr>
          <p:cNvPr id="16" name="Rectangle 15">
            <a:extLst>
              <a:ext uri="{FF2B5EF4-FFF2-40B4-BE49-F238E27FC236}">
                <a16:creationId xmlns:a16="http://schemas.microsoft.com/office/drawing/2014/main" id="{E7BC2C0F-87D8-8C2E-B5D0-B8EDED573367}"/>
              </a:ext>
            </a:extLst>
          </p:cNvPr>
          <p:cNvSpPr/>
          <p:nvPr/>
        </p:nvSpPr>
        <p:spPr>
          <a:xfrm>
            <a:off x="9084112" y="5387340"/>
            <a:ext cx="1842968" cy="1475075"/>
          </a:xfrm>
          <a:prstGeom prst="rect">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DCFD39E3-6F4B-7BE4-2851-E934DEDFE7BC}"/>
              </a:ext>
            </a:extLst>
          </p:cNvPr>
          <p:cNvSpPr txBox="1"/>
          <p:nvPr/>
        </p:nvSpPr>
        <p:spPr>
          <a:xfrm>
            <a:off x="9084112" y="5470367"/>
            <a:ext cx="1842968" cy="1231106"/>
          </a:xfrm>
          <a:prstGeom prst="rect">
            <a:avLst/>
          </a:prstGeom>
          <a:noFill/>
        </p:spPr>
        <p:txBody>
          <a:bodyPr wrap="square" anchor="t">
            <a:spAutoFit/>
          </a:bodyPr>
          <a:lstStyle/>
          <a:p>
            <a:pPr algn="ctr"/>
            <a:r>
              <a:rPr lang="en-US" dirty="0">
                <a:solidFill>
                  <a:srgbClr val="601329"/>
                </a:solidFill>
                <a:latin typeface="Neue Haas Grotesk Text Pro" panose="020B0504020202020204" pitchFamily="34" charset="77"/>
              </a:rPr>
              <a:t>RIESLING</a:t>
            </a:r>
          </a:p>
          <a:p>
            <a:pPr algn="ctr"/>
            <a:endParaRPr lang="en-US" dirty="0">
              <a:solidFill>
                <a:srgbClr val="601329"/>
              </a:solidFill>
              <a:latin typeface="Neue Haas Grotesk Text Pro" panose="020B0504020202020204" pitchFamily="34" charset="77"/>
            </a:endParaRPr>
          </a:p>
          <a:p>
            <a:pPr algn="ctr"/>
            <a:r>
              <a:rPr lang="en-US" sz="3800" b="1" dirty="0">
                <a:solidFill>
                  <a:schemeClr val="bg1"/>
                </a:solidFill>
                <a:latin typeface="Neue Haas Grotesk Text Pro" panose="020B0504020202020204" pitchFamily="34" charset="77"/>
              </a:rPr>
              <a:t>3%</a:t>
            </a:r>
          </a:p>
        </p:txBody>
      </p:sp>
      <p:sp>
        <p:nvSpPr>
          <p:cNvPr id="18" name="TextBox 17">
            <a:extLst>
              <a:ext uri="{FF2B5EF4-FFF2-40B4-BE49-F238E27FC236}">
                <a16:creationId xmlns:a16="http://schemas.microsoft.com/office/drawing/2014/main" id="{911F2450-4DCC-60B4-81D6-0AB4FD651E94}"/>
              </a:ext>
            </a:extLst>
          </p:cNvPr>
          <p:cNvSpPr txBox="1"/>
          <p:nvPr/>
        </p:nvSpPr>
        <p:spPr>
          <a:xfrm rot="16200000">
            <a:off x="1267112" y="4084438"/>
            <a:ext cx="1278876" cy="371255"/>
          </a:xfrm>
          <a:prstGeom prst="rect">
            <a:avLst/>
          </a:prstGeom>
          <a:noFill/>
        </p:spPr>
        <p:txBody>
          <a:bodyPr wrap="none" rtlCol="0">
            <a:spAutoFit/>
          </a:bodyPr>
          <a:lstStyle/>
          <a:p>
            <a:pPr algn="ctr">
              <a:lnSpc>
                <a:spcPct val="82000"/>
              </a:lnSpc>
            </a:pPr>
            <a:r>
              <a:rPr lang="en-US" sz="2200" b="1" dirty="0">
                <a:solidFill>
                  <a:schemeClr val="bg1"/>
                </a:solidFill>
                <a:latin typeface="Neue Haas Grotesk Text Pro" panose="020B0504020202020204" pitchFamily="34" charset="77"/>
              </a:rPr>
              <a:t>SHIRAZ</a:t>
            </a:r>
          </a:p>
        </p:txBody>
      </p:sp>
      <p:sp>
        <p:nvSpPr>
          <p:cNvPr id="21" name="TextBox 20">
            <a:extLst>
              <a:ext uri="{FF2B5EF4-FFF2-40B4-BE49-F238E27FC236}">
                <a16:creationId xmlns:a16="http://schemas.microsoft.com/office/drawing/2014/main" id="{6B4F8097-F893-7FB6-405F-C762EF6F4314}"/>
              </a:ext>
            </a:extLst>
          </p:cNvPr>
          <p:cNvSpPr txBox="1"/>
          <p:nvPr/>
        </p:nvSpPr>
        <p:spPr>
          <a:xfrm rot="16200000">
            <a:off x="7246525" y="4049268"/>
            <a:ext cx="1395126" cy="371255"/>
          </a:xfrm>
          <a:prstGeom prst="rect">
            <a:avLst/>
          </a:prstGeom>
          <a:noFill/>
        </p:spPr>
        <p:txBody>
          <a:bodyPr wrap="none" rtlCol="0">
            <a:spAutoFit/>
          </a:bodyPr>
          <a:lstStyle/>
          <a:p>
            <a:pPr algn="ctr">
              <a:lnSpc>
                <a:spcPct val="82000"/>
              </a:lnSpc>
            </a:pPr>
            <a:r>
              <a:rPr lang="en-US" sz="2200" b="1" dirty="0">
                <a:solidFill>
                  <a:schemeClr val="bg1"/>
                </a:solidFill>
                <a:latin typeface="Neue Haas Grotesk Text Pro" panose="020B0504020202020204" pitchFamily="34" charset="77"/>
              </a:rPr>
              <a:t>MERLOT</a:t>
            </a:r>
          </a:p>
        </p:txBody>
      </p:sp>
      <p:sp>
        <p:nvSpPr>
          <p:cNvPr id="5" name="object 10">
            <a:extLst>
              <a:ext uri="{FF2B5EF4-FFF2-40B4-BE49-F238E27FC236}">
                <a16:creationId xmlns:a16="http://schemas.microsoft.com/office/drawing/2014/main" id="{D65BE8BA-7DE3-5EFC-2CA1-DB4A6E7991DA}"/>
              </a:ext>
            </a:extLst>
          </p:cNvPr>
          <p:cNvSpPr txBox="1"/>
          <p:nvPr/>
        </p:nvSpPr>
        <p:spPr>
          <a:xfrm rot="16200000">
            <a:off x="4750782" y="4069993"/>
            <a:ext cx="2348718" cy="285976"/>
          </a:xfrm>
          <a:prstGeom prst="rect">
            <a:avLst/>
          </a:prstGeom>
        </p:spPr>
        <p:txBody>
          <a:bodyPr vert="horz" wrap="square" lIns="0" tIns="12065" rIns="0" bIns="0" rtlCol="0">
            <a:spAutoFit/>
          </a:bodyPr>
          <a:lstStyle/>
          <a:p>
            <a:pPr algn="ctr" defTabSz="914453">
              <a:lnSpc>
                <a:spcPct val="80000"/>
              </a:lnSpc>
              <a:spcBef>
                <a:spcPct val="0"/>
              </a:spcBef>
            </a:pPr>
            <a:r>
              <a:rPr lang="en-AU" sz="22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CHARDONNAY</a:t>
            </a:r>
            <a:endParaRPr lang="en-AU" sz="22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pic>
        <p:nvPicPr>
          <p:cNvPr id="23" name="Picture Placeholder 8">
            <a:extLst>
              <a:ext uri="{FF2B5EF4-FFF2-40B4-BE49-F238E27FC236}">
                <a16:creationId xmlns:a16="http://schemas.microsoft.com/office/drawing/2014/main" id="{8E00A90B-6718-2CEE-8548-FB00EB1F513C}"/>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3160619" y="1778557"/>
            <a:ext cx="1270924" cy="3847526"/>
          </a:xfrm>
          <a:prstGeom prst="rect">
            <a:avLst/>
          </a:prstGeom>
        </p:spPr>
      </p:pic>
      <p:sp>
        <p:nvSpPr>
          <p:cNvPr id="27" name="TextBox 26">
            <a:extLst>
              <a:ext uri="{FF2B5EF4-FFF2-40B4-BE49-F238E27FC236}">
                <a16:creationId xmlns:a16="http://schemas.microsoft.com/office/drawing/2014/main" id="{F649A10C-C3BC-8AD0-98B3-96B9B4417DDE}"/>
              </a:ext>
            </a:extLst>
          </p:cNvPr>
          <p:cNvSpPr txBox="1"/>
          <p:nvPr/>
        </p:nvSpPr>
        <p:spPr>
          <a:xfrm rot="16200000">
            <a:off x="2920409" y="3945618"/>
            <a:ext cx="1929695" cy="648896"/>
          </a:xfrm>
          <a:prstGeom prst="rect">
            <a:avLst/>
          </a:prstGeom>
          <a:noFill/>
        </p:spPr>
        <p:txBody>
          <a:bodyPr wrap="none" rtlCol="0">
            <a:spAutoFit/>
          </a:bodyPr>
          <a:lstStyle/>
          <a:p>
            <a:pPr algn="ctr">
              <a:lnSpc>
                <a:spcPct val="82000"/>
              </a:lnSpc>
            </a:pPr>
            <a:r>
              <a:rPr lang="en-US" sz="2200" b="1" dirty="0">
                <a:solidFill>
                  <a:schemeClr val="bg1"/>
                </a:solidFill>
                <a:latin typeface="Neue Haas Grotesk Text Pro" panose="020B0504020202020204" pitchFamily="34" charset="77"/>
              </a:rPr>
              <a:t>CABERNET </a:t>
            </a:r>
            <a:br>
              <a:rPr lang="en-US" sz="2200" b="1" dirty="0">
                <a:solidFill>
                  <a:schemeClr val="bg1"/>
                </a:solidFill>
                <a:latin typeface="Neue Haas Grotesk Text Pro" panose="020B0504020202020204" pitchFamily="34" charset="77"/>
              </a:rPr>
            </a:br>
            <a:r>
              <a:rPr lang="en-US" sz="2200" b="1" dirty="0">
                <a:solidFill>
                  <a:schemeClr val="bg1"/>
                </a:solidFill>
                <a:latin typeface="Neue Haas Grotesk Text Pro" panose="020B0504020202020204" pitchFamily="34" charset="77"/>
              </a:rPr>
              <a:t>SAUVIGNON</a:t>
            </a:r>
          </a:p>
        </p:txBody>
      </p:sp>
      <p:pic>
        <p:nvPicPr>
          <p:cNvPr id="28" name="Picture Placeholder 8" descr="A close up of a bottle&#10;&#10;Description automatically generated">
            <a:extLst>
              <a:ext uri="{FF2B5EF4-FFF2-40B4-BE49-F238E27FC236}">
                <a16:creationId xmlns:a16="http://schemas.microsoft.com/office/drawing/2014/main" id="{4ADCBE89-5DCD-083A-C2A1-58D42F374528}"/>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9357762" y="2007498"/>
            <a:ext cx="1157924" cy="3505435"/>
          </a:xfrm>
          <a:prstGeom prst="rect">
            <a:avLst/>
          </a:prstGeom>
        </p:spPr>
      </p:pic>
      <p:sp>
        <p:nvSpPr>
          <p:cNvPr id="29" name="TextBox 28">
            <a:extLst>
              <a:ext uri="{FF2B5EF4-FFF2-40B4-BE49-F238E27FC236}">
                <a16:creationId xmlns:a16="http://schemas.microsoft.com/office/drawing/2014/main" id="{31E4E801-EB89-D17B-AAF1-1BFAD33B0F38}"/>
              </a:ext>
            </a:extLst>
          </p:cNvPr>
          <p:cNvSpPr txBox="1"/>
          <p:nvPr/>
        </p:nvSpPr>
        <p:spPr>
          <a:xfrm rot="16200000">
            <a:off x="9172601" y="4019454"/>
            <a:ext cx="1540551" cy="430887"/>
          </a:xfrm>
          <a:prstGeom prst="rect">
            <a:avLst/>
          </a:prstGeom>
          <a:noFill/>
        </p:spPr>
        <p:txBody>
          <a:bodyPr wrap="none" rtlCol="0">
            <a:spAutoFit/>
          </a:bodyPr>
          <a:lstStyle/>
          <a:p>
            <a:pPr algn="ctr"/>
            <a:r>
              <a:rPr lang="en-US" sz="2200" b="1" dirty="0">
                <a:solidFill>
                  <a:schemeClr val="bg1"/>
                </a:solidFill>
                <a:latin typeface="Neue Haas Grotesk Text Pro" panose="020B0504020202020204" pitchFamily="34" charset="77"/>
              </a:rPr>
              <a:t>RIESLING</a:t>
            </a:r>
          </a:p>
        </p:txBody>
      </p:sp>
    </p:spTree>
    <p:extLst>
      <p:ext uri="{BB962C8B-B14F-4D97-AF65-F5344CB8AC3E}">
        <p14:creationId xmlns:p14="http://schemas.microsoft.com/office/powerpoint/2010/main" val="3859178516"/>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A53CAD1-41AE-603C-A2AC-6F78511DB248}"/>
              </a:ext>
            </a:extLst>
          </p:cNvPr>
          <p:cNvSpPr txBox="1"/>
          <p:nvPr/>
        </p:nvSpPr>
        <p:spPr>
          <a:xfrm>
            <a:off x="512573" y="523183"/>
            <a:ext cx="5541444" cy="1182631"/>
          </a:xfrm>
          <a:prstGeom prst="rect">
            <a:avLst/>
          </a:prstGeom>
          <a:noFill/>
        </p:spPr>
        <p:txBody>
          <a:bodyPr wrap="square">
            <a:spAutoFit/>
          </a:bodyPr>
          <a:lstStyle/>
          <a:p>
            <a:pPr>
              <a:lnSpc>
                <a:spcPct val="82000"/>
              </a:lnSpc>
            </a:pPr>
            <a:r>
              <a:rPr lang="en-US" sz="3200" dirty="0">
                <a:solidFill>
                  <a:srgbClr val="601329"/>
                </a:solidFill>
                <a:latin typeface="Neue Haas Grotesk Text Pro" panose="020B0504020202020204" pitchFamily="34" charset="77"/>
              </a:rPr>
              <a:t>LANGHORNE CREEK</a:t>
            </a:r>
            <a:br>
              <a:rPr lang="en-US" sz="6000" dirty="0">
                <a:solidFill>
                  <a:srgbClr val="B2D8BE"/>
                </a:solidFill>
                <a:latin typeface="Neue Haas Grotesk Text Pro" panose="020B0504020202020204" pitchFamily="34" charset="77"/>
              </a:rPr>
            </a:br>
            <a:r>
              <a:rPr lang="en-US" sz="5440" dirty="0">
                <a:solidFill>
                  <a:schemeClr val="bg2"/>
                </a:solidFill>
                <a:latin typeface="Neue Haas Grotesk Text Pro" panose="020B0504020202020204" pitchFamily="34" charset="77"/>
              </a:rPr>
              <a:t>SHIRAZ</a:t>
            </a:r>
          </a:p>
        </p:txBody>
      </p:sp>
      <p:sp>
        <p:nvSpPr>
          <p:cNvPr id="6" name="TextBox 5">
            <a:extLst>
              <a:ext uri="{FF2B5EF4-FFF2-40B4-BE49-F238E27FC236}">
                <a16:creationId xmlns:a16="http://schemas.microsoft.com/office/drawing/2014/main" id="{3937CC6C-038C-22C6-5A1B-F274BB411F78}"/>
              </a:ext>
            </a:extLst>
          </p:cNvPr>
          <p:cNvSpPr txBox="1"/>
          <p:nvPr/>
        </p:nvSpPr>
        <p:spPr>
          <a:xfrm>
            <a:off x="833318" y="2414371"/>
            <a:ext cx="2805709" cy="830997"/>
          </a:xfrm>
          <a:prstGeom prst="rect">
            <a:avLst/>
          </a:prstGeom>
          <a:noFill/>
        </p:spPr>
        <p:txBody>
          <a:bodyPr wrap="square" anchor="b">
            <a:spAutoFit/>
          </a:bodyPr>
          <a:lstStyle/>
          <a:p>
            <a:pPr algn="ctr">
              <a:spcBef>
                <a:spcPts val="217"/>
              </a:spcBef>
              <a:spcAft>
                <a:spcPts val="315"/>
              </a:spcAft>
            </a:pPr>
            <a:r>
              <a:rPr lang="en-AU" sz="1600" dirty="0">
                <a:effectLst/>
                <a:latin typeface="Neue Haas Grotesk Text Pro" panose="020B0504020202020204" pitchFamily="34" charset="77"/>
              </a:rPr>
              <a:t>COMMONLY BLENDED WITH CABERNET SAUVIGNON</a:t>
            </a:r>
          </a:p>
        </p:txBody>
      </p:sp>
      <p:cxnSp>
        <p:nvCxnSpPr>
          <p:cNvPr id="20" name="Straight Connector 19">
            <a:extLst>
              <a:ext uri="{FF2B5EF4-FFF2-40B4-BE49-F238E27FC236}">
                <a16:creationId xmlns:a16="http://schemas.microsoft.com/office/drawing/2014/main" id="{3654D054-7B9D-D4AC-4445-35BFD05D1739}"/>
              </a:ext>
            </a:extLst>
          </p:cNvPr>
          <p:cNvCxnSpPr>
            <a:cxnSpLocks/>
          </p:cNvCxnSpPr>
          <p:nvPr/>
        </p:nvCxnSpPr>
        <p:spPr>
          <a:xfrm>
            <a:off x="6721231" y="3032760"/>
            <a:ext cx="1071054"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1B638749-00FB-780E-CC25-0154A0ECA7AD}"/>
              </a:ext>
            </a:extLst>
          </p:cNvPr>
          <p:cNvCxnSpPr>
            <a:cxnSpLocks/>
          </p:cNvCxnSpPr>
          <p:nvPr/>
        </p:nvCxnSpPr>
        <p:spPr>
          <a:xfrm>
            <a:off x="2219110" y="3278431"/>
            <a:ext cx="0" cy="342029"/>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CB2C604B-08E1-D968-D2A2-6A9E8712F43E}"/>
              </a:ext>
            </a:extLst>
          </p:cNvPr>
          <p:cNvCxnSpPr>
            <a:cxnSpLocks/>
          </p:cNvCxnSpPr>
          <p:nvPr/>
        </p:nvCxnSpPr>
        <p:spPr>
          <a:xfrm>
            <a:off x="2219110" y="3612840"/>
            <a:ext cx="3736213"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26" name="Oval 25">
            <a:extLst>
              <a:ext uri="{FF2B5EF4-FFF2-40B4-BE49-F238E27FC236}">
                <a16:creationId xmlns:a16="http://schemas.microsoft.com/office/drawing/2014/main" id="{EA6BCBDD-680C-58C3-153A-39C29DAC56F3}"/>
              </a:ext>
            </a:extLst>
          </p:cNvPr>
          <p:cNvSpPr/>
          <p:nvPr/>
        </p:nvSpPr>
        <p:spPr>
          <a:xfrm>
            <a:off x="7790488" y="1812209"/>
            <a:ext cx="2220146" cy="2220146"/>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B2D8BE"/>
              </a:solidFill>
              <a:latin typeface="Neue Haas Grotesk Text Pro" panose="020B0504020202020204" pitchFamily="34" charset="77"/>
            </a:endParaRPr>
          </a:p>
        </p:txBody>
      </p:sp>
      <p:sp>
        <p:nvSpPr>
          <p:cNvPr id="27" name="object 58">
            <a:extLst>
              <a:ext uri="{FF2B5EF4-FFF2-40B4-BE49-F238E27FC236}">
                <a16:creationId xmlns:a16="http://schemas.microsoft.com/office/drawing/2014/main" id="{78AE6EC6-A66B-DA1E-D63F-D79E7AD819BE}"/>
              </a:ext>
            </a:extLst>
          </p:cNvPr>
          <p:cNvSpPr txBox="1"/>
          <p:nvPr/>
        </p:nvSpPr>
        <p:spPr>
          <a:xfrm>
            <a:off x="8049581" y="2443530"/>
            <a:ext cx="1703757" cy="1027974"/>
          </a:xfrm>
          <a:prstGeom prst="rect">
            <a:avLst/>
          </a:prstGeom>
        </p:spPr>
        <p:txBody>
          <a:bodyPr vert="horz" wrap="square" lIns="0" tIns="17145" rIns="0" bIns="0" rtlCol="0" anchor="ctr" anchorCtr="0">
            <a:spAutoFit/>
          </a:bodyPr>
          <a:lstStyle>
            <a:defPPr>
              <a:defRPr lang="en-US"/>
            </a:defPPr>
            <a:lvl1pPr algn="ctr">
              <a:lnSpc>
                <a:spcPct val="90000"/>
              </a:lnSpc>
              <a:buClr>
                <a:srgbClr val="F40000"/>
              </a:buClr>
              <a:defRPr sz="1300" b="1">
                <a:solidFill>
                  <a:schemeClr val="bg1"/>
                </a:solidFill>
                <a:cs typeface="Hellix SemiBold"/>
              </a:defRPr>
            </a:lvl1pPr>
          </a:lstStyle>
          <a:p>
            <a:pPr algn="ctr">
              <a:lnSpc>
                <a:spcPct val="82000"/>
              </a:lnSpc>
              <a:spcBef>
                <a:spcPts val="217"/>
              </a:spcBef>
            </a:pPr>
            <a:r>
              <a:rPr lang="en-AU" sz="2000" b="1" dirty="0">
                <a:solidFill>
                  <a:schemeClr val="tx1"/>
                </a:solidFill>
                <a:effectLst/>
                <a:latin typeface="Neue Haas Grotesk Text Pro" panose="020B0504020202020204" pitchFamily="34" charset="77"/>
              </a:rPr>
              <a:t>GENEROUS AND </a:t>
            </a:r>
            <a:br>
              <a:rPr lang="en-AU" sz="2000" b="1" dirty="0">
                <a:solidFill>
                  <a:schemeClr val="tx1"/>
                </a:solidFill>
                <a:effectLst/>
                <a:latin typeface="Neue Haas Grotesk Text Pro" panose="020B0504020202020204" pitchFamily="34" charset="77"/>
              </a:rPr>
            </a:br>
            <a:r>
              <a:rPr lang="en-AU" sz="2000" b="1" dirty="0">
                <a:solidFill>
                  <a:schemeClr val="tx1"/>
                </a:solidFill>
                <a:effectLst/>
                <a:latin typeface="Neue Haas Grotesk Text Pro" panose="020B0504020202020204" pitchFamily="34" charset="77"/>
              </a:rPr>
              <a:t>RICHLY FLAVOURED</a:t>
            </a:r>
          </a:p>
        </p:txBody>
      </p:sp>
      <p:sp>
        <p:nvSpPr>
          <p:cNvPr id="29" name="TextBox 28">
            <a:extLst>
              <a:ext uri="{FF2B5EF4-FFF2-40B4-BE49-F238E27FC236}">
                <a16:creationId xmlns:a16="http://schemas.microsoft.com/office/drawing/2014/main" id="{9EE6620A-6DE8-9F2C-93D7-EA689D1394C6}"/>
              </a:ext>
            </a:extLst>
          </p:cNvPr>
          <p:cNvSpPr txBox="1"/>
          <p:nvPr/>
        </p:nvSpPr>
        <p:spPr>
          <a:xfrm>
            <a:off x="8534885" y="5139195"/>
            <a:ext cx="2805709" cy="1472839"/>
          </a:xfrm>
          <a:prstGeom prst="rect">
            <a:avLst/>
          </a:prstGeom>
          <a:noFill/>
        </p:spPr>
        <p:txBody>
          <a:bodyPr wrap="square" anchor="b">
            <a:spAutoFit/>
          </a:bodyPr>
          <a:lstStyle/>
          <a:p>
            <a:pPr>
              <a:lnSpc>
                <a:spcPct val="82000"/>
              </a:lnSpc>
              <a:spcBef>
                <a:spcPts val="150"/>
              </a:spcBef>
              <a:spcAft>
                <a:spcPts val="315"/>
              </a:spcAft>
              <a:buClr>
                <a:schemeClr val="bg2"/>
              </a:buClr>
            </a:pPr>
            <a:r>
              <a:rPr lang="en-AU" sz="1400" dirty="0">
                <a:effectLst/>
                <a:latin typeface="Neue Haas Grotesk Text Pro" panose="020B0504020202020204" pitchFamily="34" charset="77"/>
              </a:rPr>
              <a:t>TYPICAL FLAVOURS</a:t>
            </a:r>
          </a:p>
          <a:p>
            <a:pPr marL="285750" indent="-285750">
              <a:lnSpc>
                <a:spcPct val="82000"/>
              </a:lnSpc>
              <a:spcBef>
                <a:spcPts val="150"/>
              </a:spcBef>
              <a:spcAft>
                <a:spcPts val="315"/>
              </a:spcAft>
              <a:buClr>
                <a:schemeClr val="bg2"/>
              </a:buClr>
              <a:buFont typeface="Arial" panose="020B0604020202020204" pitchFamily="34" charset="0"/>
              <a:buChar char="•"/>
            </a:pPr>
            <a:r>
              <a:rPr lang="en-AU" sz="1400" dirty="0">
                <a:effectLst/>
                <a:latin typeface="Neue Haas Grotesk Text Pro" panose="020B0504020202020204" pitchFamily="34" charset="77"/>
              </a:rPr>
              <a:t>Dark berries</a:t>
            </a:r>
          </a:p>
          <a:p>
            <a:pPr marL="285750" indent="-285750">
              <a:lnSpc>
                <a:spcPct val="82000"/>
              </a:lnSpc>
              <a:spcBef>
                <a:spcPts val="150"/>
              </a:spcBef>
              <a:spcAft>
                <a:spcPts val="315"/>
              </a:spcAft>
              <a:buClr>
                <a:schemeClr val="bg2"/>
              </a:buClr>
              <a:buFont typeface="Arial" panose="020B0604020202020204" pitchFamily="34" charset="0"/>
              <a:buChar char="•"/>
            </a:pPr>
            <a:r>
              <a:rPr lang="en-AU" sz="1400" dirty="0">
                <a:latin typeface="Neue Haas Grotesk Text Pro" panose="020B0504020202020204" pitchFamily="34" charset="77"/>
              </a:rPr>
              <a:t>Plum</a:t>
            </a:r>
          </a:p>
          <a:p>
            <a:pPr marL="285750" indent="-285750">
              <a:lnSpc>
                <a:spcPct val="82000"/>
              </a:lnSpc>
              <a:spcBef>
                <a:spcPts val="150"/>
              </a:spcBef>
              <a:spcAft>
                <a:spcPts val="315"/>
              </a:spcAft>
              <a:buClr>
                <a:schemeClr val="bg2"/>
              </a:buClr>
              <a:buFont typeface="Arial" panose="020B0604020202020204" pitchFamily="34" charset="0"/>
              <a:buChar char="•"/>
            </a:pPr>
            <a:r>
              <a:rPr lang="en-AU" sz="1400" dirty="0">
                <a:latin typeface="Neue Haas Grotesk Text Pro" panose="020B0504020202020204" pitchFamily="34" charset="77"/>
              </a:rPr>
              <a:t>Liquorice</a:t>
            </a:r>
          </a:p>
          <a:p>
            <a:pPr marL="285750" indent="-285750">
              <a:lnSpc>
                <a:spcPct val="82000"/>
              </a:lnSpc>
              <a:spcBef>
                <a:spcPts val="150"/>
              </a:spcBef>
              <a:spcAft>
                <a:spcPts val="315"/>
              </a:spcAft>
              <a:buClr>
                <a:schemeClr val="bg2"/>
              </a:buClr>
              <a:buFont typeface="Arial" panose="020B0604020202020204" pitchFamily="34" charset="0"/>
              <a:buChar char="•"/>
            </a:pPr>
            <a:r>
              <a:rPr lang="en-AU" sz="1400" dirty="0">
                <a:effectLst/>
                <a:latin typeface="Neue Haas Grotesk Text Pro" panose="020B0504020202020204" pitchFamily="34" charset="77"/>
              </a:rPr>
              <a:t>Pepper</a:t>
            </a:r>
          </a:p>
          <a:p>
            <a:pPr marL="285750" indent="-285750">
              <a:lnSpc>
                <a:spcPct val="82000"/>
              </a:lnSpc>
              <a:spcBef>
                <a:spcPts val="150"/>
              </a:spcBef>
              <a:spcAft>
                <a:spcPts val="315"/>
              </a:spcAft>
              <a:buClr>
                <a:schemeClr val="bg2"/>
              </a:buClr>
              <a:buFont typeface="Arial" panose="020B0604020202020204" pitchFamily="34" charset="0"/>
              <a:buChar char="•"/>
            </a:pPr>
            <a:r>
              <a:rPr lang="en-AU" sz="1400" dirty="0">
                <a:latin typeface="Neue Haas Grotesk Text Pro" panose="020B0504020202020204" pitchFamily="34" charset="77"/>
              </a:rPr>
              <a:t>Spice</a:t>
            </a:r>
          </a:p>
        </p:txBody>
      </p:sp>
      <p:cxnSp>
        <p:nvCxnSpPr>
          <p:cNvPr id="33" name="Straight Connector 32">
            <a:extLst>
              <a:ext uri="{FF2B5EF4-FFF2-40B4-BE49-F238E27FC236}">
                <a16:creationId xmlns:a16="http://schemas.microsoft.com/office/drawing/2014/main" id="{3E7C21EF-D9C4-4832-84EE-5205ED202FE8}"/>
              </a:ext>
            </a:extLst>
          </p:cNvPr>
          <p:cNvCxnSpPr>
            <a:cxnSpLocks/>
          </p:cNvCxnSpPr>
          <p:nvPr/>
        </p:nvCxnSpPr>
        <p:spPr>
          <a:xfrm>
            <a:off x="6992983" y="4707878"/>
            <a:ext cx="2274570"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842884D4-1987-62FE-AF27-1EA78A0186FA}"/>
              </a:ext>
            </a:extLst>
          </p:cNvPr>
          <p:cNvCxnSpPr>
            <a:cxnSpLocks/>
          </p:cNvCxnSpPr>
          <p:nvPr/>
        </p:nvCxnSpPr>
        <p:spPr>
          <a:xfrm>
            <a:off x="9267553" y="4700258"/>
            <a:ext cx="0" cy="359011"/>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pic>
        <p:nvPicPr>
          <p:cNvPr id="3" name="Picture Placeholder 8">
            <a:extLst>
              <a:ext uri="{FF2B5EF4-FFF2-40B4-BE49-F238E27FC236}">
                <a16:creationId xmlns:a16="http://schemas.microsoft.com/office/drawing/2014/main" id="{00E01808-059B-3E38-E255-56D2BA1A6CF6}"/>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5340682" y="368300"/>
            <a:ext cx="2114328" cy="6400800"/>
          </a:xfrm>
          <a:prstGeom prst="rect">
            <a:avLst/>
          </a:prstGeom>
        </p:spPr>
      </p:pic>
      <p:sp>
        <p:nvSpPr>
          <p:cNvPr id="5" name="object 10">
            <a:extLst>
              <a:ext uri="{FF2B5EF4-FFF2-40B4-BE49-F238E27FC236}">
                <a16:creationId xmlns:a16="http://schemas.microsoft.com/office/drawing/2014/main" id="{CDA192C4-498D-4B53-51F1-82D359B009E4}"/>
              </a:ext>
            </a:extLst>
          </p:cNvPr>
          <p:cNvSpPr txBox="1"/>
          <p:nvPr/>
        </p:nvSpPr>
        <p:spPr>
          <a:xfrm rot="16200000">
            <a:off x="4214078" y="4194291"/>
            <a:ext cx="4652237" cy="559769"/>
          </a:xfrm>
          <a:prstGeom prst="rect">
            <a:avLst/>
          </a:prstGeom>
        </p:spPr>
        <p:txBody>
          <a:bodyPr vert="horz" wrap="square" lIns="0" tIns="12065" rIns="0" bIns="0" rtlCol="0">
            <a:spAutoFit/>
          </a:bodyPr>
          <a:lstStyle/>
          <a:p>
            <a:pPr algn="ctr" defTabSz="914453">
              <a:lnSpc>
                <a:spcPct val="80000"/>
              </a:lnSpc>
              <a:spcBef>
                <a:spcPct val="0"/>
              </a:spcBef>
            </a:pPr>
            <a:r>
              <a:rPr lang="en-AU" sz="44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SHIRAZ</a:t>
            </a:r>
            <a:endParaRPr lang="en-AU" sz="44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cxnSp>
        <p:nvCxnSpPr>
          <p:cNvPr id="2" name="Straight Connector 1">
            <a:extLst>
              <a:ext uri="{FF2B5EF4-FFF2-40B4-BE49-F238E27FC236}">
                <a16:creationId xmlns:a16="http://schemas.microsoft.com/office/drawing/2014/main" id="{342A1A4F-05C7-791A-B423-D402B8673F14}"/>
              </a:ext>
            </a:extLst>
          </p:cNvPr>
          <p:cNvCxnSpPr>
            <a:cxnSpLocks/>
          </p:cNvCxnSpPr>
          <p:nvPr/>
        </p:nvCxnSpPr>
        <p:spPr>
          <a:xfrm>
            <a:off x="3283295" y="3912433"/>
            <a:ext cx="2487918"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138EB90E-05BF-A81C-E736-B3A4F470F552}"/>
              </a:ext>
            </a:extLst>
          </p:cNvPr>
          <p:cNvCxnSpPr>
            <a:cxnSpLocks/>
          </p:cNvCxnSpPr>
          <p:nvPr/>
        </p:nvCxnSpPr>
        <p:spPr>
          <a:xfrm>
            <a:off x="3283295" y="3904813"/>
            <a:ext cx="0" cy="430573"/>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8" name="Oval 7">
            <a:extLst>
              <a:ext uri="{FF2B5EF4-FFF2-40B4-BE49-F238E27FC236}">
                <a16:creationId xmlns:a16="http://schemas.microsoft.com/office/drawing/2014/main" id="{BC9911B9-B720-D715-5640-769710C06EC4}"/>
              </a:ext>
            </a:extLst>
          </p:cNvPr>
          <p:cNvSpPr/>
          <p:nvPr/>
        </p:nvSpPr>
        <p:spPr>
          <a:xfrm>
            <a:off x="2129265" y="4284535"/>
            <a:ext cx="2199918" cy="222803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B2D8BE"/>
              </a:solidFill>
              <a:latin typeface="Neue Haas Grotesk Text Pro" panose="020B0504020202020204" pitchFamily="34" charset="77"/>
            </a:endParaRPr>
          </a:p>
        </p:txBody>
      </p:sp>
      <p:sp>
        <p:nvSpPr>
          <p:cNvPr id="9" name="object 58">
            <a:extLst>
              <a:ext uri="{FF2B5EF4-FFF2-40B4-BE49-F238E27FC236}">
                <a16:creationId xmlns:a16="http://schemas.microsoft.com/office/drawing/2014/main" id="{08DF3CAB-590D-D4DF-95F5-5236C9BD1F82}"/>
              </a:ext>
            </a:extLst>
          </p:cNvPr>
          <p:cNvSpPr txBox="1"/>
          <p:nvPr/>
        </p:nvSpPr>
        <p:spPr>
          <a:xfrm>
            <a:off x="2169745" y="4554129"/>
            <a:ext cx="2146963" cy="1785745"/>
          </a:xfrm>
          <a:prstGeom prst="rect">
            <a:avLst/>
          </a:prstGeom>
        </p:spPr>
        <p:txBody>
          <a:bodyPr vert="horz" wrap="square" lIns="0" tIns="17145" rIns="0" bIns="0" rtlCol="0" anchor="ctr" anchorCtr="0">
            <a:spAutoFit/>
          </a:bodyPr>
          <a:lstStyle>
            <a:defPPr>
              <a:defRPr lang="en-US"/>
            </a:defPPr>
            <a:lvl1pPr algn="ctr">
              <a:lnSpc>
                <a:spcPct val="90000"/>
              </a:lnSpc>
              <a:buClr>
                <a:srgbClr val="F40000"/>
              </a:buClr>
              <a:defRPr sz="1300" b="1">
                <a:solidFill>
                  <a:schemeClr val="bg1"/>
                </a:solidFill>
                <a:cs typeface="Hellix SemiBold"/>
              </a:defRPr>
            </a:lvl1pPr>
          </a:lstStyle>
          <a:p>
            <a:pPr algn="ctr">
              <a:lnSpc>
                <a:spcPct val="82000"/>
              </a:lnSpc>
              <a:spcBef>
                <a:spcPts val="217"/>
              </a:spcBef>
            </a:pPr>
            <a:r>
              <a:rPr lang="en-AU" sz="2800" dirty="0">
                <a:effectLst/>
                <a:latin typeface="Neue Haas Grotesk Text Pro" panose="020B0504020202020204" pitchFamily="34" charset="77"/>
              </a:rPr>
              <a:t>OVER</a:t>
            </a:r>
          </a:p>
          <a:p>
            <a:pPr algn="ctr">
              <a:lnSpc>
                <a:spcPct val="82000"/>
              </a:lnSpc>
              <a:spcBef>
                <a:spcPts val="217"/>
              </a:spcBef>
            </a:pPr>
            <a:r>
              <a:rPr lang="en-AU" sz="6000" dirty="0">
                <a:effectLst/>
                <a:latin typeface="Neue Haas Grotesk Text Pro" panose="020B0504020202020204" pitchFamily="34" charset="77"/>
              </a:rPr>
              <a:t>1/3</a:t>
            </a:r>
          </a:p>
          <a:p>
            <a:pPr algn="ctr">
              <a:lnSpc>
                <a:spcPct val="82000"/>
              </a:lnSpc>
              <a:spcBef>
                <a:spcPts val="217"/>
              </a:spcBef>
            </a:pPr>
            <a:r>
              <a:rPr lang="en-AU" sz="1600" dirty="0">
                <a:latin typeface="Neue Haas Grotesk Text Pro" panose="020B0504020202020204" pitchFamily="34" charset="77"/>
              </a:rPr>
              <a:t>OF TOTAL</a:t>
            </a:r>
            <a:br>
              <a:rPr lang="en-AU" sz="1600" dirty="0">
                <a:latin typeface="Neue Haas Grotesk Text Pro" panose="020B0504020202020204" pitchFamily="34" charset="77"/>
              </a:rPr>
            </a:br>
            <a:r>
              <a:rPr lang="en-AU" sz="1600" dirty="0">
                <a:latin typeface="Neue Haas Grotesk Text Pro" panose="020B0504020202020204" pitchFamily="34" charset="77"/>
              </a:rPr>
              <a:t>ANNUAL </a:t>
            </a:r>
            <a:br>
              <a:rPr lang="en-AU" sz="1600" dirty="0">
                <a:latin typeface="Neue Haas Grotesk Text Pro" panose="020B0504020202020204" pitchFamily="34" charset="77"/>
              </a:rPr>
            </a:br>
            <a:r>
              <a:rPr lang="en-AU" sz="1600" dirty="0">
                <a:latin typeface="Neue Haas Grotesk Text Pro" panose="020B0504020202020204" pitchFamily="34" charset="77"/>
              </a:rPr>
              <a:t>CRUSH</a:t>
            </a:r>
            <a:endParaRPr lang="en-AU" sz="1600" dirty="0">
              <a:effectLst/>
              <a:latin typeface="Neue Haas Grotesk Text Pro" panose="020B0504020202020204" pitchFamily="34" charset="77"/>
            </a:endParaRPr>
          </a:p>
        </p:txBody>
      </p:sp>
    </p:spTree>
    <p:extLst>
      <p:ext uri="{BB962C8B-B14F-4D97-AF65-F5344CB8AC3E}">
        <p14:creationId xmlns:p14="http://schemas.microsoft.com/office/powerpoint/2010/main" val="15214494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A7B58-7FE5-9CFB-75CB-23678C6728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A7B6AD-843F-1C34-2DF4-9132C6369F60}"/>
              </a:ext>
            </a:extLst>
          </p:cNvPr>
          <p:cNvSpPr>
            <a:spLocks noGrp="1"/>
          </p:cNvSpPr>
          <p:nvPr>
            <p:ph type="title" idx="4294967295"/>
          </p:nvPr>
        </p:nvSpPr>
        <p:spPr>
          <a:xfrm>
            <a:off x="592084" y="586508"/>
            <a:ext cx="11283754" cy="1325562"/>
          </a:xfrm>
        </p:spPr>
        <p:txBody>
          <a:bodyPr/>
          <a:lstStyle/>
          <a:p>
            <a:r>
              <a:rPr lang="en-US" sz="3200" dirty="0">
                <a:solidFill>
                  <a:schemeClr val="bg2"/>
                </a:solidFill>
                <a:latin typeface="Neue Haas Grotesk Text Pro" panose="020B0504020202020204" pitchFamily="34" charset="77"/>
              </a:rPr>
              <a:t>SHIRAZ</a:t>
            </a:r>
            <a:br>
              <a:rPr lang="en-US" sz="4000" dirty="0">
                <a:solidFill>
                  <a:schemeClr val="accent3"/>
                </a:solidFill>
                <a:latin typeface="Neue Haas Grotesk Text Pro" panose="020B0504020202020204" pitchFamily="34" charset="77"/>
              </a:rPr>
            </a:br>
            <a:r>
              <a:rPr lang="en-US" sz="5440" dirty="0">
                <a:solidFill>
                  <a:schemeClr val="accent2"/>
                </a:solidFill>
                <a:latin typeface="Neue Haas Grotesk Text Pro" panose="020B0504020202020204" pitchFamily="34" charset="77"/>
              </a:rPr>
              <a:t>characteristics</a:t>
            </a:r>
          </a:p>
        </p:txBody>
      </p:sp>
      <p:pic>
        <p:nvPicPr>
          <p:cNvPr id="20" name="Picture Placeholder 8">
            <a:extLst>
              <a:ext uri="{FF2B5EF4-FFF2-40B4-BE49-F238E27FC236}">
                <a16:creationId xmlns:a16="http://schemas.microsoft.com/office/drawing/2014/main" id="{C64F49F4-C7C2-382F-8134-F77222E4B50F}"/>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8284129" y="368300"/>
            <a:ext cx="2114328" cy="6400800"/>
          </a:xfrm>
          <a:prstGeom prst="rect">
            <a:avLst/>
          </a:prstGeom>
        </p:spPr>
      </p:pic>
      <p:sp>
        <p:nvSpPr>
          <p:cNvPr id="21" name="object 10">
            <a:extLst>
              <a:ext uri="{FF2B5EF4-FFF2-40B4-BE49-F238E27FC236}">
                <a16:creationId xmlns:a16="http://schemas.microsoft.com/office/drawing/2014/main" id="{A9FED8F2-D222-2658-7496-A52278E2F5B7}"/>
              </a:ext>
            </a:extLst>
          </p:cNvPr>
          <p:cNvSpPr txBox="1"/>
          <p:nvPr/>
        </p:nvSpPr>
        <p:spPr>
          <a:xfrm rot="16200000">
            <a:off x="7157525" y="4194291"/>
            <a:ext cx="4652237" cy="559769"/>
          </a:xfrm>
          <a:prstGeom prst="rect">
            <a:avLst/>
          </a:prstGeom>
        </p:spPr>
        <p:txBody>
          <a:bodyPr vert="horz" wrap="square" lIns="0" tIns="12065" rIns="0" bIns="0" rtlCol="0">
            <a:spAutoFit/>
          </a:bodyPr>
          <a:lstStyle/>
          <a:p>
            <a:pPr algn="ctr" defTabSz="914453">
              <a:lnSpc>
                <a:spcPct val="80000"/>
              </a:lnSpc>
              <a:spcBef>
                <a:spcPct val="0"/>
              </a:spcBef>
            </a:pPr>
            <a:r>
              <a:rPr lang="en-AU" sz="44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SHIRAZ</a:t>
            </a:r>
            <a:endParaRPr lang="en-AU" sz="44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5" name="Oval 4">
            <a:extLst>
              <a:ext uri="{FF2B5EF4-FFF2-40B4-BE49-F238E27FC236}">
                <a16:creationId xmlns:a16="http://schemas.microsoft.com/office/drawing/2014/main" id="{B07D034B-FA81-447C-79D9-BD8BFC3849DB}"/>
              </a:ext>
            </a:extLst>
          </p:cNvPr>
          <p:cNvSpPr/>
          <p:nvPr/>
        </p:nvSpPr>
        <p:spPr>
          <a:xfrm>
            <a:off x="2018794" y="1693590"/>
            <a:ext cx="272668" cy="272668"/>
          </a:xfrm>
          <a:prstGeom prst="ellipse">
            <a:avLst/>
          </a:prstGeom>
          <a:solidFill>
            <a:srgbClr val="CD53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 name="Oval 11">
            <a:extLst>
              <a:ext uri="{FF2B5EF4-FFF2-40B4-BE49-F238E27FC236}">
                <a16:creationId xmlns:a16="http://schemas.microsoft.com/office/drawing/2014/main" id="{ECE51254-419D-29CF-E4C7-E8063642813C}"/>
              </a:ext>
            </a:extLst>
          </p:cNvPr>
          <p:cNvSpPr/>
          <p:nvPr/>
        </p:nvSpPr>
        <p:spPr>
          <a:xfrm>
            <a:off x="2382937" y="1690688"/>
            <a:ext cx="272668" cy="272668"/>
          </a:xfrm>
          <a:prstGeom prst="ellipse">
            <a:avLst/>
          </a:prstGeom>
          <a:solidFill>
            <a:srgbClr val="C72E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 name="Oval 17">
            <a:extLst>
              <a:ext uri="{FF2B5EF4-FFF2-40B4-BE49-F238E27FC236}">
                <a16:creationId xmlns:a16="http://schemas.microsoft.com/office/drawing/2014/main" id="{8F9442EB-F8DB-AA97-5543-6832E2FA2144}"/>
              </a:ext>
            </a:extLst>
          </p:cNvPr>
          <p:cNvSpPr/>
          <p:nvPr/>
        </p:nvSpPr>
        <p:spPr>
          <a:xfrm>
            <a:off x="2747080" y="1690688"/>
            <a:ext cx="272668" cy="272668"/>
          </a:xfrm>
          <a:prstGeom prst="ellipse">
            <a:avLst/>
          </a:prstGeom>
          <a:solidFill>
            <a:srgbClr val="C42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9" name="Oval 18">
            <a:extLst>
              <a:ext uri="{FF2B5EF4-FFF2-40B4-BE49-F238E27FC236}">
                <a16:creationId xmlns:a16="http://schemas.microsoft.com/office/drawing/2014/main" id="{468D29E8-9680-54FB-ADF6-1FC18021F427}"/>
              </a:ext>
            </a:extLst>
          </p:cNvPr>
          <p:cNvSpPr/>
          <p:nvPr/>
        </p:nvSpPr>
        <p:spPr>
          <a:xfrm>
            <a:off x="3111223" y="1690688"/>
            <a:ext cx="272668" cy="272668"/>
          </a:xfrm>
          <a:prstGeom prst="ellipse">
            <a:avLst/>
          </a:prstGeom>
          <a:solidFill>
            <a:srgbClr val="BD21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2" name="Title 2">
            <a:extLst>
              <a:ext uri="{FF2B5EF4-FFF2-40B4-BE49-F238E27FC236}">
                <a16:creationId xmlns:a16="http://schemas.microsoft.com/office/drawing/2014/main" id="{B283C7EC-898C-AD95-22EA-C77E4AED5B94}"/>
              </a:ext>
            </a:extLst>
          </p:cNvPr>
          <p:cNvSpPr txBox="1"/>
          <p:nvPr/>
        </p:nvSpPr>
        <p:spPr>
          <a:xfrm>
            <a:off x="538348" y="1718656"/>
            <a:ext cx="1104374" cy="282528"/>
          </a:xfrm>
          <a:prstGeom prst="rect">
            <a:avLst/>
          </a:prstGeom>
        </p:spPr>
        <p:txBody>
          <a:bodyPr anchor="t">
            <a:normAutofit fontScale="92500" lnSpcReduction="20000"/>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600" dirty="0">
                <a:solidFill>
                  <a:schemeClr val="tx1"/>
                </a:solidFill>
                <a:latin typeface="Neue Haas Grotesk Text Pro" panose="020B0504020202020204" pitchFamily="34" charset="77"/>
              </a:rPr>
              <a:t>COLOUR</a:t>
            </a:r>
          </a:p>
        </p:txBody>
      </p:sp>
      <p:sp>
        <p:nvSpPr>
          <p:cNvPr id="23" name="Oval 22">
            <a:extLst>
              <a:ext uri="{FF2B5EF4-FFF2-40B4-BE49-F238E27FC236}">
                <a16:creationId xmlns:a16="http://schemas.microsoft.com/office/drawing/2014/main" id="{984C8C4D-8F79-3F95-64F0-3F8DF32F7E86}"/>
              </a:ext>
            </a:extLst>
          </p:cNvPr>
          <p:cNvSpPr/>
          <p:nvPr/>
        </p:nvSpPr>
        <p:spPr>
          <a:xfrm>
            <a:off x="3475747" y="1690688"/>
            <a:ext cx="272668" cy="272668"/>
          </a:xfrm>
          <a:prstGeom prst="ellipse">
            <a:avLst/>
          </a:prstGeom>
          <a:solidFill>
            <a:srgbClr val="A32B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5" name="Oval 24">
            <a:extLst>
              <a:ext uri="{FF2B5EF4-FFF2-40B4-BE49-F238E27FC236}">
                <a16:creationId xmlns:a16="http://schemas.microsoft.com/office/drawing/2014/main" id="{B44A9AAF-3CA0-F26C-52DB-452F9F1631C6}"/>
              </a:ext>
            </a:extLst>
          </p:cNvPr>
          <p:cNvSpPr/>
          <p:nvPr/>
        </p:nvSpPr>
        <p:spPr>
          <a:xfrm>
            <a:off x="3840271" y="1690688"/>
            <a:ext cx="272668" cy="272668"/>
          </a:xfrm>
          <a:prstGeom prst="ellipse">
            <a:avLst/>
          </a:prstGeom>
          <a:solidFill>
            <a:srgbClr val="981C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6" name="Oval 25">
            <a:extLst>
              <a:ext uri="{FF2B5EF4-FFF2-40B4-BE49-F238E27FC236}">
                <a16:creationId xmlns:a16="http://schemas.microsoft.com/office/drawing/2014/main" id="{0BDD849F-B1C2-C0FD-0305-6965BC931548}"/>
              </a:ext>
            </a:extLst>
          </p:cNvPr>
          <p:cNvSpPr/>
          <p:nvPr/>
        </p:nvSpPr>
        <p:spPr>
          <a:xfrm>
            <a:off x="4198616" y="1690688"/>
            <a:ext cx="272668" cy="272668"/>
          </a:xfrm>
          <a:prstGeom prst="ellipse">
            <a:avLst/>
          </a:prstGeom>
          <a:solidFill>
            <a:srgbClr val="8713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7" name="Oval 26">
            <a:extLst>
              <a:ext uri="{FF2B5EF4-FFF2-40B4-BE49-F238E27FC236}">
                <a16:creationId xmlns:a16="http://schemas.microsoft.com/office/drawing/2014/main" id="{E480CDAA-7258-4034-77AF-B93ACCC317A4}"/>
              </a:ext>
            </a:extLst>
          </p:cNvPr>
          <p:cNvSpPr/>
          <p:nvPr/>
        </p:nvSpPr>
        <p:spPr>
          <a:xfrm>
            <a:off x="4569318" y="1690688"/>
            <a:ext cx="272668" cy="272668"/>
          </a:xfrm>
          <a:prstGeom prst="ellipse">
            <a:avLst/>
          </a:prstGeom>
          <a:solidFill>
            <a:srgbClr val="7816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8" name="Oval 27">
            <a:extLst>
              <a:ext uri="{FF2B5EF4-FFF2-40B4-BE49-F238E27FC236}">
                <a16:creationId xmlns:a16="http://schemas.microsoft.com/office/drawing/2014/main" id="{FB717671-4407-4D98-7C0A-DF654166562E}"/>
              </a:ext>
            </a:extLst>
          </p:cNvPr>
          <p:cNvSpPr/>
          <p:nvPr/>
        </p:nvSpPr>
        <p:spPr>
          <a:xfrm>
            <a:off x="4933842" y="1690688"/>
            <a:ext cx="272668" cy="272668"/>
          </a:xfrm>
          <a:prstGeom prst="ellipse">
            <a:avLst/>
          </a:prstGeom>
          <a:solidFill>
            <a:srgbClr val="491C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9" name="Title 2">
            <a:extLst>
              <a:ext uri="{FF2B5EF4-FFF2-40B4-BE49-F238E27FC236}">
                <a16:creationId xmlns:a16="http://schemas.microsoft.com/office/drawing/2014/main" id="{1833B393-308B-0E4A-176E-35875238740B}"/>
              </a:ext>
            </a:extLst>
          </p:cNvPr>
          <p:cNvSpPr txBox="1"/>
          <p:nvPr/>
        </p:nvSpPr>
        <p:spPr>
          <a:xfrm>
            <a:off x="3310446" y="2137881"/>
            <a:ext cx="1652979"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Shiraz</a:t>
            </a:r>
          </a:p>
        </p:txBody>
      </p:sp>
      <p:cxnSp>
        <p:nvCxnSpPr>
          <p:cNvPr id="31" name="Straight Connector 30">
            <a:extLst>
              <a:ext uri="{FF2B5EF4-FFF2-40B4-BE49-F238E27FC236}">
                <a16:creationId xmlns:a16="http://schemas.microsoft.com/office/drawing/2014/main" id="{A245A703-6501-56F0-F0BC-9DD08749BE50}"/>
              </a:ext>
            </a:extLst>
          </p:cNvPr>
          <p:cNvCxnSpPr>
            <a:cxnSpLocks/>
          </p:cNvCxnSpPr>
          <p:nvPr/>
        </p:nvCxnSpPr>
        <p:spPr>
          <a:xfrm>
            <a:off x="1517354" y="1827022"/>
            <a:ext cx="44974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3" name="Oval 32">
            <a:extLst>
              <a:ext uri="{FF2B5EF4-FFF2-40B4-BE49-F238E27FC236}">
                <a16:creationId xmlns:a16="http://schemas.microsoft.com/office/drawing/2014/main" id="{01E16359-1627-2920-00FD-6FBE917ED7D7}"/>
              </a:ext>
            </a:extLst>
          </p:cNvPr>
          <p:cNvSpPr/>
          <p:nvPr/>
        </p:nvSpPr>
        <p:spPr>
          <a:xfrm>
            <a:off x="2018794" y="284276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4" name="Oval 33">
            <a:extLst>
              <a:ext uri="{FF2B5EF4-FFF2-40B4-BE49-F238E27FC236}">
                <a16:creationId xmlns:a16="http://schemas.microsoft.com/office/drawing/2014/main" id="{50B36DD8-882F-6FDA-508E-8EF70308D1B1}"/>
              </a:ext>
            </a:extLst>
          </p:cNvPr>
          <p:cNvSpPr/>
          <p:nvPr/>
        </p:nvSpPr>
        <p:spPr>
          <a:xfrm>
            <a:off x="2382937" y="283986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5" name="Oval 34">
            <a:extLst>
              <a:ext uri="{FF2B5EF4-FFF2-40B4-BE49-F238E27FC236}">
                <a16:creationId xmlns:a16="http://schemas.microsoft.com/office/drawing/2014/main" id="{449A331C-3C34-B5D3-9F68-36A4BAB9E1E4}"/>
              </a:ext>
            </a:extLst>
          </p:cNvPr>
          <p:cNvSpPr/>
          <p:nvPr/>
        </p:nvSpPr>
        <p:spPr>
          <a:xfrm>
            <a:off x="2747080" y="283986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6" name="Oval 35">
            <a:extLst>
              <a:ext uri="{FF2B5EF4-FFF2-40B4-BE49-F238E27FC236}">
                <a16:creationId xmlns:a16="http://schemas.microsoft.com/office/drawing/2014/main" id="{89D495A7-4C2F-C7E5-D281-5895A964F108}"/>
              </a:ext>
            </a:extLst>
          </p:cNvPr>
          <p:cNvSpPr/>
          <p:nvPr/>
        </p:nvSpPr>
        <p:spPr>
          <a:xfrm>
            <a:off x="3111223" y="283986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8" name="Title 2">
            <a:extLst>
              <a:ext uri="{FF2B5EF4-FFF2-40B4-BE49-F238E27FC236}">
                <a16:creationId xmlns:a16="http://schemas.microsoft.com/office/drawing/2014/main" id="{D0ED5DEE-5877-4EA6-88CA-60A69208737E}"/>
              </a:ext>
            </a:extLst>
          </p:cNvPr>
          <p:cNvSpPr txBox="1"/>
          <p:nvPr/>
        </p:nvSpPr>
        <p:spPr>
          <a:xfrm>
            <a:off x="538347" y="2820686"/>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BODY</a:t>
            </a:r>
          </a:p>
        </p:txBody>
      </p:sp>
      <p:sp>
        <p:nvSpPr>
          <p:cNvPr id="39" name="Oval 38">
            <a:extLst>
              <a:ext uri="{FF2B5EF4-FFF2-40B4-BE49-F238E27FC236}">
                <a16:creationId xmlns:a16="http://schemas.microsoft.com/office/drawing/2014/main" id="{782FFC8C-30DA-0414-3434-62A7C3F3D806}"/>
              </a:ext>
            </a:extLst>
          </p:cNvPr>
          <p:cNvSpPr/>
          <p:nvPr/>
        </p:nvSpPr>
        <p:spPr>
          <a:xfrm>
            <a:off x="3475747" y="283986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0" name="Oval 39">
            <a:extLst>
              <a:ext uri="{FF2B5EF4-FFF2-40B4-BE49-F238E27FC236}">
                <a16:creationId xmlns:a16="http://schemas.microsoft.com/office/drawing/2014/main" id="{A8B49305-1D74-BF86-EEAA-4E7A1126B0CF}"/>
              </a:ext>
            </a:extLst>
          </p:cNvPr>
          <p:cNvSpPr/>
          <p:nvPr/>
        </p:nvSpPr>
        <p:spPr>
          <a:xfrm>
            <a:off x="3840271" y="283986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7" name="Oval 46">
            <a:extLst>
              <a:ext uri="{FF2B5EF4-FFF2-40B4-BE49-F238E27FC236}">
                <a16:creationId xmlns:a16="http://schemas.microsoft.com/office/drawing/2014/main" id="{E733220F-8285-B13A-9EBB-2139D51004FE}"/>
              </a:ext>
            </a:extLst>
          </p:cNvPr>
          <p:cNvSpPr/>
          <p:nvPr/>
        </p:nvSpPr>
        <p:spPr>
          <a:xfrm>
            <a:off x="4198616" y="283986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9" name="Oval 48">
            <a:extLst>
              <a:ext uri="{FF2B5EF4-FFF2-40B4-BE49-F238E27FC236}">
                <a16:creationId xmlns:a16="http://schemas.microsoft.com/office/drawing/2014/main" id="{3BF14DF1-3B62-C9FB-6F50-91ACA4D0A5EB}"/>
              </a:ext>
            </a:extLst>
          </p:cNvPr>
          <p:cNvSpPr/>
          <p:nvPr/>
        </p:nvSpPr>
        <p:spPr>
          <a:xfrm>
            <a:off x="4569318" y="283986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0" name="Oval 49">
            <a:extLst>
              <a:ext uri="{FF2B5EF4-FFF2-40B4-BE49-F238E27FC236}">
                <a16:creationId xmlns:a16="http://schemas.microsoft.com/office/drawing/2014/main" id="{14C47C49-46A0-3351-F040-BC7F20C9902B}"/>
              </a:ext>
            </a:extLst>
          </p:cNvPr>
          <p:cNvSpPr/>
          <p:nvPr/>
        </p:nvSpPr>
        <p:spPr>
          <a:xfrm>
            <a:off x="4933842" y="283986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1" name="Title 2">
            <a:extLst>
              <a:ext uri="{FF2B5EF4-FFF2-40B4-BE49-F238E27FC236}">
                <a16:creationId xmlns:a16="http://schemas.microsoft.com/office/drawing/2014/main" id="{AE4339BB-85D9-ECF1-3FE7-D21AFB8BD0CC}"/>
              </a:ext>
            </a:extLst>
          </p:cNvPr>
          <p:cNvSpPr txBox="1"/>
          <p:nvPr/>
        </p:nvSpPr>
        <p:spPr>
          <a:xfrm>
            <a:off x="1920762" y="2488793"/>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Light</a:t>
            </a:r>
          </a:p>
        </p:txBody>
      </p:sp>
      <p:sp>
        <p:nvSpPr>
          <p:cNvPr id="52" name="Title 2">
            <a:extLst>
              <a:ext uri="{FF2B5EF4-FFF2-40B4-BE49-F238E27FC236}">
                <a16:creationId xmlns:a16="http://schemas.microsoft.com/office/drawing/2014/main" id="{88D89F4E-CECF-6C5F-173D-51A4744F4BC0}"/>
              </a:ext>
            </a:extLst>
          </p:cNvPr>
          <p:cNvSpPr txBox="1"/>
          <p:nvPr/>
        </p:nvSpPr>
        <p:spPr>
          <a:xfrm>
            <a:off x="3190513" y="2517667"/>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a:t>
            </a:r>
          </a:p>
        </p:txBody>
      </p:sp>
      <p:sp>
        <p:nvSpPr>
          <p:cNvPr id="53" name="Title 2">
            <a:extLst>
              <a:ext uri="{FF2B5EF4-FFF2-40B4-BE49-F238E27FC236}">
                <a16:creationId xmlns:a16="http://schemas.microsoft.com/office/drawing/2014/main" id="{9E9DC995-A507-3152-C821-DA76E64866EB}"/>
              </a:ext>
            </a:extLst>
          </p:cNvPr>
          <p:cNvSpPr txBox="1"/>
          <p:nvPr/>
        </p:nvSpPr>
        <p:spPr>
          <a:xfrm>
            <a:off x="4483644" y="2488793"/>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Full</a:t>
            </a:r>
          </a:p>
        </p:txBody>
      </p:sp>
      <p:sp>
        <p:nvSpPr>
          <p:cNvPr id="64" name="Oval 63">
            <a:extLst>
              <a:ext uri="{FF2B5EF4-FFF2-40B4-BE49-F238E27FC236}">
                <a16:creationId xmlns:a16="http://schemas.microsoft.com/office/drawing/2014/main" id="{3E8FC32D-8C9A-564C-F98B-B3AAE41E9B4C}"/>
              </a:ext>
            </a:extLst>
          </p:cNvPr>
          <p:cNvSpPr/>
          <p:nvPr/>
        </p:nvSpPr>
        <p:spPr>
          <a:xfrm>
            <a:off x="2018794" y="368302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5" name="Oval 64">
            <a:extLst>
              <a:ext uri="{FF2B5EF4-FFF2-40B4-BE49-F238E27FC236}">
                <a16:creationId xmlns:a16="http://schemas.microsoft.com/office/drawing/2014/main" id="{625D08E0-E61D-212F-DC8D-210D88ED5F05}"/>
              </a:ext>
            </a:extLst>
          </p:cNvPr>
          <p:cNvSpPr/>
          <p:nvPr/>
        </p:nvSpPr>
        <p:spPr>
          <a:xfrm>
            <a:off x="2382937" y="368012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3" name="Oval 72">
            <a:extLst>
              <a:ext uri="{FF2B5EF4-FFF2-40B4-BE49-F238E27FC236}">
                <a16:creationId xmlns:a16="http://schemas.microsoft.com/office/drawing/2014/main" id="{BF209D93-A92D-6C67-6E0F-37788D6C5AA8}"/>
              </a:ext>
            </a:extLst>
          </p:cNvPr>
          <p:cNvSpPr/>
          <p:nvPr/>
        </p:nvSpPr>
        <p:spPr>
          <a:xfrm>
            <a:off x="2747080"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3" name="Oval 82">
            <a:extLst>
              <a:ext uri="{FF2B5EF4-FFF2-40B4-BE49-F238E27FC236}">
                <a16:creationId xmlns:a16="http://schemas.microsoft.com/office/drawing/2014/main" id="{6D466FAD-93A0-FDC9-6BCF-063E8D1C2C2C}"/>
              </a:ext>
            </a:extLst>
          </p:cNvPr>
          <p:cNvSpPr/>
          <p:nvPr/>
        </p:nvSpPr>
        <p:spPr>
          <a:xfrm>
            <a:off x="3111223"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4" name="Oval 83">
            <a:extLst>
              <a:ext uri="{FF2B5EF4-FFF2-40B4-BE49-F238E27FC236}">
                <a16:creationId xmlns:a16="http://schemas.microsoft.com/office/drawing/2014/main" id="{73CD6084-5755-9465-04E8-8F7D0E3A4492}"/>
              </a:ext>
            </a:extLst>
          </p:cNvPr>
          <p:cNvSpPr/>
          <p:nvPr/>
        </p:nvSpPr>
        <p:spPr>
          <a:xfrm>
            <a:off x="3475747"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5" name="Oval 84">
            <a:extLst>
              <a:ext uri="{FF2B5EF4-FFF2-40B4-BE49-F238E27FC236}">
                <a16:creationId xmlns:a16="http://schemas.microsoft.com/office/drawing/2014/main" id="{6D1800F4-B959-4248-CF67-B6654C3D06E8}"/>
              </a:ext>
            </a:extLst>
          </p:cNvPr>
          <p:cNvSpPr/>
          <p:nvPr/>
        </p:nvSpPr>
        <p:spPr>
          <a:xfrm>
            <a:off x="3840271"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6" name="Oval 85">
            <a:extLst>
              <a:ext uri="{FF2B5EF4-FFF2-40B4-BE49-F238E27FC236}">
                <a16:creationId xmlns:a16="http://schemas.microsoft.com/office/drawing/2014/main" id="{F2EA93D6-D2BB-B18F-2EBE-7A2376318C87}"/>
              </a:ext>
            </a:extLst>
          </p:cNvPr>
          <p:cNvSpPr/>
          <p:nvPr/>
        </p:nvSpPr>
        <p:spPr>
          <a:xfrm>
            <a:off x="4198616"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89" name="Oval 88">
            <a:extLst>
              <a:ext uri="{FF2B5EF4-FFF2-40B4-BE49-F238E27FC236}">
                <a16:creationId xmlns:a16="http://schemas.microsoft.com/office/drawing/2014/main" id="{1A159CF4-88D4-BF5C-2067-BCF7FAB4BD65}"/>
              </a:ext>
            </a:extLst>
          </p:cNvPr>
          <p:cNvSpPr/>
          <p:nvPr/>
        </p:nvSpPr>
        <p:spPr>
          <a:xfrm>
            <a:off x="4569318"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4" name="Oval 103">
            <a:extLst>
              <a:ext uri="{FF2B5EF4-FFF2-40B4-BE49-F238E27FC236}">
                <a16:creationId xmlns:a16="http://schemas.microsoft.com/office/drawing/2014/main" id="{D16EB22C-D582-EDE2-0E6F-B50F467A534F}"/>
              </a:ext>
            </a:extLst>
          </p:cNvPr>
          <p:cNvSpPr/>
          <p:nvPr/>
        </p:nvSpPr>
        <p:spPr>
          <a:xfrm>
            <a:off x="4933842" y="3680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2" name="Title 2">
            <a:extLst>
              <a:ext uri="{FF2B5EF4-FFF2-40B4-BE49-F238E27FC236}">
                <a16:creationId xmlns:a16="http://schemas.microsoft.com/office/drawing/2014/main" id="{24C080F8-990E-6947-AD4B-9EA431D03945}"/>
              </a:ext>
            </a:extLst>
          </p:cNvPr>
          <p:cNvSpPr txBox="1"/>
          <p:nvPr/>
        </p:nvSpPr>
        <p:spPr>
          <a:xfrm>
            <a:off x="1920762" y="3329053"/>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Dry</a:t>
            </a:r>
          </a:p>
        </p:txBody>
      </p:sp>
      <p:sp>
        <p:nvSpPr>
          <p:cNvPr id="130" name="Title 2">
            <a:extLst>
              <a:ext uri="{FF2B5EF4-FFF2-40B4-BE49-F238E27FC236}">
                <a16:creationId xmlns:a16="http://schemas.microsoft.com/office/drawing/2014/main" id="{6C84E901-6665-1CAB-0CCB-9B30009F5578}"/>
              </a:ext>
            </a:extLst>
          </p:cNvPr>
          <p:cNvSpPr txBox="1"/>
          <p:nvPr/>
        </p:nvSpPr>
        <p:spPr>
          <a:xfrm>
            <a:off x="3041330" y="3357927"/>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 dry</a:t>
            </a:r>
          </a:p>
        </p:txBody>
      </p:sp>
      <p:sp>
        <p:nvSpPr>
          <p:cNvPr id="131" name="Title 2">
            <a:extLst>
              <a:ext uri="{FF2B5EF4-FFF2-40B4-BE49-F238E27FC236}">
                <a16:creationId xmlns:a16="http://schemas.microsoft.com/office/drawing/2014/main" id="{A647868B-BCF5-1E40-885C-502A3E455F10}"/>
              </a:ext>
            </a:extLst>
          </p:cNvPr>
          <p:cNvSpPr txBox="1"/>
          <p:nvPr/>
        </p:nvSpPr>
        <p:spPr>
          <a:xfrm>
            <a:off x="4483644" y="3329053"/>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Sweet</a:t>
            </a:r>
          </a:p>
        </p:txBody>
      </p:sp>
      <p:cxnSp>
        <p:nvCxnSpPr>
          <p:cNvPr id="133" name="Straight Connector 132">
            <a:extLst>
              <a:ext uri="{FF2B5EF4-FFF2-40B4-BE49-F238E27FC236}">
                <a16:creationId xmlns:a16="http://schemas.microsoft.com/office/drawing/2014/main" id="{DC6A5AFA-CA10-B262-723E-F9BE11833214}"/>
              </a:ext>
            </a:extLst>
          </p:cNvPr>
          <p:cNvCxnSpPr>
            <a:cxnSpLocks/>
          </p:cNvCxnSpPr>
          <p:nvPr/>
        </p:nvCxnSpPr>
        <p:spPr>
          <a:xfrm>
            <a:off x="1214614" y="2988557"/>
            <a:ext cx="75248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34" name="Title 2">
            <a:extLst>
              <a:ext uri="{FF2B5EF4-FFF2-40B4-BE49-F238E27FC236}">
                <a16:creationId xmlns:a16="http://schemas.microsoft.com/office/drawing/2014/main" id="{41B56E25-7642-059F-0150-2EB80F26DFC6}"/>
              </a:ext>
            </a:extLst>
          </p:cNvPr>
          <p:cNvSpPr txBox="1"/>
          <p:nvPr/>
        </p:nvSpPr>
        <p:spPr>
          <a:xfrm>
            <a:off x="538347" y="3691837"/>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SWEETNESS</a:t>
            </a:r>
          </a:p>
        </p:txBody>
      </p:sp>
      <p:cxnSp>
        <p:nvCxnSpPr>
          <p:cNvPr id="135" name="Straight Connector 134">
            <a:extLst>
              <a:ext uri="{FF2B5EF4-FFF2-40B4-BE49-F238E27FC236}">
                <a16:creationId xmlns:a16="http://schemas.microsoft.com/office/drawing/2014/main" id="{1DC88701-2625-8AFC-8D49-524BA3D9AF6C}"/>
              </a:ext>
            </a:extLst>
          </p:cNvPr>
          <p:cNvCxnSpPr>
            <a:cxnSpLocks/>
          </p:cNvCxnSpPr>
          <p:nvPr/>
        </p:nvCxnSpPr>
        <p:spPr>
          <a:xfrm>
            <a:off x="1857165" y="3859708"/>
            <a:ext cx="109935"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39" name="Oval 138">
            <a:extLst>
              <a:ext uri="{FF2B5EF4-FFF2-40B4-BE49-F238E27FC236}">
                <a16:creationId xmlns:a16="http://schemas.microsoft.com/office/drawing/2014/main" id="{CBD79589-22FC-6131-28CE-9C70E1FEF947}"/>
              </a:ext>
            </a:extLst>
          </p:cNvPr>
          <p:cNvSpPr/>
          <p:nvPr/>
        </p:nvSpPr>
        <p:spPr>
          <a:xfrm>
            <a:off x="2018794" y="452328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0" name="Oval 139">
            <a:extLst>
              <a:ext uri="{FF2B5EF4-FFF2-40B4-BE49-F238E27FC236}">
                <a16:creationId xmlns:a16="http://schemas.microsoft.com/office/drawing/2014/main" id="{7221C681-4C2F-5C9F-5DFA-AB463CFB63F9}"/>
              </a:ext>
            </a:extLst>
          </p:cNvPr>
          <p:cNvSpPr/>
          <p:nvPr/>
        </p:nvSpPr>
        <p:spPr>
          <a:xfrm>
            <a:off x="2382937" y="4520385"/>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1" name="Oval 140">
            <a:extLst>
              <a:ext uri="{FF2B5EF4-FFF2-40B4-BE49-F238E27FC236}">
                <a16:creationId xmlns:a16="http://schemas.microsoft.com/office/drawing/2014/main" id="{09E693A9-5E22-C689-DDC9-21A129E96410}"/>
              </a:ext>
            </a:extLst>
          </p:cNvPr>
          <p:cNvSpPr/>
          <p:nvPr/>
        </p:nvSpPr>
        <p:spPr>
          <a:xfrm>
            <a:off x="2747080" y="4520385"/>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2" name="Oval 141">
            <a:extLst>
              <a:ext uri="{FF2B5EF4-FFF2-40B4-BE49-F238E27FC236}">
                <a16:creationId xmlns:a16="http://schemas.microsoft.com/office/drawing/2014/main" id="{DBD9B218-3DA1-18BB-5417-20E6756C1BEB}"/>
              </a:ext>
            </a:extLst>
          </p:cNvPr>
          <p:cNvSpPr/>
          <p:nvPr/>
        </p:nvSpPr>
        <p:spPr>
          <a:xfrm>
            <a:off x="3111223" y="4520385"/>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3" name="Oval 142">
            <a:extLst>
              <a:ext uri="{FF2B5EF4-FFF2-40B4-BE49-F238E27FC236}">
                <a16:creationId xmlns:a16="http://schemas.microsoft.com/office/drawing/2014/main" id="{9AE9A6A4-1208-523F-EB3D-4745D83EAA69}"/>
              </a:ext>
            </a:extLst>
          </p:cNvPr>
          <p:cNvSpPr/>
          <p:nvPr/>
        </p:nvSpPr>
        <p:spPr>
          <a:xfrm>
            <a:off x="3475747" y="452038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4" name="Oval 143">
            <a:extLst>
              <a:ext uri="{FF2B5EF4-FFF2-40B4-BE49-F238E27FC236}">
                <a16:creationId xmlns:a16="http://schemas.microsoft.com/office/drawing/2014/main" id="{3F5B7FB9-60E7-C6C2-BC54-0A8D1174A8B3}"/>
              </a:ext>
            </a:extLst>
          </p:cNvPr>
          <p:cNvSpPr/>
          <p:nvPr/>
        </p:nvSpPr>
        <p:spPr>
          <a:xfrm>
            <a:off x="3840271" y="452038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5" name="Oval 144">
            <a:extLst>
              <a:ext uri="{FF2B5EF4-FFF2-40B4-BE49-F238E27FC236}">
                <a16:creationId xmlns:a16="http://schemas.microsoft.com/office/drawing/2014/main" id="{576556F0-BD75-73DF-55B0-BA83A9E117EC}"/>
              </a:ext>
            </a:extLst>
          </p:cNvPr>
          <p:cNvSpPr/>
          <p:nvPr/>
        </p:nvSpPr>
        <p:spPr>
          <a:xfrm>
            <a:off x="4198616" y="452038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6" name="Oval 145">
            <a:extLst>
              <a:ext uri="{FF2B5EF4-FFF2-40B4-BE49-F238E27FC236}">
                <a16:creationId xmlns:a16="http://schemas.microsoft.com/office/drawing/2014/main" id="{E1013DA0-CFF8-D0E2-BDB4-48E8C6CE5AB8}"/>
              </a:ext>
            </a:extLst>
          </p:cNvPr>
          <p:cNvSpPr/>
          <p:nvPr/>
        </p:nvSpPr>
        <p:spPr>
          <a:xfrm>
            <a:off x="4569318" y="452038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7" name="Oval 146">
            <a:extLst>
              <a:ext uri="{FF2B5EF4-FFF2-40B4-BE49-F238E27FC236}">
                <a16:creationId xmlns:a16="http://schemas.microsoft.com/office/drawing/2014/main" id="{9B1798DC-02C1-1D56-F358-13E51528E335}"/>
              </a:ext>
            </a:extLst>
          </p:cNvPr>
          <p:cNvSpPr/>
          <p:nvPr/>
        </p:nvSpPr>
        <p:spPr>
          <a:xfrm>
            <a:off x="4933842" y="4520385"/>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9" name="Title 2">
            <a:extLst>
              <a:ext uri="{FF2B5EF4-FFF2-40B4-BE49-F238E27FC236}">
                <a16:creationId xmlns:a16="http://schemas.microsoft.com/office/drawing/2014/main" id="{BD101432-B58A-D22F-33DD-83395CD07196}"/>
              </a:ext>
            </a:extLst>
          </p:cNvPr>
          <p:cNvSpPr txBox="1"/>
          <p:nvPr/>
        </p:nvSpPr>
        <p:spPr>
          <a:xfrm>
            <a:off x="3041330" y="4198186"/>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a:t>
            </a:r>
          </a:p>
        </p:txBody>
      </p:sp>
      <p:sp>
        <p:nvSpPr>
          <p:cNvPr id="150" name="Title 2">
            <a:extLst>
              <a:ext uri="{FF2B5EF4-FFF2-40B4-BE49-F238E27FC236}">
                <a16:creationId xmlns:a16="http://schemas.microsoft.com/office/drawing/2014/main" id="{BC0235A1-B969-BEAA-8BC4-2F05808FD686}"/>
              </a:ext>
            </a:extLst>
          </p:cNvPr>
          <p:cNvSpPr txBox="1"/>
          <p:nvPr/>
        </p:nvSpPr>
        <p:spPr>
          <a:xfrm>
            <a:off x="4483644" y="4169312"/>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High</a:t>
            </a:r>
          </a:p>
        </p:txBody>
      </p:sp>
      <p:sp>
        <p:nvSpPr>
          <p:cNvPr id="151" name="Title 2">
            <a:extLst>
              <a:ext uri="{FF2B5EF4-FFF2-40B4-BE49-F238E27FC236}">
                <a16:creationId xmlns:a16="http://schemas.microsoft.com/office/drawing/2014/main" id="{0519CC78-E188-BE2B-85C0-E0FE7FCF4745}"/>
              </a:ext>
            </a:extLst>
          </p:cNvPr>
          <p:cNvSpPr txBox="1"/>
          <p:nvPr/>
        </p:nvSpPr>
        <p:spPr>
          <a:xfrm>
            <a:off x="538347" y="4532096"/>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OAK</a:t>
            </a:r>
          </a:p>
        </p:txBody>
      </p:sp>
      <p:cxnSp>
        <p:nvCxnSpPr>
          <p:cNvPr id="152" name="Straight Connector 151">
            <a:extLst>
              <a:ext uri="{FF2B5EF4-FFF2-40B4-BE49-F238E27FC236}">
                <a16:creationId xmlns:a16="http://schemas.microsoft.com/office/drawing/2014/main" id="{58C35F7B-40A4-CC38-26CF-B2FAD978F37A}"/>
              </a:ext>
            </a:extLst>
          </p:cNvPr>
          <p:cNvCxnSpPr>
            <a:cxnSpLocks/>
          </p:cNvCxnSpPr>
          <p:nvPr/>
        </p:nvCxnSpPr>
        <p:spPr>
          <a:xfrm>
            <a:off x="1084868" y="4699967"/>
            <a:ext cx="882232"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53" name="Oval 152">
            <a:extLst>
              <a:ext uri="{FF2B5EF4-FFF2-40B4-BE49-F238E27FC236}">
                <a16:creationId xmlns:a16="http://schemas.microsoft.com/office/drawing/2014/main" id="{BB001D52-6ACE-43A7-54C7-624FDA7455B3}"/>
              </a:ext>
            </a:extLst>
          </p:cNvPr>
          <p:cNvSpPr/>
          <p:nvPr/>
        </p:nvSpPr>
        <p:spPr>
          <a:xfrm>
            <a:off x="2018794" y="486927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4" name="Oval 153">
            <a:extLst>
              <a:ext uri="{FF2B5EF4-FFF2-40B4-BE49-F238E27FC236}">
                <a16:creationId xmlns:a16="http://schemas.microsoft.com/office/drawing/2014/main" id="{8E1180F9-E652-9B86-2F08-2604BC731EE4}"/>
              </a:ext>
            </a:extLst>
          </p:cNvPr>
          <p:cNvSpPr/>
          <p:nvPr/>
        </p:nvSpPr>
        <p:spPr>
          <a:xfrm>
            <a:off x="2382937" y="486637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5" name="Oval 154">
            <a:extLst>
              <a:ext uri="{FF2B5EF4-FFF2-40B4-BE49-F238E27FC236}">
                <a16:creationId xmlns:a16="http://schemas.microsoft.com/office/drawing/2014/main" id="{3B38CAB6-C4FE-AE8F-BD48-A435FB60DD47}"/>
              </a:ext>
            </a:extLst>
          </p:cNvPr>
          <p:cNvSpPr/>
          <p:nvPr/>
        </p:nvSpPr>
        <p:spPr>
          <a:xfrm>
            <a:off x="2747080" y="486637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6" name="Oval 155">
            <a:extLst>
              <a:ext uri="{FF2B5EF4-FFF2-40B4-BE49-F238E27FC236}">
                <a16:creationId xmlns:a16="http://schemas.microsoft.com/office/drawing/2014/main" id="{A7F182EE-6253-B095-B9F8-376D75AA522A}"/>
              </a:ext>
            </a:extLst>
          </p:cNvPr>
          <p:cNvSpPr/>
          <p:nvPr/>
        </p:nvSpPr>
        <p:spPr>
          <a:xfrm>
            <a:off x="3111223" y="486637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7" name="Oval 156">
            <a:extLst>
              <a:ext uri="{FF2B5EF4-FFF2-40B4-BE49-F238E27FC236}">
                <a16:creationId xmlns:a16="http://schemas.microsoft.com/office/drawing/2014/main" id="{71A1F2B7-2DCE-78B6-A92D-371C5048502D}"/>
              </a:ext>
            </a:extLst>
          </p:cNvPr>
          <p:cNvSpPr/>
          <p:nvPr/>
        </p:nvSpPr>
        <p:spPr>
          <a:xfrm>
            <a:off x="3475747" y="486637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8" name="Oval 157">
            <a:extLst>
              <a:ext uri="{FF2B5EF4-FFF2-40B4-BE49-F238E27FC236}">
                <a16:creationId xmlns:a16="http://schemas.microsoft.com/office/drawing/2014/main" id="{69A7F32A-D5CC-F70C-49D7-4F4490345A46}"/>
              </a:ext>
            </a:extLst>
          </p:cNvPr>
          <p:cNvSpPr/>
          <p:nvPr/>
        </p:nvSpPr>
        <p:spPr>
          <a:xfrm>
            <a:off x="3840271" y="486637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9" name="Oval 158">
            <a:extLst>
              <a:ext uri="{FF2B5EF4-FFF2-40B4-BE49-F238E27FC236}">
                <a16:creationId xmlns:a16="http://schemas.microsoft.com/office/drawing/2014/main" id="{054664EB-A97A-E728-685F-8C32614CD1C7}"/>
              </a:ext>
            </a:extLst>
          </p:cNvPr>
          <p:cNvSpPr/>
          <p:nvPr/>
        </p:nvSpPr>
        <p:spPr>
          <a:xfrm>
            <a:off x="4198616" y="486637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0" name="Oval 159">
            <a:extLst>
              <a:ext uri="{FF2B5EF4-FFF2-40B4-BE49-F238E27FC236}">
                <a16:creationId xmlns:a16="http://schemas.microsoft.com/office/drawing/2014/main" id="{3698B22B-F886-2975-DB68-919D59AD7F55}"/>
              </a:ext>
            </a:extLst>
          </p:cNvPr>
          <p:cNvSpPr/>
          <p:nvPr/>
        </p:nvSpPr>
        <p:spPr>
          <a:xfrm>
            <a:off x="4569318" y="486637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1" name="Oval 160">
            <a:extLst>
              <a:ext uri="{FF2B5EF4-FFF2-40B4-BE49-F238E27FC236}">
                <a16:creationId xmlns:a16="http://schemas.microsoft.com/office/drawing/2014/main" id="{93A6FF03-F1A2-9FAE-D858-E6535FB4AC55}"/>
              </a:ext>
            </a:extLst>
          </p:cNvPr>
          <p:cNvSpPr/>
          <p:nvPr/>
        </p:nvSpPr>
        <p:spPr>
          <a:xfrm>
            <a:off x="4933842" y="486637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2" name="Title 2">
            <a:extLst>
              <a:ext uri="{FF2B5EF4-FFF2-40B4-BE49-F238E27FC236}">
                <a16:creationId xmlns:a16="http://schemas.microsoft.com/office/drawing/2014/main" id="{27FCFC5C-BEF0-FF80-49BC-203A095CD341}"/>
              </a:ext>
            </a:extLst>
          </p:cNvPr>
          <p:cNvSpPr txBox="1"/>
          <p:nvPr/>
        </p:nvSpPr>
        <p:spPr>
          <a:xfrm>
            <a:off x="538347" y="4878085"/>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TANNIN</a:t>
            </a:r>
          </a:p>
        </p:txBody>
      </p:sp>
      <p:cxnSp>
        <p:nvCxnSpPr>
          <p:cNvPr id="163" name="Straight Connector 162">
            <a:extLst>
              <a:ext uri="{FF2B5EF4-FFF2-40B4-BE49-F238E27FC236}">
                <a16:creationId xmlns:a16="http://schemas.microsoft.com/office/drawing/2014/main" id="{4A69C541-1B7B-A1B5-2501-EE1C5228D651}"/>
              </a:ext>
            </a:extLst>
          </p:cNvPr>
          <p:cNvCxnSpPr>
            <a:cxnSpLocks/>
          </p:cNvCxnSpPr>
          <p:nvPr/>
        </p:nvCxnSpPr>
        <p:spPr>
          <a:xfrm>
            <a:off x="1418500" y="5045956"/>
            <a:ext cx="54860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64" name="Oval 163">
            <a:extLst>
              <a:ext uri="{FF2B5EF4-FFF2-40B4-BE49-F238E27FC236}">
                <a16:creationId xmlns:a16="http://schemas.microsoft.com/office/drawing/2014/main" id="{D33134CC-E1A2-3AFA-0858-570FDB5B8EAD}"/>
              </a:ext>
            </a:extLst>
          </p:cNvPr>
          <p:cNvSpPr/>
          <p:nvPr/>
        </p:nvSpPr>
        <p:spPr>
          <a:xfrm>
            <a:off x="2018794" y="6129716"/>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5" name="Oval 164">
            <a:extLst>
              <a:ext uri="{FF2B5EF4-FFF2-40B4-BE49-F238E27FC236}">
                <a16:creationId xmlns:a16="http://schemas.microsoft.com/office/drawing/2014/main" id="{5B3DE22C-5235-608D-74DD-D3DB01A8CD88}"/>
              </a:ext>
            </a:extLst>
          </p:cNvPr>
          <p:cNvSpPr/>
          <p:nvPr/>
        </p:nvSpPr>
        <p:spPr>
          <a:xfrm>
            <a:off x="2382937" y="6126814"/>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6" name="Oval 165">
            <a:extLst>
              <a:ext uri="{FF2B5EF4-FFF2-40B4-BE49-F238E27FC236}">
                <a16:creationId xmlns:a16="http://schemas.microsoft.com/office/drawing/2014/main" id="{676555FE-11BB-91BB-9126-BA5C9AD293AC}"/>
              </a:ext>
            </a:extLst>
          </p:cNvPr>
          <p:cNvSpPr/>
          <p:nvPr/>
        </p:nvSpPr>
        <p:spPr>
          <a:xfrm>
            <a:off x="2747080" y="612681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7" name="Oval 166">
            <a:extLst>
              <a:ext uri="{FF2B5EF4-FFF2-40B4-BE49-F238E27FC236}">
                <a16:creationId xmlns:a16="http://schemas.microsoft.com/office/drawing/2014/main" id="{7ECEBF81-76B5-A2B6-1C4E-C038B641D452}"/>
              </a:ext>
            </a:extLst>
          </p:cNvPr>
          <p:cNvSpPr/>
          <p:nvPr/>
        </p:nvSpPr>
        <p:spPr>
          <a:xfrm>
            <a:off x="3111223" y="612681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72" name="Title 2">
            <a:extLst>
              <a:ext uri="{FF2B5EF4-FFF2-40B4-BE49-F238E27FC236}">
                <a16:creationId xmlns:a16="http://schemas.microsoft.com/office/drawing/2014/main" id="{270C17C3-7110-139E-497D-0F15D810DD21}"/>
              </a:ext>
            </a:extLst>
          </p:cNvPr>
          <p:cNvSpPr txBox="1"/>
          <p:nvPr/>
        </p:nvSpPr>
        <p:spPr>
          <a:xfrm>
            <a:off x="1920762" y="5775741"/>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8%</a:t>
            </a:r>
          </a:p>
        </p:txBody>
      </p:sp>
      <p:sp>
        <p:nvSpPr>
          <p:cNvPr id="173" name="Title 2">
            <a:extLst>
              <a:ext uri="{FF2B5EF4-FFF2-40B4-BE49-F238E27FC236}">
                <a16:creationId xmlns:a16="http://schemas.microsoft.com/office/drawing/2014/main" id="{19CEF876-E7BB-64CB-4F86-BB8530282E1B}"/>
              </a:ext>
            </a:extLst>
          </p:cNvPr>
          <p:cNvSpPr txBox="1"/>
          <p:nvPr/>
        </p:nvSpPr>
        <p:spPr>
          <a:xfrm>
            <a:off x="3678258" y="5780416"/>
            <a:ext cx="1272064"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14% – 15%</a:t>
            </a:r>
          </a:p>
        </p:txBody>
      </p:sp>
      <p:sp>
        <p:nvSpPr>
          <p:cNvPr id="174" name="Title 2">
            <a:extLst>
              <a:ext uri="{FF2B5EF4-FFF2-40B4-BE49-F238E27FC236}">
                <a16:creationId xmlns:a16="http://schemas.microsoft.com/office/drawing/2014/main" id="{B513C6C9-D892-E3F3-4000-917AD96781F4}"/>
              </a:ext>
            </a:extLst>
          </p:cNvPr>
          <p:cNvSpPr txBox="1"/>
          <p:nvPr/>
        </p:nvSpPr>
        <p:spPr>
          <a:xfrm>
            <a:off x="4483644" y="5775741"/>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17%</a:t>
            </a:r>
          </a:p>
        </p:txBody>
      </p:sp>
      <p:sp>
        <p:nvSpPr>
          <p:cNvPr id="175" name="Title 2">
            <a:extLst>
              <a:ext uri="{FF2B5EF4-FFF2-40B4-BE49-F238E27FC236}">
                <a16:creationId xmlns:a16="http://schemas.microsoft.com/office/drawing/2014/main" id="{D1098D9B-5673-CE40-808B-FCE7735F9F77}"/>
              </a:ext>
            </a:extLst>
          </p:cNvPr>
          <p:cNvSpPr txBox="1"/>
          <p:nvPr/>
        </p:nvSpPr>
        <p:spPr>
          <a:xfrm>
            <a:off x="538347" y="6138525"/>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ALCOHOL</a:t>
            </a:r>
          </a:p>
        </p:txBody>
      </p:sp>
      <p:cxnSp>
        <p:nvCxnSpPr>
          <p:cNvPr id="176" name="Straight Connector 175">
            <a:extLst>
              <a:ext uri="{FF2B5EF4-FFF2-40B4-BE49-F238E27FC236}">
                <a16:creationId xmlns:a16="http://schemas.microsoft.com/office/drawing/2014/main" id="{4354EFC3-607D-22C0-2527-CDD53909BE6A}"/>
              </a:ext>
            </a:extLst>
          </p:cNvPr>
          <p:cNvCxnSpPr>
            <a:cxnSpLocks/>
          </p:cNvCxnSpPr>
          <p:nvPr/>
        </p:nvCxnSpPr>
        <p:spPr>
          <a:xfrm>
            <a:off x="1642722" y="6306396"/>
            <a:ext cx="324378"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97B910BE-98B0-4F4B-367C-75B3477F925C}"/>
              </a:ext>
            </a:extLst>
          </p:cNvPr>
          <p:cNvCxnSpPr>
            <a:cxnSpLocks/>
          </p:cNvCxnSpPr>
          <p:nvPr/>
        </p:nvCxnSpPr>
        <p:spPr>
          <a:xfrm>
            <a:off x="4331974" y="2001817"/>
            <a:ext cx="0" cy="150704"/>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80" name="Oval 179">
            <a:extLst>
              <a:ext uri="{FF2B5EF4-FFF2-40B4-BE49-F238E27FC236}">
                <a16:creationId xmlns:a16="http://schemas.microsoft.com/office/drawing/2014/main" id="{9D854474-005A-1ECA-5249-CB4243C0836B}"/>
              </a:ext>
            </a:extLst>
          </p:cNvPr>
          <p:cNvSpPr/>
          <p:nvPr/>
        </p:nvSpPr>
        <p:spPr>
          <a:xfrm>
            <a:off x="2018794" y="5248419"/>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1" name="Oval 180">
            <a:extLst>
              <a:ext uri="{FF2B5EF4-FFF2-40B4-BE49-F238E27FC236}">
                <a16:creationId xmlns:a16="http://schemas.microsoft.com/office/drawing/2014/main" id="{2F62E334-5ECD-9F2E-B1F0-32718010AC80}"/>
              </a:ext>
            </a:extLst>
          </p:cNvPr>
          <p:cNvSpPr/>
          <p:nvPr/>
        </p:nvSpPr>
        <p:spPr>
          <a:xfrm>
            <a:off x="2382937" y="524551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2" name="Oval 181">
            <a:extLst>
              <a:ext uri="{FF2B5EF4-FFF2-40B4-BE49-F238E27FC236}">
                <a16:creationId xmlns:a16="http://schemas.microsoft.com/office/drawing/2014/main" id="{384372AF-9A29-C932-BCB0-A1812DC482F9}"/>
              </a:ext>
            </a:extLst>
          </p:cNvPr>
          <p:cNvSpPr/>
          <p:nvPr/>
        </p:nvSpPr>
        <p:spPr>
          <a:xfrm>
            <a:off x="2747080" y="524551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3" name="Oval 182">
            <a:extLst>
              <a:ext uri="{FF2B5EF4-FFF2-40B4-BE49-F238E27FC236}">
                <a16:creationId xmlns:a16="http://schemas.microsoft.com/office/drawing/2014/main" id="{05355E29-187C-397B-0A19-9849AD816253}"/>
              </a:ext>
            </a:extLst>
          </p:cNvPr>
          <p:cNvSpPr/>
          <p:nvPr/>
        </p:nvSpPr>
        <p:spPr>
          <a:xfrm>
            <a:off x="3111223" y="524551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4" name="Oval 183">
            <a:extLst>
              <a:ext uri="{FF2B5EF4-FFF2-40B4-BE49-F238E27FC236}">
                <a16:creationId xmlns:a16="http://schemas.microsoft.com/office/drawing/2014/main" id="{16E7019C-10AE-F612-C434-EA2EF6208360}"/>
              </a:ext>
            </a:extLst>
          </p:cNvPr>
          <p:cNvSpPr/>
          <p:nvPr/>
        </p:nvSpPr>
        <p:spPr>
          <a:xfrm>
            <a:off x="3475747" y="524551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5" name="Oval 184">
            <a:extLst>
              <a:ext uri="{FF2B5EF4-FFF2-40B4-BE49-F238E27FC236}">
                <a16:creationId xmlns:a16="http://schemas.microsoft.com/office/drawing/2014/main" id="{62FC5C3F-1382-A327-726F-355039D1CC5F}"/>
              </a:ext>
            </a:extLst>
          </p:cNvPr>
          <p:cNvSpPr/>
          <p:nvPr/>
        </p:nvSpPr>
        <p:spPr>
          <a:xfrm>
            <a:off x="3840271" y="524551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6" name="Oval 185">
            <a:extLst>
              <a:ext uri="{FF2B5EF4-FFF2-40B4-BE49-F238E27FC236}">
                <a16:creationId xmlns:a16="http://schemas.microsoft.com/office/drawing/2014/main" id="{2529CC3E-49CC-BE5A-929D-20B404F12647}"/>
              </a:ext>
            </a:extLst>
          </p:cNvPr>
          <p:cNvSpPr/>
          <p:nvPr/>
        </p:nvSpPr>
        <p:spPr>
          <a:xfrm>
            <a:off x="4198616" y="524551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7" name="Oval 186">
            <a:extLst>
              <a:ext uri="{FF2B5EF4-FFF2-40B4-BE49-F238E27FC236}">
                <a16:creationId xmlns:a16="http://schemas.microsoft.com/office/drawing/2014/main" id="{36097C5B-9266-ABEA-B0A2-18E72AA676E2}"/>
              </a:ext>
            </a:extLst>
          </p:cNvPr>
          <p:cNvSpPr/>
          <p:nvPr/>
        </p:nvSpPr>
        <p:spPr>
          <a:xfrm>
            <a:off x="4569318" y="524551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8" name="Oval 187">
            <a:extLst>
              <a:ext uri="{FF2B5EF4-FFF2-40B4-BE49-F238E27FC236}">
                <a16:creationId xmlns:a16="http://schemas.microsoft.com/office/drawing/2014/main" id="{B8772AFE-1B13-E816-37E5-5E6F8AF6679F}"/>
              </a:ext>
            </a:extLst>
          </p:cNvPr>
          <p:cNvSpPr/>
          <p:nvPr/>
        </p:nvSpPr>
        <p:spPr>
          <a:xfrm>
            <a:off x="4933842" y="524551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89" name="Title 2">
            <a:extLst>
              <a:ext uri="{FF2B5EF4-FFF2-40B4-BE49-F238E27FC236}">
                <a16:creationId xmlns:a16="http://schemas.microsoft.com/office/drawing/2014/main" id="{0CC3F06E-03BA-9896-B14C-DC902D52AC25}"/>
              </a:ext>
            </a:extLst>
          </p:cNvPr>
          <p:cNvSpPr txBox="1"/>
          <p:nvPr/>
        </p:nvSpPr>
        <p:spPr>
          <a:xfrm>
            <a:off x="538347" y="5257228"/>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ACIDITY</a:t>
            </a:r>
          </a:p>
        </p:txBody>
      </p:sp>
      <p:cxnSp>
        <p:nvCxnSpPr>
          <p:cNvPr id="190" name="Straight Connector 189">
            <a:extLst>
              <a:ext uri="{FF2B5EF4-FFF2-40B4-BE49-F238E27FC236}">
                <a16:creationId xmlns:a16="http://schemas.microsoft.com/office/drawing/2014/main" id="{84ACA7A4-E57C-8B73-FB27-DAD5C6D4E051}"/>
              </a:ext>
            </a:extLst>
          </p:cNvPr>
          <p:cNvCxnSpPr>
            <a:cxnSpLocks/>
          </p:cNvCxnSpPr>
          <p:nvPr/>
        </p:nvCxnSpPr>
        <p:spPr>
          <a:xfrm>
            <a:off x="1418500" y="5425099"/>
            <a:ext cx="54860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 name="Oval 2">
            <a:extLst>
              <a:ext uri="{FF2B5EF4-FFF2-40B4-BE49-F238E27FC236}">
                <a16:creationId xmlns:a16="http://schemas.microsoft.com/office/drawing/2014/main" id="{F497D147-889A-EACA-947A-F96E4A4DE5F2}"/>
              </a:ext>
            </a:extLst>
          </p:cNvPr>
          <p:cNvSpPr/>
          <p:nvPr/>
        </p:nvSpPr>
        <p:spPr>
          <a:xfrm>
            <a:off x="3467793" y="612681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 name="Oval 3">
            <a:extLst>
              <a:ext uri="{FF2B5EF4-FFF2-40B4-BE49-F238E27FC236}">
                <a16:creationId xmlns:a16="http://schemas.microsoft.com/office/drawing/2014/main" id="{C47B3B60-5594-E9C5-71E8-E6AF57309F8F}"/>
              </a:ext>
            </a:extLst>
          </p:cNvPr>
          <p:cNvSpPr/>
          <p:nvPr/>
        </p:nvSpPr>
        <p:spPr>
          <a:xfrm>
            <a:off x="4190662" y="612681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 name="Oval 5">
            <a:extLst>
              <a:ext uri="{FF2B5EF4-FFF2-40B4-BE49-F238E27FC236}">
                <a16:creationId xmlns:a16="http://schemas.microsoft.com/office/drawing/2014/main" id="{443435B0-62A3-420B-A5B2-C12F2AAB6ACB}"/>
              </a:ext>
            </a:extLst>
          </p:cNvPr>
          <p:cNvSpPr/>
          <p:nvPr/>
        </p:nvSpPr>
        <p:spPr>
          <a:xfrm>
            <a:off x="4925888" y="6126814"/>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 name="Title 2">
            <a:extLst>
              <a:ext uri="{FF2B5EF4-FFF2-40B4-BE49-F238E27FC236}">
                <a16:creationId xmlns:a16="http://schemas.microsoft.com/office/drawing/2014/main" id="{AB78D2AD-D8B4-C58C-35EE-119893353535}"/>
              </a:ext>
            </a:extLst>
          </p:cNvPr>
          <p:cNvSpPr txBox="1"/>
          <p:nvPr/>
        </p:nvSpPr>
        <p:spPr>
          <a:xfrm>
            <a:off x="1920762" y="4191260"/>
            <a:ext cx="1005210"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Low</a:t>
            </a:r>
          </a:p>
        </p:txBody>
      </p:sp>
      <p:cxnSp>
        <p:nvCxnSpPr>
          <p:cNvPr id="16" name="Straight Connector 15">
            <a:extLst>
              <a:ext uri="{FF2B5EF4-FFF2-40B4-BE49-F238E27FC236}">
                <a16:creationId xmlns:a16="http://schemas.microsoft.com/office/drawing/2014/main" id="{D2D89A92-2EC0-4A21-319E-87AB71380F56}"/>
              </a:ext>
            </a:extLst>
          </p:cNvPr>
          <p:cNvCxnSpPr>
            <a:cxnSpLocks/>
          </p:cNvCxnSpPr>
          <p:nvPr/>
        </p:nvCxnSpPr>
        <p:spPr>
          <a:xfrm>
            <a:off x="3973248" y="2001817"/>
            <a:ext cx="0" cy="150704"/>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59C317E-F00A-81AC-9C61-483D98B69000}"/>
              </a:ext>
            </a:extLst>
          </p:cNvPr>
          <p:cNvCxnSpPr>
            <a:cxnSpLocks/>
          </p:cNvCxnSpPr>
          <p:nvPr/>
        </p:nvCxnSpPr>
        <p:spPr>
          <a:xfrm>
            <a:off x="3971882" y="2123394"/>
            <a:ext cx="360092"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0" name="Oval 29">
            <a:extLst>
              <a:ext uri="{FF2B5EF4-FFF2-40B4-BE49-F238E27FC236}">
                <a16:creationId xmlns:a16="http://schemas.microsoft.com/office/drawing/2014/main" id="{F6D3D548-79D8-8CF8-E564-95DF746BFF83}"/>
              </a:ext>
            </a:extLst>
          </p:cNvPr>
          <p:cNvSpPr/>
          <p:nvPr/>
        </p:nvSpPr>
        <p:spPr>
          <a:xfrm>
            <a:off x="4553094" y="6126814"/>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2" name="Oval 31">
            <a:extLst>
              <a:ext uri="{FF2B5EF4-FFF2-40B4-BE49-F238E27FC236}">
                <a16:creationId xmlns:a16="http://schemas.microsoft.com/office/drawing/2014/main" id="{AD99DF4E-52E5-67E7-5EF2-4BAC2FC58D76}"/>
              </a:ext>
            </a:extLst>
          </p:cNvPr>
          <p:cNvSpPr/>
          <p:nvPr/>
        </p:nvSpPr>
        <p:spPr>
          <a:xfrm>
            <a:off x="3842676" y="6126814"/>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Tree>
    <p:extLst>
      <p:ext uri="{BB962C8B-B14F-4D97-AF65-F5344CB8AC3E}">
        <p14:creationId xmlns:p14="http://schemas.microsoft.com/office/powerpoint/2010/main" val="86735389"/>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Straight Connector 19">
            <a:extLst>
              <a:ext uri="{FF2B5EF4-FFF2-40B4-BE49-F238E27FC236}">
                <a16:creationId xmlns:a16="http://schemas.microsoft.com/office/drawing/2014/main" id="{3654D054-7B9D-D4AC-4445-35BFD05D1739}"/>
              </a:ext>
            </a:extLst>
          </p:cNvPr>
          <p:cNvCxnSpPr>
            <a:cxnSpLocks/>
          </p:cNvCxnSpPr>
          <p:nvPr/>
        </p:nvCxnSpPr>
        <p:spPr>
          <a:xfrm>
            <a:off x="6886350" y="3032760"/>
            <a:ext cx="905935"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E878F98B-01BF-6B56-7409-320854286E1E}"/>
              </a:ext>
            </a:extLst>
          </p:cNvPr>
          <p:cNvCxnSpPr>
            <a:cxnSpLocks/>
          </p:cNvCxnSpPr>
          <p:nvPr/>
        </p:nvCxnSpPr>
        <p:spPr>
          <a:xfrm flipV="1">
            <a:off x="2503580" y="3566534"/>
            <a:ext cx="0" cy="253707"/>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6A53CAD1-41AE-603C-A2AC-6F78511DB248}"/>
              </a:ext>
            </a:extLst>
          </p:cNvPr>
          <p:cNvSpPr txBox="1"/>
          <p:nvPr/>
        </p:nvSpPr>
        <p:spPr>
          <a:xfrm>
            <a:off x="517081" y="552615"/>
            <a:ext cx="5541444" cy="1869101"/>
          </a:xfrm>
          <a:prstGeom prst="rect">
            <a:avLst/>
          </a:prstGeom>
          <a:noFill/>
        </p:spPr>
        <p:txBody>
          <a:bodyPr wrap="square">
            <a:spAutoFit/>
          </a:bodyPr>
          <a:lstStyle/>
          <a:p>
            <a:pPr>
              <a:lnSpc>
                <a:spcPct val="82000"/>
              </a:lnSpc>
            </a:pPr>
            <a:r>
              <a:rPr lang="en-US" sz="3200" dirty="0">
                <a:solidFill>
                  <a:srgbClr val="601329"/>
                </a:solidFill>
                <a:latin typeface="Neue Haas Grotesk Text Pro" panose="020B0504020202020204" pitchFamily="34" charset="77"/>
              </a:rPr>
              <a:t>LANGHORNE CREEK</a:t>
            </a:r>
            <a:br>
              <a:rPr lang="en-US" sz="6000" dirty="0">
                <a:solidFill>
                  <a:srgbClr val="B2D8BE"/>
                </a:solidFill>
                <a:latin typeface="Neue Haas Grotesk Text Pro" panose="020B0504020202020204" pitchFamily="34" charset="77"/>
              </a:rPr>
            </a:br>
            <a:r>
              <a:rPr lang="en-US" sz="5440" dirty="0">
                <a:solidFill>
                  <a:srgbClr val="B2D8BE"/>
                </a:solidFill>
                <a:latin typeface="Neue Haas Grotesk Text Pro" panose="020B0504020202020204" pitchFamily="34" charset="77"/>
              </a:rPr>
              <a:t>CABERNET SAUVIGNON</a:t>
            </a:r>
          </a:p>
        </p:txBody>
      </p:sp>
      <p:sp>
        <p:nvSpPr>
          <p:cNvPr id="26" name="Oval 25">
            <a:extLst>
              <a:ext uri="{FF2B5EF4-FFF2-40B4-BE49-F238E27FC236}">
                <a16:creationId xmlns:a16="http://schemas.microsoft.com/office/drawing/2014/main" id="{EA6BCBDD-680C-58C3-153A-39C29DAC56F3}"/>
              </a:ext>
            </a:extLst>
          </p:cNvPr>
          <p:cNvSpPr/>
          <p:nvPr/>
        </p:nvSpPr>
        <p:spPr>
          <a:xfrm>
            <a:off x="7790487" y="1812208"/>
            <a:ext cx="2100225" cy="2100225"/>
          </a:xfrm>
          <a:prstGeom prst="ellipse">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B2D8BE"/>
              </a:solidFill>
              <a:latin typeface="Neue Haas Grotesk Text Pro" panose="020B0504020202020204" pitchFamily="34" charset="77"/>
            </a:endParaRPr>
          </a:p>
        </p:txBody>
      </p:sp>
      <p:sp>
        <p:nvSpPr>
          <p:cNvPr id="27" name="object 58">
            <a:extLst>
              <a:ext uri="{FF2B5EF4-FFF2-40B4-BE49-F238E27FC236}">
                <a16:creationId xmlns:a16="http://schemas.microsoft.com/office/drawing/2014/main" id="{78AE6EC6-A66B-DA1E-D63F-D79E7AD819BE}"/>
              </a:ext>
            </a:extLst>
          </p:cNvPr>
          <p:cNvSpPr txBox="1"/>
          <p:nvPr/>
        </p:nvSpPr>
        <p:spPr>
          <a:xfrm>
            <a:off x="7962900" y="2352662"/>
            <a:ext cx="1832762" cy="1125308"/>
          </a:xfrm>
          <a:prstGeom prst="rect">
            <a:avLst/>
          </a:prstGeom>
        </p:spPr>
        <p:txBody>
          <a:bodyPr vert="horz" wrap="square" lIns="0" tIns="17145" rIns="0" bIns="0" rtlCol="0" anchor="ctr" anchorCtr="0">
            <a:spAutoFit/>
          </a:bodyPr>
          <a:lstStyle>
            <a:defPPr>
              <a:defRPr lang="en-US"/>
            </a:defPPr>
            <a:lvl1pPr algn="ctr">
              <a:lnSpc>
                <a:spcPct val="90000"/>
              </a:lnSpc>
              <a:buClr>
                <a:srgbClr val="F40000"/>
              </a:buClr>
              <a:defRPr sz="1300" b="1">
                <a:solidFill>
                  <a:schemeClr val="bg1"/>
                </a:solidFill>
                <a:cs typeface="Hellix SemiBold"/>
              </a:defRPr>
            </a:lvl1pPr>
          </a:lstStyle>
          <a:p>
            <a:pPr algn="ctr"/>
            <a:r>
              <a:rPr lang="en-AU" sz="2000" dirty="0">
                <a:solidFill>
                  <a:schemeClr val="tx1"/>
                </a:solidFill>
                <a:effectLst/>
                <a:latin typeface="Neue Haas Grotesk Text Pro" panose="020B0504020202020204" pitchFamily="34" charset="77"/>
              </a:rPr>
              <a:t>EXCELS IN MODERATE MARITIME CLIMATE</a:t>
            </a:r>
          </a:p>
        </p:txBody>
      </p:sp>
      <p:sp>
        <p:nvSpPr>
          <p:cNvPr id="29" name="TextBox 28">
            <a:extLst>
              <a:ext uri="{FF2B5EF4-FFF2-40B4-BE49-F238E27FC236}">
                <a16:creationId xmlns:a16="http://schemas.microsoft.com/office/drawing/2014/main" id="{9EE6620A-6DE8-9F2C-93D7-EA689D1394C6}"/>
              </a:ext>
            </a:extLst>
          </p:cNvPr>
          <p:cNvSpPr txBox="1"/>
          <p:nvPr/>
        </p:nvSpPr>
        <p:spPr>
          <a:xfrm>
            <a:off x="9386291" y="4644856"/>
            <a:ext cx="2805709" cy="1232069"/>
          </a:xfrm>
          <a:prstGeom prst="rect">
            <a:avLst/>
          </a:prstGeom>
          <a:noFill/>
        </p:spPr>
        <p:txBody>
          <a:bodyPr wrap="square" anchor="b">
            <a:spAutoFit/>
          </a:bodyPr>
          <a:lstStyle/>
          <a:p>
            <a:pPr>
              <a:lnSpc>
                <a:spcPct val="82000"/>
              </a:lnSpc>
              <a:spcBef>
                <a:spcPts val="150"/>
              </a:spcBef>
              <a:spcAft>
                <a:spcPts val="315"/>
              </a:spcAft>
              <a:buClr>
                <a:srgbClr val="B2D8BE"/>
              </a:buClr>
            </a:pPr>
            <a:r>
              <a:rPr lang="en-AU" sz="1400" dirty="0">
                <a:effectLst/>
                <a:latin typeface="Neue Haas Grotesk Text Pro" panose="020B0504020202020204" pitchFamily="34" charset="77"/>
              </a:rPr>
              <a:t>TYPICAL FLAVOURS</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Blackcurrant</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Plum </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Choc-mint</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Eucalyptus</a:t>
            </a:r>
            <a:endParaRPr lang="en-AU" sz="1400" dirty="0">
              <a:effectLst/>
              <a:latin typeface="Neue Haas Grotesk Text Pro" panose="020B0504020202020204" pitchFamily="34" charset="77"/>
            </a:endParaRPr>
          </a:p>
        </p:txBody>
      </p:sp>
      <p:cxnSp>
        <p:nvCxnSpPr>
          <p:cNvPr id="33" name="Straight Connector 32">
            <a:extLst>
              <a:ext uri="{FF2B5EF4-FFF2-40B4-BE49-F238E27FC236}">
                <a16:creationId xmlns:a16="http://schemas.microsoft.com/office/drawing/2014/main" id="{3E7C21EF-D9C4-4832-84EE-5205ED202FE8}"/>
              </a:ext>
            </a:extLst>
          </p:cNvPr>
          <p:cNvCxnSpPr>
            <a:cxnSpLocks/>
          </p:cNvCxnSpPr>
          <p:nvPr/>
        </p:nvCxnSpPr>
        <p:spPr>
          <a:xfrm>
            <a:off x="6886350" y="4227226"/>
            <a:ext cx="3284476"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842884D4-1987-62FE-AF27-1EA78A0186FA}"/>
              </a:ext>
            </a:extLst>
          </p:cNvPr>
          <p:cNvCxnSpPr>
            <a:cxnSpLocks/>
          </p:cNvCxnSpPr>
          <p:nvPr/>
        </p:nvCxnSpPr>
        <p:spPr>
          <a:xfrm>
            <a:off x="10170826" y="4227226"/>
            <a:ext cx="0" cy="336459"/>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47" name="TextBox 46">
            <a:extLst>
              <a:ext uri="{FF2B5EF4-FFF2-40B4-BE49-F238E27FC236}">
                <a16:creationId xmlns:a16="http://schemas.microsoft.com/office/drawing/2014/main" id="{96FF515D-9515-ECD3-82BA-2FF7E96E67D0}"/>
              </a:ext>
            </a:extLst>
          </p:cNvPr>
          <p:cNvSpPr txBox="1"/>
          <p:nvPr/>
        </p:nvSpPr>
        <p:spPr>
          <a:xfrm>
            <a:off x="938655" y="2502777"/>
            <a:ext cx="3101188" cy="1102866"/>
          </a:xfrm>
          <a:prstGeom prst="rect">
            <a:avLst/>
          </a:prstGeom>
          <a:noFill/>
        </p:spPr>
        <p:txBody>
          <a:bodyPr wrap="square" anchor="b">
            <a:spAutoFit/>
          </a:bodyPr>
          <a:lstStyle/>
          <a:p>
            <a:pPr algn="ctr">
              <a:spcBef>
                <a:spcPts val="203"/>
              </a:spcBef>
            </a:pPr>
            <a:r>
              <a:rPr lang="en-AU" sz="1600" b="1" dirty="0">
                <a:effectLst/>
                <a:latin typeface="Neue Haas Grotesk Text Pro" panose="020B0504020202020204" pitchFamily="34" charset="77"/>
              </a:rPr>
              <a:t>SOFT AND APPROACHABLE YET AGE-WORTHY</a:t>
            </a:r>
          </a:p>
          <a:p>
            <a:pPr algn="ctr">
              <a:spcBef>
                <a:spcPts val="203"/>
              </a:spcBef>
            </a:pPr>
            <a:r>
              <a:rPr lang="en-AU" sz="1600" dirty="0">
                <a:latin typeface="Neue Haas Grotesk Text Pro" panose="020B0504020202020204" pitchFamily="34" charset="77"/>
              </a:rPr>
              <a:t>COMMONLY BLENDED </a:t>
            </a:r>
            <a:br>
              <a:rPr lang="en-AU" sz="1600" dirty="0">
                <a:latin typeface="Neue Haas Grotesk Text Pro" panose="020B0504020202020204" pitchFamily="34" charset="77"/>
              </a:rPr>
            </a:br>
            <a:r>
              <a:rPr lang="en-AU" sz="1600" dirty="0">
                <a:latin typeface="Neue Haas Grotesk Text Pro" panose="020B0504020202020204" pitchFamily="34" charset="77"/>
              </a:rPr>
              <a:t>WITH SHIRAZ</a:t>
            </a:r>
            <a:endParaRPr lang="en-AU" sz="1600" dirty="0">
              <a:effectLst/>
              <a:latin typeface="Neue Haas Grotesk Text Pro" panose="020B0504020202020204" pitchFamily="34" charset="77"/>
            </a:endParaRPr>
          </a:p>
        </p:txBody>
      </p:sp>
      <p:pic>
        <p:nvPicPr>
          <p:cNvPr id="2" name="Picture Placeholder 8">
            <a:extLst>
              <a:ext uri="{FF2B5EF4-FFF2-40B4-BE49-F238E27FC236}">
                <a16:creationId xmlns:a16="http://schemas.microsoft.com/office/drawing/2014/main" id="{90E09BFC-E357-D865-0707-71842C342A72}"/>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5146321" y="593768"/>
            <a:ext cx="2114328" cy="6400800"/>
          </a:xfrm>
          <a:prstGeom prst="rect">
            <a:avLst/>
          </a:prstGeom>
        </p:spPr>
      </p:pic>
      <p:sp>
        <p:nvSpPr>
          <p:cNvPr id="3" name="object 10">
            <a:extLst>
              <a:ext uri="{FF2B5EF4-FFF2-40B4-BE49-F238E27FC236}">
                <a16:creationId xmlns:a16="http://schemas.microsoft.com/office/drawing/2014/main" id="{9AC0C647-6CB2-0276-491C-341682536EA2}"/>
              </a:ext>
            </a:extLst>
          </p:cNvPr>
          <p:cNvSpPr txBox="1"/>
          <p:nvPr/>
        </p:nvSpPr>
        <p:spPr>
          <a:xfrm rot="16200000">
            <a:off x="4019717" y="4297449"/>
            <a:ext cx="4652237" cy="804387"/>
          </a:xfrm>
          <a:prstGeom prst="rect">
            <a:avLst/>
          </a:prstGeom>
        </p:spPr>
        <p:txBody>
          <a:bodyPr vert="horz" wrap="square" lIns="0" tIns="12065" rIns="0" bIns="0" rtlCol="0">
            <a:spAutoFit/>
          </a:bodyPr>
          <a:lstStyle/>
          <a:p>
            <a:pPr algn="ctr" defTabSz="914453">
              <a:lnSpc>
                <a:spcPct val="80000"/>
              </a:lnSpc>
              <a:spcBef>
                <a:spcPct val="0"/>
              </a:spcBef>
            </a:pPr>
            <a:r>
              <a:rPr lang="en-AU" sz="32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CABERNET SAUVIGNON</a:t>
            </a:r>
            <a:endParaRPr lang="en-AU" sz="32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cxnSp>
        <p:nvCxnSpPr>
          <p:cNvPr id="7" name="Straight Connector 6">
            <a:extLst>
              <a:ext uri="{FF2B5EF4-FFF2-40B4-BE49-F238E27FC236}">
                <a16:creationId xmlns:a16="http://schemas.microsoft.com/office/drawing/2014/main" id="{720B2589-4F00-EEB1-CCDF-0ACEAD4713DA}"/>
              </a:ext>
            </a:extLst>
          </p:cNvPr>
          <p:cNvCxnSpPr>
            <a:cxnSpLocks/>
          </p:cNvCxnSpPr>
          <p:nvPr/>
        </p:nvCxnSpPr>
        <p:spPr>
          <a:xfrm>
            <a:off x="2503580" y="3807501"/>
            <a:ext cx="3245148"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DF06E7F8-FF64-08EA-08F7-60377703DF28}"/>
              </a:ext>
            </a:extLst>
          </p:cNvPr>
          <p:cNvCxnSpPr>
            <a:cxnSpLocks/>
          </p:cNvCxnSpPr>
          <p:nvPr/>
        </p:nvCxnSpPr>
        <p:spPr>
          <a:xfrm>
            <a:off x="3283295" y="4092315"/>
            <a:ext cx="2487918"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4997F009-79C7-803A-9D3E-14DCF2BD3EDF}"/>
              </a:ext>
            </a:extLst>
          </p:cNvPr>
          <p:cNvCxnSpPr>
            <a:cxnSpLocks/>
          </p:cNvCxnSpPr>
          <p:nvPr/>
        </p:nvCxnSpPr>
        <p:spPr>
          <a:xfrm>
            <a:off x="3283295" y="4084695"/>
            <a:ext cx="0" cy="430573"/>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15" name="Oval 14">
            <a:extLst>
              <a:ext uri="{FF2B5EF4-FFF2-40B4-BE49-F238E27FC236}">
                <a16:creationId xmlns:a16="http://schemas.microsoft.com/office/drawing/2014/main" id="{A6935AF2-4221-4AE7-4668-1AA7B31385C7}"/>
              </a:ext>
            </a:extLst>
          </p:cNvPr>
          <p:cNvSpPr/>
          <p:nvPr/>
        </p:nvSpPr>
        <p:spPr>
          <a:xfrm>
            <a:off x="2129265" y="4464417"/>
            <a:ext cx="2199918" cy="222803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B2D8BE"/>
              </a:solidFill>
              <a:latin typeface="Neue Haas Grotesk Text Pro" panose="020B0504020202020204" pitchFamily="34" charset="77"/>
            </a:endParaRPr>
          </a:p>
        </p:txBody>
      </p:sp>
      <p:sp>
        <p:nvSpPr>
          <p:cNvPr id="16" name="object 58">
            <a:extLst>
              <a:ext uri="{FF2B5EF4-FFF2-40B4-BE49-F238E27FC236}">
                <a16:creationId xmlns:a16="http://schemas.microsoft.com/office/drawing/2014/main" id="{8C3DCCD9-9BF0-C426-2930-3A44C9660855}"/>
              </a:ext>
            </a:extLst>
          </p:cNvPr>
          <p:cNvSpPr txBox="1"/>
          <p:nvPr/>
        </p:nvSpPr>
        <p:spPr>
          <a:xfrm>
            <a:off x="2130618" y="4868347"/>
            <a:ext cx="2146963" cy="1634358"/>
          </a:xfrm>
          <a:prstGeom prst="rect">
            <a:avLst/>
          </a:prstGeom>
        </p:spPr>
        <p:txBody>
          <a:bodyPr vert="horz" wrap="square" lIns="0" tIns="17145" rIns="0" bIns="0" rtlCol="0" anchor="ctr" anchorCtr="0">
            <a:spAutoFit/>
          </a:bodyPr>
          <a:lstStyle>
            <a:defPPr>
              <a:defRPr lang="en-US"/>
            </a:defPPr>
            <a:lvl1pPr algn="ctr">
              <a:lnSpc>
                <a:spcPct val="90000"/>
              </a:lnSpc>
              <a:buClr>
                <a:srgbClr val="F40000"/>
              </a:buClr>
              <a:defRPr sz="1300" b="1">
                <a:solidFill>
                  <a:schemeClr val="bg1"/>
                </a:solidFill>
                <a:cs typeface="Hellix SemiBold"/>
              </a:defRPr>
            </a:lvl1pPr>
          </a:lstStyle>
          <a:p>
            <a:pPr algn="ctr">
              <a:lnSpc>
                <a:spcPct val="82000"/>
              </a:lnSpc>
              <a:spcBef>
                <a:spcPts val="217"/>
              </a:spcBef>
            </a:pPr>
            <a:r>
              <a:rPr lang="en-AU" sz="1600" dirty="0">
                <a:effectLst/>
                <a:latin typeface="Neue Haas Grotesk Text Pro" panose="020B0504020202020204" pitchFamily="34" charset="77"/>
              </a:rPr>
              <a:t>APPROACHING</a:t>
            </a:r>
          </a:p>
          <a:p>
            <a:pPr algn="ctr">
              <a:lnSpc>
                <a:spcPct val="82000"/>
              </a:lnSpc>
              <a:spcBef>
                <a:spcPts val="217"/>
              </a:spcBef>
            </a:pPr>
            <a:r>
              <a:rPr lang="en-AU" sz="6000" dirty="0">
                <a:effectLst/>
                <a:latin typeface="Neue Haas Grotesk Text Pro" panose="020B0504020202020204" pitchFamily="34" charset="77"/>
              </a:rPr>
              <a:t>1/3</a:t>
            </a:r>
          </a:p>
          <a:p>
            <a:pPr algn="ctr">
              <a:lnSpc>
                <a:spcPct val="82000"/>
              </a:lnSpc>
              <a:spcBef>
                <a:spcPts val="217"/>
              </a:spcBef>
            </a:pPr>
            <a:r>
              <a:rPr lang="en-AU" sz="1600" dirty="0">
                <a:latin typeface="Neue Haas Grotesk Text Pro" panose="020B0504020202020204" pitchFamily="34" charset="77"/>
              </a:rPr>
              <a:t>OF TOTAL</a:t>
            </a:r>
            <a:br>
              <a:rPr lang="en-AU" sz="1600" dirty="0">
                <a:latin typeface="Neue Haas Grotesk Text Pro" panose="020B0504020202020204" pitchFamily="34" charset="77"/>
              </a:rPr>
            </a:br>
            <a:r>
              <a:rPr lang="en-AU" sz="1600" dirty="0">
                <a:latin typeface="Neue Haas Grotesk Text Pro" panose="020B0504020202020204" pitchFamily="34" charset="77"/>
              </a:rPr>
              <a:t>ANNUAL </a:t>
            </a:r>
            <a:br>
              <a:rPr lang="en-AU" sz="1600" dirty="0">
                <a:latin typeface="Neue Haas Grotesk Text Pro" panose="020B0504020202020204" pitchFamily="34" charset="77"/>
              </a:rPr>
            </a:br>
            <a:r>
              <a:rPr lang="en-AU" sz="1600" dirty="0">
                <a:latin typeface="Neue Haas Grotesk Text Pro" panose="020B0504020202020204" pitchFamily="34" charset="77"/>
              </a:rPr>
              <a:t>CRUSH</a:t>
            </a:r>
            <a:endParaRPr lang="en-AU" sz="1600" dirty="0">
              <a:effectLst/>
              <a:latin typeface="Neue Haas Grotesk Text Pro" panose="020B0504020202020204" pitchFamily="34" charset="77"/>
            </a:endParaRPr>
          </a:p>
        </p:txBody>
      </p:sp>
    </p:spTree>
    <p:extLst>
      <p:ext uri="{BB962C8B-B14F-4D97-AF65-F5344CB8AC3E}">
        <p14:creationId xmlns:p14="http://schemas.microsoft.com/office/powerpoint/2010/main" val="2001931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EC09D7-BE0F-7637-32DA-635D52C137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0A22D0-7F18-64FC-D4F3-59FB5689D3E4}"/>
              </a:ext>
            </a:extLst>
          </p:cNvPr>
          <p:cNvSpPr>
            <a:spLocks noGrp="1"/>
          </p:cNvSpPr>
          <p:nvPr>
            <p:ph type="title" idx="4294967295"/>
          </p:nvPr>
        </p:nvSpPr>
        <p:spPr>
          <a:xfrm>
            <a:off x="623349" y="590594"/>
            <a:ext cx="11283754" cy="1325562"/>
          </a:xfrm>
        </p:spPr>
        <p:txBody>
          <a:bodyPr/>
          <a:lstStyle/>
          <a:p>
            <a:r>
              <a:rPr lang="en-US" sz="4000" dirty="0">
                <a:solidFill>
                  <a:schemeClr val="bg2"/>
                </a:solidFill>
                <a:latin typeface="Neue Haas Grotesk Text Pro" panose="020B0504020202020204" pitchFamily="34" charset="77"/>
              </a:rPr>
              <a:t>CABERNET SAUVIGNON</a:t>
            </a:r>
            <a:br>
              <a:rPr lang="en-US" sz="4000" dirty="0">
                <a:solidFill>
                  <a:schemeClr val="accent3"/>
                </a:solidFill>
                <a:latin typeface="Neue Haas Grotesk Text Pro" panose="020B0504020202020204" pitchFamily="34" charset="77"/>
              </a:rPr>
            </a:br>
            <a:r>
              <a:rPr lang="en-US" sz="4000" dirty="0">
                <a:solidFill>
                  <a:schemeClr val="accent2"/>
                </a:solidFill>
                <a:latin typeface="Neue Haas Grotesk Text Pro" panose="020B0504020202020204" pitchFamily="34" charset="77"/>
              </a:rPr>
              <a:t>characteristics</a:t>
            </a:r>
          </a:p>
        </p:txBody>
      </p:sp>
      <p:sp>
        <p:nvSpPr>
          <p:cNvPr id="10" name="Oval 9">
            <a:extLst>
              <a:ext uri="{FF2B5EF4-FFF2-40B4-BE49-F238E27FC236}">
                <a16:creationId xmlns:a16="http://schemas.microsoft.com/office/drawing/2014/main" id="{5E9E726C-4D13-C985-23C4-41962972AEC9}"/>
              </a:ext>
            </a:extLst>
          </p:cNvPr>
          <p:cNvSpPr/>
          <p:nvPr/>
        </p:nvSpPr>
        <p:spPr>
          <a:xfrm>
            <a:off x="2104517" y="2136413"/>
            <a:ext cx="272668" cy="272668"/>
          </a:xfrm>
          <a:prstGeom prst="ellipse">
            <a:avLst/>
          </a:prstGeom>
          <a:solidFill>
            <a:srgbClr val="CD53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 name="Oval 13">
            <a:extLst>
              <a:ext uri="{FF2B5EF4-FFF2-40B4-BE49-F238E27FC236}">
                <a16:creationId xmlns:a16="http://schemas.microsoft.com/office/drawing/2014/main" id="{771307A9-E657-7B93-C606-E56C9CC56144}"/>
              </a:ext>
            </a:extLst>
          </p:cNvPr>
          <p:cNvSpPr/>
          <p:nvPr/>
        </p:nvSpPr>
        <p:spPr>
          <a:xfrm>
            <a:off x="2468660" y="2133511"/>
            <a:ext cx="272668" cy="272668"/>
          </a:xfrm>
          <a:prstGeom prst="ellipse">
            <a:avLst/>
          </a:prstGeom>
          <a:solidFill>
            <a:srgbClr val="C72E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 name="Oval 14">
            <a:extLst>
              <a:ext uri="{FF2B5EF4-FFF2-40B4-BE49-F238E27FC236}">
                <a16:creationId xmlns:a16="http://schemas.microsoft.com/office/drawing/2014/main" id="{BB07819D-D2FE-B083-3339-A8E88A45DDA6}"/>
              </a:ext>
            </a:extLst>
          </p:cNvPr>
          <p:cNvSpPr/>
          <p:nvPr/>
        </p:nvSpPr>
        <p:spPr>
          <a:xfrm>
            <a:off x="2832803" y="2133511"/>
            <a:ext cx="272668" cy="272668"/>
          </a:xfrm>
          <a:prstGeom prst="ellipse">
            <a:avLst/>
          </a:prstGeom>
          <a:solidFill>
            <a:srgbClr val="C42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 name="Oval 15">
            <a:extLst>
              <a:ext uri="{FF2B5EF4-FFF2-40B4-BE49-F238E27FC236}">
                <a16:creationId xmlns:a16="http://schemas.microsoft.com/office/drawing/2014/main" id="{E5E205D0-C411-38B0-4D9A-80B38795D0BF}"/>
              </a:ext>
            </a:extLst>
          </p:cNvPr>
          <p:cNvSpPr/>
          <p:nvPr/>
        </p:nvSpPr>
        <p:spPr>
          <a:xfrm>
            <a:off x="3196946" y="2133511"/>
            <a:ext cx="272668" cy="272668"/>
          </a:xfrm>
          <a:prstGeom prst="ellipse">
            <a:avLst/>
          </a:prstGeom>
          <a:solidFill>
            <a:srgbClr val="BD21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7" name="Title 2">
            <a:extLst>
              <a:ext uri="{FF2B5EF4-FFF2-40B4-BE49-F238E27FC236}">
                <a16:creationId xmlns:a16="http://schemas.microsoft.com/office/drawing/2014/main" id="{EA60979E-6B19-2DD7-E677-86C2BA4BC3F6}"/>
              </a:ext>
            </a:extLst>
          </p:cNvPr>
          <p:cNvSpPr txBox="1"/>
          <p:nvPr/>
        </p:nvSpPr>
        <p:spPr>
          <a:xfrm>
            <a:off x="624071" y="2161479"/>
            <a:ext cx="1104374" cy="282528"/>
          </a:xfrm>
          <a:prstGeom prst="rect">
            <a:avLst/>
          </a:prstGeom>
        </p:spPr>
        <p:txBody>
          <a:bodyPr anchor="t">
            <a:normAutofit fontScale="92500" lnSpcReduction="20000"/>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600" dirty="0">
                <a:solidFill>
                  <a:schemeClr val="tx1"/>
                </a:solidFill>
                <a:latin typeface="Neue Haas Grotesk Text Pro" panose="020B0504020202020204" pitchFamily="34" charset="77"/>
              </a:rPr>
              <a:t>COLOUR</a:t>
            </a:r>
          </a:p>
        </p:txBody>
      </p:sp>
      <p:sp>
        <p:nvSpPr>
          <p:cNvPr id="41" name="Oval 40">
            <a:extLst>
              <a:ext uri="{FF2B5EF4-FFF2-40B4-BE49-F238E27FC236}">
                <a16:creationId xmlns:a16="http://schemas.microsoft.com/office/drawing/2014/main" id="{F70FE6CA-4CF6-7CB6-8C56-0690F7009B9A}"/>
              </a:ext>
            </a:extLst>
          </p:cNvPr>
          <p:cNvSpPr/>
          <p:nvPr/>
        </p:nvSpPr>
        <p:spPr>
          <a:xfrm>
            <a:off x="3561470" y="2133511"/>
            <a:ext cx="272668" cy="272668"/>
          </a:xfrm>
          <a:prstGeom prst="ellipse">
            <a:avLst/>
          </a:prstGeom>
          <a:solidFill>
            <a:srgbClr val="A32B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2" name="Oval 41">
            <a:extLst>
              <a:ext uri="{FF2B5EF4-FFF2-40B4-BE49-F238E27FC236}">
                <a16:creationId xmlns:a16="http://schemas.microsoft.com/office/drawing/2014/main" id="{4B8C71F0-2CF6-CBD1-8314-29E4968C9B0D}"/>
              </a:ext>
            </a:extLst>
          </p:cNvPr>
          <p:cNvSpPr/>
          <p:nvPr/>
        </p:nvSpPr>
        <p:spPr>
          <a:xfrm>
            <a:off x="3925994" y="2133511"/>
            <a:ext cx="272668" cy="272668"/>
          </a:xfrm>
          <a:prstGeom prst="ellipse">
            <a:avLst/>
          </a:prstGeom>
          <a:solidFill>
            <a:srgbClr val="981C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3" name="Oval 42">
            <a:extLst>
              <a:ext uri="{FF2B5EF4-FFF2-40B4-BE49-F238E27FC236}">
                <a16:creationId xmlns:a16="http://schemas.microsoft.com/office/drawing/2014/main" id="{F0918A7E-8435-E625-F670-759EC5083F3C}"/>
              </a:ext>
            </a:extLst>
          </p:cNvPr>
          <p:cNvSpPr/>
          <p:nvPr/>
        </p:nvSpPr>
        <p:spPr>
          <a:xfrm>
            <a:off x="4284339" y="2133511"/>
            <a:ext cx="272668" cy="272668"/>
          </a:xfrm>
          <a:prstGeom prst="ellipse">
            <a:avLst/>
          </a:prstGeom>
          <a:solidFill>
            <a:srgbClr val="8713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4" name="Oval 43">
            <a:extLst>
              <a:ext uri="{FF2B5EF4-FFF2-40B4-BE49-F238E27FC236}">
                <a16:creationId xmlns:a16="http://schemas.microsoft.com/office/drawing/2014/main" id="{EA358267-FF4F-A528-01D9-3198E2F926C6}"/>
              </a:ext>
            </a:extLst>
          </p:cNvPr>
          <p:cNvSpPr/>
          <p:nvPr/>
        </p:nvSpPr>
        <p:spPr>
          <a:xfrm>
            <a:off x="4655041" y="2133511"/>
            <a:ext cx="272668" cy="272668"/>
          </a:xfrm>
          <a:prstGeom prst="ellipse">
            <a:avLst/>
          </a:prstGeom>
          <a:solidFill>
            <a:srgbClr val="7816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5" name="Oval 44">
            <a:extLst>
              <a:ext uri="{FF2B5EF4-FFF2-40B4-BE49-F238E27FC236}">
                <a16:creationId xmlns:a16="http://schemas.microsoft.com/office/drawing/2014/main" id="{8C4AFAE9-F897-C007-2BE9-FDD7125ABF7E}"/>
              </a:ext>
            </a:extLst>
          </p:cNvPr>
          <p:cNvSpPr/>
          <p:nvPr/>
        </p:nvSpPr>
        <p:spPr>
          <a:xfrm>
            <a:off x="5019565" y="2133511"/>
            <a:ext cx="272668" cy="272668"/>
          </a:xfrm>
          <a:prstGeom prst="ellipse">
            <a:avLst/>
          </a:prstGeom>
          <a:solidFill>
            <a:srgbClr val="491C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6" name="Title 2">
            <a:extLst>
              <a:ext uri="{FF2B5EF4-FFF2-40B4-BE49-F238E27FC236}">
                <a16:creationId xmlns:a16="http://schemas.microsoft.com/office/drawing/2014/main" id="{E162DE04-1B37-450A-8612-D926B31C5AB7}"/>
              </a:ext>
            </a:extLst>
          </p:cNvPr>
          <p:cNvSpPr txBox="1"/>
          <p:nvPr/>
        </p:nvSpPr>
        <p:spPr>
          <a:xfrm>
            <a:off x="3950268" y="2580704"/>
            <a:ext cx="2411262"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Cabernet Sauvignon</a:t>
            </a:r>
          </a:p>
        </p:txBody>
      </p:sp>
      <p:cxnSp>
        <p:nvCxnSpPr>
          <p:cNvPr id="48" name="Straight Connector 47">
            <a:extLst>
              <a:ext uri="{FF2B5EF4-FFF2-40B4-BE49-F238E27FC236}">
                <a16:creationId xmlns:a16="http://schemas.microsoft.com/office/drawing/2014/main" id="{43DA3CEB-458A-D314-263A-CA3C2D509FD5}"/>
              </a:ext>
            </a:extLst>
          </p:cNvPr>
          <p:cNvCxnSpPr>
            <a:cxnSpLocks/>
          </p:cNvCxnSpPr>
          <p:nvPr/>
        </p:nvCxnSpPr>
        <p:spPr>
          <a:xfrm>
            <a:off x="1603077" y="2269845"/>
            <a:ext cx="44974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54" name="Oval 53">
            <a:extLst>
              <a:ext uri="{FF2B5EF4-FFF2-40B4-BE49-F238E27FC236}">
                <a16:creationId xmlns:a16="http://schemas.microsoft.com/office/drawing/2014/main" id="{56B324C1-B532-6319-4E42-3A30F641C9BA}"/>
              </a:ext>
            </a:extLst>
          </p:cNvPr>
          <p:cNvSpPr/>
          <p:nvPr/>
        </p:nvSpPr>
        <p:spPr>
          <a:xfrm>
            <a:off x="2104517" y="3233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5" name="Oval 54">
            <a:extLst>
              <a:ext uri="{FF2B5EF4-FFF2-40B4-BE49-F238E27FC236}">
                <a16:creationId xmlns:a16="http://schemas.microsoft.com/office/drawing/2014/main" id="{CAD22B74-9270-96D6-E0F1-243A26D60B39}"/>
              </a:ext>
            </a:extLst>
          </p:cNvPr>
          <p:cNvSpPr/>
          <p:nvPr/>
        </p:nvSpPr>
        <p:spPr>
          <a:xfrm>
            <a:off x="2468660" y="323022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6" name="Oval 55">
            <a:extLst>
              <a:ext uri="{FF2B5EF4-FFF2-40B4-BE49-F238E27FC236}">
                <a16:creationId xmlns:a16="http://schemas.microsoft.com/office/drawing/2014/main" id="{4EA501BB-C7F5-7FA5-7FF8-DB7E0DD2D454}"/>
              </a:ext>
            </a:extLst>
          </p:cNvPr>
          <p:cNvSpPr/>
          <p:nvPr/>
        </p:nvSpPr>
        <p:spPr>
          <a:xfrm>
            <a:off x="2832803" y="323022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7" name="Oval 56">
            <a:extLst>
              <a:ext uri="{FF2B5EF4-FFF2-40B4-BE49-F238E27FC236}">
                <a16:creationId xmlns:a16="http://schemas.microsoft.com/office/drawing/2014/main" id="{F9D5A2BC-1C21-488D-EA01-242C24BAE29B}"/>
              </a:ext>
            </a:extLst>
          </p:cNvPr>
          <p:cNvSpPr/>
          <p:nvPr/>
        </p:nvSpPr>
        <p:spPr>
          <a:xfrm>
            <a:off x="3196946" y="32302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8" name="Title 2">
            <a:extLst>
              <a:ext uri="{FF2B5EF4-FFF2-40B4-BE49-F238E27FC236}">
                <a16:creationId xmlns:a16="http://schemas.microsoft.com/office/drawing/2014/main" id="{2A138B4E-691E-C104-0EE7-DF68C7C8EABA}"/>
              </a:ext>
            </a:extLst>
          </p:cNvPr>
          <p:cNvSpPr txBox="1"/>
          <p:nvPr/>
        </p:nvSpPr>
        <p:spPr>
          <a:xfrm>
            <a:off x="624070" y="3211044"/>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BODY</a:t>
            </a:r>
          </a:p>
        </p:txBody>
      </p:sp>
      <p:sp>
        <p:nvSpPr>
          <p:cNvPr id="59" name="Oval 58">
            <a:extLst>
              <a:ext uri="{FF2B5EF4-FFF2-40B4-BE49-F238E27FC236}">
                <a16:creationId xmlns:a16="http://schemas.microsoft.com/office/drawing/2014/main" id="{0EAE25DB-3CA0-4A42-2597-A8EBE9BC4A06}"/>
              </a:ext>
            </a:extLst>
          </p:cNvPr>
          <p:cNvSpPr/>
          <p:nvPr/>
        </p:nvSpPr>
        <p:spPr>
          <a:xfrm>
            <a:off x="3561470" y="32302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0" name="Oval 59">
            <a:extLst>
              <a:ext uri="{FF2B5EF4-FFF2-40B4-BE49-F238E27FC236}">
                <a16:creationId xmlns:a16="http://schemas.microsoft.com/office/drawing/2014/main" id="{A88E41DB-CE57-215D-8C17-D6096052A961}"/>
              </a:ext>
            </a:extLst>
          </p:cNvPr>
          <p:cNvSpPr/>
          <p:nvPr/>
        </p:nvSpPr>
        <p:spPr>
          <a:xfrm>
            <a:off x="3925994" y="32302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1" name="Oval 60">
            <a:extLst>
              <a:ext uri="{FF2B5EF4-FFF2-40B4-BE49-F238E27FC236}">
                <a16:creationId xmlns:a16="http://schemas.microsoft.com/office/drawing/2014/main" id="{56D48F85-BF09-A31E-0105-6F828E6A2A80}"/>
              </a:ext>
            </a:extLst>
          </p:cNvPr>
          <p:cNvSpPr/>
          <p:nvPr/>
        </p:nvSpPr>
        <p:spPr>
          <a:xfrm>
            <a:off x="4284339" y="323022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2" name="Oval 61">
            <a:extLst>
              <a:ext uri="{FF2B5EF4-FFF2-40B4-BE49-F238E27FC236}">
                <a16:creationId xmlns:a16="http://schemas.microsoft.com/office/drawing/2014/main" id="{949540E5-39F1-062B-784A-CF803311CF36}"/>
              </a:ext>
            </a:extLst>
          </p:cNvPr>
          <p:cNvSpPr/>
          <p:nvPr/>
        </p:nvSpPr>
        <p:spPr>
          <a:xfrm>
            <a:off x="4655041" y="323022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3" name="Oval 62">
            <a:extLst>
              <a:ext uri="{FF2B5EF4-FFF2-40B4-BE49-F238E27FC236}">
                <a16:creationId xmlns:a16="http://schemas.microsoft.com/office/drawing/2014/main" id="{BD3B6A83-9E9B-AACC-6479-E9F5C79121C0}"/>
              </a:ext>
            </a:extLst>
          </p:cNvPr>
          <p:cNvSpPr/>
          <p:nvPr/>
        </p:nvSpPr>
        <p:spPr>
          <a:xfrm>
            <a:off x="5019565" y="323022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6" name="Title 2">
            <a:extLst>
              <a:ext uri="{FF2B5EF4-FFF2-40B4-BE49-F238E27FC236}">
                <a16:creationId xmlns:a16="http://schemas.microsoft.com/office/drawing/2014/main" id="{2B065DC4-F1F3-5B67-068B-118B01794EE3}"/>
              </a:ext>
            </a:extLst>
          </p:cNvPr>
          <p:cNvSpPr txBox="1"/>
          <p:nvPr/>
        </p:nvSpPr>
        <p:spPr>
          <a:xfrm>
            <a:off x="2006485" y="2908179"/>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Light</a:t>
            </a:r>
          </a:p>
        </p:txBody>
      </p:sp>
      <p:sp>
        <p:nvSpPr>
          <p:cNvPr id="67" name="Title 2">
            <a:extLst>
              <a:ext uri="{FF2B5EF4-FFF2-40B4-BE49-F238E27FC236}">
                <a16:creationId xmlns:a16="http://schemas.microsoft.com/office/drawing/2014/main" id="{B7C01906-5D40-F5EB-AC78-3E04BD6F69BB}"/>
              </a:ext>
            </a:extLst>
          </p:cNvPr>
          <p:cNvSpPr txBox="1"/>
          <p:nvPr/>
        </p:nvSpPr>
        <p:spPr>
          <a:xfrm>
            <a:off x="3276236" y="2937053"/>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a:t>
            </a:r>
          </a:p>
        </p:txBody>
      </p:sp>
      <p:sp>
        <p:nvSpPr>
          <p:cNvPr id="68" name="Title 2">
            <a:extLst>
              <a:ext uri="{FF2B5EF4-FFF2-40B4-BE49-F238E27FC236}">
                <a16:creationId xmlns:a16="http://schemas.microsoft.com/office/drawing/2014/main" id="{3B6A3A30-1873-A6BA-2798-63AF8B67FB55}"/>
              </a:ext>
            </a:extLst>
          </p:cNvPr>
          <p:cNvSpPr txBox="1"/>
          <p:nvPr/>
        </p:nvSpPr>
        <p:spPr>
          <a:xfrm>
            <a:off x="4569367" y="2937207"/>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Full</a:t>
            </a:r>
          </a:p>
        </p:txBody>
      </p:sp>
      <p:sp>
        <p:nvSpPr>
          <p:cNvPr id="69" name="Oval 68">
            <a:extLst>
              <a:ext uri="{FF2B5EF4-FFF2-40B4-BE49-F238E27FC236}">
                <a16:creationId xmlns:a16="http://schemas.microsoft.com/office/drawing/2014/main" id="{5C46DC12-0E83-EB3D-4A80-988616D8C11A}"/>
              </a:ext>
            </a:extLst>
          </p:cNvPr>
          <p:cNvSpPr/>
          <p:nvPr/>
        </p:nvSpPr>
        <p:spPr>
          <a:xfrm>
            <a:off x="2104517" y="407338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0" name="Oval 69">
            <a:extLst>
              <a:ext uri="{FF2B5EF4-FFF2-40B4-BE49-F238E27FC236}">
                <a16:creationId xmlns:a16="http://schemas.microsoft.com/office/drawing/2014/main" id="{5D833F3F-FCE3-9CEC-C76A-79762F233562}"/>
              </a:ext>
            </a:extLst>
          </p:cNvPr>
          <p:cNvSpPr/>
          <p:nvPr/>
        </p:nvSpPr>
        <p:spPr>
          <a:xfrm>
            <a:off x="2468660" y="407048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1" name="Oval 70">
            <a:extLst>
              <a:ext uri="{FF2B5EF4-FFF2-40B4-BE49-F238E27FC236}">
                <a16:creationId xmlns:a16="http://schemas.microsoft.com/office/drawing/2014/main" id="{6B996D25-CA96-006C-392C-55D421287582}"/>
              </a:ext>
            </a:extLst>
          </p:cNvPr>
          <p:cNvSpPr/>
          <p:nvPr/>
        </p:nvSpPr>
        <p:spPr>
          <a:xfrm>
            <a:off x="2832803"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2" name="Oval 71">
            <a:extLst>
              <a:ext uri="{FF2B5EF4-FFF2-40B4-BE49-F238E27FC236}">
                <a16:creationId xmlns:a16="http://schemas.microsoft.com/office/drawing/2014/main" id="{45C2B84D-7036-CDB8-58F3-3D1E2A9C3AAB}"/>
              </a:ext>
            </a:extLst>
          </p:cNvPr>
          <p:cNvSpPr/>
          <p:nvPr/>
        </p:nvSpPr>
        <p:spPr>
          <a:xfrm>
            <a:off x="3196946"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4" name="Oval 73">
            <a:extLst>
              <a:ext uri="{FF2B5EF4-FFF2-40B4-BE49-F238E27FC236}">
                <a16:creationId xmlns:a16="http://schemas.microsoft.com/office/drawing/2014/main" id="{F479E814-06E5-BCE8-2BAF-50946C45F8FB}"/>
              </a:ext>
            </a:extLst>
          </p:cNvPr>
          <p:cNvSpPr/>
          <p:nvPr/>
        </p:nvSpPr>
        <p:spPr>
          <a:xfrm>
            <a:off x="3561470"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5" name="Oval 74">
            <a:extLst>
              <a:ext uri="{FF2B5EF4-FFF2-40B4-BE49-F238E27FC236}">
                <a16:creationId xmlns:a16="http://schemas.microsoft.com/office/drawing/2014/main" id="{414CCDD2-F11D-0279-A36F-D4A37A2878FE}"/>
              </a:ext>
            </a:extLst>
          </p:cNvPr>
          <p:cNvSpPr/>
          <p:nvPr/>
        </p:nvSpPr>
        <p:spPr>
          <a:xfrm>
            <a:off x="3925994"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6" name="Oval 75">
            <a:extLst>
              <a:ext uri="{FF2B5EF4-FFF2-40B4-BE49-F238E27FC236}">
                <a16:creationId xmlns:a16="http://schemas.microsoft.com/office/drawing/2014/main" id="{CB52F33A-8F27-87AE-F35A-B6404F58AB15}"/>
              </a:ext>
            </a:extLst>
          </p:cNvPr>
          <p:cNvSpPr/>
          <p:nvPr/>
        </p:nvSpPr>
        <p:spPr>
          <a:xfrm>
            <a:off x="4284339"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7" name="Oval 76">
            <a:extLst>
              <a:ext uri="{FF2B5EF4-FFF2-40B4-BE49-F238E27FC236}">
                <a16:creationId xmlns:a16="http://schemas.microsoft.com/office/drawing/2014/main" id="{04C17CF5-823A-331C-DBD5-9922CD6CE349}"/>
              </a:ext>
            </a:extLst>
          </p:cNvPr>
          <p:cNvSpPr/>
          <p:nvPr/>
        </p:nvSpPr>
        <p:spPr>
          <a:xfrm>
            <a:off x="4655041"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8" name="Oval 77">
            <a:extLst>
              <a:ext uri="{FF2B5EF4-FFF2-40B4-BE49-F238E27FC236}">
                <a16:creationId xmlns:a16="http://schemas.microsoft.com/office/drawing/2014/main" id="{74B43055-8982-5378-E7DD-E548C1389335}"/>
              </a:ext>
            </a:extLst>
          </p:cNvPr>
          <p:cNvSpPr/>
          <p:nvPr/>
        </p:nvSpPr>
        <p:spPr>
          <a:xfrm>
            <a:off x="5019565"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9" name="Title 2">
            <a:extLst>
              <a:ext uri="{FF2B5EF4-FFF2-40B4-BE49-F238E27FC236}">
                <a16:creationId xmlns:a16="http://schemas.microsoft.com/office/drawing/2014/main" id="{4463A1FB-193C-93A5-86B8-C0EAB6798F81}"/>
              </a:ext>
            </a:extLst>
          </p:cNvPr>
          <p:cNvSpPr txBox="1"/>
          <p:nvPr/>
        </p:nvSpPr>
        <p:spPr>
          <a:xfrm>
            <a:off x="2006485" y="3748439"/>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Dry</a:t>
            </a:r>
          </a:p>
        </p:txBody>
      </p:sp>
      <p:sp>
        <p:nvSpPr>
          <p:cNvPr id="80" name="Title 2">
            <a:extLst>
              <a:ext uri="{FF2B5EF4-FFF2-40B4-BE49-F238E27FC236}">
                <a16:creationId xmlns:a16="http://schemas.microsoft.com/office/drawing/2014/main" id="{9F9B86EA-9659-F793-8402-61AC31B812F2}"/>
              </a:ext>
            </a:extLst>
          </p:cNvPr>
          <p:cNvSpPr txBox="1"/>
          <p:nvPr/>
        </p:nvSpPr>
        <p:spPr>
          <a:xfrm>
            <a:off x="3127053" y="3777313"/>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 dry</a:t>
            </a:r>
          </a:p>
        </p:txBody>
      </p:sp>
      <p:sp>
        <p:nvSpPr>
          <p:cNvPr id="81" name="Title 2">
            <a:extLst>
              <a:ext uri="{FF2B5EF4-FFF2-40B4-BE49-F238E27FC236}">
                <a16:creationId xmlns:a16="http://schemas.microsoft.com/office/drawing/2014/main" id="{1B0AB2D9-1B5B-00AA-32E4-0CE16334D9C2}"/>
              </a:ext>
            </a:extLst>
          </p:cNvPr>
          <p:cNvSpPr txBox="1"/>
          <p:nvPr/>
        </p:nvSpPr>
        <p:spPr>
          <a:xfrm>
            <a:off x="4569367" y="3777467"/>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Sweet</a:t>
            </a:r>
          </a:p>
        </p:txBody>
      </p:sp>
      <p:cxnSp>
        <p:nvCxnSpPr>
          <p:cNvPr id="82" name="Straight Connector 81">
            <a:extLst>
              <a:ext uri="{FF2B5EF4-FFF2-40B4-BE49-F238E27FC236}">
                <a16:creationId xmlns:a16="http://schemas.microsoft.com/office/drawing/2014/main" id="{706A801E-3C03-1AC6-239B-36C7D7AC13CA}"/>
              </a:ext>
            </a:extLst>
          </p:cNvPr>
          <p:cNvCxnSpPr>
            <a:cxnSpLocks/>
          </p:cNvCxnSpPr>
          <p:nvPr/>
        </p:nvCxnSpPr>
        <p:spPr>
          <a:xfrm>
            <a:off x="1300337" y="3378915"/>
            <a:ext cx="75248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87" name="Title 2">
            <a:extLst>
              <a:ext uri="{FF2B5EF4-FFF2-40B4-BE49-F238E27FC236}">
                <a16:creationId xmlns:a16="http://schemas.microsoft.com/office/drawing/2014/main" id="{F0A67287-34B3-3006-D404-17F8D8C5AF4A}"/>
              </a:ext>
            </a:extLst>
          </p:cNvPr>
          <p:cNvSpPr txBox="1"/>
          <p:nvPr/>
        </p:nvSpPr>
        <p:spPr>
          <a:xfrm>
            <a:off x="624070" y="4082195"/>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SWEETNESS</a:t>
            </a:r>
          </a:p>
        </p:txBody>
      </p:sp>
      <p:cxnSp>
        <p:nvCxnSpPr>
          <p:cNvPr id="88" name="Straight Connector 87">
            <a:extLst>
              <a:ext uri="{FF2B5EF4-FFF2-40B4-BE49-F238E27FC236}">
                <a16:creationId xmlns:a16="http://schemas.microsoft.com/office/drawing/2014/main" id="{A648DC1B-D921-B490-B534-ECB1854E3DDC}"/>
              </a:ext>
            </a:extLst>
          </p:cNvPr>
          <p:cNvCxnSpPr>
            <a:cxnSpLocks/>
          </p:cNvCxnSpPr>
          <p:nvPr/>
        </p:nvCxnSpPr>
        <p:spPr>
          <a:xfrm>
            <a:off x="1942888" y="4250066"/>
            <a:ext cx="109935"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90" name="Oval 89">
            <a:extLst>
              <a:ext uri="{FF2B5EF4-FFF2-40B4-BE49-F238E27FC236}">
                <a16:creationId xmlns:a16="http://schemas.microsoft.com/office/drawing/2014/main" id="{462C42BA-0EE7-3F6B-1624-E391FE3E22F9}"/>
              </a:ext>
            </a:extLst>
          </p:cNvPr>
          <p:cNvSpPr/>
          <p:nvPr/>
        </p:nvSpPr>
        <p:spPr>
          <a:xfrm>
            <a:off x="2104517" y="4801220"/>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1" name="Oval 90">
            <a:extLst>
              <a:ext uri="{FF2B5EF4-FFF2-40B4-BE49-F238E27FC236}">
                <a16:creationId xmlns:a16="http://schemas.microsoft.com/office/drawing/2014/main" id="{CD63B3C4-F4F1-0729-1759-3BB985B1548E}"/>
              </a:ext>
            </a:extLst>
          </p:cNvPr>
          <p:cNvSpPr/>
          <p:nvPr/>
        </p:nvSpPr>
        <p:spPr>
          <a:xfrm>
            <a:off x="2468660" y="479831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2" name="Oval 91">
            <a:extLst>
              <a:ext uri="{FF2B5EF4-FFF2-40B4-BE49-F238E27FC236}">
                <a16:creationId xmlns:a16="http://schemas.microsoft.com/office/drawing/2014/main" id="{ACA437DD-7BA9-A58E-2AB0-2D850C10A8B6}"/>
              </a:ext>
            </a:extLst>
          </p:cNvPr>
          <p:cNvSpPr/>
          <p:nvPr/>
        </p:nvSpPr>
        <p:spPr>
          <a:xfrm>
            <a:off x="2832803" y="479831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3" name="Oval 92">
            <a:extLst>
              <a:ext uri="{FF2B5EF4-FFF2-40B4-BE49-F238E27FC236}">
                <a16:creationId xmlns:a16="http://schemas.microsoft.com/office/drawing/2014/main" id="{1F493C54-3679-D3F7-A7E8-0ABF20187A46}"/>
              </a:ext>
            </a:extLst>
          </p:cNvPr>
          <p:cNvSpPr/>
          <p:nvPr/>
        </p:nvSpPr>
        <p:spPr>
          <a:xfrm>
            <a:off x="3196946" y="479831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4" name="Oval 93">
            <a:extLst>
              <a:ext uri="{FF2B5EF4-FFF2-40B4-BE49-F238E27FC236}">
                <a16:creationId xmlns:a16="http://schemas.microsoft.com/office/drawing/2014/main" id="{61BAA34C-2760-A896-49EA-D9A7CF51EA94}"/>
              </a:ext>
            </a:extLst>
          </p:cNvPr>
          <p:cNvSpPr/>
          <p:nvPr/>
        </p:nvSpPr>
        <p:spPr>
          <a:xfrm>
            <a:off x="3561470" y="479831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5" name="Oval 94">
            <a:extLst>
              <a:ext uri="{FF2B5EF4-FFF2-40B4-BE49-F238E27FC236}">
                <a16:creationId xmlns:a16="http://schemas.microsoft.com/office/drawing/2014/main" id="{22480E4D-6B5D-2780-534D-BB2A3CFAAFB7}"/>
              </a:ext>
            </a:extLst>
          </p:cNvPr>
          <p:cNvSpPr/>
          <p:nvPr/>
        </p:nvSpPr>
        <p:spPr>
          <a:xfrm>
            <a:off x="3925994" y="479831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6" name="Oval 95">
            <a:extLst>
              <a:ext uri="{FF2B5EF4-FFF2-40B4-BE49-F238E27FC236}">
                <a16:creationId xmlns:a16="http://schemas.microsoft.com/office/drawing/2014/main" id="{F7A4D9B0-AB4E-0296-800B-432EF3928597}"/>
              </a:ext>
            </a:extLst>
          </p:cNvPr>
          <p:cNvSpPr/>
          <p:nvPr/>
        </p:nvSpPr>
        <p:spPr>
          <a:xfrm>
            <a:off x="4284339" y="479831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7" name="Oval 96">
            <a:extLst>
              <a:ext uri="{FF2B5EF4-FFF2-40B4-BE49-F238E27FC236}">
                <a16:creationId xmlns:a16="http://schemas.microsoft.com/office/drawing/2014/main" id="{45F340C9-765F-A155-4C63-97B14B45C9B8}"/>
              </a:ext>
            </a:extLst>
          </p:cNvPr>
          <p:cNvSpPr/>
          <p:nvPr/>
        </p:nvSpPr>
        <p:spPr>
          <a:xfrm>
            <a:off x="4655041" y="479831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8" name="Oval 97">
            <a:extLst>
              <a:ext uri="{FF2B5EF4-FFF2-40B4-BE49-F238E27FC236}">
                <a16:creationId xmlns:a16="http://schemas.microsoft.com/office/drawing/2014/main" id="{40A0356B-DB74-E944-961E-F62D8D53A02A}"/>
              </a:ext>
            </a:extLst>
          </p:cNvPr>
          <p:cNvSpPr/>
          <p:nvPr/>
        </p:nvSpPr>
        <p:spPr>
          <a:xfrm>
            <a:off x="5019565" y="479831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0" name="Title 2">
            <a:extLst>
              <a:ext uri="{FF2B5EF4-FFF2-40B4-BE49-F238E27FC236}">
                <a16:creationId xmlns:a16="http://schemas.microsoft.com/office/drawing/2014/main" id="{BEE4C8CF-5794-9B64-DB9C-D7CE9FAE4AB3}"/>
              </a:ext>
            </a:extLst>
          </p:cNvPr>
          <p:cNvSpPr txBox="1"/>
          <p:nvPr/>
        </p:nvSpPr>
        <p:spPr>
          <a:xfrm>
            <a:off x="3127053" y="4505147"/>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a:t>
            </a:r>
          </a:p>
        </p:txBody>
      </p:sp>
      <p:sp>
        <p:nvSpPr>
          <p:cNvPr id="101" name="Title 2">
            <a:extLst>
              <a:ext uri="{FF2B5EF4-FFF2-40B4-BE49-F238E27FC236}">
                <a16:creationId xmlns:a16="http://schemas.microsoft.com/office/drawing/2014/main" id="{FE3EBE4E-EB98-83A3-75A2-18C830DF307D}"/>
              </a:ext>
            </a:extLst>
          </p:cNvPr>
          <p:cNvSpPr txBox="1"/>
          <p:nvPr/>
        </p:nvSpPr>
        <p:spPr>
          <a:xfrm>
            <a:off x="4569367" y="4505301"/>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High</a:t>
            </a:r>
          </a:p>
        </p:txBody>
      </p:sp>
      <p:sp>
        <p:nvSpPr>
          <p:cNvPr id="102" name="Title 2">
            <a:extLst>
              <a:ext uri="{FF2B5EF4-FFF2-40B4-BE49-F238E27FC236}">
                <a16:creationId xmlns:a16="http://schemas.microsoft.com/office/drawing/2014/main" id="{1B25F2BD-9424-0257-A803-9516DAAC1307}"/>
              </a:ext>
            </a:extLst>
          </p:cNvPr>
          <p:cNvSpPr txBox="1"/>
          <p:nvPr/>
        </p:nvSpPr>
        <p:spPr>
          <a:xfrm>
            <a:off x="624070" y="4810029"/>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OAK</a:t>
            </a:r>
          </a:p>
        </p:txBody>
      </p:sp>
      <p:cxnSp>
        <p:nvCxnSpPr>
          <p:cNvPr id="103" name="Straight Connector 102">
            <a:extLst>
              <a:ext uri="{FF2B5EF4-FFF2-40B4-BE49-F238E27FC236}">
                <a16:creationId xmlns:a16="http://schemas.microsoft.com/office/drawing/2014/main" id="{143BECEC-4306-6B0A-1B62-892176C385A1}"/>
              </a:ext>
            </a:extLst>
          </p:cNvPr>
          <p:cNvCxnSpPr>
            <a:cxnSpLocks/>
          </p:cNvCxnSpPr>
          <p:nvPr/>
        </p:nvCxnSpPr>
        <p:spPr>
          <a:xfrm>
            <a:off x="1170591" y="4977900"/>
            <a:ext cx="882232"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05" name="Oval 104">
            <a:extLst>
              <a:ext uri="{FF2B5EF4-FFF2-40B4-BE49-F238E27FC236}">
                <a16:creationId xmlns:a16="http://schemas.microsoft.com/office/drawing/2014/main" id="{63A90E32-85F4-531C-DEDB-E7EBAB510C5A}"/>
              </a:ext>
            </a:extLst>
          </p:cNvPr>
          <p:cNvSpPr/>
          <p:nvPr/>
        </p:nvSpPr>
        <p:spPr>
          <a:xfrm>
            <a:off x="2104517" y="5147209"/>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6" name="Oval 105">
            <a:extLst>
              <a:ext uri="{FF2B5EF4-FFF2-40B4-BE49-F238E27FC236}">
                <a16:creationId xmlns:a16="http://schemas.microsoft.com/office/drawing/2014/main" id="{19D0AB0B-64C7-0CCD-48CC-27D938711BEA}"/>
              </a:ext>
            </a:extLst>
          </p:cNvPr>
          <p:cNvSpPr/>
          <p:nvPr/>
        </p:nvSpPr>
        <p:spPr>
          <a:xfrm>
            <a:off x="2468660" y="514430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7" name="Oval 106">
            <a:extLst>
              <a:ext uri="{FF2B5EF4-FFF2-40B4-BE49-F238E27FC236}">
                <a16:creationId xmlns:a16="http://schemas.microsoft.com/office/drawing/2014/main" id="{6DF9DB65-C7C7-F323-D0B4-C0877CFCC86C}"/>
              </a:ext>
            </a:extLst>
          </p:cNvPr>
          <p:cNvSpPr/>
          <p:nvPr/>
        </p:nvSpPr>
        <p:spPr>
          <a:xfrm>
            <a:off x="2832803" y="514430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8" name="Oval 107">
            <a:extLst>
              <a:ext uri="{FF2B5EF4-FFF2-40B4-BE49-F238E27FC236}">
                <a16:creationId xmlns:a16="http://schemas.microsoft.com/office/drawing/2014/main" id="{85F98601-EA11-F3BB-94FA-146B4BB1119D}"/>
              </a:ext>
            </a:extLst>
          </p:cNvPr>
          <p:cNvSpPr/>
          <p:nvPr/>
        </p:nvSpPr>
        <p:spPr>
          <a:xfrm>
            <a:off x="3196946" y="514430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9" name="Oval 108">
            <a:extLst>
              <a:ext uri="{FF2B5EF4-FFF2-40B4-BE49-F238E27FC236}">
                <a16:creationId xmlns:a16="http://schemas.microsoft.com/office/drawing/2014/main" id="{D805F586-0454-F760-CA62-3A9FB1E870B3}"/>
              </a:ext>
            </a:extLst>
          </p:cNvPr>
          <p:cNvSpPr/>
          <p:nvPr/>
        </p:nvSpPr>
        <p:spPr>
          <a:xfrm>
            <a:off x="3561470" y="514430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0" name="Oval 109">
            <a:extLst>
              <a:ext uri="{FF2B5EF4-FFF2-40B4-BE49-F238E27FC236}">
                <a16:creationId xmlns:a16="http://schemas.microsoft.com/office/drawing/2014/main" id="{050295CE-1D57-2339-84CB-D8EFA9E837D5}"/>
              </a:ext>
            </a:extLst>
          </p:cNvPr>
          <p:cNvSpPr/>
          <p:nvPr/>
        </p:nvSpPr>
        <p:spPr>
          <a:xfrm>
            <a:off x="3925994" y="514430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1" name="Oval 110">
            <a:extLst>
              <a:ext uri="{FF2B5EF4-FFF2-40B4-BE49-F238E27FC236}">
                <a16:creationId xmlns:a16="http://schemas.microsoft.com/office/drawing/2014/main" id="{E740F1B9-912A-65A7-F689-7207A5D6B6BF}"/>
              </a:ext>
            </a:extLst>
          </p:cNvPr>
          <p:cNvSpPr/>
          <p:nvPr/>
        </p:nvSpPr>
        <p:spPr>
          <a:xfrm>
            <a:off x="4284339" y="514430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2" name="Oval 111">
            <a:extLst>
              <a:ext uri="{FF2B5EF4-FFF2-40B4-BE49-F238E27FC236}">
                <a16:creationId xmlns:a16="http://schemas.microsoft.com/office/drawing/2014/main" id="{FB1028F6-2216-9C59-BB15-7FE3FE78E6AA}"/>
              </a:ext>
            </a:extLst>
          </p:cNvPr>
          <p:cNvSpPr/>
          <p:nvPr/>
        </p:nvSpPr>
        <p:spPr>
          <a:xfrm>
            <a:off x="4655041" y="514430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3" name="Oval 112">
            <a:extLst>
              <a:ext uri="{FF2B5EF4-FFF2-40B4-BE49-F238E27FC236}">
                <a16:creationId xmlns:a16="http://schemas.microsoft.com/office/drawing/2014/main" id="{90FC1ABE-5575-8D05-603D-3CCEA20815E8}"/>
              </a:ext>
            </a:extLst>
          </p:cNvPr>
          <p:cNvSpPr/>
          <p:nvPr/>
        </p:nvSpPr>
        <p:spPr>
          <a:xfrm>
            <a:off x="5019565" y="514430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4" name="Title 2">
            <a:extLst>
              <a:ext uri="{FF2B5EF4-FFF2-40B4-BE49-F238E27FC236}">
                <a16:creationId xmlns:a16="http://schemas.microsoft.com/office/drawing/2014/main" id="{8156B5FA-0F93-9B84-4A7C-D9514D3553A2}"/>
              </a:ext>
            </a:extLst>
          </p:cNvPr>
          <p:cNvSpPr txBox="1"/>
          <p:nvPr/>
        </p:nvSpPr>
        <p:spPr>
          <a:xfrm>
            <a:off x="624070" y="5156018"/>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TANNIN</a:t>
            </a:r>
          </a:p>
        </p:txBody>
      </p:sp>
      <p:cxnSp>
        <p:nvCxnSpPr>
          <p:cNvPr id="115" name="Straight Connector 114">
            <a:extLst>
              <a:ext uri="{FF2B5EF4-FFF2-40B4-BE49-F238E27FC236}">
                <a16:creationId xmlns:a16="http://schemas.microsoft.com/office/drawing/2014/main" id="{78A4892F-8D27-F00E-A05A-7014B5A2A0AE}"/>
              </a:ext>
            </a:extLst>
          </p:cNvPr>
          <p:cNvCxnSpPr>
            <a:cxnSpLocks/>
          </p:cNvCxnSpPr>
          <p:nvPr/>
        </p:nvCxnSpPr>
        <p:spPr>
          <a:xfrm>
            <a:off x="1504223" y="5323889"/>
            <a:ext cx="54860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6" name="Oval 115">
            <a:extLst>
              <a:ext uri="{FF2B5EF4-FFF2-40B4-BE49-F238E27FC236}">
                <a16:creationId xmlns:a16="http://schemas.microsoft.com/office/drawing/2014/main" id="{B09DF459-3CE1-EF37-72B4-339D5FDE1624}"/>
              </a:ext>
            </a:extLst>
          </p:cNvPr>
          <p:cNvSpPr/>
          <p:nvPr/>
        </p:nvSpPr>
        <p:spPr>
          <a:xfrm>
            <a:off x="2104517" y="6280234"/>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7" name="Oval 116">
            <a:extLst>
              <a:ext uri="{FF2B5EF4-FFF2-40B4-BE49-F238E27FC236}">
                <a16:creationId xmlns:a16="http://schemas.microsoft.com/office/drawing/2014/main" id="{2B1DA8F0-A61D-4914-6759-634A335F4002}"/>
              </a:ext>
            </a:extLst>
          </p:cNvPr>
          <p:cNvSpPr/>
          <p:nvPr/>
        </p:nvSpPr>
        <p:spPr>
          <a:xfrm>
            <a:off x="2468660" y="6277332"/>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8" name="Oval 117">
            <a:extLst>
              <a:ext uri="{FF2B5EF4-FFF2-40B4-BE49-F238E27FC236}">
                <a16:creationId xmlns:a16="http://schemas.microsoft.com/office/drawing/2014/main" id="{64B8F3E6-0C3B-4E6B-56EE-3C616F9AEA3C}"/>
              </a:ext>
            </a:extLst>
          </p:cNvPr>
          <p:cNvSpPr/>
          <p:nvPr/>
        </p:nvSpPr>
        <p:spPr>
          <a:xfrm>
            <a:off x="2832803" y="6277332"/>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9" name="Oval 118">
            <a:extLst>
              <a:ext uri="{FF2B5EF4-FFF2-40B4-BE49-F238E27FC236}">
                <a16:creationId xmlns:a16="http://schemas.microsoft.com/office/drawing/2014/main" id="{8E601920-BBD7-E7CA-A137-997EB47E2CB2}"/>
              </a:ext>
            </a:extLst>
          </p:cNvPr>
          <p:cNvSpPr/>
          <p:nvPr/>
        </p:nvSpPr>
        <p:spPr>
          <a:xfrm>
            <a:off x="3196946" y="6277332"/>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0" name="Oval 119">
            <a:extLst>
              <a:ext uri="{FF2B5EF4-FFF2-40B4-BE49-F238E27FC236}">
                <a16:creationId xmlns:a16="http://schemas.microsoft.com/office/drawing/2014/main" id="{9629ECA6-F6E6-5724-A952-F07EBE9ABFBC}"/>
              </a:ext>
            </a:extLst>
          </p:cNvPr>
          <p:cNvSpPr/>
          <p:nvPr/>
        </p:nvSpPr>
        <p:spPr>
          <a:xfrm>
            <a:off x="3561470" y="6277332"/>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4" name="Oval 123">
            <a:extLst>
              <a:ext uri="{FF2B5EF4-FFF2-40B4-BE49-F238E27FC236}">
                <a16:creationId xmlns:a16="http://schemas.microsoft.com/office/drawing/2014/main" id="{A1CFDD7B-AE30-1FB9-987F-797E1E1A77AE}"/>
              </a:ext>
            </a:extLst>
          </p:cNvPr>
          <p:cNvSpPr/>
          <p:nvPr/>
        </p:nvSpPr>
        <p:spPr>
          <a:xfrm>
            <a:off x="5019565" y="6277332"/>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5" name="Title 2">
            <a:extLst>
              <a:ext uri="{FF2B5EF4-FFF2-40B4-BE49-F238E27FC236}">
                <a16:creationId xmlns:a16="http://schemas.microsoft.com/office/drawing/2014/main" id="{737FDD2E-D9CA-CE75-18CB-5B94C6B0BB14}"/>
              </a:ext>
            </a:extLst>
          </p:cNvPr>
          <p:cNvSpPr txBox="1"/>
          <p:nvPr/>
        </p:nvSpPr>
        <p:spPr>
          <a:xfrm>
            <a:off x="2006485" y="5998829"/>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8%</a:t>
            </a:r>
          </a:p>
        </p:txBody>
      </p:sp>
      <p:sp>
        <p:nvSpPr>
          <p:cNvPr id="126" name="Title 2">
            <a:extLst>
              <a:ext uri="{FF2B5EF4-FFF2-40B4-BE49-F238E27FC236}">
                <a16:creationId xmlns:a16="http://schemas.microsoft.com/office/drawing/2014/main" id="{DA15325D-239D-D761-2BE2-BE3822CB1226}"/>
              </a:ext>
            </a:extLst>
          </p:cNvPr>
          <p:cNvSpPr txBox="1"/>
          <p:nvPr/>
        </p:nvSpPr>
        <p:spPr>
          <a:xfrm>
            <a:off x="3697804" y="5998675"/>
            <a:ext cx="132515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14% – 14.5%</a:t>
            </a:r>
          </a:p>
        </p:txBody>
      </p:sp>
      <p:sp>
        <p:nvSpPr>
          <p:cNvPr id="127" name="Title 2">
            <a:extLst>
              <a:ext uri="{FF2B5EF4-FFF2-40B4-BE49-F238E27FC236}">
                <a16:creationId xmlns:a16="http://schemas.microsoft.com/office/drawing/2014/main" id="{B41CB062-B3CF-9FDE-1311-FEE1B1FAA3CD}"/>
              </a:ext>
            </a:extLst>
          </p:cNvPr>
          <p:cNvSpPr txBox="1"/>
          <p:nvPr/>
        </p:nvSpPr>
        <p:spPr>
          <a:xfrm>
            <a:off x="4569367" y="5998829"/>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17%</a:t>
            </a:r>
          </a:p>
        </p:txBody>
      </p:sp>
      <p:sp>
        <p:nvSpPr>
          <p:cNvPr id="128" name="Title 2">
            <a:extLst>
              <a:ext uri="{FF2B5EF4-FFF2-40B4-BE49-F238E27FC236}">
                <a16:creationId xmlns:a16="http://schemas.microsoft.com/office/drawing/2014/main" id="{6D30BEC4-2683-ED22-6AEA-4863616B5599}"/>
              </a:ext>
            </a:extLst>
          </p:cNvPr>
          <p:cNvSpPr txBox="1"/>
          <p:nvPr/>
        </p:nvSpPr>
        <p:spPr>
          <a:xfrm>
            <a:off x="624070" y="6289043"/>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ALCOHOL</a:t>
            </a:r>
          </a:p>
        </p:txBody>
      </p:sp>
      <p:cxnSp>
        <p:nvCxnSpPr>
          <p:cNvPr id="129" name="Straight Connector 128">
            <a:extLst>
              <a:ext uri="{FF2B5EF4-FFF2-40B4-BE49-F238E27FC236}">
                <a16:creationId xmlns:a16="http://schemas.microsoft.com/office/drawing/2014/main" id="{C10BC331-4C23-9BBC-D438-A15EE4762DB9}"/>
              </a:ext>
            </a:extLst>
          </p:cNvPr>
          <p:cNvCxnSpPr>
            <a:cxnSpLocks/>
          </p:cNvCxnSpPr>
          <p:nvPr/>
        </p:nvCxnSpPr>
        <p:spPr>
          <a:xfrm>
            <a:off x="1728445" y="6456914"/>
            <a:ext cx="324378"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7A46D4A-3123-70DD-1402-4D56075E90E9}"/>
              </a:ext>
            </a:extLst>
          </p:cNvPr>
          <p:cNvCxnSpPr>
            <a:cxnSpLocks/>
          </p:cNvCxnSpPr>
          <p:nvPr/>
        </p:nvCxnSpPr>
        <p:spPr>
          <a:xfrm>
            <a:off x="4438672" y="2444640"/>
            <a:ext cx="0" cy="150704"/>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1CC04685-1E9A-78AD-B521-BD97BEB9537F}"/>
              </a:ext>
            </a:extLst>
          </p:cNvPr>
          <p:cNvSpPr/>
          <p:nvPr/>
        </p:nvSpPr>
        <p:spPr>
          <a:xfrm>
            <a:off x="2104517" y="5526352"/>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 name="Oval 8">
            <a:extLst>
              <a:ext uri="{FF2B5EF4-FFF2-40B4-BE49-F238E27FC236}">
                <a16:creationId xmlns:a16="http://schemas.microsoft.com/office/drawing/2014/main" id="{98B11090-0F1E-9130-E036-1F70E02E2B14}"/>
              </a:ext>
            </a:extLst>
          </p:cNvPr>
          <p:cNvSpPr/>
          <p:nvPr/>
        </p:nvSpPr>
        <p:spPr>
          <a:xfrm>
            <a:off x="2468660" y="5523450"/>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0" name="Oval 19">
            <a:extLst>
              <a:ext uri="{FF2B5EF4-FFF2-40B4-BE49-F238E27FC236}">
                <a16:creationId xmlns:a16="http://schemas.microsoft.com/office/drawing/2014/main" id="{E6F4703E-38C4-66B6-0AAA-A7577FF86048}"/>
              </a:ext>
            </a:extLst>
          </p:cNvPr>
          <p:cNvSpPr/>
          <p:nvPr/>
        </p:nvSpPr>
        <p:spPr>
          <a:xfrm>
            <a:off x="2832803" y="5523450"/>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2" name="Oval 21">
            <a:extLst>
              <a:ext uri="{FF2B5EF4-FFF2-40B4-BE49-F238E27FC236}">
                <a16:creationId xmlns:a16="http://schemas.microsoft.com/office/drawing/2014/main" id="{6AD0BF80-B769-9BAA-B585-4C4951E651CC}"/>
              </a:ext>
            </a:extLst>
          </p:cNvPr>
          <p:cNvSpPr/>
          <p:nvPr/>
        </p:nvSpPr>
        <p:spPr>
          <a:xfrm>
            <a:off x="3196946" y="5523450"/>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3" name="Oval 22">
            <a:extLst>
              <a:ext uri="{FF2B5EF4-FFF2-40B4-BE49-F238E27FC236}">
                <a16:creationId xmlns:a16="http://schemas.microsoft.com/office/drawing/2014/main" id="{0973BC90-B33A-B751-5BDD-28E157D5E2BC}"/>
              </a:ext>
            </a:extLst>
          </p:cNvPr>
          <p:cNvSpPr/>
          <p:nvPr/>
        </p:nvSpPr>
        <p:spPr>
          <a:xfrm>
            <a:off x="3561470" y="5523450"/>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4" name="Oval 23">
            <a:extLst>
              <a:ext uri="{FF2B5EF4-FFF2-40B4-BE49-F238E27FC236}">
                <a16:creationId xmlns:a16="http://schemas.microsoft.com/office/drawing/2014/main" id="{A34C17CA-F787-56E9-F2EB-5F92BCC49ACE}"/>
              </a:ext>
            </a:extLst>
          </p:cNvPr>
          <p:cNvSpPr/>
          <p:nvPr/>
        </p:nvSpPr>
        <p:spPr>
          <a:xfrm>
            <a:off x="3925994" y="5523450"/>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5" name="Oval 24">
            <a:extLst>
              <a:ext uri="{FF2B5EF4-FFF2-40B4-BE49-F238E27FC236}">
                <a16:creationId xmlns:a16="http://schemas.microsoft.com/office/drawing/2014/main" id="{92FF9485-CFA9-1A63-0EE5-BF96D5D967CE}"/>
              </a:ext>
            </a:extLst>
          </p:cNvPr>
          <p:cNvSpPr/>
          <p:nvPr/>
        </p:nvSpPr>
        <p:spPr>
          <a:xfrm>
            <a:off x="4284339" y="5523450"/>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6" name="Oval 25">
            <a:extLst>
              <a:ext uri="{FF2B5EF4-FFF2-40B4-BE49-F238E27FC236}">
                <a16:creationId xmlns:a16="http://schemas.microsoft.com/office/drawing/2014/main" id="{4D6277A3-30D7-6C5F-8DCF-E8F91CCDA879}"/>
              </a:ext>
            </a:extLst>
          </p:cNvPr>
          <p:cNvSpPr/>
          <p:nvPr/>
        </p:nvSpPr>
        <p:spPr>
          <a:xfrm>
            <a:off x="4655041" y="5523450"/>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7" name="Oval 26">
            <a:extLst>
              <a:ext uri="{FF2B5EF4-FFF2-40B4-BE49-F238E27FC236}">
                <a16:creationId xmlns:a16="http://schemas.microsoft.com/office/drawing/2014/main" id="{EA777FD4-CCEB-5E8E-E8C0-E0C952B590DC}"/>
              </a:ext>
            </a:extLst>
          </p:cNvPr>
          <p:cNvSpPr/>
          <p:nvPr/>
        </p:nvSpPr>
        <p:spPr>
          <a:xfrm>
            <a:off x="5019565" y="5523450"/>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8" name="Title 2">
            <a:extLst>
              <a:ext uri="{FF2B5EF4-FFF2-40B4-BE49-F238E27FC236}">
                <a16:creationId xmlns:a16="http://schemas.microsoft.com/office/drawing/2014/main" id="{AEAF842E-EC57-A5A6-DA5B-536F10E44B5E}"/>
              </a:ext>
            </a:extLst>
          </p:cNvPr>
          <p:cNvSpPr txBox="1"/>
          <p:nvPr/>
        </p:nvSpPr>
        <p:spPr>
          <a:xfrm>
            <a:off x="624070" y="5535161"/>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ACIDITY</a:t>
            </a:r>
          </a:p>
        </p:txBody>
      </p:sp>
      <p:cxnSp>
        <p:nvCxnSpPr>
          <p:cNvPr id="29" name="Straight Connector 28">
            <a:extLst>
              <a:ext uri="{FF2B5EF4-FFF2-40B4-BE49-F238E27FC236}">
                <a16:creationId xmlns:a16="http://schemas.microsoft.com/office/drawing/2014/main" id="{11FDC852-B66F-E309-2C7D-854DA34DBFAE}"/>
              </a:ext>
            </a:extLst>
          </p:cNvPr>
          <p:cNvCxnSpPr>
            <a:cxnSpLocks/>
          </p:cNvCxnSpPr>
          <p:nvPr/>
        </p:nvCxnSpPr>
        <p:spPr>
          <a:xfrm>
            <a:off x="1504223" y="5703032"/>
            <a:ext cx="54860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33" name="Picture Placeholder 8">
            <a:extLst>
              <a:ext uri="{FF2B5EF4-FFF2-40B4-BE49-F238E27FC236}">
                <a16:creationId xmlns:a16="http://schemas.microsoft.com/office/drawing/2014/main" id="{54D2414D-213F-C0D6-DF10-A7D019FB78D7}"/>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8809684" y="593768"/>
            <a:ext cx="2114328" cy="6400800"/>
          </a:xfrm>
          <a:prstGeom prst="rect">
            <a:avLst/>
          </a:prstGeom>
        </p:spPr>
      </p:pic>
      <p:sp>
        <p:nvSpPr>
          <p:cNvPr id="34" name="object 10">
            <a:extLst>
              <a:ext uri="{FF2B5EF4-FFF2-40B4-BE49-F238E27FC236}">
                <a16:creationId xmlns:a16="http://schemas.microsoft.com/office/drawing/2014/main" id="{C253552D-575F-5CDC-9429-090B7D8D4751}"/>
              </a:ext>
            </a:extLst>
          </p:cNvPr>
          <p:cNvSpPr txBox="1"/>
          <p:nvPr/>
        </p:nvSpPr>
        <p:spPr>
          <a:xfrm rot="16200000">
            <a:off x="7683080" y="4297449"/>
            <a:ext cx="4652237" cy="804387"/>
          </a:xfrm>
          <a:prstGeom prst="rect">
            <a:avLst/>
          </a:prstGeom>
        </p:spPr>
        <p:txBody>
          <a:bodyPr vert="horz" wrap="square" lIns="0" tIns="12065" rIns="0" bIns="0" rtlCol="0">
            <a:spAutoFit/>
          </a:bodyPr>
          <a:lstStyle/>
          <a:p>
            <a:pPr algn="ctr" defTabSz="914453">
              <a:lnSpc>
                <a:spcPct val="80000"/>
              </a:lnSpc>
              <a:spcBef>
                <a:spcPct val="0"/>
              </a:spcBef>
            </a:pPr>
            <a:r>
              <a:rPr lang="en-AU" sz="32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CABERNET SAUVIGNON</a:t>
            </a:r>
            <a:endParaRPr lang="en-AU" sz="32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cxnSp>
        <p:nvCxnSpPr>
          <p:cNvPr id="4" name="Straight Connector 3">
            <a:extLst>
              <a:ext uri="{FF2B5EF4-FFF2-40B4-BE49-F238E27FC236}">
                <a16:creationId xmlns:a16="http://schemas.microsoft.com/office/drawing/2014/main" id="{D852DC9A-758D-3210-EE4C-E2586C586504}"/>
              </a:ext>
            </a:extLst>
          </p:cNvPr>
          <p:cNvCxnSpPr>
            <a:cxnSpLocks/>
          </p:cNvCxnSpPr>
          <p:nvPr/>
        </p:nvCxnSpPr>
        <p:spPr>
          <a:xfrm>
            <a:off x="5150704" y="2444640"/>
            <a:ext cx="0" cy="150704"/>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A1849E29-E159-7C8C-AAA9-5499D77A33DB}"/>
              </a:ext>
            </a:extLst>
          </p:cNvPr>
          <p:cNvCxnSpPr>
            <a:cxnSpLocks/>
          </p:cNvCxnSpPr>
          <p:nvPr/>
        </p:nvCxnSpPr>
        <p:spPr>
          <a:xfrm>
            <a:off x="4423288" y="2569446"/>
            <a:ext cx="75248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E8959698-96CC-0A6D-FE01-CB2FCCBE514F}"/>
              </a:ext>
            </a:extLst>
          </p:cNvPr>
          <p:cNvSpPr txBox="1"/>
          <p:nvPr/>
        </p:nvSpPr>
        <p:spPr>
          <a:xfrm>
            <a:off x="2006485" y="4495408"/>
            <a:ext cx="91948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Low</a:t>
            </a:r>
          </a:p>
        </p:txBody>
      </p:sp>
      <p:grpSp>
        <p:nvGrpSpPr>
          <p:cNvPr id="11" name="Group 10">
            <a:extLst>
              <a:ext uri="{FF2B5EF4-FFF2-40B4-BE49-F238E27FC236}">
                <a16:creationId xmlns:a16="http://schemas.microsoft.com/office/drawing/2014/main" id="{2EAE203C-6098-7ED6-D32E-4165167E5C57}"/>
              </a:ext>
            </a:extLst>
          </p:cNvPr>
          <p:cNvGrpSpPr/>
          <p:nvPr/>
        </p:nvGrpSpPr>
        <p:grpSpPr>
          <a:xfrm>
            <a:off x="4299355" y="6287100"/>
            <a:ext cx="278634" cy="272668"/>
            <a:chOff x="8032638" y="5926610"/>
            <a:chExt cx="278634" cy="272668"/>
          </a:xfrm>
        </p:grpSpPr>
        <p:sp>
          <p:nvSpPr>
            <p:cNvPr id="12" name="Freeform 11">
              <a:extLst>
                <a:ext uri="{FF2B5EF4-FFF2-40B4-BE49-F238E27FC236}">
                  <a16:creationId xmlns:a16="http://schemas.microsoft.com/office/drawing/2014/main" id="{4F470C75-4317-D66B-73E1-626D2CC6783E}"/>
                </a:ext>
              </a:extLst>
            </p:cNvPr>
            <p:cNvSpPr/>
            <p:nvPr/>
          </p:nvSpPr>
          <p:spPr>
            <a:xfrm>
              <a:off x="8169564"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sp>
          <p:nvSpPr>
            <p:cNvPr id="13" name="Freeform 12">
              <a:extLst>
                <a:ext uri="{FF2B5EF4-FFF2-40B4-BE49-F238E27FC236}">
                  <a16:creationId xmlns:a16="http://schemas.microsoft.com/office/drawing/2014/main" id="{4D56EBAB-BC6B-9EA6-8F7D-5692A38AB8D9}"/>
                </a:ext>
              </a:extLst>
            </p:cNvPr>
            <p:cNvSpPr/>
            <p:nvPr/>
          </p:nvSpPr>
          <p:spPr>
            <a:xfrm rot="10800000">
              <a:off x="8032638"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grpSp>
      <p:sp>
        <p:nvSpPr>
          <p:cNvPr id="6" name="Oval 5">
            <a:extLst>
              <a:ext uri="{FF2B5EF4-FFF2-40B4-BE49-F238E27FC236}">
                <a16:creationId xmlns:a16="http://schemas.microsoft.com/office/drawing/2014/main" id="{5274B4A0-F588-2F65-5739-57927B338646}"/>
              </a:ext>
            </a:extLst>
          </p:cNvPr>
          <p:cNvSpPr/>
          <p:nvPr/>
        </p:nvSpPr>
        <p:spPr>
          <a:xfrm>
            <a:off x="4667297" y="6277332"/>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 name="Oval 6">
            <a:extLst>
              <a:ext uri="{FF2B5EF4-FFF2-40B4-BE49-F238E27FC236}">
                <a16:creationId xmlns:a16="http://schemas.microsoft.com/office/drawing/2014/main" id="{67B81008-7F3E-B868-DD1B-50C017204474}"/>
              </a:ext>
            </a:extLst>
          </p:cNvPr>
          <p:cNvSpPr/>
          <p:nvPr/>
        </p:nvSpPr>
        <p:spPr>
          <a:xfrm>
            <a:off x="3928729" y="6277332"/>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Tree>
    <p:extLst>
      <p:ext uri="{BB962C8B-B14F-4D97-AF65-F5344CB8AC3E}">
        <p14:creationId xmlns:p14="http://schemas.microsoft.com/office/powerpoint/2010/main" val="2143889855"/>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Straight Connector 19">
            <a:extLst>
              <a:ext uri="{FF2B5EF4-FFF2-40B4-BE49-F238E27FC236}">
                <a16:creationId xmlns:a16="http://schemas.microsoft.com/office/drawing/2014/main" id="{3654D054-7B9D-D4AC-4445-35BFD05D1739}"/>
              </a:ext>
            </a:extLst>
          </p:cNvPr>
          <p:cNvCxnSpPr>
            <a:cxnSpLocks/>
          </p:cNvCxnSpPr>
          <p:nvPr/>
        </p:nvCxnSpPr>
        <p:spPr>
          <a:xfrm>
            <a:off x="6513226" y="3032760"/>
            <a:ext cx="1279059"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E878F98B-01BF-6B56-7409-320854286E1E}"/>
              </a:ext>
            </a:extLst>
          </p:cNvPr>
          <p:cNvCxnSpPr>
            <a:cxnSpLocks/>
          </p:cNvCxnSpPr>
          <p:nvPr/>
        </p:nvCxnSpPr>
        <p:spPr>
          <a:xfrm flipV="1">
            <a:off x="2503580" y="3566534"/>
            <a:ext cx="0" cy="253707"/>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6A53CAD1-41AE-603C-A2AC-6F78511DB248}"/>
              </a:ext>
            </a:extLst>
          </p:cNvPr>
          <p:cNvSpPr txBox="1"/>
          <p:nvPr/>
        </p:nvSpPr>
        <p:spPr>
          <a:xfrm>
            <a:off x="517080" y="552615"/>
            <a:ext cx="9653739" cy="1869101"/>
          </a:xfrm>
          <a:prstGeom prst="rect">
            <a:avLst/>
          </a:prstGeom>
          <a:noFill/>
        </p:spPr>
        <p:txBody>
          <a:bodyPr wrap="square">
            <a:spAutoFit/>
          </a:bodyPr>
          <a:lstStyle/>
          <a:p>
            <a:pPr>
              <a:lnSpc>
                <a:spcPct val="82000"/>
              </a:lnSpc>
            </a:pPr>
            <a:r>
              <a:rPr lang="en-US" sz="3200" dirty="0">
                <a:solidFill>
                  <a:srgbClr val="601329"/>
                </a:solidFill>
                <a:latin typeface="Neue Haas Grotesk Text Pro" panose="020B0504020202020204" pitchFamily="34" charset="77"/>
              </a:rPr>
              <a:t>LANGHORNE CREEK</a:t>
            </a:r>
            <a:br>
              <a:rPr lang="en-US" sz="6000" dirty="0">
                <a:solidFill>
                  <a:srgbClr val="B2D8BE"/>
                </a:solidFill>
                <a:latin typeface="Neue Haas Grotesk Text Pro" panose="020B0504020202020204" pitchFamily="34" charset="77"/>
              </a:rPr>
            </a:br>
            <a:r>
              <a:rPr lang="en-US" sz="5440" dirty="0">
                <a:solidFill>
                  <a:srgbClr val="B2D8BE"/>
                </a:solidFill>
                <a:latin typeface="Neue Haas Grotesk Text Pro" panose="020B0504020202020204" pitchFamily="34" charset="77"/>
              </a:rPr>
              <a:t>CABERNET SAUVIGNON SHIRAZ</a:t>
            </a:r>
          </a:p>
        </p:txBody>
      </p:sp>
      <p:sp>
        <p:nvSpPr>
          <p:cNvPr id="26" name="Oval 25">
            <a:extLst>
              <a:ext uri="{FF2B5EF4-FFF2-40B4-BE49-F238E27FC236}">
                <a16:creationId xmlns:a16="http://schemas.microsoft.com/office/drawing/2014/main" id="{EA6BCBDD-680C-58C3-153A-39C29DAC56F3}"/>
              </a:ext>
            </a:extLst>
          </p:cNvPr>
          <p:cNvSpPr/>
          <p:nvPr/>
        </p:nvSpPr>
        <p:spPr>
          <a:xfrm>
            <a:off x="7790487" y="1812208"/>
            <a:ext cx="2100225" cy="2100225"/>
          </a:xfrm>
          <a:prstGeom prst="ellipse">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B2D8BE"/>
              </a:solidFill>
              <a:latin typeface="Neue Haas Grotesk Text Pro" panose="020B0504020202020204" pitchFamily="34" charset="77"/>
            </a:endParaRPr>
          </a:p>
        </p:txBody>
      </p:sp>
      <p:sp>
        <p:nvSpPr>
          <p:cNvPr id="27" name="object 58">
            <a:extLst>
              <a:ext uri="{FF2B5EF4-FFF2-40B4-BE49-F238E27FC236}">
                <a16:creationId xmlns:a16="http://schemas.microsoft.com/office/drawing/2014/main" id="{78AE6EC6-A66B-DA1E-D63F-D79E7AD819BE}"/>
              </a:ext>
            </a:extLst>
          </p:cNvPr>
          <p:cNvSpPr txBox="1"/>
          <p:nvPr/>
        </p:nvSpPr>
        <p:spPr>
          <a:xfrm>
            <a:off x="7925117" y="2421716"/>
            <a:ext cx="1832762" cy="848309"/>
          </a:xfrm>
          <a:prstGeom prst="rect">
            <a:avLst/>
          </a:prstGeom>
        </p:spPr>
        <p:txBody>
          <a:bodyPr vert="horz" wrap="square" lIns="0" tIns="17145" rIns="0" bIns="0" rtlCol="0" anchor="ctr" anchorCtr="0">
            <a:spAutoFit/>
          </a:bodyPr>
          <a:lstStyle>
            <a:defPPr>
              <a:defRPr lang="en-US"/>
            </a:defPPr>
            <a:lvl1pPr algn="ctr">
              <a:lnSpc>
                <a:spcPct val="90000"/>
              </a:lnSpc>
              <a:buClr>
                <a:srgbClr val="F40000"/>
              </a:buClr>
              <a:defRPr sz="1300" b="1">
                <a:solidFill>
                  <a:schemeClr val="bg1"/>
                </a:solidFill>
                <a:cs typeface="Hellix SemiBold"/>
              </a:defRPr>
            </a:lvl1pPr>
          </a:lstStyle>
          <a:p>
            <a:pPr algn="ctr"/>
            <a:r>
              <a:rPr lang="en-AU" sz="2000" dirty="0">
                <a:solidFill>
                  <a:schemeClr val="tx1"/>
                </a:solidFill>
                <a:effectLst/>
                <a:latin typeface="Neue Haas Grotesk Text Pro" panose="020B0504020202020204" pitchFamily="34" charset="77"/>
              </a:rPr>
              <a:t>ICONIC BLEND OF THE REGION</a:t>
            </a:r>
          </a:p>
        </p:txBody>
      </p:sp>
      <p:sp>
        <p:nvSpPr>
          <p:cNvPr id="29" name="TextBox 28">
            <a:extLst>
              <a:ext uri="{FF2B5EF4-FFF2-40B4-BE49-F238E27FC236}">
                <a16:creationId xmlns:a16="http://schemas.microsoft.com/office/drawing/2014/main" id="{9EE6620A-6DE8-9F2C-93D7-EA689D1394C6}"/>
              </a:ext>
            </a:extLst>
          </p:cNvPr>
          <p:cNvSpPr txBox="1"/>
          <p:nvPr/>
        </p:nvSpPr>
        <p:spPr>
          <a:xfrm>
            <a:off x="9386291" y="4633706"/>
            <a:ext cx="2805709" cy="1954381"/>
          </a:xfrm>
          <a:prstGeom prst="rect">
            <a:avLst/>
          </a:prstGeom>
          <a:noFill/>
        </p:spPr>
        <p:txBody>
          <a:bodyPr wrap="square" anchor="b">
            <a:spAutoFit/>
          </a:bodyPr>
          <a:lstStyle/>
          <a:p>
            <a:pPr>
              <a:lnSpc>
                <a:spcPct val="82000"/>
              </a:lnSpc>
              <a:spcBef>
                <a:spcPts val="150"/>
              </a:spcBef>
              <a:spcAft>
                <a:spcPts val="315"/>
              </a:spcAft>
              <a:buClr>
                <a:srgbClr val="B2D8BE"/>
              </a:buClr>
            </a:pPr>
            <a:r>
              <a:rPr lang="en-AU" sz="1400" dirty="0">
                <a:effectLst/>
                <a:latin typeface="Neue Haas Grotesk Text Pro" panose="020B0504020202020204" pitchFamily="34" charset="77"/>
              </a:rPr>
              <a:t>TYPICAL FLAVOURS</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Blackcurrant</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Blackberry</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Black cherry</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Cassis</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Mint</a:t>
            </a:r>
            <a:r>
              <a:rPr lang="en-AU" sz="1400" dirty="0">
                <a:effectLst/>
                <a:latin typeface="Neue Haas Grotesk Text Pro" panose="020B0504020202020204" pitchFamily="34" charset="77"/>
              </a:rPr>
              <a:t> </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Eucalyptus</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Spice</a:t>
            </a:r>
          </a:p>
        </p:txBody>
      </p:sp>
      <p:cxnSp>
        <p:nvCxnSpPr>
          <p:cNvPr id="33" name="Straight Connector 32">
            <a:extLst>
              <a:ext uri="{FF2B5EF4-FFF2-40B4-BE49-F238E27FC236}">
                <a16:creationId xmlns:a16="http://schemas.microsoft.com/office/drawing/2014/main" id="{3E7C21EF-D9C4-4832-84EE-5205ED202FE8}"/>
              </a:ext>
            </a:extLst>
          </p:cNvPr>
          <p:cNvCxnSpPr>
            <a:cxnSpLocks/>
          </p:cNvCxnSpPr>
          <p:nvPr/>
        </p:nvCxnSpPr>
        <p:spPr>
          <a:xfrm>
            <a:off x="6886350" y="4227226"/>
            <a:ext cx="3284476"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842884D4-1987-62FE-AF27-1EA78A0186FA}"/>
              </a:ext>
            </a:extLst>
          </p:cNvPr>
          <p:cNvCxnSpPr>
            <a:cxnSpLocks/>
          </p:cNvCxnSpPr>
          <p:nvPr/>
        </p:nvCxnSpPr>
        <p:spPr>
          <a:xfrm>
            <a:off x="10170826" y="4227226"/>
            <a:ext cx="0" cy="336459"/>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47" name="TextBox 46">
            <a:extLst>
              <a:ext uri="{FF2B5EF4-FFF2-40B4-BE49-F238E27FC236}">
                <a16:creationId xmlns:a16="http://schemas.microsoft.com/office/drawing/2014/main" id="{96FF515D-9515-ECD3-82BA-2FF7E96E67D0}"/>
              </a:ext>
            </a:extLst>
          </p:cNvPr>
          <p:cNvSpPr txBox="1"/>
          <p:nvPr/>
        </p:nvSpPr>
        <p:spPr>
          <a:xfrm>
            <a:off x="938655" y="2995219"/>
            <a:ext cx="3101188" cy="610424"/>
          </a:xfrm>
          <a:prstGeom prst="rect">
            <a:avLst/>
          </a:prstGeom>
          <a:noFill/>
        </p:spPr>
        <p:txBody>
          <a:bodyPr wrap="square" anchor="b">
            <a:spAutoFit/>
          </a:bodyPr>
          <a:lstStyle/>
          <a:p>
            <a:pPr algn="ctr">
              <a:spcBef>
                <a:spcPts val="203"/>
              </a:spcBef>
            </a:pPr>
            <a:r>
              <a:rPr lang="en-AU" sz="1600" b="1" dirty="0">
                <a:effectLst/>
                <a:latin typeface="Neue Haas Grotesk Text Pro" panose="020B0504020202020204" pitchFamily="34" charset="77"/>
              </a:rPr>
              <a:t>PLUSH, GENEROUS</a:t>
            </a:r>
          </a:p>
          <a:p>
            <a:pPr algn="ctr">
              <a:spcBef>
                <a:spcPts val="203"/>
              </a:spcBef>
            </a:pPr>
            <a:r>
              <a:rPr lang="en-AU" sz="1600" dirty="0">
                <a:latin typeface="Neue Haas Grotesk Text Pro" panose="020B0504020202020204" pitchFamily="34" charset="77"/>
              </a:rPr>
              <a:t>AND WELL BALANCED</a:t>
            </a:r>
            <a:endParaRPr lang="en-AU" sz="1600" dirty="0">
              <a:effectLst/>
              <a:latin typeface="Neue Haas Grotesk Text Pro" panose="020B0504020202020204" pitchFamily="34" charset="77"/>
            </a:endParaRPr>
          </a:p>
        </p:txBody>
      </p:sp>
      <p:pic>
        <p:nvPicPr>
          <p:cNvPr id="2" name="Picture Placeholder 8">
            <a:extLst>
              <a:ext uri="{FF2B5EF4-FFF2-40B4-BE49-F238E27FC236}">
                <a16:creationId xmlns:a16="http://schemas.microsoft.com/office/drawing/2014/main" id="{90E09BFC-E357-D865-0707-71842C342A72}"/>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5305651" y="1431160"/>
            <a:ext cx="1837718" cy="5563407"/>
          </a:xfrm>
          <a:prstGeom prst="rect">
            <a:avLst/>
          </a:prstGeom>
        </p:spPr>
      </p:pic>
      <p:sp>
        <p:nvSpPr>
          <p:cNvPr id="3" name="object 10">
            <a:extLst>
              <a:ext uri="{FF2B5EF4-FFF2-40B4-BE49-F238E27FC236}">
                <a16:creationId xmlns:a16="http://schemas.microsoft.com/office/drawing/2014/main" id="{9AC0C647-6CB2-0276-491C-341682536EA2}"/>
              </a:ext>
            </a:extLst>
          </p:cNvPr>
          <p:cNvSpPr txBox="1"/>
          <p:nvPr/>
        </p:nvSpPr>
        <p:spPr>
          <a:xfrm rot="16200000">
            <a:off x="4075879" y="4503554"/>
            <a:ext cx="4652237" cy="556819"/>
          </a:xfrm>
          <a:prstGeom prst="rect">
            <a:avLst/>
          </a:prstGeom>
        </p:spPr>
        <p:txBody>
          <a:bodyPr vert="horz" wrap="square" lIns="0" tIns="12065" rIns="0" bIns="0" rtlCol="0">
            <a:spAutoFit/>
          </a:bodyPr>
          <a:lstStyle/>
          <a:p>
            <a:pPr algn="ctr" defTabSz="914453">
              <a:lnSpc>
                <a:spcPct val="80000"/>
              </a:lnSpc>
              <a:spcBef>
                <a:spcPct val="0"/>
              </a:spcBef>
            </a:pPr>
            <a:r>
              <a:rPr lang="en-AU" sz="22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CABERNET SAUVIGNON </a:t>
            </a:r>
            <a:br>
              <a:rPr lang="en-AU" sz="22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br>
            <a:r>
              <a:rPr lang="en-AU" sz="22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SHIRAZ</a:t>
            </a:r>
            <a:endParaRPr lang="en-AU" sz="22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cxnSp>
        <p:nvCxnSpPr>
          <p:cNvPr id="7" name="Straight Connector 6">
            <a:extLst>
              <a:ext uri="{FF2B5EF4-FFF2-40B4-BE49-F238E27FC236}">
                <a16:creationId xmlns:a16="http://schemas.microsoft.com/office/drawing/2014/main" id="{720B2589-4F00-EEB1-CCDF-0ACEAD4713DA}"/>
              </a:ext>
            </a:extLst>
          </p:cNvPr>
          <p:cNvCxnSpPr>
            <a:cxnSpLocks/>
          </p:cNvCxnSpPr>
          <p:nvPr/>
        </p:nvCxnSpPr>
        <p:spPr>
          <a:xfrm>
            <a:off x="2503580" y="3807501"/>
            <a:ext cx="3245148"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DF06E7F8-FF64-08EA-08F7-60377703DF28}"/>
              </a:ext>
            </a:extLst>
          </p:cNvPr>
          <p:cNvCxnSpPr>
            <a:cxnSpLocks/>
          </p:cNvCxnSpPr>
          <p:nvPr/>
        </p:nvCxnSpPr>
        <p:spPr>
          <a:xfrm>
            <a:off x="3283295" y="4789584"/>
            <a:ext cx="2487918"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4997F009-79C7-803A-9D3E-14DCF2BD3EDF}"/>
              </a:ext>
            </a:extLst>
          </p:cNvPr>
          <p:cNvCxnSpPr>
            <a:cxnSpLocks/>
          </p:cNvCxnSpPr>
          <p:nvPr/>
        </p:nvCxnSpPr>
        <p:spPr>
          <a:xfrm>
            <a:off x="3283295" y="4781964"/>
            <a:ext cx="0" cy="430573"/>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1053F6E5-D668-72CA-03EC-5415ECB66592}"/>
              </a:ext>
            </a:extLst>
          </p:cNvPr>
          <p:cNvSpPr txBox="1"/>
          <p:nvPr/>
        </p:nvSpPr>
        <p:spPr>
          <a:xfrm>
            <a:off x="1612462" y="5282041"/>
            <a:ext cx="3303551" cy="856645"/>
          </a:xfrm>
          <a:prstGeom prst="rect">
            <a:avLst/>
          </a:prstGeom>
          <a:noFill/>
        </p:spPr>
        <p:txBody>
          <a:bodyPr wrap="square" anchor="b">
            <a:spAutoFit/>
          </a:bodyPr>
          <a:lstStyle/>
          <a:p>
            <a:pPr algn="ctr">
              <a:spcBef>
                <a:spcPts val="203"/>
              </a:spcBef>
            </a:pPr>
            <a:r>
              <a:rPr lang="en-AU" sz="1600" b="1" dirty="0">
                <a:effectLst/>
                <a:latin typeface="Neue Haas Grotesk Text Pro" panose="020B0504020202020204" pitchFamily="34" charset="77"/>
              </a:rPr>
              <a:t>CABERNET BRINGS SOFTNESS AND SILKINESS</a:t>
            </a:r>
          </a:p>
          <a:p>
            <a:pPr algn="ctr">
              <a:spcBef>
                <a:spcPts val="203"/>
              </a:spcBef>
            </a:pPr>
            <a:r>
              <a:rPr lang="en-AU" sz="1600" dirty="0">
                <a:latin typeface="Neue Haas Grotesk Text Pro" panose="020B0504020202020204" pitchFamily="34" charset="77"/>
              </a:rPr>
              <a:t>SHIRAZ ADDS SAVOURY SPICE</a:t>
            </a:r>
            <a:endParaRPr lang="en-AU" sz="1600" dirty="0">
              <a:effectLst/>
              <a:latin typeface="Neue Haas Grotesk Text Pro" panose="020B0504020202020204" pitchFamily="34" charset="77"/>
            </a:endParaRPr>
          </a:p>
        </p:txBody>
      </p:sp>
    </p:spTree>
    <p:extLst>
      <p:ext uri="{BB962C8B-B14F-4D97-AF65-F5344CB8AC3E}">
        <p14:creationId xmlns:p14="http://schemas.microsoft.com/office/powerpoint/2010/main" val="950026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EC09D7-BE0F-7637-32DA-635D52C137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0A22D0-7F18-64FC-D4F3-59FB5689D3E4}"/>
              </a:ext>
            </a:extLst>
          </p:cNvPr>
          <p:cNvSpPr>
            <a:spLocks noGrp="1"/>
          </p:cNvSpPr>
          <p:nvPr>
            <p:ph type="title" idx="4294967295"/>
          </p:nvPr>
        </p:nvSpPr>
        <p:spPr>
          <a:xfrm>
            <a:off x="623349" y="590594"/>
            <a:ext cx="11283754" cy="1325562"/>
          </a:xfrm>
        </p:spPr>
        <p:txBody>
          <a:bodyPr/>
          <a:lstStyle/>
          <a:p>
            <a:r>
              <a:rPr lang="en-US" sz="4000" dirty="0">
                <a:solidFill>
                  <a:schemeClr val="bg2"/>
                </a:solidFill>
                <a:latin typeface="Neue Haas Grotesk Text Pro" panose="020B0504020202020204" pitchFamily="34" charset="77"/>
              </a:rPr>
              <a:t>CABERNET SAUVIGNON SHIRAZ</a:t>
            </a:r>
            <a:br>
              <a:rPr lang="en-US" sz="4000" dirty="0">
                <a:solidFill>
                  <a:schemeClr val="accent3"/>
                </a:solidFill>
                <a:latin typeface="Neue Haas Grotesk Text Pro" panose="020B0504020202020204" pitchFamily="34" charset="77"/>
              </a:rPr>
            </a:br>
            <a:r>
              <a:rPr lang="en-US" sz="4000" dirty="0">
                <a:solidFill>
                  <a:schemeClr val="accent2"/>
                </a:solidFill>
                <a:latin typeface="Neue Haas Grotesk Text Pro" panose="020B0504020202020204" pitchFamily="34" charset="77"/>
              </a:rPr>
              <a:t>characteristics</a:t>
            </a:r>
          </a:p>
        </p:txBody>
      </p:sp>
      <p:sp>
        <p:nvSpPr>
          <p:cNvPr id="10" name="Oval 9">
            <a:extLst>
              <a:ext uri="{FF2B5EF4-FFF2-40B4-BE49-F238E27FC236}">
                <a16:creationId xmlns:a16="http://schemas.microsoft.com/office/drawing/2014/main" id="{5E9E726C-4D13-C985-23C4-41962972AEC9}"/>
              </a:ext>
            </a:extLst>
          </p:cNvPr>
          <p:cNvSpPr/>
          <p:nvPr/>
        </p:nvSpPr>
        <p:spPr>
          <a:xfrm>
            <a:off x="2104517" y="2136413"/>
            <a:ext cx="272668" cy="272668"/>
          </a:xfrm>
          <a:prstGeom prst="ellipse">
            <a:avLst/>
          </a:prstGeom>
          <a:solidFill>
            <a:srgbClr val="CD53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 name="Oval 13">
            <a:extLst>
              <a:ext uri="{FF2B5EF4-FFF2-40B4-BE49-F238E27FC236}">
                <a16:creationId xmlns:a16="http://schemas.microsoft.com/office/drawing/2014/main" id="{771307A9-E657-7B93-C606-E56C9CC56144}"/>
              </a:ext>
            </a:extLst>
          </p:cNvPr>
          <p:cNvSpPr/>
          <p:nvPr/>
        </p:nvSpPr>
        <p:spPr>
          <a:xfrm>
            <a:off x="2468660" y="2133511"/>
            <a:ext cx="272668" cy="272668"/>
          </a:xfrm>
          <a:prstGeom prst="ellipse">
            <a:avLst/>
          </a:prstGeom>
          <a:solidFill>
            <a:srgbClr val="C72E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 name="Oval 14">
            <a:extLst>
              <a:ext uri="{FF2B5EF4-FFF2-40B4-BE49-F238E27FC236}">
                <a16:creationId xmlns:a16="http://schemas.microsoft.com/office/drawing/2014/main" id="{BB07819D-D2FE-B083-3339-A8E88A45DDA6}"/>
              </a:ext>
            </a:extLst>
          </p:cNvPr>
          <p:cNvSpPr/>
          <p:nvPr/>
        </p:nvSpPr>
        <p:spPr>
          <a:xfrm>
            <a:off x="2832803" y="2133511"/>
            <a:ext cx="272668" cy="272668"/>
          </a:xfrm>
          <a:prstGeom prst="ellipse">
            <a:avLst/>
          </a:prstGeom>
          <a:solidFill>
            <a:srgbClr val="C42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 name="Oval 15">
            <a:extLst>
              <a:ext uri="{FF2B5EF4-FFF2-40B4-BE49-F238E27FC236}">
                <a16:creationId xmlns:a16="http://schemas.microsoft.com/office/drawing/2014/main" id="{E5E205D0-C411-38B0-4D9A-80B38795D0BF}"/>
              </a:ext>
            </a:extLst>
          </p:cNvPr>
          <p:cNvSpPr/>
          <p:nvPr/>
        </p:nvSpPr>
        <p:spPr>
          <a:xfrm>
            <a:off x="3196946" y="2133511"/>
            <a:ext cx="272668" cy="272668"/>
          </a:xfrm>
          <a:prstGeom prst="ellipse">
            <a:avLst/>
          </a:prstGeom>
          <a:solidFill>
            <a:srgbClr val="BD21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7" name="Title 2">
            <a:extLst>
              <a:ext uri="{FF2B5EF4-FFF2-40B4-BE49-F238E27FC236}">
                <a16:creationId xmlns:a16="http://schemas.microsoft.com/office/drawing/2014/main" id="{EA60979E-6B19-2DD7-E677-86C2BA4BC3F6}"/>
              </a:ext>
            </a:extLst>
          </p:cNvPr>
          <p:cNvSpPr txBox="1"/>
          <p:nvPr/>
        </p:nvSpPr>
        <p:spPr>
          <a:xfrm>
            <a:off x="624071" y="2161479"/>
            <a:ext cx="1104374" cy="282528"/>
          </a:xfrm>
          <a:prstGeom prst="rect">
            <a:avLst/>
          </a:prstGeom>
        </p:spPr>
        <p:txBody>
          <a:bodyPr anchor="t">
            <a:normAutofit fontScale="92500" lnSpcReduction="20000"/>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600" dirty="0">
                <a:solidFill>
                  <a:schemeClr val="tx1"/>
                </a:solidFill>
                <a:latin typeface="Neue Haas Grotesk Text Pro" panose="020B0504020202020204" pitchFamily="34" charset="77"/>
              </a:rPr>
              <a:t>COLOUR</a:t>
            </a:r>
          </a:p>
        </p:txBody>
      </p:sp>
      <p:sp>
        <p:nvSpPr>
          <p:cNvPr id="41" name="Oval 40">
            <a:extLst>
              <a:ext uri="{FF2B5EF4-FFF2-40B4-BE49-F238E27FC236}">
                <a16:creationId xmlns:a16="http://schemas.microsoft.com/office/drawing/2014/main" id="{F70FE6CA-4CF6-7CB6-8C56-0690F7009B9A}"/>
              </a:ext>
            </a:extLst>
          </p:cNvPr>
          <p:cNvSpPr/>
          <p:nvPr/>
        </p:nvSpPr>
        <p:spPr>
          <a:xfrm>
            <a:off x="3561470" y="2133511"/>
            <a:ext cx="272668" cy="272668"/>
          </a:xfrm>
          <a:prstGeom prst="ellipse">
            <a:avLst/>
          </a:prstGeom>
          <a:solidFill>
            <a:srgbClr val="A32B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2" name="Oval 41">
            <a:extLst>
              <a:ext uri="{FF2B5EF4-FFF2-40B4-BE49-F238E27FC236}">
                <a16:creationId xmlns:a16="http://schemas.microsoft.com/office/drawing/2014/main" id="{4B8C71F0-2CF6-CBD1-8314-29E4968C9B0D}"/>
              </a:ext>
            </a:extLst>
          </p:cNvPr>
          <p:cNvSpPr/>
          <p:nvPr/>
        </p:nvSpPr>
        <p:spPr>
          <a:xfrm>
            <a:off x="3925994" y="2133511"/>
            <a:ext cx="272668" cy="272668"/>
          </a:xfrm>
          <a:prstGeom prst="ellipse">
            <a:avLst/>
          </a:prstGeom>
          <a:solidFill>
            <a:srgbClr val="981C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3" name="Oval 42">
            <a:extLst>
              <a:ext uri="{FF2B5EF4-FFF2-40B4-BE49-F238E27FC236}">
                <a16:creationId xmlns:a16="http://schemas.microsoft.com/office/drawing/2014/main" id="{F0918A7E-8435-E625-F670-759EC5083F3C}"/>
              </a:ext>
            </a:extLst>
          </p:cNvPr>
          <p:cNvSpPr/>
          <p:nvPr/>
        </p:nvSpPr>
        <p:spPr>
          <a:xfrm>
            <a:off x="4284339" y="2133511"/>
            <a:ext cx="272668" cy="272668"/>
          </a:xfrm>
          <a:prstGeom prst="ellipse">
            <a:avLst/>
          </a:prstGeom>
          <a:solidFill>
            <a:srgbClr val="8713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4" name="Oval 43">
            <a:extLst>
              <a:ext uri="{FF2B5EF4-FFF2-40B4-BE49-F238E27FC236}">
                <a16:creationId xmlns:a16="http://schemas.microsoft.com/office/drawing/2014/main" id="{EA358267-FF4F-A528-01D9-3198E2F926C6}"/>
              </a:ext>
            </a:extLst>
          </p:cNvPr>
          <p:cNvSpPr/>
          <p:nvPr/>
        </p:nvSpPr>
        <p:spPr>
          <a:xfrm>
            <a:off x="4655041" y="2133511"/>
            <a:ext cx="272668" cy="272668"/>
          </a:xfrm>
          <a:prstGeom prst="ellipse">
            <a:avLst/>
          </a:prstGeom>
          <a:solidFill>
            <a:srgbClr val="7816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5" name="Oval 44">
            <a:extLst>
              <a:ext uri="{FF2B5EF4-FFF2-40B4-BE49-F238E27FC236}">
                <a16:creationId xmlns:a16="http://schemas.microsoft.com/office/drawing/2014/main" id="{8C4AFAE9-F897-C007-2BE9-FDD7125ABF7E}"/>
              </a:ext>
            </a:extLst>
          </p:cNvPr>
          <p:cNvSpPr/>
          <p:nvPr/>
        </p:nvSpPr>
        <p:spPr>
          <a:xfrm>
            <a:off x="5019565" y="2133511"/>
            <a:ext cx="272668" cy="272668"/>
          </a:xfrm>
          <a:prstGeom prst="ellipse">
            <a:avLst/>
          </a:prstGeom>
          <a:solidFill>
            <a:srgbClr val="491C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6" name="Title 2">
            <a:extLst>
              <a:ext uri="{FF2B5EF4-FFF2-40B4-BE49-F238E27FC236}">
                <a16:creationId xmlns:a16="http://schemas.microsoft.com/office/drawing/2014/main" id="{E162DE04-1B37-450A-8612-D926B31C5AB7}"/>
              </a:ext>
            </a:extLst>
          </p:cNvPr>
          <p:cNvSpPr txBox="1"/>
          <p:nvPr/>
        </p:nvSpPr>
        <p:spPr>
          <a:xfrm>
            <a:off x="3853964" y="2580704"/>
            <a:ext cx="2411262"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Cabernet Sauvignon Shiraz</a:t>
            </a:r>
          </a:p>
        </p:txBody>
      </p:sp>
      <p:cxnSp>
        <p:nvCxnSpPr>
          <p:cNvPr id="48" name="Straight Connector 47">
            <a:extLst>
              <a:ext uri="{FF2B5EF4-FFF2-40B4-BE49-F238E27FC236}">
                <a16:creationId xmlns:a16="http://schemas.microsoft.com/office/drawing/2014/main" id="{43DA3CEB-458A-D314-263A-CA3C2D509FD5}"/>
              </a:ext>
            </a:extLst>
          </p:cNvPr>
          <p:cNvCxnSpPr>
            <a:cxnSpLocks/>
          </p:cNvCxnSpPr>
          <p:nvPr/>
        </p:nvCxnSpPr>
        <p:spPr>
          <a:xfrm>
            <a:off x="1603077" y="2269845"/>
            <a:ext cx="44974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54" name="Oval 53">
            <a:extLst>
              <a:ext uri="{FF2B5EF4-FFF2-40B4-BE49-F238E27FC236}">
                <a16:creationId xmlns:a16="http://schemas.microsoft.com/office/drawing/2014/main" id="{56B324C1-B532-6319-4E42-3A30F641C9BA}"/>
              </a:ext>
            </a:extLst>
          </p:cNvPr>
          <p:cNvSpPr/>
          <p:nvPr/>
        </p:nvSpPr>
        <p:spPr>
          <a:xfrm>
            <a:off x="2104517" y="3233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5" name="Oval 54">
            <a:extLst>
              <a:ext uri="{FF2B5EF4-FFF2-40B4-BE49-F238E27FC236}">
                <a16:creationId xmlns:a16="http://schemas.microsoft.com/office/drawing/2014/main" id="{CAD22B74-9270-96D6-E0F1-243A26D60B39}"/>
              </a:ext>
            </a:extLst>
          </p:cNvPr>
          <p:cNvSpPr/>
          <p:nvPr/>
        </p:nvSpPr>
        <p:spPr>
          <a:xfrm>
            <a:off x="2468660" y="323022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6" name="Oval 55">
            <a:extLst>
              <a:ext uri="{FF2B5EF4-FFF2-40B4-BE49-F238E27FC236}">
                <a16:creationId xmlns:a16="http://schemas.microsoft.com/office/drawing/2014/main" id="{4EA501BB-C7F5-7FA5-7FF8-DB7E0DD2D454}"/>
              </a:ext>
            </a:extLst>
          </p:cNvPr>
          <p:cNvSpPr/>
          <p:nvPr/>
        </p:nvSpPr>
        <p:spPr>
          <a:xfrm>
            <a:off x="2832803" y="323022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7" name="Oval 56">
            <a:extLst>
              <a:ext uri="{FF2B5EF4-FFF2-40B4-BE49-F238E27FC236}">
                <a16:creationId xmlns:a16="http://schemas.microsoft.com/office/drawing/2014/main" id="{F9D5A2BC-1C21-488D-EA01-242C24BAE29B}"/>
              </a:ext>
            </a:extLst>
          </p:cNvPr>
          <p:cNvSpPr/>
          <p:nvPr/>
        </p:nvSpPr>
        <p:spPr>
          <a:xfrm>
            <a:off x="3196946" y="32302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8" name="Title 2">
            <a:extLst>
              <a:ext uri="{FF2B5EF4-FFF2-40B4-BE49-F238E27FC236}">
                <a16:creationId xmlns:a16="http://schemas.microsoft.com/office/drawing/2014/main" id="{2A138B4E-691E-C104-0EE7-DF68C7C8EABA}"/>
              </a:ext>
            </a:extLst>
          </p:cNvPr>
          <p:cNvSpPr txBox="1"/>
          <p:nvPr/>
        </p:nvSpPr>
        <p:spPr>
          <a:xfrm>
            <a:off x="624070" y="3211044"/>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BODY</a:t>
            </a:r>
          </a:p>
        </p:txBody>
      </p:sp>
      <p:sp>
        <p:nvSpPr>
          <p:cNvPr id="59" name="Oval 58">
            <a:extLst>
              <a:ext uri="{FF2B5EF4-FFF2-40B4-BE49-F238E27FC236}">
                <a16:creationId xmlns:a16="http://schemas.microsoft.com/office/drawing/2014/main" id="{0EAE25DB-3CA0-4A42-2597-A8EBE9BC4A06}"/>
              </a:ext>
            </a:extLst>
          </p:cNvPr>
          <p:cNvSpPr/>
          <p:nvPr/>
        </p:nvSpPr>
        <p:spPr>
          <a:xfrm>
            <a:off x="3561470" y="32302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0" name="Oval 59">
            <a:extLst>
              <a:ext uri="{FF2B5EF4-FFF2-40B4-BE49-F238E27FC236}">
                <a16:creationId xmlns:a16="http://schemas.microsoft.com/office/drawing/2014/main" id="{A88E41DB-CE57-215D-8C17-D6096052A961}"/>
              </a:ext>
            </a:extLst>
          </p:cNvPr>
          <p:cNvSpPr/>
          <p:nvPr/>
        </p:nvSpPr>
        <p:spPr>
          <a:xfrm>
            <a:off x="3925994" y="32302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1" name="Oval 60">
            <a:extLst>
              <a:ext uri="{FF2B5EF4-FFF2-40B4-BE49-F238E27FC236}">
                <a16:creationId xmlns:a16="http://schemas.microsoft.com/office/drawing/2014/main" id="{56D48F85-BF09-A31E-0105-6F828E6A2A80}"/>
              </a:ext>
            </a:extLst>
          </p:cNvPr>
          <p:cNvSpPr/>
          <p:nvPr/>
        </p:nvSpPr>
        <p:spPr>
          <a:xfrm>
            <a:off x="4284339" y="323022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2" name="Oval 61">
            <a:extLst>
              <a:ext uri="{FF2B5EF4-FFF2-40B4-BE49-F238E27FC236}">
                <a16:creationId xmlns:a16="http://schemas.microsoft.com/office/drawing/2014/main" id="{949540E5-39F1-062B-784A-CF803311CF36}"/>
              </a:ext>
            </a:extLst>
          </p:cNvPr>
          <p:cNvSpPr/>
          <p:nvPr/>
        </p:nvSpPr>
        <p:spPr>
          <a:xfrm>
            <a:off x="4655041" y="323022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3" name="Oval 62">
            <a:extLst>
              <a:ext uri="{FF2B5EF4-FFF2-40B4-BE49-F238E27FC236}">
                <a16:creationId xmlns:a16="http://schemas.microsoft.com/office/drawing/2014/main" id="{BD3B6A83-9E9B-AACC-6479-E9F5C79121C0}"/>
              </a:ext>
            </a:extLst>
          </p:cNvPr>
          <p:cNvSpPr/>
          <p:nvPr/>
        </p:nvSpPr>
        <p:spPr>
          <a:xfrm>
            <a:off x="5019565" y="323022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6" name="Title 2">
            <a:extLst>
              <a:ext uri="{FF2B5EF4-FFF2-40B4-BE49-F238E27FC236}">
                <a16:creationId xmlns:a16="http://schemas.microsoft.com/office/drawing/2014/main" id="{2B065DC4-F1F3-5B67-068B-118B01794EE3}"/>
              </a:ext>
            </a:extLst>
          </p:cNvPr>
          <p:cNvSpPr txBox="1"/>
          <p:nvPr/>
        </p:nvSpPr>
        <p:spPr>
          <a:xfrm>
            <a:off x="2006485" y="2908179"/>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Light</a:t>
            </a:r>
          </a:p>
        </p:txBody>
      </p:sp>
      <p:sp>
        <p:nvSpPr>
          <p:cNvPr id="67" name="Title 2">
            <a:extLst>
              <a:ext uri="{FF2B5EF4-FFF2-40B4-BE49-F238E27FC236}">
                <a16:creationId xmlns:a16="http://schemas.microsoft.com/office/drawing/2014/main" id="{B7C01906-5D40-F5EB-AC78-3E04BD6F69BB}"/>
              </a:ext>
            </a:extLst>
          </p:cNvPr>
          <p:cNvSpPr txBox="1"/>
          <p:nvPr/>
        </p:nvSpPr>
        <p:spPr>
          <a:xfrm>
            <a:off x="3276236" y="2937053"/>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a:t>
            </a:r>
          </a:p>
        </p:txBody>
      </p:sp>
      <p:sp>
        <p:nvSpPr>
          <p:cNvPr id="68" name="Title 2">
            <a:extLst>
              <a:ext uri="{FF2B5EF4-FFF2-40B4-BE49-F238E27FC236}">
                <a16:creationId xmlns:a16="http://schemas.microsoft.com/office/drawing/2014/main" id="{3B6A3A30-1873-A6BA-2798-63AF8B67FB55}"/>
              </a:ext>
            </a:extLst>
          </p:cNvPr>
          <p:cNvSpPr txBox="1"/>
          <p:nvPr/>
        </p:nvSpPr>
        <p:spPr>
          <a:xfrm>
            <a:off x="4569367" y="2937207"/>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Full</a:t>
            </a:r>
          </a:p>
        </p:txBody>
      </p:sp>
      <p:sp>
        <p:nvSpPr>
          <p:cNvPr id="69" name="Oval 68">
            <a:extLst>
              <a:ext uri="{FF2B5EF4-FFF2-40B4-BE49-F238E27FC236}">
                <a16:creationId xmlns:a16="http://schemas.microsoft.com/office/drawing/2014/main" id="{5C46DC12-0E83-EB3D-4A80-988616D8C11A}"/>
              </a:ext>
            </a:extLst>
          </p:cNvPr>
          <p:cNvSpPr/>
          <p:nvPr/>
        </p:nvSpPr>
        <p:spPr>
          <a:xfrm>
            <a:off x="2104517" y="407338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0" name="Oval 69">
            <a:extLst>
              <a:ext uri="{FF2B5EF4-FFF2-40B4-BE49-F238E27FC236}">
                <a16:creationId xmlns:a16="http://schemas.microsoft.com/office/drawing/2014/main" id="{5D833F3F-FCE3-9CEC-C76A-79762F233562}"/>
              </a:ext>
            </a:extLst>
          </p:cNvPr>
          <p:cNvSpPr/>
          <p:nvPr/>
        </p:nvSpPr>
        <p:spPr>
          <a:xfrm>
            <a:off x="2468660" y="407048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1" name="Oval 70">
            <a:extLst>
              <a:ext uri="{FF2B5EF4-FFF2-40B4-BE49-F238E27FC236}">
                <a16:creationId xmlns:a16="http://schemas.microsoft.com/office/drawing/2014/main" id="{6B996D25-CA96-006C-392C-55D421287582}"/>
              </a:ext>
            </a:extLst>
          </p:cNvPr>
          <p:cNvSpPr/>
          <p:nvPr/>
        </p:nvSpPr>
        <p:spPr>
          <a:xfrm>
            <a:off x="2832803"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2" name="Oval 71">
            <a:extLst>
              <a:ext uri="{FF2B5EF4-FFF2-40B4-BE49-F238E27FC236}">
                <a16:creationId xmlns:a16="http://schemas.microsoft.com/office/drawing/2014/main" id="{45C2B84D-7036-CDB8-58F3-3D1E2A9C3AAB}"/>
              </a:ext>
            </a:extLst>
          </p:cNvPr>
          <p:cNvSpPr/>
          <p:nvPr/>
        </p:nvSpPr>
        <p:spPr>
          <a:xfrm>
            <a:off x="3196946"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4" name="Oval 73">
            <a:extLst>
              <a:ext uri="{FF2B5EF4-FFF2-40B4-BE49-F238E27FC236}">
                <a16:creationId xmlns:a16="http://schemas.microsoft.com/office/drawing/2014/main" id="{F479E814-06E5-BCE8-2BAF-50946C45F8FB}"/>
              </a:ext>
            </a:extLst>
          </p:cNvPr>
          <p:cNvSpPr/>
          <p:nvPr/>
        </p:nvSpPr>
        <p:spPr>
          <a:xfrm>
            <a:off x="3561470"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5" name="Oval 74">
            <a:extLst>
              <a:ext uri="{FF2B5EF4-FFF2-40B4-BE49-F238E27FC236}">
                <a16:creationId xmlns:a16="http://schemas.microsoft.com/office/drawing/2014/main" id="{414CCDD2-F11D-0279-A36F-D4A37A2878FE}"/>
              </a:ext>
            </a:extLst>
          </p:cNvPr>
          <p:cNvSpPr/>
          <p:nvPr/>
        </p:nvSpPr>
        <p:spPr>
          <a:xfrm>
            <a:off x="3925994"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6" name="Oval 75">
            <a:extLst>
              <a:ext uri="{FF2B5EF4-FFF2-40B4-BE49-F238E27FC236}">
                <a16:creationId xmlns:a16="http://schemas.microsoft.com/office/drawing/2014/main" id="{CB52F33A-8F27-87AE-F35A-B6404F58AB15}"/>
              </a:ext>
            </a:extLst>
          </p:cNvPr>
          <p:cNvSpPr/>
          <p:nvPr/>
        </p:nvSpPr>
        <p:spPr>
          <a:xfrm>
            <a:off x="4284339"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7" name="Oval 76">
            <a:extLst>
              <a:ext uri="{FF2B5EF4-FFF2-40B4-BE49-F238E27FC236}">
                <a16:creationId xmlns:a16="http://schemas.microsoft.com/office/drawing/2014/main" id="{04C17CF5-823A-331C-DBD5-9922CD6CE349}"/>
              </a:ext>
            </a:extLst>
          </p:cNvPr>
          <p:cNvSpPr/>
          <p:nvPr/>
        </p:nvSpPr>
        <p:spPr>
          <a:xfrm>
            <a:off x="4655041"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8" name="Oval 77">
            <a:extLst>
              <a:ext uri="{FF2B5EF4-FFF2-40B4-BE49-F238E27FC236}">
                <a16:creationId xmlns:a16="http://schemas.microsoft.com/office/drawing/2014/main" id="{74B43055-8982-5378-E7DD-E548C1389335}"/>
              </a:ext>
            </a:extLst>
          </p:cNvPr>
          <p:cNvSpPr/>
          <p:nvPr/>
        </p:nvSpPr>
        <p:spPr>
          <a:xfrm>
            <a:off x="5019565"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9" name="Title 2">
            <a:extLst>
              <a:ext uri="{FF2B5EF4-FFF2-40B4-BE49-F238E27FC236}">
                <a16:creationId xmlns:a16="http://schemas.microsoft.com/office/drawing/2014/main" id="{4463A1FB-193C-93A5-86B8-C0EAB6798F81}"/>
              </a:ext>
            </a:extLst>
          </p:cNvPr>
          <p:cNvSpPr txBox="1"/>
          <p:nvPr/>
        </p:nvSpPr>
        <p:spPr>
          <a:xfrm>
            <a:off x="2006485" y="3748439"/>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Dry</a:t>
            </a:r>
          </a:p>
        </p:txBody>
      </p:sp>
      <p:sp>
        <p:nvSpPr>
          <p:cNvPr id="80" name="Title 2">
            <a:extLst>
              <a:ext uri="{FF2B5EF4-FFF2-40B4-BE49-F238E27FC236}">
                <a16:creationId xmlns:a16="http://schemas.microsoft.com/office/drawing/2014/main" id="{9F9B86EA-9659-F793-8402-61AC31B812F2}"/>
              </a:ext>
            </a:extLst>
          </p:cNvPr>
          <p:cNvSpPr txBox="1"/>
          <p:nvPr/>
        </p:nvSpPr>
        <p:spPr>
          <a:xfrm>
            <a:off x="3127053" y="3777313"/>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 dry</a:t>
            </a:r>
          </a:p>
        </p:txBody>
      </p:sp>
      <p:sp>
        <p:nvSpPr>
          <p:cNvPr id="81" name="Title 2">
            <a:extLst>
              <a:ext uri="{FF2B5EF4-FFF2-40B4-BE49-F238E27FC236}">
                <a16:creationId xmlns:a16="http://schemas.microsoft.com/office/drawing/2014/main" id="{1B0AB2D9-1B5B-00AA-32E4-0CE16334D9C2}"/>
              </a:ext>
            </a:extLst>
          </p:cNvPr>
          <p:cNvSpPr txBox="1"/>
          <p:nvPr/>
        </p:nvSpPr>
        <p:spPr>
          <a:xfrm>
            <a:off x="4569367" y="3777467"/>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Sweet</a:t>
            </a:r>
          </a:p>
        </p:txBody>
      </p:sp>
      <p:cxnSp>
        <p:nvCxnSpPr>
          <p:cNvPr id="82" name="Straight Connector 81">
            <a:extLst>
              <a:ext uri="{FF2B5EF4-FFF2-40B4-BE49-F238E27FC236}">
                <a16:creationId xmlns:a16="http://schemas.microsoft.com/office/drawing/2014/main" id="{706A801E-3C03-1AC6-239B-36C7D7AC13CA}"/>
              </a:ext>
            </a:extLst>
          </p:cNvPr>
          <p:cNvCxnSpPr>
            <a:cxnSpLocks/>
          </p:cNvCxnSpPr>
          <p:nvPr/>
        </p:nvCxnSpPr>
        <p:spPr>
          <a:xfrm>
            <a:off x="1300337" y="3378915"/>
            <a:ext cx="75248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87" name="Title 2">
            <a:extLst>
              <a:ext uri="{FF2B5EF4-FFF2-40B4-BE49-F238E27FC236}">
                <a16:creationId xmlns:a16="http://schemas.microsoft.com/office/drawing/2014/main" id="{F0A67287-34B3-3006-D404-17F8D8C5AF4A}"/>
              </a:ext>
            </a:extLst>
          </p:cNvPr>
          <p:cNvSpPr txBox="1"/>
          <p:nvPr/>
        </p:nvSpPr>
        <p:spPr>
          <a:xfrm>
            <a:off x="624070" y="4082195"/>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SWEETNESS</a:t>
            </a:r>
          </a:p>
        </p:txBody>
      </p:sp>
      <p:cxnSp>
        <p:nvCxnSpPr>
          <p:cNvPr id="88" name="Straight Connector 87">
            <a:extLst>
              <a:ext uri="{FF2B5EF4-FFF2-40B4-BE49-F238E27FC236}">
                <a16:creationId xmlns:a16="http://schemas.microsoft.com/office/drawing/2014/main" id="{A648DC1B-D921-B490-B534-ECB1854E3DDC}"/>
              </a:ext>
            </a:extLst>
          </p:cNvPr>
          <p:cNvCxnSpPr>
            <a:cxnSpLocks/>
          </p:cNvCxnSpPr>
          <p:nvPr/>
        </p:nvCxnSpPr>
        <p:spPr>
          <a:xfrm>
            <a:off x="1942888" y="4250066"/>
            <a:ext cx="109935"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90" name="Oval 89">
            <a:extLst>
              <a:ext uri="{FF2B5EF4-FFF2-40B4-BE49-F238E27FC236}">
                <a16:creationId xmlns:a16="http://schemas.microsoft.com/office/drawing/2014/main" id="{462C42BA-0EE7-3F6B-1624-E391FE3E22F9}"/>
              </a:ext>
            </a:extLst>
          </p:cNvPr>
          <p:cNvSpPr/>
          <p:nvPr/>
        </p:nvSpPr>
        <p:spPr>
          <a:xfrm>
            <a:off x="2104517" y="4801220"/>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1" name="Oval 90">
            <a:extLst>
              <a:ext uri="{FF2B5EF4-FFF2-40B4-BE49-F238E27FC236}">
                <a16:creationId xmlns:a16="http://schemas.microsoft.com/office/drawing/2014/main" id="{CD63B3C4-F4F1-0729-1759-3BB985B1548E}"/>
              </a:ext>
            </a:extLst>
          </p:cNvPr>
          <p:cNvSpPr/>
          <p:nvPr/>
        </p:nvSpPr>
        <p:spPr>
          <a:xfrm>
            <a:off x="2468660" y="479831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2" name="Oval 91">
            <a:extLst>
              <a:ext uri="{FF2B5EF4-FFF2-40B4-BE49-F238E27FC236}">
                <a16:creationId xmlns:a16="http://schemas.microsoft.com/office/drawing/2014/main" id="{ACA437DD-7BA9-A58E-2AB0-2D850C10A8B6}"/>
              </a:ext>
            </a:extLst>
          </p:cNvPr>
          <p:cNvSpPr/>
          <p:nvPr/>
        </p:nvSpPr>
        <p:spPr>
          <a:xfrm>
            <a:off x="2832803" y="479831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3" name="Oval 92">
            <a:extLst>
              <a:ext uri="{FF2B5EF4-FFF2-40B4-BE49-F238E27FC236}">
                <a16:creationId xmlns:a16="http://schemas.microsoft.com/office/drawing/2014/main" id="{1F493C54-3679-D3F7-A7E8-0ABF20187A46}"/>
              </a:ext>
            </a:extLst>
          </p:cNvPr>
          <p:cNvSpPr/>
          <p:nvPr/>
        </p:nvSpPr>
        <p:spPr>
          <a:xfrm>
            <a:off x="3196946" y="479831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4" name="Oval 93">
            <a:extLst>
              <a:ext uri="{FF2B5EF4-FFF2-40B4-BE49-F238E27FC236}">
                <a16:creationId xmlns:a16="http://schemas.microsoft.com/office/drawing/2014/main" id="{61BAA34C-2760-A896-49EA-D9A7CF51EA94}"/>
              </a:ext>
            </a:extLst>
          </p:cNvPr>
          <p:cNvSpPr/>
          <p:nvPr/>
        </p:nvSpPr>
        <p:spPr>
          <a:xfrm>
            <a:off x="3561470" y="479831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5" name="Oval 94">
            <a:extLst>
              <a:ext uri="{FF2B5EF4-FFF2-40B4-BE49-F238E27FC236}">
                <a16:creationId xmlns:a16="http://schemas.microsoft.com/office/drawing/2014/main" id="{22480E4D-6B5D-2780-534D-BB2A3CFAAFB7}"/>
              </a:ext>
            </a:extLst>
          </p:cNvPr>
          <p:cNvSpPr/>
          <p:nvPr/>
        </p:nvSpPr>
        <p:spPr>
          <a:xfrm>
            <a:off x="3925994" y="479831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6" name="Oval 95">
            <a:extLst>
              <a:ext uri="{FF2B5EF4-FFF2-40B4-BE49-F238E27FC236}">
                <a16:creationId xmlns:a16="http://schemas.microsoft.com/office/drawing/2014/main" id="{F7A4D9B0-AB4E-0296-800B-432EF3928597}"/>
              </a:ext>
            </a:extLst>
          </p:cNvPr>
          <p:cNvSpPr/>
          <p:nvPr/>
        </p:nvSpPr>
        <p:spPr>
          <a:xfrm>
            <a:off x="4284339" y="479831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7" name="Oval 96">
            <a:extLst>
              <a:ext uri="{FF2B5EF4-FFF2-40B4-BE49-F238E27FC236}">
                <a16:creationId xmlns:a16="http://schemas.microsoft.com/office/drawing/2014/main" id="{45F340C9-765F-A155-4C63-97B14B45C9B8}"/>
              </a:ext>
            </a:extLst>
          </p:cNvPr>
          <p:cNvSpPr/>
          <p:nvPr/>
        </p:nvSpPr>
        <p:spPr>
          <a:xfrm>
            <a:off x="4655041" y="479831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8" name="Oval 97">
            <a:extLst>
              <a:ext uri="{FF2B5EF4-FFF2-40B4-BE49-F238E27FC236}">
                <a16:creationId xmlns:a16="http://schemas.microsoft.com/office/drawing/2014/main" id="{40A0356B-DB74-E944-961E-F62D8D53A02A}"/>
              </a:ext>
            </a:extLst>
          </p:cNvPr>
          <p:cNvSpPr/>
          <p:nvPr/>
        </p:nvSpPr>
        <p:spPr>
          <a:xfrm>
            <a:off x="5019565" y="479831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0" name="Title 2">
            <a:extLst>
              <a:ext uri="{FF2B5EF4-FFF2-40B4-BE49-F238E27FC236}">
                <a16:creationId xmlns:a16="http://schemas.microsoft.com/office/drawing/2014/main" id="{BEE4C8CF-5794-9B64-DB9C-D7CE9FAE4AB3}"/>
              </a:ext>
            </a:extLst>
          </p:cNvPr>
          <p:cNvSpPr txBox="1"/>
          <p:nvPr/>
        </p:nvSpPr>
        <p:spPr>
          <a:xfrm>
            <a:off x="3127053" y="4505147"/>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a:t>
            </a:r>
          </a:p>
        </p:txBody>
      </p:sp>
      <p:sp>
        <p:nvSpPr>
          <p:cNvPr id="101" name="Title 2">
            <a:extLst>
              <a:ext uri="{FF2B5EF4-FFF2-40B4-BE49-F238E27FC236}">
                <a16:creationId xmlns:a16="http://schemas.microsoft.com/office/drawing/2014/main" id="{FE3EBE4E-EB98-83A3-75A2-18C830DF307D}"/>
              </a:ext>
            </a:extLst>
          </p:cNvPr>
          <p:cNvSpPr txBox="1"/>
          <p:nvPr/>
        </p:nvSpPr>
        <p:spPr>
          <a:xfrm>
            <a:off x="4569367" y="4505301"/>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High</a:t>
            </a:r>
          </a:p>
        </p:txBody>
      </p:sp>
      <p:sp>
        <p:nvSpPr>
          <p:cNvPr id="102" name="Title 2">
            <a:extLst>
              <a:ext uri="{FF2B5EF4-FFF2-40B4-BE49-F238E27FC236}">
                <a16:creationId xmlns:a16="http://schemas.microsoft.com/office/drawing/2014/main" id="{1B25F2BD-9424-0257-A803-9516DAAC1307}"/>
              </a:ext>
            </a:extLst>
          </p:cNvPr>
          <p:cNvSpPr txBox="1"/>
          <p:nvPr/>
        </p:nvSpPr>
        <p:spPr>
          <a:xfrm>
            <a:off x="624070" y="4810029"/>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OAK</a:t>
            </a:r>
          </a:p>
        </p:txBody>
      </p:sp>
      <p:cxnSp>
        <p:nvCxnSpPr>
          <p:cNvPr id="103" name="Straight Connector 102">
            <a:extLst>
              <a:ext uri="{FF2B5EF4-FFF2-40B4-BE49-F238E27FC236}">
                <a16:creationId xmlns:a16="http://schemas.microsoft.com/office/drawing/2014/main" id="{143BECEC-4306-6B0A-1B62-892176C385A1}"/>
              </a:ext>
            </a:extLst>
          </p:cNvPr>
          <p:cNvCxnSpPr>
            <a:cxnSpLocks/>
          </p:cNvCxnSpPr>
          <p:nvPr/>
        </p:nvCxnSpPr>
        <p:spPr>
          <a:xfrm>
            <a:off x="1170591" y="4977900"/>
            <a:ext cx="882232"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05" name="Oval 104">
            <a:extLst>
              <a:ext uri="{FF2B5EF4-FFF2-40B4-BE49-F238E27FC236}">
                <a16:creationId xmlns:a16="http://schemas.microsoft.com/office/drawing/2014/main" id="{63A90E32-85F4-531C-DEDB-E7EBAB510C5A}"/>
              </a:ext>
            </a:extLst>
          </p:cNvPr>
          <p:cNvSpPr/>
          <p:nvPr/>
        </p:nvSpPr>
        <p:spPr>
          <a:xfrm>
            <a:off x="2104517" y="5147209"/>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6" name="Oval 105">
            <a:extLst>
              <a:ext uri="{FF2B5EF4-FFF2-40B4-BE49-F238E27FC236}">
                <a16:creationId xmlns:a16="http://schemas.microsoft.com/office/drawing/2014/main" id="{19D0AB0B-64C7-0CCD-48CC-27D938711BEA}"/>
              </a:ext>
            </a:extLst>
          </p:cNvPr>
          <p:cNvSpPr/>
          <p:nvPr/>
        </p:nvSpPr>
        <p:spPr>
          <a:xfrm>
            <a:off x="2468660" y="514430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7" name="Oval 106">
            <a:extLst>
              <a:ext uri="{FF2B5EF4-FFF2-40B4-BE49-F238E27FC236}">
                <a16:creationId xmlns:a16="http://schemas.microsoft.com/office/drawing/2014/main" id="{6DF9DB65-C7C7-F323-D0B4-C0877CFCC86C}"/>
              </a:ext>
            </a:extLst>
          </p:cNvPr>
          <p:cNvSpPr/>
          <p:nvPr/>
        </p:nvSpPr>
        <p:spPr>
          <a:xfrm>
            <a:off x="2832803" y="514430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8" name="Oval 107">
            <a:extLst>
              <a:ext uri="{FF2B5EF4-FFF2-40B4-BE49-F238E27FC236}">
                <a16:creationId xmlns:a16="http://schemas.microsoft.com/office/drawing/2014/main" id="{85F98601-EA11-F3BB-94FA-146B4BB1119D}"/>
              </a:ext>
            </a:extLst>
          </p:cNvPr>
          <p:cNvSpPr/>
          <p:nvPr/>
        </p:nvSpPr>
        <p:spPr>
          <a:xfrm>
            <a:off x="3196946" y="514430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9" name="Oval 108">
            <a:extLst>
              <a:ext uri="{FF2B5EF4-FFF2-40B4-BE49-F238E27FC236}">
                <a16:creationId xmlns:a16="http://schemas.microsoft.com/office/drawing/2014/main" id="{D805F586-0454-F760-CA62-3A9FB1E870B3}"/>
              </a:ext>
            </a:extLst>
          </p:cNvPr>
          <p:cNvSpPr/>
          <p:nvPr/>
        </p:nvSpPr>
        <p:spPr>
          <a:xfrm>
            <a:off x="3561470" y="514430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0" name="Oval 109">
            <a:extLst>
              <a:ext uri="{FF2B5EF4-FFF2-40B4-BE49-F238E27FC236}">
                <a16:creationId xmlns:a16="http://schemas.microsoft.com/office/drawing/2014/main" id="{050295CE-1D57-2339-84CB-D8EFA9E837D5}"/>
              </a:ext>
            </a:extLst>
          </p:cNvPr>
          <p:cNvSpPr/>
          <p:nvPr/>
        </p:nvSpPr>
        <p:spPr>
          <a:xfrm>
            <a:off x="3925994" y="514430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1" name="Oval 110">
            <a:extLst>
              <a:ext uri="{FF2B5EF4-FFF2-40B4-BE49-F238E27FC236}">
                <a16:creationId xmlns:a16="http://schemas.microsoft.com/office/drawing/2014/main" id="{E740F1B9-912A-65A7-F689-7207A5D6B6BF}"/>
              </a:ext>
            </a:extLst>
          </p:cNvPr>
          <p:cNvSpPr/>
          <p:nvPr/>
        </p:nvSpPr>
        <p:spPr>
          <a:xfrm>
            <a:off x="4284339" y="514430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2" name="Oval 111">
            <a:extLst>
              <a:ext uri="{FF2B5EF4-FFF2-40B4-BE49-F238E27FC236}">
                <a16:creationId xmlns:a16="http://schemas.microsoft.com/office/drawing/2014/main" id="{FB1028F6-2216-9C59-BB15-7FE3FE78E6AA}"/>
              </a:ext>
            </a:extLst>
          </p:cNvPr>
          <p:cNvSpPr/>
          <p:nvPr/>
        </p:nvSpPr>
        <p:spPr>
          <a:xfrm>
            <a:off x="4655041" y="514430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3" name="Oval 112">
            <a:extLst>
              <a:ext uri="{FF2B5EF4-FFF2-40B4-BE49-F238E27FC236}">
                <a16:creationId xmlns:a16="http://schemas.microsoft.com/office/drawing/2014/main" id="{90FC1ABE-5575-8D05-603D-3CCEA20815E8}"/>
              </a:ext>
            </a:extLst>
          </p:cNvPr>
          <p:cNvSpPr/>
          <p:nvPr/>
        </p:nvSpPr>
        <p:spPr>
          <a:xfrm>
            <a:off x="5019565" y="514430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4" name="Title 2">
            <a:extLst>
              <a:ext uri="{FF2B5EF4-FFF2-40B4-BE49-F238E27FC236}">
                <a16:creationId xmlns:a16="http://schemas.microsoft.com/office/drawing/2014/main" id="{8156B5FA-0F93-9B84-4A7C-D9514D3553A2}"/>
              </a:ext>
            </a:extLst>
          </p:cNvPr>
          <p:cNvSpPr txBox="1"/>
          <p:nvPr/>
        </p:nvSpPr>
        <p:spPr>
          <a:xfrm>
            <a:off x="624070" y="5156018"/>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TANNIN</a:t>
            </a:r>
          </a:p>
        </p:txBody>
      </p:sp>
      <p:cxnSp>
        <p:nvCxnSpPr>
          <p:cNvPr id="115" name="Straight Connector 114">
            <a:extLst>
              <a:ext uri="{FF2B5EF4-FFF2-40B4-BE49-F238E27FC236}">
                <a16:creationId xmlns:a16="http://schemas.microsoft.com/office/drawing/2014/main" id="{78A4892F-8D27-F00E-A05A-7014B5A2A0AE}"/>
              </a:ext>
            </a:extLst>
          </p:cNvPr>
          <p:cNvCxnSpPr>
            <a:cxnSpLocks/>
          </p:cNvCxnSpPr>
          <p:nvPr/>
        </p:nvCxnSpPr>
        <p:spPr>
          <a:xfrm>
            <a:off x="1504223" y="5323889"/>
            <a:ext cx="54860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6" name="Oval 115">
            <a:extLst>
              <a:ext uri="{FF2B5EF4-FFF2-40B4-BE49-F238E27FC236}">
                <a16:creationId xmlns:a16="http://schemas.microsoft.com/office/drawing/2014/main" id="{B09DF459-3CE1-EF37-72B4-339D5FDE1624}"/>
              </a:ext>
            </a:extLst>
          </p:cNvPr>
          <p:cNvSpPr/>
          <p:nvPr/>
        </p:nvSpPr>
        <p:spPr>
          <a:xfrm>
            <a:off x="2104517" y="6280234"/>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7" name="Oval 116">
            <a:extLst>
              <a:ext uri="{FF2B5EF4-FFF2-40B4-BE49-F238E27FC236}">
                <a16:creationId xmlns:a16="http://schemas.microsoft.com/office/drawing/2014/main" id="{2B1DA8F0-A61D-4914-6759-634A335F4002}"/>
              </a:ext>
            </a:extLst>
          </p:cNvPr>
          <p:cNvSpPr/>
          <p:nvPr/>
        </p:nvSpPr>
        <p:spPr>
          <a:xfrm>
            <a:off x="2468660" y="6277332"/>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8" name="Oval 117">
            <a:extLst>
              <a:ext uri="{FF2B5EF4-FFF2-40B4-BE49-F238E27FC236}">
                <a16:creationId xmlns:a16="http://schemas.microsoft.com/office/drawing/2014/main" id="{64B8F3E6-0C3B-4E6B-56EE-3C616F9AEA3C}"/>
              </a:ext>
            </a:extLst>
          </p:cNvPr>
          <p:cNvSpPr/>
          <p:nvPr/>
        </p:nvSpPr>
        <p:spPr>
          <a:xfrm>
            <a:off x="2832803" y="6277332"/>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9" name="Oval 118">
            <a:extLst>
              <a:ext uri="{FF2B5EF4-FFF2-40B4-BE49-F238E27FC236}">
                <a16:creationId xmlns:a16="http://schemas.microsoft.com/office/drawing/2014/main" id="{8E601920-BBD7-E7CA-A137-997EB47E2CB2}"/>
              </a:ext>
            </a:extLst>
          </p:cNvPr>
          <p:cNvSpPr/>
          <p:nvPr/>
        </p:nvSpPr>
        <p:spPr>
          <a:xfrm>
            <a:off x="3196946" y="6277332"/>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0" name="Oval 119">
            <a:extLst>
              <a:ext uri="{FF2B5EF4-FFF2-40B4-BE49-F238E27FC236}">
                <a16:creationId xmlns:a16="http://schemas.microsoft.com/office/drawing/2014/main" id="{9629ECA6-F6E6-5724-A952-F07EBE9ABFBC}"/>
              </a:ext>
            </a:extLst>
          </p:cNvPr>
          <p:cNvSpPr/>
          <p:nvPr/>
        </p:nvSpPr>
        <p:spPr>
          <a:xfrm>
            <a:off x="3561470" y="6277332"/>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4" name="Oval 123">
            <a:extLst>
              <a:ext uri="{FF2B5EF4-FFF2-40B4-BE49-F238E27FC236}">
                <a16:creationId xmlns:a16="http://schemas.microsoft.com/office/drawing/2014/main" id="{A1CFDD7B-AE30-1FB9-987F-797E1E1A77AE}"/>
              </a:ext>
            </a:extLst>
          </p:cNvPr>
          <p:cNvSpPr/>
          <p:nvPr/>
        </p:nvSpPr>
        <p:spPr>
          <a:xfrm>
            <a:off x="5019565" y="6277332"/>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5" name="Title 2">
            <a:extLst>
              <a:ext uri="{FF2B5EF4-FFF2-40B4-BE49-F238E27FC236}">
                <a16:creationId xmlns:a16="http://schemas.microsoft.com/office/drawing/2014/main" id="{737FDD2E-D9CA-CE75-18CB-5B94C6B0BB14}"/>
              </a:ext>
            </a:extLst>
          </p:cNvPr>
          <p:cNvSpPr txBox="1"/>
          <p:nvPr/>
        </p:nvSpPr>
        <p:spPr>
          <a:xfrm>
            <a:off x="2006485" y="5998829"/>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8%</a:t>
            </a:r>
          </a:p>
        </p:txBody>
      </p:sp>
      <p:sp>
        <p:nvSpPr>
          <p:cNvPr id="126" name="Title 2">
            <a:extLst>
              <a:ext uri="{FF2B5EF4-FFF2-40B4-BE49-F238E27FC236}">
                <a16:creationId xmlns:a16="http://schemas.microsoft.com/office/drawing/2014/main" id="{DA15325D-239D-D761-2BE2-BE3822CB1226}"/>
              </a:ext>
            </a:extLst>
          </p:cNvPr>
          <p:cNvSpPr txBox="1"/>
          <p:nvPr/>
        </p:nvSpPr>
        <p:spPr>
          <a:xfrm>
            <a:off x="3697804" y="5998675"/>
            <a:ext cx="132515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14% – 14.5%</a:t>
            </a:r>
          </a:p>
        </p:txBody>
      </p:sp>
      <p:sp>
        <p:nvSpPr>
          <p:cNvPr id="127" name="Title 2">
            <a:extLst>
              <a:ext uri="{FF2B5EF4-FFF2-40B4-BE49-F238E27FC236}">
                <a16:creationId xmlns:a16="http://schemas.microsoft.com/office/drawing/2014/main" id="{B41CB062-B3CF-9FDE-1311-FEE1B1FAA3CD}"/>
              </a:ext>
            </a:extLst>
          </p:cNvPr>
          <p:cNvSpPr txBox="1"/>
          <p:nvPr/>
        </p:nvSpPr>
        <p:spPr>
          <a:xfrm>
            <a:off x="4569367" y="5998829"/>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17%</a:t>
            </a:r>
          </a:p>
        </p:txBody>
      </p:sp>
      <p:sp>
        <p:nvSpPr>
          <p:cNvPr id="128" name="Title 2">
            <a:extLst>
              <a:ext uri="{FF2B5EF4-FFF2-40B4-BE49-F238E27FC236}">
                <a16:creationId xmlns:a16="http://schemas.microsoft.com/office/drawing/2014/main" id="{6D30BEC4-2683-ED22-6AEA-4863616B5599}"/>
              </a:ext>
            </a:extLst>
          </p:cNvPr>
          <p:cNvSpPr txBox="1"/>
          <p:nvPr/>
        </p:nvSpPr>
        <p:spPr>
          <a:xfrm>
            <a:off x="624070" y="6289043"/>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ALCOHOL</a:t>
            </a:r>
          </a:p>
        </p:txBody>
      </p:sp>
      <p:cxnSp>
        <p:nvCxnSpPr>
          <p:cNvPr id="129" name="Straight Connector 128">
            <a:extLst>
              <a:ext uri="{FF2B5EF4-FFF2-40B4-BE49-F238E27FC236}">
                <a16:creationId xmlns:a16="http://schemas.microsoft.com/office/drawing/2014/main" id="{C10BC331-4C23-9BBC-D438-A15EE4762DB9}"/>
              </a:ext>
            </a:extLst>
          </p:cNvPr>
          <p:cNvCxnSpPr>
            <a:cxnSpLocks/>
          </p:cNvCxnSpPr>
          <p:nvPr/>
        </p:nvCxnSpPr>
        <p:spPr>
          <a:xfrm>
            <a:off x="1728445" y="6456914"/>
            <a:ext cx="324378"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7A46D4A-3123-70DD-1402-4D56075E90E9}"/>
              </a:ext>
            </a:extLst>
          </p:cNvPr>
          <p:cNvCxnSpPr>
            <a:cxnSpLocks/>
          </p:cNvCxnSpPr>
          <p:nvPr/>
        </p:nvCxnSpPr>
        <p:spPr>
          <a:xfrm>
            <a:off x="4438672" y="2444640"/>
            <a:ext cx="0" cy="150704"/>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1CC04685-1E9A-78AD-B521-BD97BEB9537F}"/>
              </a:ext>
            </a:extLst>
          </p:cNvPr>
          <p:cNvSpPr/>
          <p:nvPr/>
        </p:nvSpPr>
        <p:spPr>
          <a:xfrm>
            <a:off x="2104517" y="5526352"/>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 name="Oval 8">
            <a:extLst>
              <a:ext uri="{FF2B5EF4-FFF2-40B4-BE49-F238E27FC236}">
                <a16:creationId xmlns:a16="http://schemas.microsoft.com/office/drawing/2014/main" id="{98B11090-0F1E-9130-E036-1F70E02E2B14}"/>
              </a:ext>
            </a:extLst>
          </p:cNvPr>
          <p:cNvSpPr/>
          <p:nvPr/>
        </p:nvSpPr>
        <p:spPr>
          <a:xfrm>
            <a:off x="2468660" y="5523450"/>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0" name="Oval 19">
            <a:extLst>
              <a:ext uri="{FF2B5EF4-FFF2-40B4-BE49-F238E27FC236}">
                <a16:creationId xmlns:a16="http://schemas.microsoft.com/office/drawing/2014/main" id="{E6F4703E-38C4-66B6-0AAA-A7577FF86048}"/>
              </a:ext>
            </a:extLst>
          </p:cNvPr>
          <p:cNvSpPr/>
          <p:nvPr/>
        </p:nvSpPr>
        <p:spPr>
          <a:xfrm>
            <a:off x="2832803" y="5523450"/>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2" name="Oval 21">
            <a:extLst>
              <a:ext uri="{FF2B5EF4-FFF2-40B4-BE49-F238E27FC236}">
                <a16:creationId xmlns:a16="http://schemas.microsoft.com/office/drawing/2014/main" id="{6AD0BF80-B769-9BAA-B585-4C4951E651CC}"/>
              </a:ext>
            </a:extLst>
          </p:cNvPr>
          <p:cNvSpPr/>
          <p:nvPr/>
        </p:nvSpPr>
        <p:spPr>
          <a:xfrm>
            <a:off x="3196946" y="5523450"/>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3" name="Oval 22">
            <a:extLst>
              <a:ext uri="{FF2B5EF4-FFF2-40B4-BE49-F238E27FC236}">
                <a16:creationId xmlns:a16="http://schemas.microsoft.com/office/drawing/2014/main" id="{0973BC90-B33A-B751-5BDD-28E157D5E2BC}"/>
              </a:ext>
            </a:extLst>
          </p:cNvPr>
          <p:cNvSpPr/>
          <p:nvPr/>
        </p:nvSpPr>
        <p:spPr>
          <a:xfrm>
            <a:off x="3561470" y="5523450"/>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4" name="Oval 23">
            <a:extLst>
              <a:ext uri="{FF2B5EF4-FFF2-40B4-BE49-F238E27FC236}">
                <a16:creationId xmlns:a16="http://schemas.microsoft.com/office/drawing/2014/main" id="{A34C17CA-F787-56E9-F2EB-5F92BCC49ACE}"/>
              </a:ext>
            </a:extLst>
          </p:cNvPr>
          <p:cNvSpPr/>
          <p:nvPr/>
        </p:nvSpPr>
        <p:spPr>
          <a:xfrm>
            <a:off x="3925994" y="5523450"/>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5" name="Oval 24">
            <a:extLst>
              <a:ext uri="{FF2B5EF4-FFF2-40B4-BE49-F238E27FC236}">
                <a16:creationId xmlns:a16="http://schemas.microsoft.com/office/drawing/2014/main" id="{92FF9485-CFA9-1A63-0EE5-BF96D5D967CE}"/>
              </a:ext>
            </a:extLst>
          </p:cNvPr>
          <p:cNvSpPr/>
          <p:nvPr/>
        </p:nvSpPr>
        <p:spPr>
          <a:xfrm>
            <a:off x="4284339" y="5523450"/>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6" name="Oval 25">
            <a:extLst>
              <a:ext uri="{FF2B5EF4-FFF2-40B4-BE49-F238E27FC236}">
                <a16:creationId xmlns:a16="http://schemas.microsoft.com/office/drawing/2014/main" id="{4D6277A3-30D7-6C5F-8DCF-E8F91CCDA879}"/>
              </a:ext>
            </a:extLst>
          </p:cNvPr>
          <p:cNvSpPr/>
          <p:nvPr/>
        </p:nvSpPr>
        <p:spPr>
          <a:xfrm>
            <a:off x="4655041" y="5523450"/>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7" name="Oval 26">
            <a:extLst>
              <a:ext uri="{FF2B5EF4-FFF2-40B4-BE49-F238E27FC236}">
                <a16:creationId xmlns:a16="http://schemas.microsoft.com/office/drawing/2014/main" id="{EA777FD4-CCEB-5E8E-E8C0-E0C952B590DC}"/>
              </a:ext>
            </a:extLst>
          </p:cNvPr>
          <p:cNvSpPr/>
          <p:nvPr/>
        </p:nvSpPr>
        <p:spPr>
          <a:xfrm>
            <a:off x="5019565" y="5523450"/>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8" name="Title 2">
            <a:extLst>
              <a:ext uri="{FF2B5EF4-FFF2-40B4-BE49-F238E27FC236}">
                <a16:creationId xmlns:a16="http://schemas.microsoft.com/office/drawing/2014/main" id="{AEAF842E-EC57-A5A6-DA5B-536F10E44B5E}"/>
              </a:ext>
            </a:extLst>
          </p:cNvPr>
          <p:cNvSpPr txBox="1"/>
          <p:nvPr/>
        </p:nvSpPr>
        <p:spPr>
          <a:xfrm>
            <a:off x="624070" y="5535161"/>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ACIDITY</a:t>
            </a:r>
          </a:p>
        </p:txBody>
      </p:sp>
      <p:cxnSp>
        <p:nvCxnSpPr>
          <p:cNvPr id="29" name="Straight Connector 28">
            <a:extLst>
              <a:ext uri="{FF2B5EF4-FFF2-40B4-BE49-F238E27FC236}">
                <a16:creationId xmlns:a16="http://schemas.microsoft.com/office/drawing/2014/main" id="{11FDC852-B66F-E309-2C7D-854DA34DBFAE}"/>
              </a:ext>
            </a:extLst>
          </p:cNvPr>
          <p:cNvCxnSpPr>
            <a:cxnSpLocks/>
          </p:cNvCxnSpPr>
          <p:nvPr/>
        </p:nvCxnSpPr>
        <p:spPr>
          <a:xfrm>
            <a:off x="1504223" y="5703032"/>
            <a:ext cx="54860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33" name="Picture Placeholder 8">
            <a:extLst>
              <a:ext uri="{FF2B5EF4-FFF2-40B4-BE49-F238E27FC236}">
                <a16:creationId xmlns:a16="http://schemas.microsoft.com/office/drawing/2014/main" id="{54D2414D-213F-C0D6-DF10-A7D019FB78D7}"/>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8809684" y="593768"/>
            <a:ext cx="2114328" cy="6400800"/>
          </a:xfrm>
          <a:prstGeom prst="rect">
            <a:avLst/>
          </a:prstGeom>
        </p:spPr>
      </p:pic>
      <p:cxnSp>
        <p:nvCxnSpPr>
          <p:cNvPr id="4" name="Straight Connector 3">
            <a:extLst>
              <a:ext uri="{FF2B5EF4-FFF2-40B4-BE49-F238E27FC236}">
                <a16:creationId xmlns:a16="http://schemas.microsoft.com/office/drawing/2014/main" id="{D852DC9A-758D-3210-EE4C-E2586C586504}"/>
              </a:ext>
            </a:extLst>
          </p:cNvPr>
          <p:cNvCxnSpPr>
            <a:cxnSpLocks/>
          </p:cNvCxnSpPr>
          <p:nvPr/>
        </p:nvCxnSpPr>
        <p:spPr>
          <a:xfrm>
            <a:off x="5150704" y="2444640"/>
            <a:ext cx="0" cy="150704"/>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A1849E29-E159-7C8C-AAA9-5499D77A33DB}"/>
              </a:ext>
            </a:extLst>
          </p:cNvPr>
          <p:cNvCxnSpPr>
            <a:cxnSpLocks/>
          </p:cNvCxnSpPr>
          <p:nvPr/>
        </p:nvCxnSpPr>
        <p:spPr>
          <a:xfrm>
            <a:off x="4423288" y="2569446"/>
            <a:ext cx="75248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E8959698-96CC-0A6D-FE01-CB2FCCBE514F}"/>
              </a:ext>
            </a:extLst>
          </p:cNvPr>
          <p:cNvSpPr txBox="1"/>
          <p:nvPr/>
        </p:nvSpPr>
        <p:spPr>
          <a:xfrm>
            <a:off x="2006485" y="4495408"/>
            <a:ext cx="91948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Low</a:t>
            </a:r>
          </a:p>
        </p:txBody>
      </p:sp>
      <p:grpSp>
        <p:nvGrpSpPr>
          <p:cNvPr id="11" name="Group 10">
            <a:extLst>
              <a:ext uri="{FF2B5EF4-FFF2-40B4-BE49-F238E27FC236}">
                <a16:creationId xmlns:a16="http://schemas.microsoft.com/office/drawing/2014/main" id="{2EAE203C-6098-7ED6-D32E-4165167E5C57}"/>
              </a:ext>
            </a:extLst>
          </p:cNvPr>
          <p:cNvGrpSpPr/>
          <p:nvPr/>
        </p:nvGrpSpPr>
        <p:grpSpPr>
          <a:xfrm>
            <a:off x="4299355" y="6287100"/>
            <a:ext cx="278634" cy="272668"/>
            <a:chOff x="8032638" y="5926610"/>
            <a:chExt cx="278634" cy="272668"/>
          </a:xfrm>
        </p:grpSpPr>
        <p:sp>
          <p:nvSpPr>
            <p:cNvPr id="12" name="Freeform 11">
              <a:extLst>
                <a:ext uri="{FF2B5EF4-FFF2-40B4-BE49-F238E27FC236}">
                  <a16:creationId xmlns:a16="http://schemas.microsoft.com/office/drawing/2014/main" id="{4F470C75-4317-D66B-73E1-626D2CC6783E}"/>
                </a:ext>
              </a:extLst>
            </p:cNvPr>
            <p:cNvSpPr/>
            <p:nvPr/>
          </p:nvSpPr>
          <p:spPr>
            <a:xfrm>
              <a:off x="8169564"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sp>
          <p:nvSpPr>
            <p:cNvPr id="13" name="Freeform 12">
              <a:extLst>
                <a:ext uri="{FF2B5EF4-FFF2-40B4-BE49-F238E27FC236}">
                  <a16:creationId xmlns:a16="http://schemas.microsoft.com/office/drawing/2014/main" id="{4D56EBAB-BC6B-9EA6-8F7D-5692A38AB8D9}"/>
                </a:ext>
              </a:extLst>
            </p:cNvPr>
            <p:cNvSpPr/>
            <p:nvPr/>
          </p:nvSpPr>
          <p:spPr>
            <a:xfrm rot="10800000">
              <a:off x="8032638"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grpSp>
      <p:sp>
        <p:nvSpPr>
          <p:cNvPr id="6" name="Oval 5">
            <a:extLst>
              <a:ext uri="{FF2B5EF4-FFF2-40B4-BE49-F238E27FC236}">
                <a16:creationId xmlns:a16="http://schemas.microsoft.com/office/drawing/2014/main" id="{5274B4A0-F588-2F65-5739-57927B338646}"/>
              </a:ext>
            </a:extLst>
          </p:cNvPr>
          <p:cNvSpPr/>
          <p:nvPr/>
        </p:nvSpPr>
        <p:spPr>
          <a:xfrm>
            <a:off x="4667297" y="6277332"/>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 name="Oval 6">
            <a:extLst>
              <a:ext uri="{FF2B5EF4-FFF2-40B4-BE49-F238E27FC236}">
                <a16:creationId xmlns:a16="http://schemas.microsoft.com/office/drawing/2014/main" id="{67B81008-7F3E-B868-DD1B-50C017204474}"/>
              </a:ext>
            </a:extLst>
          </p:cNvPr>
          <p:cNvSpPr/>
          <p:nvPr/>
        </p:nvSpPr>
        <p:spPr>
          <a:xfrm>
            <a:off x="3928729" y="6277332"/>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7" name="object 10">
            <a:extLst>
              <a:ext uri="{FF2B5EF4-FFF2-40B4-BE49-F238E27FC236}">
                <a16:creationId xmlns:a16="http://schemas.microsoft.com/office/drawing/2014/main" id="{A33FEA31-A1C0-16BB-7F27-09544753DA11}"/>
              </a:ext>
            </a:extLst>
          </p:cNvPr>
          <p:cNvSpPr txBox="1"/>
          <p:nvPr/>
        </p:nvSpPr>
        <p:spPr>
          <a:xfrm rot="16200000">
            <a:off x="7761365" y="4228721"/>
            <a:ext cx="4652237" cy="606320"/>
          </a:xfrm>
          <a:prstGeom prst="rect">
            <a:avLst/>
          </a:prstGeom>
        </p:spPr>
        <p:txBody>
          <a:bodyPr vert="horz" wrap="square" lIns="0" tIns="12065" rIns="0" bIns="0" rtlCol="0">
            <a:spAutoFit/>
          </a:bodyPr>
          <a:lstStyle/>
          <a:p>
            <a:pPr algn="ctr" defTabSz="914453">
              <a:lnSpc>
                <a:spcPct val="80000"/>
              </a:lnSpc>
              <a:spcBef>
                <a:spcPct val="0"/>
              </a:spcBef>
            </a:pPr>
            <a:r>
              <a:rPr lang="en-AU" sz="24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CABERNET SAUVIGNON </a:t>
            </a:r>
            <a:br>
              <a:rPr lang="en-AU" sz="24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br>
            <a:r>
              <a:rPr lang="en-AU" sz="24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SHIRAZ</a:t>
            </a:r>
            <a:endParaRPr lang="en-AU" sz="24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Tree>
    <p:extLst>
      <p:ext uri="{BB962C8B-B14F-4D97-AF65-F5344CB8AC3E}">
        <p14:creationId xmlns:p14="http://schemas.microsoft.com/office/powerpoint/2010/main" val="3151481078"/>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Straight Connector 19">
            <a:extLst>
              <a:ext uri="{FF2B5EF4-FFF2-40B4-BE49-F238E27FC236}">
                <a16:creationId xmlns:a16="http://schemas.microsoft.com/office/drawing/2014/main" id="{3654D054-7B9D-D4AC-4445-35BFD05D1739}"/>
              </a:ext>
            </a:extLst>
          </p:cNvPr>
          <p:cNvCxnSpPr>
            <a:cxnSpLocks/>
          </p:cNvCxnSpPr>
          <p:nvPr/>
        </p:nvCxnSpPr>
        <p:spPr>
          <a:xfrm>
            <a:off x="6886350" y="3032760"/>
            <a:ext cx="905935"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E878F98B-01BF-6B56-7409-320854286E1E}"/>
              </a:ext>
            </a:extLst>
          </p:cNvPr>
          <p:cNvCxnSpPr>
            <a:cxnSpLocks/>
          </p:cNvCxnSpPr>
          <p:nvPr/>
        </p:nvCxnSpPr>
        <p:spPr>
          <a:xfrm flipV="1">
            <a:off x="2503580" y="3566534"/>
            <a:ext cx="0" cy="253707"/>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6A53CAD1-41AE-603C-A2AC-6F78511DB248}"/>
              </a:ext>
            </a:extLst>
          </p:cNvPr>
          <p:cNvSpPr txBox="1"/>
          <p:nvPr/>
        </p:nvSpPr>
        <p:spPr>
          <a:xfrm>
            <a:off x="517081" y="552615"/>
            <a:ext cx="5541444" cy="1182631"/>
          </a:xfrm>
          <a:prstGeom prst="rect">
            <a:avLst/>
          </a:prstGeom>
          <a:noFill/>
        </p:spPr>
        <p:txBody>
          <a:bodyPr wrap="square">
            <a:spAutoFit/>
          </a:bodyPr>
          <a:lstStyle/>
          <a:p>
            <a:pPr>
              <a:lnSpc>
                <a:spcPct val="82000"/>
              </a:lnSpc>
            </a:pPr>
            <a:r>
              <a:rPr lang="en-US" sz="3200" dirty="0">
                <a:solidFill>
                  <a:srgbClr val="601329"/>
                </a:solidFill>
                <a:latin typeface="Neue Haas Grotesk Text Pro" panose="020B0504020202020204" pitchFamily="34" charset="77"/>
              </a:rPr>
              <a:t>LANGHORNE CREEK</a:t>
            </a:r>
            <a:br>
              <a:rPr lang="en-US" sz="6000" dirty="0">
                <a:solidFill>
                  <a:srgbClr val="B2D8BE"/>
                </a:solidFill>
                <a:latin typeface="Neue Haas Grotesk Text Pro" panose="020B0504020202020204" pitchFamily="34" charset="77"/>
              </a:rPr>
            </a:br>
            <a:r>
              <a:rPr lang="en-US" sz="5440" dirty="0">
                <a:solidFill>
                  <a:srgbClr val="B2D8BE"/>
                </a:solidFill>
                <a:latin typeface="Neue Haas Grotesk Text Pro" panose="020B0504020202020204" pitchFamily="34" charset="77"/>
              </a:rPr>
              <a:t>MALBEC</a:t>
            </a:r>
          </a:p>
        </p:txBody>
      </p:sp>
      <p:sp>
        <p:nvSpPr>
          <p:cNvPr id="26" name="Oval 25">
            <a:extLst>
              <a:ext uri="{FF2B5EF4-FFF2-40B4-BE49-F238E27FC236}">
                <a16:creationId xmlns:a16="http://schemas.microsoft.com/office/drawing/2014/main" id="{EA6BCBDD-680C-58C3-153A-39C29DAC56F3}"/>
              </a:ext>
            </a:extLst>
          </p:cNvPr>
          <p:cNvSpPr/>
          <p:nvPr/>
        </p:nvSpPr>
        <p:spPr>
          <a:xfrm>
            <a:off x="7790487" y="1532094"/>
            <a:ext cx="2380339" cy="2380339"/>
          </a:xfrm>
          <a:prstGeom prst="ellipse">
            <a:avLst/>
          </a:prstGeom>
          <a:solidFill>
            <a:srgbClr val="B2D8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B2D8BE"/>
              </a:solidFill>
              <a:latin typeface="Neue Haas Grotesk Text Pro" panose="020B0504020202020204" pitchFamily="34" charset="77"/>
            </a:endParaRPr>
          </a:p>
        </p:txBody>
      </p:sp>
      <p:sp>
        <p:nvSpPr>
          <p:cNvPr id="27" name="object 58">
            <a:extLst>
              <a:ext uri="{FF2B5EF4-FFF2-40B4-BE49-F238E27FC236}">
                <a16:creationId xmlns:a16="http://schemas.microsoft.com/office/drawing/2014/main" id="{78AE6EC6-A66B-DA1E-D63F-D79E7AD819BE}"/>
              </a:ext>
            </a:extLst>
          </p:cNvPr>
          <p:cNvSpPr txBox="1"/>
          <p:nvPr/>
        </p:nvSpPr>
        <p:spPr>
          <a:xfrm>
            <a:off x="8077787" y="2083180"/>
            <a:ext cx="1832762" cy="1402307"/>
          </a:xfrm>
          <a:prstGeom prst="rect">
            <a:avLst/>
          </a:prstGeom>
        </p:spPr>
        <p:txBody>
          <a:bodyPr vert="horz" wrap="square" lIns="0" tIns="17145" rIns="0" bIns="0" rtlCol="0" anchor="ctr" anchorCtr="0">
            <a:spAutoFit/>
          </a:bodyPr>
          <a:lstStyle>
            <a:defPPr>
              <a:defRPr lang="en-US"/>
            </a:defPPr>
            <a:lvl1pPr algn="ctr">
              <a:lnSpc>
                <a:spcPct val="90000"/>
              </a:lnSpc>
              <a:buClr>
                <a:srgbClr val="F40000"/>
              </a:buClr>
              <a:defRPr sz="1300" b="1">
                <a:solidFill>
                  <a:schemeClr val="bg1"/>
                </a:solidFill>
                <a:cs typeface="Hellix SemiBold"/>
              </a:defRPr>
            </a:lvl1pPr>
          </a:lstStyle>
          <a:p>
            <a:pPr algn="ctr"/>
            <a:r>
              <a:rPr lang="en-AU" sz="2000" dirty="0">
                <a:solidFill>
                  <a:schemeClr val="tx1"/>
                </a:solidFill>
                <a:effectLst/>
                <a:latin typeface="Neue Haas Grotesk Text Pro" panose="020B0504020202020204" pitchFamily="34" charset="77"/>
              </a:rPr>
              <a:t>ONE OF THE MOST IMPORTANT REGIONS FOR MALBEC</a:t>
            </a:r>
          </a:p>
        </p:txBody>
      </p:sp>
      <p:sp>
        <p:nvSpPr>
          <p:cNvPr id="29" name="TextBox 28">
            <a:extLst>
              <a:ext uri="{FF2B5EF4-FFF2-40B4-BE49-F238E27FC236}">
                <a16:creationId xmlns:a16="http://schemas.microsoft.com/office/drawing/2014/main" id="{9EE6620A-6DE8-9F2C-93D7-EA689D1394C6}"/>
              </a:ext>
            </a:extLst>
          </p:cNvPr>
          <p:cNvSpPr txBox="1"/>
          <p:nvPr/>
        </p:nvSpPr>
        <p:spPr>
          <a:xfrm>
            <a:off x="9386291" y="4644856"/>
            <a:ext cx="2805709" cy="1232069"/>
          </a:xfrm>
          <a:prstGeom prst="rect">
            <a:avLst/>
          </a:prstGeom>
          <a:noFill/>
        </p:spPr>
        <p:txBody>
          <a:bodyPr wrap="square" anchor="b">
            <a:spAutoFit/>
          </a:bodyPr>
          <a:lstStyle/>
          <a:p>
            <a:pPr>
              <a:lnSpc>
                <a:spcPct val="82000"/>
              </a:lnSpc>
              <a:spcBef>
                <a:spcPts val="150"/>
              </a:spcBef>
              <a:spcAft>
                <a:spcPts val="315"/>
              </a:spcAft>
              <a:buClr>
                <a:srgbClr val="B2D8BE"/>
              </a:buClr>
            </a:pPr>
            <a:r>
              <a:rPr lang="en-AU" sz="1400" dirty="0">
                <a:effectLst/>
                <a:latin typeface="Neue Haas Grotesk Text Pro" panose="020B0504020202020204" pitchFamily="34" charset="77"/>
              </a:rPr>
              <a:t>TYPICAL FLAVOURS</a:t>
            </a:r>
            <a:endParaRPr lang="en-AU" sz="1400" dirty="0">
              <a:latin typeface="Neue Haas Grotesk Text Pro" panose="020B0504020202020204" pitchFamily="34" charset="77"/>
            </a:endParaRP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Plum </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Red berry</a:t>
            </a:r>
            <a:endParaRPr lang="en-AU" sz="1400" dirty="0">
              <a:effectLst/>
              <a:latin typeface="Neue Haas Grotesk Text Pro" panose="020B0504020202020204" pitchFamily="34" charset="77"/>
            </a:endParaRP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effectLst/>
                <a:latin typeface="Neue Haas Grotesk Text Pro" panose="020B0504020202020204" pitchFamily="34" charset="77"/>
              </a:rPr>
              <a:t>Pepper</a:t>
            </a:r>
          </a:p>
          <a:p>
            <a:pPr marL="285750" indent="-285750">
              <a:lnSpc>
                <a:spcPct val="82000"/>
              </a:lnSpc>
              <a:spcBef>
                <a:spcPts val="150"/>
              </a:spcBef>
              <a:spcAft>
                <a:spcPts val="315"/>
              </a:spcAft>
              <a:buClr>
                <a:srgbClr val="B2D8BE"/>
              </a:buClr>
              <a:buFont typeface="Arial" panose="020B0604020202020204" pitchFamily="34" charset="0"/>
              <a:buChar char="•"/>
            </a:pPr>
            <a:r>
              <a:rPr lang="en-AU" sz="1400" dirty="0">
                <a:latin typeface="Neue Haas Grotesk Text Pro" panose="020B0504020202020204" pitchFamily="34" charset="77"/>
              </a:rPr>
              <a:t>Spice</a:t>
            </a:r>
            <a:endParaRPr lang="en-AU" sz="1400" dirty="0">
              <a:effectLst/>
              <a:latin typeface="Neue Haas Grotesk Text Pro" panose="020B0504020202020204" pitchFamily="34" charset="77"/>
            </a:endParaRPr>
          </a:p>
        </p:txBody>
      </p:sp>
      <p:cxnSp>
        <p:nvCxnSpPr>
          <p:cNvPr id="33" name="Straight Connector 32">
            <a:extLst>
              <a:ext uri="{FF2B5EF4-FFF2-40B4-BE49-F238E27FC236}">
                <a16:creationId xmlns:a16="http://schemas.microsoft.com/office/drawing/2014/main" id="{3E7C21EF-D9C4-4832-84EE-5205ED202FE8}"/>
              </a:ext>
            </a:extLst>
          </p:cNvPr>
          <p:cNvCxnSpPr>
            <a:cxnSpLocks/>
          </p:cNvCxnSpPr>
          <p:nvPr/>
        </p:nvCxnSpPr>
        <p:spPr>
          <a:xfrm>
            <a:off x="6886350" y="4227226"/>
            <a:ext cx="3284476"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842884D4-1987-62FE-AF27-1EA78A0186FA}"/>
              </a:ext>
            </a:extLst>
          </p:cNvPr>
          <p:cNvCxnSpPr>
            <a:cxnSpLocks/>
          </p:cNvCxnSpPr>
          <p:nvPr/>
        </p:nvCxnSpPr>
        <p:spPr>
          <a:xfrm>
            <a:off x="10170826" y="4227226"/>
            <a:ext cx="0" cy="336459"/>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47" name="TextBox 46">
            <a:extLst>
              <a:ext uri="{FF2B5EF4-FFF2-40B4-BE49-F238E27FC236}">
                <a16:creationId xmlns:a16="http://schemas.microsoft.com/office/drawing/2014/main" id="{96FF515D-9515-ECD3-82BA-2FF7E96E67D0}"/>
              </a:ext>
            </a:extLst>
          </p:cNvPr>
          <p:cNvSpPr txBox="1"/>
          <p:nvPr/>
        </p:nvSpPr>
        <p:spPr>
          <a:xfrm>
            <a:off x="1331261" y="2748998"/>
            <a:ext cx="2344637" cy="856645"/>
          </a:xfrm>
          <a:prstGeom prst="rect">
            <a:avLst/>
          </a:prstGeom>
          <a:noFill/>
        </p:spPr>
        <p:txBody>
          <a:bodyPr wrap="square" anchor="b">
            <a:spAutoFit/>
          </a:bodyPr>
          <a:lstStyle/>
          <a:p>
            <a:pPr algn="ctr">
              <a:spcBef>
                <a:spcPts val="203"/>
              </a:spcBef>
            </a:pPr>
            <a:r>
              <a:rPr lang="en-AU" sz="1600" b="1" dirty="0">
                <a:effectLst/>
                <a:latin typeface="Neue Haas Grotesk Text Pro" panose="020B0504020202020204" pitchFamily="34" charset="77"/>
              </a:rPr>
              <a:t>VELVETY TANNINS</a:t>
            </a:r>
          </a:p>
          <a:p>
            <a:pPr algn="ctr">
              <a:spcBef>
                <a:spcPts val="203"/>
              </a:spcBef>
            </a:pPr>
            <a:r>
              <a:rPr lang="en-AU" sz="1600" dirty="0">
                <a:latin typeface="Neue Haas Grotesk Text Pro" panose="020B0504020202020204" pitchFamily="34" charset="77"/>
              </a:rPr>
              <a:t>HIGHLY PERFUMED, AGE-WORTHY</a:t>
            </a:r>
            <a:endParaRPr lang="en-AU" sz="1600" dirty="0">
              <a:effectLst/>
              <a:latin typeface="Neue Haas Grotesk Text Pro" panose="020B0504020202020204" pitchFamily="34" charset="77"/>
            </a:endParaRPr>
          </a:p>
        </p:txBody>
      </p:sp>
      <p:pic>
        <p:nvPicPr>
          <p:cNvPr id="2" name="Picture Placeholder 8">
            <a:extLst>
              <a:ext uri="{FF2B5EF4-FFF2-40B4-BE49-F238E27FC236}">
                <a16:creationId xmlns:a16="http://schemas.microsoft.com/office/drawing/2014/main" id="{90E09BFC-E357-D865-0707-71842C342A72}"/>
              </a:ext>
            </a:extLst>
          </p:cNvPr>
          <p:cNvPicPr>
            <a:picLocks noChangeAspect="1"/>
          </p:cNvPicPr>
          <p:nvPr/>
        </p:nvPicPr>
        <p:blipFill>
          <a:blip r:embed="rId2" cstate="print">
            <a:extLst>
              <a:ext uri="{28A0092B-C50C-407E-A947-70E740481C1C}">
                <a14:useLocalDpi xmlns:a14="http://schemas.microsoft.com/office/drawing/2010/main"/>
              </a:ext>
            </a:extLst>
          </a:blip>
          <a:srcRect/>
          <a:stretch/>
        </p:blipFill>
        <p:spPr>
          <a:xfrm>
            <a:off x="5146321" y="593768"/>
            <a:ext cx="2114328" cy="6400800"/>
          </a:xfrm>
          <a:prstGeom prst="rect">
            <a:avLst/>
          </a:prstGeom>
        </p:spPr>
      </p:pic>
      <p:sp>
        <p:nvSpPr>
          <p:cNvPr id="3" name="object 10">
            <a:extLst>
              <a:ext uri="{FF2B5EF4-FFF2-40B4-BE49-F238E27FC236}">
                <a16:creationId xmlns:a16="http://schemas.microsoft.com/office/drawing/2014/main" id="{9AC0C647-6CB2-0276-491C-341682536EA2}"/>
              </a:ext>
            </a:extLst>
          </p:cNvPr>
          <p:cNvSpPr txBox="1"/>
          <p:nvPr/>
        </p:nvSpPr>
        <p:spPr>
          <a:xfrm rot="16200000">
            <a:off x="4019717" y="4494426"/>
            <a:ext cx="4652237" cy="410433"/>
          </a:xfrm>
          <a:prstGeom prst="rect">
            <a:avLst/>
          </a:prstGeom>
        </p:spPr>
        <p:txBody>
          <a:bodyPr vert="horz" wrap="square" lIns="0" tIns="12065" rIns="0" bIns="0" rtlCol="0">
            <a:spAutoFit/>
          </a:bodyPr>
          <a:lstStyle/>
          <a:p>
            <a:pPr algn="ctr" defTabSz="914453">
              <a:lnSpc>
                <a:spcPct val="80000"/>
              </a:lnSpc>
              <a:spcBef>
                <a:spcPct val="0"/>
              </a:spcBef>
            </a:pPr>
            <a:r>
              <a:rPr lang="en-AU" sz="32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MALBEC</a:t>
            </a:r>
            <a:endParaRPr lang="en-AU" sz="32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cxnSp>
        <p:nvCxnSpPr>
          <p:cNvPr id="7" name="Straight Connector 6">
            <a:extLst>
              <a:ext uri="{FF2B5EF4-FFF2-40B4-BE49-F238E27FC236}">
                <a16:creationId xmlns:a16="http://schemas.microsoft.com/office/drawing/2014/main" id="{720B2589-4F00-EEB1-CCDF-0ACEAD4713DA}"/>
              </a:ext>
            </a:extLst>
          </p:cNvPr>
          <p:cNvCxnSpPr>
            <a:cxnSpLocks/>
          </p:cNvCxnSpPr>
          <p:nvPr/>
        </p:nvCxnSpPr>
        <p:spPr>
          <a:xfrm>
            <a:off x="2503580" y="3807501"/>
            <a:ext cx="3245148"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DF06E7F8-FF64-08EA-08F7-60377703DF28}"/>
              </a:ext>
            </a:extLst>
          </p:cNvPr>
          <p:cNvCxnSpPr>
            <a:cxnSpLocks/>
          </p:cNvCxnSpPr>
          <p:nvPr/>
        </p:nvCxnSpPr>
        <p:spPr>
          <a:xfrm>
            <a:off x="3283295" y="4652476"/>
            <a:ext cx="2487918" cy="0"/>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4997F009-79C7-803A-9D3E-14DCF2BD3EDF}"/>
              </a:ext>
            </a:extLst>
          </p:cNvPr>
          <p:cNvCxnSpPr>
            <a:cxnSpLocks/>
          </p:cNvCxnSpPr>
          <p:nvPr/>
        </p:nvCxnSpPr>
        <p:spPr>
          <a:xfrm>
            <a:off x="3283295" y="4644856"/>
            <a:ext cx="0" cy="430573"/>
          </a:xfrm>
          <a:prstGeom prst="line">
            <a:avLst/>
          </a:prstGeom>
          <a:ln w="1905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BA160C29-9551-2AD4-D3CC-01B5E6957F83}"/>
              </a:ext>
            </a:extLst>
          </p:cNvPr>
          <p:cNvSpPr txBox="1"/>
          <p:nvPr/>
        </p:nvSpPr>
        <p:spPr>
          <a:xfrm>
            <a:off x="2035799" y="5381819"/>
            <a:ext cx="2344637" cy="584775"/>
          </a:xfrm>
          <a:prstGeom prst="rect">
            <a:avLst/>
          </a:prstGeom>
          <a:noFill/>
        </p:spPr>
        <p:txBody>
          <a:bodyPr wrap="square" anchor="b">
            <a:spAutoFit/>
          </a:bodyPr>
          <a:lstStyle/>
          <a:p>
            <a:pPr algn="ctr">
              <a:spcBef>
                <a:spcPts val="203"/>
              </a:spcBef>
            </a:pPr>
            <a:r>
              <a:rPr lang="en-AU" sz="1600" b="1" dirty="0">
                <a:effectLst/>
                <a:latin typeface="Neue Haas Grotesk Text Pro" panose="020B0504020202020204" pitchFamily="34" charset="77"/>
              </a:rPr>
              <a:t>WELL SUITED TO THE CLIMATE</a:t>
            </a:r>
            <a:endParaRPr lang="en-AU" sz="1600" dirty="0">
              <a:effectLst/>
              <a:latin typeface="Neue Haas Grotesk Text Pro" panose="020B0504020202020204" pitchFamily="34" charset="77"/>
            </a:endParaRPr>
          </a:p>
        </p:txBody>
      </p:sp>
    </p:spTree>
    <p:extLst>
      <p:ext uri="{BB962C8B-B14F-4D97-AF65-F5344CB8AC3E}">
        <p14:creationId xmlns:p14="http://schemas.microsoft.com/office/powerpoint/2010/main" val="28875756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EC09D7-BE0F-7637-32DA-635D52C137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0A22D0-7F18-64FC-D4F3-59FB5689D3E4}"/>
              </a:ext>
            </a:extLst>
          </p:cNvPr>
          <p:cNvSpPr>
            <a:spLocks noGrp="1"/>
          </p:cNvSpPr>
          <p:nvPr>
            <p:ph type="title" idx="4294967295"/>
          </p:nvPr>
        </p:nvSpPr>
        <p:spPr>
          <a:xfrm>
            <a:off x="623349" y="590594"/>
            <a:ext cx="11283754" cy="1325562"/>
          </a:xfrm>
        </p:spPr>
        <p:txBody>
          <a:bodyPr/>
          <a:lstStyle/>
          <a:p>
            <a:r>
              <a:rPr lang="en-US" sz="4000" dirty="0">
                <a:solidFill>
                  <a:schemeClr val="bg2"/>
                </a:solidFill>
                <a:latin typeface="Neue Haas Grotesk Text Pro" panose="020B0504020202020204" pitchFamily="34" charset="77"/>
              </a:rPr>
              <a:t>MALBEC</a:t>
            </a:r>
            <a:br>
              <a:rPr lang="en-US" sz="4000" dirty="0">
                <a:solidFill>
                  <a:schemeClr val="accent3"/>
                </a:solidFill>
                <a:latin typeface="Neue Haas Grotesk Text Pro" panose="020B0504020202020204" pitchFamily="34" charset="77"/>
              </a:rPr>
            </a:br>
            <a:r>
              <a:rPr lang="en-US" sz="4000" dirty="0">
                <a:solidFill>
                  <a:schemeClr val="accent2"/>
                </a:solidFill>
                <a:latin typeface="Neue Haas Grotesk Text Pro" panose="020B0504020202020204" pitchFamily="34" charset="77"/>
              </a:rPr>
              <a:t>characteristics</a:t>
            </a:r>
          </a:p>
        </p:txBody>
      </p:sp>
      <p:sp>
        <p:nvSpPr>
          <p:cNvPr id="10" name="Oval 9">
            <a:extLst>
              <a:ext uri="{FF2B5EF4-FFF2-40B4-BE49-F238E27FC236}">
                <a16:creationId xmlns:a16="http://schemas.microsoft.com/office/drawing/2014/main" id="{5E9E726C-4D13-C985-23C4-41962972AEC9}"/>
              </a:ext>
            </a:extLst>
          </p:cNvPr>
          <p:cNvSpPr/>
          <p:nvPr/>
        </p:nvSpPr>
        <p:spPr>
          <a:xfrm>
            <a:off x="2104517" y="2136413"/>
            <a:ext cx="272668" cy="272668"/>
          </a:xfrm>
          <a:prstGeom prst="ellipse">
            <a:avLst/>
          </a:prstGeom>
          <a:solidFill>
            <a:srgbClr val="CD535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4" name="Oval 13">
            <a:extLst>
              <a:ext uri="{FF2B5EF4-FFF2-40B4-BE49-F238E27FC236}">
                <a16:creationId xmlns:a16="http://schemas.microsoft.com/office/drawing/2014/main" id="{771307A9-E657-7B93-C606-E56C9CC56144}"/>
              </a:ext>
            </a:extLst>
          </p:cNvPr>
          <p:cNvSpPr/>
          <p:nvPr/>
        </p:nvSpPr>
        <p:spPr>
          <a:xfrm>
            <a:off x="2468660" y="2133511"/>
            <a:ext cx="272668" cy="272668"/>
          </a:xfrm>
          <a:prstGeom prst="ellipse">
            <a:avLst/>
          </a:prstGeom>
          <a:solidFill>
            <a:srgbClr val="C72E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5" name="Oval 14">
            <a:extLst>
              <a:ext uri="{FF2B5EF4-FFF2-40B4-BE49-F238E27FC236}">
                <a16:creationId xmlns:a16="http://schemas.microsoft.com/office/drawing/2014/main" id="{BB07819D-D2FE-B083-3339-A8E88A45DDA6}"/>
              </a:ext>
            </a:extLst>
          </p:cNvPr>
          <p:cNvSpPr/>
          <p:nvPr/>
        </p:nvSpPr>
        <p:spPr>
          <a:xfrm>
            <a:off x="2832803" y="2133511"/>
            <a:ext cx="272668" cy="272668"/>
          </a:xfrm>
          <a:prstGeom prst="ellipse">
            <a:avLst/>
          </a:prstGeom>
          <a:solidFill>
            <a:srgbClr val="C4213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6" name="Oval 15">
            <a:extLst>
              <a:ext uri="{FF2B5EF4-FFF2-40B4-BE49-F238E27FC236}">
                <a16:creationId xmlns:a16="http://schemas.microsoft.com/office/drawing/2014/main" id="{E5E205D0-C411-38B0-4D9A-80B38795D0BF}"/>
              </a:ext>
            </a:extLst>
          </p:cNvPr>
          <p:cNvSpPr/>
          <p:nvPr/>
        </p:nvSpPr>
        <p:spPr>
          <a:xfrm>
            <a:off x="3196946" y="2133511"/>
            <a:ext cx="272668" cy="272668"/>
          </a:xfrm>
          <a:prstGeom prst="ellipse">
            <a:avLst/>
          </a:prstGeom>
          <a:solidFill>
            <a:srgbClr val="BD21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37" name="Title 2">
            <a:extLst>
              <a:ext uri="{FF2B5EF4-FFF2-40B4-BE49-F238E27FC236}">
                <a16:creationId xmlns:a16="http://schemas.microsoft.com/office/drawing/2014/main" id="{EA60979E-6B19-2DD7-E677-86C2BA4BC3F6}"/>
              </a:ext>
            </a:extLst>
          </p:cNvPr>
          <p:cNvSpPr txBox="1"/>
          <p:nvPr/>
        </p:nvSpPr>
        <p:spPr>
          <a:xfrm>
            <a:off x="624071" y="2161479"/>
            <a:ext cx="1104374" cy="282528"/>
          </a:xfrm>
          <a:prstGeom prst="rect">
            <a:avLst/>
          </a:prstGeom>
        </p:spPr>
        <p:txBody>
          <a:bodyPr anchor="t">
            <a:normAutofit fontScale="92500" lnSpcReduction="20000"/>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600" dirty="0">
                <a:solidFill>
                  <a:schemeClr val="tx1"/>
                </a:solidFill>
                <a:latin typeface="Neue Haas Grotesk Text Pro" panose="020B0504020202020204" pitchFamily="34" charset="77"/>
              </a:rPr>
              <a:t>COLOUR</a:t>
            </a:r>
          </a:p>
        </p:txBody>
      </p:sp>
      <p:sp>
        <p:nvSpPr>
          <p:cNvPr id="41" name="Oval 40">
            <a:extLst>
              <a:ext uri="{FF2B5EF4-FFF2-40B4-BE49-F238E27FC236}">
                <a16:creationId xmlns:a16="http://schemas.microsoft.com/office/drawing/2014/main" id="{F70FE6CA-4CF6-7CB6-8C56-0690F7009B9A}"/>
              </a:ext>
            </a:extLst>
          </p:cNvPr>
          <p:cNvSpPr/>
          <p:nvPr/>
        </p:nvSpPr>
        <p:spPr>
          <a:xfrm>
            <a:off x="3561470" y="2133511"/>
            <a:ext cx="272668" cy="272668"/>
          </a:xfrm>
          <a:prstGeom prst="ellipse">
            <a:avLst/>
          </a:prstGeom>
          <a:solidFill>
            <a:srgbClr val="A32B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2" name="Oval 41">
            <a:extLst>
              <a:ext uri="{FF2B5EF4-FFF2-40B4-BE49-F238E27FC236}">
                <a16:creationId xmlns:a16="http://schemas.microsoft.com/office/drawing/2014/main" id="{4B8C71F0-2CF6-CBD1-8314-29E4968C9B0D}"/>
              </a:ext>
            </a:extLst>
          </p:cNvPr>
          <p:cNvSpPr/>
          <p:nvPr/>
        </p:nvSpPr>
        <p:spPr>
          <a:xfrm>
            <a:off x="3925994" y="2133511"/>
            <a:ext cx="272668" cy="272668"/>
          </a:xfrm>
          <a:prstGeom prst="ellipse">
            <a:avLst/>
          </a:prstGeom>
          <a:solidFill>
            <a:srgbClr val="981C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3" name="Oval 42">
            <a:extLst>
              <a:ext uri="{FF2B5EF4-FFF2-40B4-BE49-F238E27FC236}">
                <a16:creationId xmlns:a16="http://schemas.microsoft.com/office/drawing/2014/main" id="{F0918A7E-8435-E625-F670-759EC5083F3C}"/>
              </a:ext>
            </a:extLst>
          </p:cNvPr>
          <p:cNvSpPr/>
          <p:nvPr/>
        </p:nvSpPr>
        <p:spPr>
          <a:xfrm>
            <a:off x="4284339" y="2133511"/>
            <a:ext cx="272668" cy="272668"/>
          </a:xfrm>
          <a:prstGeom prst="ellipse">
            <a:avLst/>
          </a:prstGeom>
          <a:solidFill>
            <a:srgbClr val="8713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4" name="Oval 43">
            <a:extLst>
              <a:ext uri="{FF2B5EF4-FFF2-40B4-BE49-F238E27FC236}">
                <a16:creationId xmlns:a16="http://schemas.microsoft.com/office/drawing/2014/main" id="{EA358267-FF4F-A528-01D9-3198E2F926C6}"/>
              </a:ext>
            </a:extLst>
          </p:cNvPr>
          <p:cNvSpPr/>
          <p:nvPr/>
        </p:nvSpPr>
        <p:spPr>
          <a:xfrm>
            <a:off x="4655041" y="2133511"/>
            <a:ext cx="272668" cy="272668"/>
          </a:xfrm>
          <a:prstGeom prst="ellipse">
            <a:avLst/>
          </a:prstGeom>
          <a:solidFill>
            <a:srgbClr val="7816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5" name="Oval 44">
            <a:extLst>
              <a:ext uri="{FF2B5EF4-FFF2-40B4-BE49-F238E27FC236}">
                <a16:creationId xmlns:a16="http://schemas.microsoft.com/office/drawing/2014/main" id="{8C4AFAE9-F897-C007-2BE9-FDD7125ABF7E}"/>
              </a:ext>
            </a:extLst>
          </p:cNvPr>
          <p:cNvSpPr/>
          <p:nvPr/>
        </p:nvSpPr>
        <p:spPr>
          <a:xfrm>
            <a:off x="5019565" y="2133511"/>
            <a:ext cx="272668" cy="272668"/>
          </a:xfrm>
          <a:prstGeom prst="ellipse">
            <a:avLst/>
          </a:prstGeom>
          <a:solidFill>
            <a:srgbClr val="491C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46" name="Title 2">
            <a:extLst>
              <a:ext uri="{FF2B5EF4-FFF2-40B4-BE49-F238E27FC236}">
                <a16:creationId xmlns:a16="http://schemas.microsoft.com/office/drawing/2014/main" id="{E162DE04-1B37-450A-8612-D926B31C5AB7}"/>
              </a:ext>
            </a:extLst>
          </p:cNvPr>
          <p:cNvSpPr txBox="1"/>
          <p:nvPr/>
        </p:nvSpPr>
        <p:spPr>
          <a:xfrm>
            <a:off x="4655041" y="2580704"/>
            <a:ext cx="2411262"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Malbec</a:t>
            </a:r>
          </a:p>
        </p:txBody>
      </p:sp>
      <p:cxnSp>
        <p:nvCxnSpPr>
          <p:cNvPr id="48" name="Straight Connector 47">
            <a:extLst>
              <a:ext uri="{FF2B5EF4-FFF2-40B4-BE49-F238E27FC236}">
                <a16:creationId xmlns:a16="http://schemas.microsoft.com/office/drawing/2014/main" id="{43DA3CEB-458A-D314-263A-CA3C2D509FD5}"/>
              </a:ext>
            </a:extLst>
          </p:cNvPr>
          <p:cNvCxnSpPr>
            <a:cxnSpLocks/>
          </p:cNvCxnSpPr>
          <p:nvPr/>
        </p:nvCxnSpPr>
        <p:spPr>
          <a:xfrm>
            <a:off x="1603077" y="2269845"/>
            <a:ext cx="44974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54" name="Oval 53">
            <a:extLst>
              <a:ext uri="{FF2B5EF4-FFF2-40B4-BE49-F238E27FC236}">
                <a16:creationId xmlns:a16="http://schemas.microsoft.com/office/drawing/2014/main" id="{56B324C1-B532-6319-4E42-3A30F641C9BA}"/>
              </a:ext>
            </a:extLst>
          </p:cNvPr>
          <p:cNvSpPr/>
          <p:nvPr/>
        </p:nvSpPr>
        <p:spPr>
          <a:xfrm>
            <a:off x="2104517" y="3233126"/>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5" name="Oval 54">
            <a:extLst>
              <a:ext uri="{FF2B5EF4-FFF2-40B4-BE49-F238E27FC236}">
                <a16:creationId xmlns:a16="http://schemas.microsoft.com/office/drawing/2014/main" id="{CAD22B74-9270-96D6-E0F1-243A26D60B39}"/>
              </a:ext>
            </a:extLst>
          </p:cNvPr>
          <p:cNvSpPr/>
          <p:nvPr/>
        </p:nvSpPr>
        <p:spPr>
          <a:xfrm>
            <a:off x="2468660" y="323022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6" name="Oval 55">
            <a:extLst>
              <a:ext uri="{FF2B5EF4-FFF2-40B4-BE49-F238E27FC236}">
                <a16:creationId xmlns:a16="http://schemas.microsoft.com/office/drawing/2014/main" id="{4EA501BB-C7F5-7FA5-7FF8-DB7E0DD2D454}"/>
              </a:ext>
            </a:extLst>
          </p:cNvPr>
          <p:cNvSpPr/>
          <p:nvPr/>
        </p:nvSpPr>
        <p:spPr>
          <a:xfrm>
            <a:off x="2832803" y="323022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7" name="Oval 56">
            <a:extLst>
              <a:ext uri="{FF2B5EF4-FFF2-40B4-BE49-F238E27FC236}">
                <a16:creationId xmlns:a16="http://schemas.microsoft.com/office/drawing/2014/main" id="{F9D5A2BC-1C21-488D-EA01-242C24BAE29B}"/>
              </a:ext>
            </a:extLst>
          </p:cNvPr>
          <p:cNvSpPr/>
          <p:nvPr/>
        </p:nvSpPr>
        <p:spPr>
          <a:xfrm>
            <a:off x="3196946" y="32302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58" name="Title 2">
            <a:extLst>
              <a:ext uri="{FF2B5EF4-FFF2-40B4-BE49-F238E27FC236}">
                <a16:creationId xmlns:a16="http://schemas.microsoft.com/office/drawing/2014/main" id="{2A138B4E-691E-C104-0EE7-DF68C7C8EABA}"/>
              </a:ext>
            </a:extLst>
          </p:cNvPr>
          <p:cNvSpPr txBox="1"/>
          <p:nvPr/>
        </p:nvSpPr>
        <p:spPr>
          <a:xfrm>
            <a:off x="624070" y="3211044"/>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BODY</a:t>
            </a:r>
          </a:p>
        </p:txBody>
      </p:sp>
      <p:sp>
        <p:nvSpPr>
          <p:cNvPr id="59" name="Oval 58">
            <a:extLst>
              <a:ext uri="{FF2B5EF4-FFF2-40B4-BE49-F238E27FC236}">
                <a16:creationId xmlns:a16="http://schemas.microsoft.com/office/drawing/2014/main" id="{0EAE25DB-3CA0-4A42-2597-A8EBE9BC4A06}"/>
              </a:ext>
            </a:extLst>
          </p:cNvPr>
          <p:cNvSpPr/>
          <p:nvPr/>
        </p:nvSpPr>
        <p:spPr>
          <a:xfrm>
            <a:off x="3561470" y="32302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0" name="Oval 59">
            <a:extLst>
              <a:ext uri="{FF2B5EF4-FFF2-40B4-BE49-F238E27FC236}">
                <a16:creationId xmlns:a16="http://schemas.microsoft.com/office/drawing/2014/main" id="{A88E41DB-CE57-215D-8C17-D6096052A961}"/>
              </a:ext>
            </a:extLst>
          </p:cNvPr>
          <p:cNvSpPr/>
          <p:nvPr/>
        </p:nvSpPr>
        <p:spPr>
          <a:xfrm>
            <a:off x="3925994" y="32302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1" name="Oval 60">
            <a:extLst>
              <a:ext uri="{FF2B5EF4-FFF2-40B4-BE49-F238E27FC236}">
                <a16:creationId xmlns:a16="http://schemas.microsoft.com/office/drawing/2014/main" id="{56D48F85-BF09-A31E-0105-6F828E6A2A80}"/>
              </a:ext>
            </a:extLst>
          </p:cNvPr>
          <p:cNvSpPr/>
          <p:nvPr/>
        </p:nvSpPr>
        <p:spPr>
          <a:xfrm>
            <a:off x="4284339" y="32302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2" name="Oval 61">
            <a:extLst>
              <a:ext uri="{FF2B5EF4-FFF2-40B4-BE49-F238E27FC236}">
                <a16:creationId xmlns:a16="http://schemas.microsoft.com/office/drawing/2014/main" id="{949540E5-39F1-062B-784A-CF803311CF36}"/>
              </a:ext>
            </a:extLst>
          </p:cNvPr>
          <p:cNvSpPr/>
          <p:nvPr/>
        </p:nvSpPr>
        <p:spPr>
          <a:xfrm>
            <a:off x="4655041" y="32302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3" name="Oval 62">
            <a:extLst>
              <a:ext uri="{FF2B5EF4-FFF2-40B4-BE49-F238E27FC236}">
                <a16:creationId xmlns:a16="http://schemas.microsoft.com/office/drawing/2014/main" id="{BD3B6A83-9E9B-AACC-6479-E9F5C79121C0}"/>
              </a:ext>
            </a:extLst>
          </p:cNvPr>
          <p:cNvSpPr/>
          <p:nvPr/>
        </p:nvSpPr>
        <p:spPr>
          <a:xfrm>
            <a:off x="5019565" y="323022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66" name="Title 2">
            <a:extLst>
              <a:ext uri="{FF2B5EF4-FFF2-40B4-BE49-F238E27FC236}">
                <a16:creationId xmlns:a16="http://schemas.microsoft.com/office/drawing/2014/main" id="{2B065DC4-F1F3-5B67-068B-118B01794EE3}"/>
              </a:ext>
            </a:extLst>
          </p:cNvPr>
          <p:cNvSpPr txBox="1"/>
          <p:nvPr/>
        </p:nvSpPr>
        <p:spPr>
          <a:xfrm>
            <a:off x="2006485" y="2908179"/>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Light</a:t>
            </a:r>
          </a:p>
        </p:txBody>
      </p:sp>
      <p:sp>
        <p:nvSpPr>
          <p:cNvPr id="67" name="Title 2">
            <a:extLst>
              <a:ext uri="{FF2B5EF4-FFF2-40B4-BE49-F238E27FC236}">
                <a16:creationId xmlns:a16="http://schemas.microsoft.com/office/drawing/2014/main" id="{B7C01906-5D40-F5EB-AC78-3E04BD6F69BB}"/>
              </a:ext>
            </a:extLst>
          </p:cNvPr>
          <p:cNvSpPr txBox="1"/>
          <p:nvPr/>
        </p:nvSpPr>
        <p:spPr>
          <a:xfrm>
            <a:off x="3276236" y="2937053"/>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a:t>
            </a:r>
          </a:p>
        </p:txBody>
      </p:sp>
      <p:sp>
        <p:nvSpPr>
          <p:cNvPr id="68" name="Title 2">
            <a:extLst>
              <a:ext uri="{FF2B5EF4-FFF2-40B4-BE49-F238E27FC236}">
                <a16:creationId xmlns:a16="http://schemas.microsoft.com/office/drawing/2014/main" id="{3B6A3A30-1873-A6BA-2798-63AF8B67FB55}"/>
              </a:ext>
            </a:extLst>
          </p:cNvPr>
          <p:cNvSpPr txBox="1"/>
          <p:nvPr/>
        </p:nvSpPr>
        <p:spPr>
          <a:xfrm>
            <a:off x="4569367" y="2937207"/>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Full</a:t>
            </a:r>
          </a:p>
        </p:txBody>
      </p:sp>
      <p:sp>
        <p:nvSpPr>
          <p:cNvPr id="69" name="Oval 68">
            <a:extLst>
              <a:ext uri="{FF2B5EF4-FFF2-40B4-BE49-F238E27FC236}">
                <a16:creationId xmlns:a16="http://schemas.microsoft.com/office/drawing/2014/main" id="{5C46DC12-0E83-EB3D-4A80-988616D8C11A}"/>
              </a:ext>
            </a:extLst>
          </p:cNvPr>
          <p:cNvSpPr/>
          <p:nvPr/>
        </p:nvSpPr>
        <p:spPr>
          <a:xfrm>
            <a:off x="2104517" y="4073386"/>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0" name="Oval 69">
            <a:extLst>
              <a:ext uri="{FF2B5EF4-FFF2-40B4-BE49-F238E27FC236}">
                <a16:creationId xmlns:a16="http://schemas.microsoft.com/office/drawing/2014/main" id="{5D833F3F-FCE3-9CEC-C76A-79762F233562}"/>
              </a:ext>
            </a:extLst>
          </p:cNvPr>
          <p:cNvSpPr/>
          <p:nvPr/>
        </p:nvSpPr>
        <p:spPr>
          <a:xfrm>
            <a:off x="2468660" y="4070484"/>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1" name="Oval 70">
            <a:extLst>
              <a:ext uri="{FF2B5EF4-FFF2-40B4-BE49-F238E27FC236}">
                <a16:creationId xmlns:a16="http://schemas.microsoft.com/office/drawing/2014/main" id="{6B996D25-CA96-006C-392C-55D421287582}"/>
              </a:ext>
            </a:extLst>
          </p:cNvPr>
          <p:cNvSpPr/>
          <p:nvPr/>
        </p:nvSpPr>
        <p:spPr>
          <a:xfrm>
            <a:off x="2832803"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2" name="Oval 71">
            <a:extLst>
              <a:ext uri="{FF2B5EF4-FFF2-40B4-BE49-F238E27FC236}">
                <a16:creationId xmlns:a16="http://schemas.microsoft.com/office/drawing/2014/main" id="{45C2B84D-7036-CDB8-58F3-3D1E2A9C3AAB}"/>
              </a:ext>
            </a:extLst>
          </p:cNvPr>
          <p:cNvSpPr/>
          <p:nvPr/>
        </p:nvSpPr>
        <p:spPr>
          <a:xfrm>
            <a:off x="3196946"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4" name="Oval 73">
            <a:extLst>
              <a:ext uri="{FF2B5EF4-FFF2-40B4-BE49-F238E27FC236}">
                <a16:creationId xmlns:a16="http://schemas.microsoft.com/office/drawing/2014/main" id="{F479E814-06E5-BCE8-2BAF-50946C45F8FB}"/>
              </a:ext>
            </a:extLst>
          </p:cNvPr>
          <p:cNvSpPr/>
          <p:nvPr/>
        </p:nvSpPr>
        <p:spPr>
          <a:xfrm>
            <a:off x="3561470"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5" name="Oval 74">
            <a:extLst>
              <a:ext uri="{FF2B5EF4-FFF2-40B4-BE49-F238E27FC236}">
                <a16:creationId xmlns:a16="http://schemas.microsoft.com/office/drawing/2014/main" id="{414CCDD2-F11D-0279-A36F-D4A37A2878FE}"/>
              </a:ext>
            </a:extLst>
          </p:cNvPr>
          <p:cNvSpPr/>
          <p:nvPr/>
        </p:nvSpPr>
        <p:spPr>
          <a:xfrm>
            <a:off x="3925994"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6" name="Oval 75">
            <a:extLst>
              <a:ext uri="{FF2B5EF4-FFF2-40B4-BE49-F238E27FC236}">
                <a16:creationId xmlns:a16="http://schemas.microsoft.com/office/drawing/2014/main" id="{CB52F33A-8F27-87AE-F35A-B6404F58AB15}"/>
              </a:ext>
            </a:extLst>
          </p:cNvPr>
          <p:cNvSpPr/>
          <p:nvPr/>
        </p:nvSpPr>
        <p:spPr>
          <a:xfrm>
            <a:off x="4284339"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7" name="Oval 76">
            <a:extLst>
              <a:ext uri="{FF2B5EF4-FFF2-40B4-BE49-F238E27FC236}">
                <a16:creationId xmlns:a16="http://schemas.microsoft.com/office/drawing/2014/main" id="{04C17CF5-823A-331C-DBD5-9922CD6CE349}"/>
              </a:ext>
            </a:extLst>
          </p:cNvPr>
          <p:cNvSpPr/>
          <p:nvPr/>
        </p:nvSpPr>
        <p:spPr>
          <a:xfrm>
            <a:off x="4655041"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8" name="Oval 77">
            <a:extLst>
              <a:ext uri="{FF2B5EF4-FFF2-40B4-BE49-F238E27FC236}">
                <a16:creationId xmlns:a16="http://schemas.microsoft.com/office/drawing/2014/main" id="{74B43055-8982-5378-E7DD-E548C1389335}"/>
              </a:ext>
            </a:extLst>
          </p:cNvPr>
          <p:cNvSpPr/>
          <p:nvPr/>
        </p:nvSpPr>
        <p:spPr>
          <a:xfrm>
            <a:off x="5019565" y="4070484"/>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79" name="Title 2">
            <a:extLst>
              <a:ext uri="{FF2B5EF4-FFF2-40B4-BE49-F238E27FC236}">
                <a16:creationId xmlns:a16="http://schemas.microsoft.com/office/drawing/2014/main" id="{4463A1FB-193C-93A5-86B8-C0EAB6798F81}"/>
              </a:ext>
            </a:extLst>
          </p:cNvPr>
          <p:cNvSpPr txBox="1"/>
          <p:nvPr/>
        </p:nvSpPr>
        <p:spPr>
          <a:xfrm>
            <a:off x="2006485" y="3748439"/>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Dry</a:t>
            </a:r>
          </a:p>
        </p:txBody>
      </p:sp>
      <p:sp>
        <p:nvSpPr>
          <p:cNvPr id="80" name="Title 2">
            <a:extLst>
              <a:ext uri="{FF2B5EF4-FFF2-40B4-BE49-F238E27FC236}">
                <a16:creationId xmlns:a16="http://schemas.microsoft.com/office/drawing/2014/main" id="{9F9B86EA-9659-F793-8402-61AC31B812F2}"/>
              </a:ext>
            </a:extLst>
          </p:cNvPr>
          <p:cNvSpPr txBox="1"/>
          <p:nvPr/>
        </p:nvSpPr>
        <p:spPr>
          <a:xfrm>
            <a:off x="3127053" y="3777313"/>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 dry</a:t>
            </a:r>
          </a:p>
        </p:txBody>
      </p:sp>
      <p:sp>
        <p:nvSpPr>
          <p:cNvPr id="81" name="Title 2">
            <a:extLst>
              <a:ext uri="{FF2B5EF4-FFF2-40B4-BE49-F238E27FC236}">
                <a16:creationId xmlns:a16="http://schemas.microsoft.com/office/drawing/2014/main" id="{1B0AB2D9-1B5B-00AA-32E4-0CE16334D9C2}"/>
              </a:ext>
            </a:extLst>
          </p:cNvPr>
          <p:cNvSpPr txBox="1"/>
          <p:nvPr/>
        </p:nvSpPr>
        <p:spPr>
          <a:xfrm>
            <a:off x="4569367" y="3777467"/>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Sweet</a:t>
            </a:r>
          </a:p>
        </p:txBody>
      </p:sp>
      <p:cxnSp>
        <p:nvCxnSpPr>
          <p:cNvPr id="82" name="Straight Connector 81">
            <a:extLst>
              <a:ext uri="{FF2B5EF4-FFF2-40B4-BE49-F238E27FC236}">
                <a16:creationId xmlns:a16="http://schemas.microsoft.com/office/drawing/2014/main" id="{706A801E-3C03-1AC6-239B-36C7D7AC13CA}"/>
              </a:ext>
            </a:extLst>
          </p:cNvPr>
          <p:cNvCxnSpPr>
            <a:cxnSpLocks/>
          </p:cNvCxnSpPr>
          <p:nvPr/>
        </p:nvCxnSpPr>
        <p:spPr>
          <a:xfrm>
            <a:off x="1300337" y="3378915"/>
            <a:ext cx="752486"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87" name="Title 2">
            <a:extLst>
              <a:ext uri="{FF2B5EF4-FFF2-40B4-BE49-F238E27FC236}">
                <a16:creationId xmlns:a16="http://schemas.microsoft.com/office/drawing/2014/main" id="{F0A67287-34B3-3006-D404-17F8D8C5AF4A}"/>
              </a:ext>
            </a:extLst>
          </p:cNvPr>
          <p:cNvSpPr txBox="1"/>
          <p:nvPr/>
        </p:nvSpPr>
        <p:spPr>
          <a:xfrm>
            <a:off x="624070" y="4082195"/>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SWEETNESS</a:t>
            </a:r>
          </a:p>
        </p:txBody>
      </p:sp>
      <p:cxnSp>
        <p:nvCxnSpPr>
          <p:cNvPr id="88" name="Straight Connector 87">
            <a:extLst>
              <a:ext uri="{FF2B5EF4-FFF2-40B4-BE49-F238E27FC236}">
                <a16:creationId xmlns:a16="http://schemas.microsoft.com/office/drawing/2014/main" id="{A648DC1B-D921-B490-B534-ECB1854E3DDC}"/>
              </a:ext>
            </a:extLst>
          </p:cNvPr>
          <p:cNvCxnSpPr>
            <a:cxnSpLocks/>
          </p:cNvCxnSpPr>
          <p:nvPr/>
        </p:nvCxnSpPr>
        <p:spPr>
          <a:xfrm>
            <a:off x="1942888" y="4250066"/>
            <a:ext cx="109935"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90" name="Oval 89">
            <a:extLst>
              <a:ext uri="{FF2B5EF4-FFF2-40B4-BE49-F238E27FC236}">
                <a16:creationId xmlns:a16="http://schemas.microsoft.com/office/drawing/2014/main" id="{462C42BA-0EE7-3F6B-1624-E391FE3E22F9}"/>
              </a:ext>
            </a:extLst>
          </p:cNvPr>
          <p:cNvSpPr/>
          <p:nvPr/>
        </p:nvSpPr>
        <p:spPr>
          <a:xfrm>
            <a:off x="2104517" y="4801220"/>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1" name="Oval 90">
            <a:extLst>
              <a:ext uri="{FF2B5EF4-FFF2-40B4-BE49-F238E27FC236}">
                <a16:creationId xmlns:a16="http://schemas.microsoft.com/office/drawing/2014/main" id="{CD63B3C4-F4F1-0729-1759-3BB985B1548E}"/>
              </a:ext>
            </a:extLst>
          </p:cNvPr>
          <p:cNvSpPr/>
          <p:nvPr/>
        </p:nvSpPr>
        <p:spPr>
          <a:xfrm>
            <a:off x="2468660" y="479831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2" name="Oval 91">
            <a:extLst>
              <a:ext uri="{FF2B5EF4-FFF2-40B4-BE49-F238E27FC236}">
                <a16:creationId xmlns:a16="http://schemas.microsoft.com/office/drawing/2014/main" id="{ACA437DD-7BA9-A58E-2AB0-2D850C10A8B6}"/>
              </a:ext>
            </a:extLst>
          </p:cNvPr>
          <p:cNvSpPr/>
          <p:nvPr/>
        </p:nvSpPr>
        <p:spPr>
          <a:xfrm>
            <a:off x="2832803" y="479831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3" name="Oval 92">
            <a:extLst>
              <a:ext uri="{FF2B5EF4-FFF2-40B4-BE49-F238E27FC236}">
                <a16:creationId xmlns:a16="http://schemas.microsoft.com/office/drawing/2014/main" id="{1F493C54-3679-D3F7-A7E8-0ABF20187A46}"/>
              </a:ext>
            </a:extLst>
          </p:cNvPr>
          <p:cNvSpPr/>
          <p:nvPr/>
        </p:nvSpPr>
        <p:spPr>
          <a:xfrm>
            <a:off x="3196946" y="4798318"/>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4" name="Oval 93">
            <a:extLst>
              <a:ext uri="{FF2B5EF4-FFF2-40B4-BE49-F238E27FC236}">
                <a16:creationId xmlns:a16="http://schemas.microsoft.com/office/drawing/2014/main" id="{61BAA34C-2760-A896-49EA-D9A7CF51EA94}"/>
              </a:ext>
            </a:extLst>
          </p:cNvPr>
          <p:cNvSpPr/>
          <p:nvPr/>
        </p:nvSpPr>
        <p:spPr>
          <a:xfrm>
            <a:off x="3561470" y="479831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5" name="Oval 94">
            <a:extLst>
              <a:ext uri="{FF2B5EF4-FFF2-40B4-BE49-F238E27FC236}">
                <a16:creationId xmlns:a16="http://schemas.microsoft.com/office/drawing/2014/main" id="{22480E4D-6B5D-2780-534D-BB2A3CFAAFB7}"/>
              </a:ext>
            </a:extLst>
          </p:cNvPr>
          <p:cNvSpPr/>
          <p:nvPr/>
        </p:nvSpPr>
        <p:spPr>
          <a:xfrm>
            <a:off x="3925994" y="479831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6" name="Oval 95">
            <a:extLst>
              <a:ext uri="{FF2B5EF4-FFF2-40B4-BE49-F238E27FC236}">
                <a16:creationId xmlns:a16="http://schemas.microsoft.com/office/drawing/2014/main" id="{F7A4D9B0-AB4E-0296-800B-432EF3928597}"/>
              </a:ext>
            </a:extLst>
          </p:cNvPr>
          <p:cNvSpPr/>
          <p:nvPr/>
        </p:nvSpPr>
        <p:spPr>
          <a:xfrm>
            <a:off x="4284339" y="479831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7" name="Oval 96">
            <a:extLst>
              <a:ext uri="{FF2B5EF4-FFF2-40B4-BE49-F238E27FC236}">
                <a16:creationId xmlns:a16="http://schemas.microsoft.com/office/drawing/2014/main" id="{45F340C9-765F-A155-4C63-97B14B45C9B8}"/>
              </a:ext>
            </a:extLst>
          </p:cNvPr>
          <p:cNvSpPr/>
          <p:nvPr/>
        </p:nvSpPr>
        <p:spPr>
          <a:xfrm>
            <a:off x="4655041" y="479831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8" name="Oval 97">
            <a:extLst>
              <a:ext uri="{FF2B5EF4-FFF2-40B4-BE49-F238E27FC236}">
                <a16:creationId xmlns:a16="http://schemas.microsoft.com/office/drawing/2014/main" id="{40A0356B-DB74-E944-961E-F62D8D53A02A}"/>
              </a:ext>
            </a:extLst>
          </p:cNvPr>
          <p:cNvSpPr/>
          <p:nvPr/>
        </p:nvSpPr>
        <p:spPr>
          <a:xfrm>
            <a:off x="5019565" y="4798318"/>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0" name="Title 2">
            <a:extLst>
              <a:ext uri="{FF2B5EF4-FFF2-40B4-BE49-F238E27FC236}">
                <a16:creationId xmlns:a16="http://schemas.microsoft.com/office/drawing/2014/main" id="{BEE4C8CF-5794-9B64-DB9C-D7CE9FAE4AB3}"/>
              </a:ext>
            </a:extLst>
          </p:cNvPr>
          <p:cNvSpPr txBox="1"/>
          <p:nvPr/>
        </p:nvSpPr>
        <p:spPr>
          <a:xfrm>
            <a:off x="3127053" y="4505147"/>
            <a:ext cx="1087283"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Medium</a:t>
            </a:r>
          </a:p>
        </p:txBody>
      </p:sp>
      <p:sp>
        <p:nvSpPr>
          <p:cNvPr id="101" name="Title 2">
            <a:extLst>
              <a:ext uri="{FF2B5EF4-FFF2-40B4-BE49-F238E27FC236}">
                <a16:creationId xmlns:a16="http://schemas.microsoft.com/office/drawing/2014/main" id="{FE3EBE4E-EB98-83A3-75A2-18C830DF307D}"/>
              </a:ext>
            </a:extLst>
          </p:cNvPr>
          <p:cNvSpPr txBox="1"/>
          <p:nvPr/>
        </p:nvSpPr>
        <p:spPr>
          <a:xfrm>
            <a:off x="4569367" y="4505301"/>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High</a:t>
            </a:r>
          </a:p>
        </p:txBody>
      </p:sp>
      <p:sp>
        <p:nvSpPr>
          <p:cNvPr id="102" name="Title 2">
            <a:extLst>
              <a:ext uri="{FF2B5EF4-FFF2-40B4-BE49-F238E27FC236}">
                <a16:creationId xmlns:a16="http://schemas.microsoft.com/office/drawing/2014/main" id="{1B25F2BD-9424-0257-A803-9516DAAC1307}"/>
              </a:ext>
            </a:extLst>
          </p:cNvPr>
          <p:cNvSpPr txBox="1"/>
          <p:nvPr/>
        </p:nvSpPr>
        <p:spPr>
          <a:xfrm>
            <a:off x="624070" y="4810029"/>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OAK</a:t>
            </a:r>
          </a:p>
        </p:txBody>
      </p:sp>
      <p:cxnSp>
        <p:nvCxnSpPr>
          <p:cNvPr id="103" name="Straight Connector 102">
            <a:extLst>
              <a:ext uri="{FF2B5EF4-FFF2-40B4-BE49-F238E27FC236}">
                <a16:creationId xmlns:a16="http://schemas.microsoft.com/office/drawing/2014/main" id="{143BECEC-4306-6B0A-1B62-892176C385A1}"/>
              </a:ext>
            </a:extLst>
          </p:cNvPr>
          <p:cNvCxnSpPr>
            <a:cxnSpLocks/>
          </p:cNvCxnSpPr>
          <p:nvPr/>
        </p:nvCxnSpPr>
        <p:spPr>
          <a:xfrm>
            <a:off x="1170591" y="4977900"/>
            <a:ext cx="882232"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05" name="Oval 104">
            <a:extLst>
              <a:ext uri="{FF2B5EF4-FFF2-40B4-BE49-F238E27FC236}">
                <a16:creationId xmlns:a16="http://schemas.microsoft.com/office/drawing/2014/main" id="{63A90E32-85F4-531C-DEDB-E7EBAB510C5A}"/>
              </a:ext>
            </a:extLst>
          </p:cNvPr>
          <p:cNvSpPr/>
          <p:nvPr/>
        </p:nvSpPr>
        <p:spPr>
          <a:xfrm>
            <a:off x="2104517" y="5147209"/>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6" name="Oval 105">
            <a:extLst>
              <a:ext uri="{FF2B5EF4-FFF2-40B4-BE49-F238E27FC236}">
                <a16:creationId xmlns:a16="http://schemas.microsoft.com/office/drawing/2014/main" id="{19D0AB0B-64C7-0CCD-48CC-27D938711BEA}"/>
              </a:ext>
            </a:extLst>
          </p:cNvPr>
          <p:cNvSpPr/>
          <p:nvPr/>
        </p:nvSpPr>
        <p:spPr>
          <a:xfrm>
            <a:off x="2468660" y="514430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7" name="Oval 106">
            <a:extLst>
              <a:ext uri="{FF2B5EF4-FFF2-40B4-BE49-F238E27FC236}">
                <a16:creationId xmlns:a16="http://schemas.microsoft.com/office/drawing/2014/main" id="{6DF9DB65-C7C7-F323-D0B4-C0877CFCC86C}"/>
              </a:ext>
            </a:extLst>
          </p:cNvPr>
          <p:cNvSpPr/>
          <p:nvPr/>
        </p:nvSpPr>
        <p:spPr>
          <a:xfrm>
            <a:off x="2832803" y="514430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8" name="Oval 107">
            <a:extLst>
              <a:ext uri="{FF2B5EF4-FFF2-40B4-BE49-F238E27FC236}">
                <a16:creationId xmlns:a16="http://schemas.microsoft.com/office/drawing/2014/main" id="{85F98601-EA11-F3BB-94FA-146B4BB1119D}"/>
              </a:ext>
            </a:extLst>
          </p:cNvPr>
          <p:cNvSpPr/>
          <p:nvPr/>
        </p:nvSpPr>
        <p:spPr>
          <a:xfrm>
            <a:off x="3196946" y="5144307"/>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09" name="Oval 108">
            <a:extLst>
              <a:ext uri="{FF2B5EF4-FFF2-40B4-BE49-F238E27FC236}">
                <a16:creationId xmlns:a16="http://schemas.microsoft.com/office/drawing/2014/main" id="{D805F586-0454-F760-CA62-3A9FB1E870B3}"/>
              </a:ext>
            </a:extLst>
          </p:cNvPr>
          <p:cNvSpPr/>
          <p:nvPr/>
        </p:nvSpPr>
        <p:spPr>
          <a:xfrm>
            <a:off x="3561470" y="514430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0" name="Oval 109">
            <a:extLst>
              <a:ext uri="{FF2B5EF4-FFF2-40B4-BE49-F238E27FC236}">
                <a16:creationId xmlns:a16="http://schemas.microsoft.com/office/drawing/2014/main" id="{050295CE-1D57-2339-84CB-D8EFA9E837D5}"/>
              </a:ext>
            </a:extLst>
          </p:cNvPr>
          <p:cNvSpPr/>
          <p:nvPr/>
        </p:nvSpPr>
        <p:spPr>
          <a:xfrm>
            <a:off x="3925994" y="514430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1" name="Oval 110">
            <a:extLst>
              <a:ext uri="{FF2B5EF4-FFF2-40B4-BE49-F238E27FC236}">
                <a16:creationId xmlns:a16="http://schemas.microsoft.com/office/drawing/2014/main" id="{E740F1B9-912A-65A7-F689-7207A5D6B6BF}"/>
              </a:ext>
            </a:extLst>
          </p:cNvPr>
          <p:cNvSpPr/>
          <p:nvPr/>
        </p:nvSpPr>
        <p:spPr>
          <a:xfrm>
            <a:off x="4284339" y="514430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2" name="Oval 111">
            <a:extLst>
              <a:ext uri="{FF2B5EF4-FFF2-40B4-BE49-F238E27FC236}">
                <a16:creationId xmlns:a16="http://schemas.microsoft.com/office/drawing/2014/main" id="{FB1028F6-2216-9C59-BB15-7FE3FE78E6AA}"/>
              </a:ext>
            </a:extLst>
          </p:cNvPr>
          <p:cNvSpPr/>
          <p:nvPr/>
        </p:nvSpPr>
        <p:spPr>
          <a:xfrm>
            <a:off x="4655041" y="514430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3" name="Oval 112">
            <a:extLst>
              <a:ext uri="{FF2B5EF4-FFF2-40B4-BE49-F238E27FC236}">
                <a16:creationId xmlns:a16="http://schemas.microsoft.com/office/drawing/2014/main" id="{90FC1ABE-5575-8D05-603D-3CCEA20815E8}"/>
              </a:ext>
            </a:extLst>
          </p:cNvPr>
          <p:cNvSpPr/>
          <p:nvPr/>
        </p:nvSpPr>
        <p:spPr>
          <a:xfrm>
            <a:off x="5019565" y="5144307"/>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4" name="Title 2">
            <a:extLst>
              <a:ext uri="{FF2B5EF4-FFF2-40B4-BE49-F238E27FC236}">
                <a16:creationId xmlns:a16="http://schemas.microsoft.com/office/drawing/2014/main" id="{8156B5FA-0F93-9B84-4A7C-D9514D3553A2}"/>
              </a:ext>
            </a:extLst>
          </p:cNvPr>
          <p:cNvSpPr txBox="1"/>
          <p:nvPr/>
        </p:nvSpPr>
        <p:spPr>
          <a:xfrm>
            <a:off x="624070" y="5156018"/>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TANNIN</a:t>
            </a:r>
          </a:p>
        </p:txBody>
      </p:sp>
      <p:cxnSp>
        <p:nvCxnSpPr>
          <p:cNvPr id="115" name="Straight Connector 114">
            <a:extLst>
              <a:ext uri="{FF2B5EF4-FFF2-40B4-BE49-F238E27FC236}">
                <a16:creationId xmlns:a16="http://schemas.microsoft.com/office/drawing/2014/main" id="{78A4892F-8D27-F00E-A05A-7014B5A2A0AE}"/>
              </a:ext>
            </a:extLst>
          </p:cNvPr>
          <p:cNvCxnSpPr>
            <a:cxnSpLocks/>
          </p:cNvCxnSpPr>
          <p:nvPr/>
        </p:nvCxnSpPr>
        <p:spPr>
          <a:xfrm>
            <a:off x="1504223" y="5323889"/>
            <a:ext cx="54860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6" name="Oval 115">
            <a:extLst>
              <a:ext uri="{FF2B5EF4-FFF2-40B4-BE49-F238E27FC236}">
                <a16:creationId xmlns:a16="http://schemas.microsoft.com/office/drawing/2014/main" id="{B09DF459-3CE1-EF37-72B4-339D5FDE1624}"/>
              </a:ext>
            </a:extLst>
          </p:cNvPr>
          <p:cNvSpPr/>
          <p:nvPr/>
        </p:nvSpPr>
        <p:spPr>
          <a:xfrm>
            <a:off x="2104517" y="6280234"/>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7" name="Oval 116">
            <a:extLst>
              <a:ext uri="{FF2B5EF4-FFF2-40B4-BE49-F238E27FC236}">
                <a16:creationId xmlns:a16="http://schemas.microsoft.com/office/drawing/2014/main" id="{2B1DA8F0-A61D-4914-6759-634A335F4002}"/>
              </a:ext>
            </a:extLst>
          </p:cNvPr>
          <p:cNvSpPr/>
          <p:nvPr/>
        </p:nvSpPr>
        <p:spPr>
          <a:xfrm>
            <a:off x="2468660" y="6277332"/>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8" name="Oval 117">
            <a:extLst>
              <a:ext uri="{FF2B5EF4-FFF2-40B4-BE49-F238E27FC236}">
                <a16:creationId xmlns:a16="http://schemas.microsoft.com/office/drawing/2014/main" id="{64B8F3E6-0C3B-4E6B-56EE-3C616F9AEA3C}"/>
              </a:ext>
            </a:extLst>
          </p:cNvPr>
          <p:cNvSpPr/>
          <p:nvPr/>
        </p:nvSpPr>
        <p:spPr>
          <a:xfrm>
            <a:off x="2832803" y="6277332"/>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19" name="Oval 118">
            <a:extLst>
              <a:ext uri="{FF2B5EF4-FFF2-40B4-BE49-F238E27FC236}">
                <a16:creationId xmlns:a16="http://schemas.microsoft.com/office/drawing/2014/main" id="{8E601920-BBD7-E7CA-A137-997EB47E2CB2}"/>
              </a:ext>
            </a:extLst>
          </p:cNvPr>
          <p:cNvSpPr/>
          <p:nvPr/>
        </p:nvSpPr>
        <p:spPr>
          <a:xfrm>
            <a:off x="3196946" y="6277332"/>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0" name="Oval 119">
            <a:extLst>
              <a:ext uri="{FF2B5EF4-FFF2-40B4-BE49-F238E27FC236}">
                <a16:creationId xmlns:a16="http://schemas.microsoft.com/office/drawing/2014/main" id="{9629ECA6-F6E6-5724-A952-F07EBE9ABFBC}"/>
              </a:ext>
            </a:extLst>
          </p:cNvPr>
          <p:cNvSpPr/>
          <p:nvPr/>
        </p:nvSpPr>
        <p:spPr>
          <a:xfrm>
            <a:off x="3561470" y="6277332"/>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4" name="Oval 123">
            <a:extLst>
              <a:ext uri="{FF2B5EF4-FFF2-40B4-BE49-F238E27FC236}">
                <a16:creationId xmlns:a16="http://schemas.microsoft.com/office/drawing/2014/main" id="{A1CFDD7B-AE30-1FB9-987F-797E1E1A77AE}"/>
              </a:ext>
            </a:extLst>
          </p:cNvPr>
          <p:cNvSpPr/>
          <p:nvPr/>
        </p:nvSpPr>
        <p:spPr>
          <a:xfrm>
            <a:off x="5019565" y="6277332"/>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125" name="Title 2">
            <a:extLst>
              <a:ext uri="{FF2B5EF4-FFF2-40B4-BE49-F238E27FC236}">
                <a16:creationId xmlns:a16="http://schemas.microsoft.com/office/drawing/2014/main" id="{737FDD2E-D9CA-CE75-18CB-5B94C6B0BB14}"/>
              </a:ext>
            </a:extLst>
          </p:cNvPr>
          <p:cNvSpPr txBox="1"/>
          <p:nvPr/>
        </p:nvSpPr>
        <p:spPr>
          <a:xfrm>
            <a:off x="2006485" y="5998829"/>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8%</a:t>
            </a:r>
          </a:p>
        </p:txBody>
      </p:sp>
      <p:sp>
        <p:nvSpPr>
          <p:cNvPr id="126" name="Title 2">
            <a:extLst>
              <a:ext uri="{FF2B5EF4-FFF2-40B4-BE49-F238E27FC236}">
                <a16:creationId xmlns:a16="http://schemas.microsoft.com/office/drawing/2014/main" id="{DA15325D-239D-D761-2BE2-BE3822CB1226}"/>
              </a:ext>
            </a:extLst>
          </p:cNvPr>
          <p:cNvSpPr txBox="1"/>
          <p:nvPr/>
        </p:nvSpPr>
        <p:spPr>
          <a:xfrm>
            <a:off x="3697804" y="5998675"/>
            <a:ext cx="132515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ctr">
              <a:lnSpc>
                <a:spcPct val="100000"/>
              </a:lnSpc>
            </a:pPr>
            <a:r>
              <a:rPr lang="en-US" sz="1200" cap="none" dirty="0">
                <a:solidFill>
                  <a:schemeClr val="tx1"/>
                </a:solidFill>
                <a:latin typeface="Neue Haas Grotesk Text Pro" panose="020B0504020202020204" pitchFamily="34" charset="77"/>
              </a:rPr>
              <a:t>13.5% – 14.5%</a:t>
            </a:r>
          </a:p>
        </p:txBody>
      </p:sp>
      <p:sp>
        <p:nvSpPr>
          <p:cNvPr id="127" name="Title 2">
            <a:extLst>
              <a:ext uri="{FF2B5EF4-FFF2-40B4-BE49-F238E27FC236}">
                <a16:creationId xmlns:a16="http://schemas.microsoft.com/office/drawing/2014/main" id="{B41CB062-B3CF-9FDE-1311-FEE1B1FAA3CD}"/>
              </a:ext>
            </a:extLst>
          </p:cNvPr>
          <p:cNvSpPr txBox="1"/>
          <p:nvPr/>
        </p:nvSpPr>
        <p:spPr>
          <a:xfrm>
            <a:off x="4569367" y="5998829"/>
            <a:ext cx="77174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gn="r">
              <a:lnSpc>
                <a:spcPct val="100000"/>
              </a:lnSpc>
            </a:pPr>
            <a:r>
              <a:rPr lang="en-US" sz="1200" cap="none" dirty="0">
                <a:solidFill>
                  <a:schemeClr val="tx1"/>
                </a:solidFill>
                <a:latin typeface="Neue Haas Grotesk Text Pro" panose="020B0504020202020204" pitchFamily="34" charset="77"/>
              </a:rPr>
              <a:t>17%</a:t>
            </a:r>
          </a:p>
        </p:txBody>
      </p:sp>
      <p:sp>
        <p:nvSpPr>
          <p:cNvPr id="128" name="Title 2">
            <a:extLst>
              <a:ext uri="{FF2B5EF4-FFF2-40B4-BE49-F238E27FC236}">
                <a16:creationId xmlns:a16="http://schemas.microsoft.com/office/drawing/2014/main" id="{6D30BEC4-2683-ED22-6AEA-4863616B5599}"/>
              </a:ext>
            </a:extLst>
          </p:cNvPr>
          <p:cNvSpPr txBox="1"/>
          <p:nvPr/>
        </p:nvSpPr>
        <p:spPr>
          <a:xfrm>
            <a:off x="624070" y="6289043"/>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ALCOHOL</a:t>
            </a:r>
          </a:p>
        </p:txBody>
      </p:sp>
      <p:cxnSp>
        <p:nvCxnSpPr>
          <p:cNvPr id="129" name="Straight Connector 128">
            <a:extLst>
              <a:ext uri="{FF2B5EF4-FFF2-40B4-BE49-F238E27FC236}">
                <a16:creationId xmlns:a16="http://schemas.microsoft.com/office/drawing/2014/main" id="{C10BC331-4C23-9BBC-D438-A15EE4762DB9}"/>
              </a:ext>
            </a:extLst>
          </p:cNvPr>
          <p:cNvCxnSpPr>
            <a:cxnSpLocks/>
          </p:cNvCxnSpPr>
          <p:nvPr/>
        </p:nvCxnSpPr>
        <p:spPr>
          <a:xfrm>
            <a:off x="1728445" y="6456914"/>
            <a:ext cx="324378"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7A46D4A-3123-70DD-1402-4D56075E90E9}"/>
              </a:ext>
            </a:extLst>
          </p:cNvPr>
          <p:cNvCxnSpPr>
            <a:cxnSpLocks/>
          </p:cNvCxnSpPr>
          <p:nvPr/>
        </p:nvCxnSpPr>
        <p:spPr>
          <a:xfrm>
            <a:off x="4790941" y="2444640"/>
            <a:ext cx="0" cy="150704"/>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1CC04685-1E9A-78AD-B521-BD97BEB9537F}"/>
              </a:ext>
            </a:extLst>
          </p:cNvPr>
          <p:cNvSpPr/>
          <p:nvPr/>
        </p:nvSpPr>
        <p:spPr>
          <a:xfrm>
            <a:off x="2104517" y="5526352"/>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9" name="Oval 8">
            <a:extLst>
              <a:ext uri="{FF2B5EF4-FFF2-40B4-BE49-F238E27FC236}">
                <a16:creationId xmlns:a16="http://schemas.microsoft.com/office/drawing/2014/main" id="{98B11090-0F1E-9130-E036-1F70E02E2B14}"/>
              </a:ext>
            </a:extLst>
          </p:cNvPr>
          <p:cNvSpPr/>
          <p:nvPr/>
        </p:nvSpPr>
        <p:spPr>
          <a:xfrm>
            <a:off x="2468660" y="5523450"/>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0" name="Oval 19">
            <a:extLst>
              <a:ext uri="{FF2B5EF4-FFF2-40B4-BE49-F238E27FC236}">
                <a16:creationId xmlns:a16="http://schemas.microsoft.com/office/drawing/2014/main" id="{E6F4703E-38C4-66B6-0AAA-A7577FF86048}"/>
              </a:ext>
            </a:extLst>
          </p:cNvPr>
          <p:cNvSpPr/>
          <p:nvPr/>
        </p:nvSpPr>
        <p:spPr>
          <a:xfrm>
            <a:off x="2832803" y="5523450"/>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2" name="Oval 21">
            <a:extLst>
              <a:ext uri="{FF2B5EF4-FFF2-40B4-BE49-F238E27FC236}">
                <a16:creationId xmlns:a16="http://schemas.microsoft.com/office/drawing/2014/main" id="{6AD0BF80-B769-9BAA-B585-4C4951E651CC}"/>
              </a:ext>
            </a:extLst>
          </p:cNvPr>
          <p:cNvSpPr/>
          <p:nvPr/>
        </p:nvSpPr>
        <p:spPr>
          <a:xfrm>
            <a:off x="3196946" y="5523450"/>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3" name="Oval 22">
            <a:extLst>
              <a:ext uri="{FF2B5EF4-FFF2-40B4-BE49-F238E27FC236}">
                <a16:creationId xmlns:a16="http://schemas.microsoft.com/office/drawing/2014/main" id="{0973BC90-B33A-B751-5BDD-28E157D5E2BC}"/>
              </a:ext>
            </a:extLst>
          </p:cNvPr>
          <p:cNvSpPr/>
          <p:nvPr/>
        </p:nvSpPr>
        <p:spPr>
          <a:xfrm>
            <a:off x="3561470" y="5523450"/>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4" name="Oval 23">
            <a:extLst>
              <a:ext uri="{FF2B5EF4-FFF2-40B4-BE49-F238E27FC236}">
                <a16:creationId xmlns:a16="http://schemas.microsoft.com/office/drawing/2014/main" id="{A34C17CA-F787-56E9-F2EB-5F92BCC49ACE}"/>
              </a:ext>
            </a:extLst>
          </p:cNvPr>
          <p:cNvSpPr/>
          <p:nvPr/>
        </p:nvSpPr>
        <p:spPr>
          <a:xfrm>
            <a:off x="3925994" y="5523450"/>
            <a:ext cx="272668" cy="27266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5" name="Oval 24">
            <a:extLst>
              <a:ext uri="{FF2B5EF4-FFF2-40B4-BE49-F238E27FC236}">
                <a16:creationId xmlns:a16="http://schemas.microsoft.com/office/drawing/2014/main" id="{92FF9485-CFA9-1A63-0EE5-BF96D5D967CE}"/>
              </a:ext>
            </a:extLst>
          </p:cNvPr>
          <p:cNvSpPr/>
          <p:nvPr/>
        </p:nvSpPr>
        <p:spPr>
          <a:xfrm>
            <a:off x="4284339" y="5523450"/>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6" name="Oval 25">
            <a:extLst>
              <a:ext uri="{FF2B5EF4-FFF2-40B4-BE49-F238E27FC236}">
                <a16:creationId xmlns:a16="http://schemas.microsoft.com/office/drawing/2014/main" id="{4D6277A3-30D7-6C5F-8DCF-E8F91CCDA879}"/>
              </a:ext>
            </a:extLst>
          </p:cNvPr>
          <p:cNvSpPr/>
          <p:nvPr/>
        </p:nvSpPr>
        <p:spPr>
          <a:xfrm>
            <a:off x="4655041" y="5523450"/>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7" name="Oval 26">
            <a:extLst>
              <a:ext uri="{FF2B5EF4-FFF2-40B4-BE49-F238E27FC236}">
                <a16:creationId xmlns:a16="http://schemas.microsoft.com/office/drawing/2014/main" id="{EA777FD4-CCEB-5E8E-E8C0-E0C952B590DC}"/>
              </a:ext>
            </a:extLst>
          </p:cNvPr>
          <p:cNvSpPr/>
          <p:nvPr/>
        </p:nvSpPr>
        <p:spPr>
          <a:xfrm>
            <a:off x="5019565" y="5523450"/>
            <a:ext cx="272668" cy="272668"/>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sp>
        <p:nvSpPr>
          <p:cNvPr id="28" name="Title 2">
            <a:extLst>
              <a:ext uri="{FF2B5EF4-FFF2-40B4-BE49-F238E27FC236}">
                <a16:creationId xmlns:a16="http://schemas.microsoft.com/office/drawing/2014/main" id="{AEAF842E-EC57-A5A6-DA5B-536F10E44B5E}"/>
              </a:ext>
            </a:extLst>
          </p:cNvPr>
          <p:cNvSpPr txBox="1"/>
          <p:nvPr/>
        </p:nvSpPr>
        <p:spPr>
          <a:xfrm>
            <a:off x="624070" y="5535161"/>
            <a:ext cx="1553596"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500" dirty="0">
                <a:solidFill>
                  <a:schemeClr val="tx1"/>
                </a:solidFill>
                <a:latin typeface="Neue Haas Grotesk Text Pro" panose="020B0504020202020204" pitchFamily="34" charset="77"/>
              </a:rPr>
              <a:t>ACIDITY</a:t>
            </a:r>
          </a:p>
        </p:txBody>
      </p:sp>
      <p:cxnSp>
        <p:nvCxnSpPr>
          <p:cNvPr id="29" name="Straight Connector 28">
            <a:extLst>
              <a:ext uri="{FF2B5EF4-FFF2-40B4-BE49-F238E27FC236}">
                <a16:creationId xmlns:a16="http://schemas.microsoft.com/office/drawing/2014/main" id="{11FDC852-B66F-E309-2C7D-854DA34DBFAE}"/>
              </a:ext>
            </a:extLst>
          </p:cNvPr>
          <p:cNvCxnSpPr>
            <a:cxnSpLocks/>
          </p:cNvCxnSpPr>
          <p:nvPr/>
        </p:nvCxnSpPr>
        <p:spPr>
          <a:xfrm>
            <a:off x="1504223" y="5703032"/>
            <a:ext cx="54860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pic>
        <p:nvPicPr>
          <p:cNvPr id="33" name="Picture Placeholder 8">
            <a:extLst>
              <a:ext uri="{FF2B5EF4-FFF2-40B4-BE49-F238E27FC236}">
                <a16:creationId xmlns:a16="http://schemas.microsoft.com/office/drawing/2014/main" id="{54D2414D-213F-C0D6-DF10-A7D019FB78D7}"/>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8809684" y="593768"/>
            <a:ext cx="2114328" cy="6400800"/>
          </a:xfrm>
          <a:prstGeom prst="rect">
            <a:avLst/>
          </a:prstGeom>
        </p:spPr>
      </p:pic>
      <p:sp>
        <p:nvSpPr>
          <p:cNvPr id="34" name="object 10">
            <a:extLst>
              <a:ext uri="{FF2B5EF4-FFF2-40B4-BE49-F238E27FC236}">
                <a16:creationId xmlns:a16="http://schemas.microsoft.com/office/drawing/2014/main" id="{C253552D-575F-5CDC-9429-090B7D8D4751}"/>
              </a:ext>
            </a:extLst>
          </p:cNvPr>
          <p:cNvSpPr txBox="1"/>
          <p:nvPr/>
        </p:nvSpPr>
        <p:spPr>
          <a:xfrm rot="16200000">
            <a:off x="7683080" y="4494426"/>
            <a:ext cx="4652237" cy="410433"/>
          </a:xfrm>
          <a:prstGeom prst="rect">
            <a:avLst/>
          </a:prstGeom>
        </p:spPr>
        <p:txBody>
          <a:bodyPr vert="horz" wrap="square" lIns="0" tIns="12065" rIns="0" bIns="0" rtlCol="0">
            <a:spAutoFit/>
          </a:bodyPr>
          <a:lstStyle/>
          <a:p>
            <a:pPr algn="ctr" defTabSz="914453">
              <a:lnSpc>
                <a:spcPct val="80000"/>
              </a:lnSpc>
              <a:spcBef>
                <a:spcPct val="0"/>
              </a:spcBef>
            </a:pPr>
            <a:r>
              <a:rPr lang="en-AU" sz="3200" b="1"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rPr>
              <a:t>MALBEC</a:t>
            </a:r>
            <a:endParaRPr lang="en-AU" sz="3200" b="1" cap="all"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cxnSp>
        <p:nvCxnSpPr>
          <p:cNvPr id="4" name="Straight Connector 3">
            <a:extLst>
              <a:ext uri="{FF2B5EF4-FFF2-40B4-BE49-F238E27FC236}">
                <a16:creationId xmlns:a16="http://schemas.microsoft.com/office/drawing/2014/main" id="{D852DC9A-758D-3210-EE4C-E2586C586504}"/>
              </a:ext>
            </a:extLst>
          </p:cNvPr>
          <p:cNvCxnSpPr>
            <a:cxnSpLocks/>
          </p:cNvCxnSpPr>
          <p:nvPr/>
        </p:nvCxnSpPr>
        <p:spPr>
          <a:xfrm>
            <a:off x="5150704" y="2444640"/>
            <a:ext cx="0" cy="150704"/>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A1849E29-E159-7C8C-AAA9-5499D77A33DB}"/>
              </a:ext>
            </a:extLst>
          </p:cNvPr>
          <p:cNvCxnSpPr>
            <a:cxnSpLocks/>
          </p:cNvCxnSpPr>
          <p:nvPr/>
        </p:nvCxnSpPr>
        <p:spPr>
          <a:xfrm>
            <a:off x="4790941" y="2569446"/>
            <a:ext cx="384833"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E8959698-96CC-0A6D-FE01-CB2FCCBE514F}"/>
              </a:ext>
            </a:extLst>
          </p:cNvPr>
          <p:cNvSpPr txBox="1"/>
          <p:nvPr/>
        </p:nvSpPr>
        <p:spPr>
          <a:xfrm>
            <a:off x="2006485" y="4495408"/>
            <a:ext cx="919487" cy="282528"/>
          </a:xfrm>
          <a:prstGeom prst="rect">
            <a:avLst/>
          </a:prstGeom>
        </p:spPr>
        <p:txBody>
          <a:bodyPr anchor="t">
            <a:noAutofit/>
          </a:bodyPr>
          <a:lstStyle>
            <a:lvl1pPr algn="l" defTabSz="914453" rtl="0" eaLnBrk="1" latinLnBrk="0" hangingPunct="1">
              <a:lnSpc>
                <a:spcPct val="80000"/>
              </a:lnSpc>
              <a:spcBef>
                <a:spcPct val="0"/>
              </a:spcBef>
              <a:buNone/>
              <a:defRPr sz="5443" b="0" i="0" kern="1200" cap="all" baseline="0">
                <a:solidFill>
                  <a:schemeClr val="accent4"/>
                </a:solidFill>
                <a:latin typeface="Inter Display" panose="02000503000000020004" pitchFamily="2" charset="0"/>
                <a:ea typeface="Inter Display" panose="02000503000000020004" pitchFamily="2" charset="0"/>
                <a:cs typeface="Inter Display" panose="02000503000000020004" pitchFamily="2" charset="0"/>
              </a:defRPr>
            </a:lvl1pPr>
          </a:lstStyle>
          <a:p>
            <a:pPr>
              <a:lnSpc>
                <a:spcPct val="100000"/>
              </a:lnSpc>
            </a:pPr>
            <a:r>
              <a:rPr lang="en-US" sz="1200" cap="none" dirty="0">
                <a:solidFill>
                  <a:schemeClr val="tx1"/>
                </a:solidFill>
                <a:latin typeface="Neue Haas Grotesk Text Pro" panose="020B0504020202020204" pitchFamily="34" charset="77"/>
              </a:rPr>
              <a:t>Low</a:t>
            </a:r>
          </a:p>
        </p:txBody>
      </p:sp>
      <p:grpSp>
        <p:nvGrpSpPr>
          <p:cNvPr id="11" name="Group 10">
            <a:extLst>
              <a:ext uri="{FF2B5EF4-FFF2-40B4-BE49-F238E27FC236}">
                <a16:creationId xmlns:a16="http://schemas.microsoft.com/office/drawing/2014/main" id="{2EAE203C-6098-7ED6-D32E-4165167E5C57}"/>
              </a:ext>
            </a:extLst>
          </p:cNvPr>
          <p:cNvGrpSpPr/>
          <p:nvPr/>
        </p:nvGrpSpPr>
        <p:grpSpPr>
          <a:xfrm>
            <a:off x="4299355" y="6287100"/>
            <a:ext cx="278634" cy="272668"/>
            <a:chOff x="8032638" y="5926610"/>
            <a:chExt cx="278634" cy="272668"/>
          </a:xfrm>
        </p:grpSpPr>
        <p:sp>
          <p:nvSpPr>
            <p:cNvPr id="12" name="Freeform 11">
              <a:extLst>
                <a:ext uri="{FF2B5EF4-FFF2-40B4-BE49-F238E27FC236}">
                  <a16:creationId xmlns:a16="http://schemas.microsoft.com/office/drawing/2014/main" id="{4F470C75-4317-D66B-73E1-626D2CC6783E}"/>
                </a:ext>
              </a:extLst>
            </p:cNvPr>
            <p:cNvSpPr/>
            <p:nvPr/>
          </p:nvSpPr>
          <p:spPr>
            <a:xfrm>
              <a:off x="8169564"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sp>
          <p:nvSpPr>
            <p:cNvPr id="13" name="Freeform 12">
              <a:extLst>
                <a:ext uri="{FF2B5EF4-FFF2-40B4-BE49-F238E27FC236}">
                  <a16:creationId xmlns:a16="http://schemas.microsoft.com/office/drawing/2014/main" id="{4D56EBAB-BC6B-9EA6-8F7D-5692A38AB8D9}"/>
                </a:ext>
              </a:extLst>
            </p:cNvPr>
            <p:cNvSpPr/>
            <p:nvPr/>
          </p:nvSpPr>
          <p:spPr>
            <a:xfrm rot="10800000">
              <a:off x="8032638"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grpSp>
      <p:sp>
        <p:nvSpPr>
          <p:cNvPr id="6" name="Oval 5">
            <a:extLst>
              <a:ext uri="{FF2B5EF4-FFF2-40B4-BE49-F238E27FC236}">
                <a16:creationId xmlns:a16="http://schemas.microsoft.com/office/drawing/2014/main" id="{5274B4A0-F588-2F65-5739-57927B338646}"/>
              </a:ext>
            </a:extLst>
          </p:cNvPr>
          <p:cNvSpPr/>
          <p:nvPr/>
        </p:nvSpPr>
        <p:spPr>
          <a:xfrm>
            <a:off x="4667297" y="6277332"/>
            <a:ext cx="272668" cy="272668"/>
          </a:xfrm>
          <a:prstGeom prst="ellipse">
            <a:avLst/>
          </a:pr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latin typeface="Neue Haas Grotesk Text Pro" panose="020B0504020202020204" pitchFamily="34" charset="77"/>
            </a:endParaRPr>
          </a:p>
        </p:txBody>
      </p:sp>
      <p:grpSp>
        <p:nvGrpSpPr>
          <p:cNvPr id="19" name="Group 18">
            <a:extLst>
              <a:ext uri="{FF2B5EF4-FFF2-40B4-BE49-F238E27FC236}">
                <a16:creationId xmlns:a16="http://schemas.microsoft.com/office/drawing/2014/main" id="{637F11F9-6EDB-88B4-5CB9-068AC0E4640C}"/>
              </a:ext>
            </a:extLst>
          </p:cNvPr>
          <p:cNvGrpSpPr/>
          <p:nvPr/>
        </p:nvGrpSpPr>
        <p:grpSpPr>
          <a:xfrm rot="10800000">
            <a:off x="3932096" y="6287100"/>
            <a:ext cx="278634" cy="272668"/>
            <a:chOff x="8032638" y="5926610"/>
            <a:chExt cx="278634" cy="272668"/>
          </a:xfrm>
        </p:grpSpPr>
        <p:sp>
          <p:nvSpPr>
            <p:cNvPr id="21" name="Freeform 20">
              <a:extLst>
                <a:ext uri="{FF2B5EF4-FFF2-40B4-BE49-F238E27FC236}">
                  <a16:creationId xmlns:a16="http://schemas.microsoft.com/office/drawing/2014/main" id="{9945878E-E50A-51F7-7B10-49CD1867DA0C}"/>
                </a:ext>
              </a:extLst>
            </p:cNvPr>
            <p:cNvSpPr/>
            <p:nvPr/>
          </p:nvSpPr>
          <p:spPr>
            <a:xfrm>
              <a:off x="8169564"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rgbClr val="BABABA"/>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sp>
          <p:nvSpPr>
            <p:cNvPr id="30" name="Freeform 29">
              <a:extLst>
                <a:ext uri="{FF2B5EF4-FFF2-40B4-BE49-F238E27FC236}">
                  <a16:creationId xmlns:a16="http://schemas.microsoft.com/office/drawing/2014/main" id="{B36AEBEB-EEDF-0F50-EC0D-2A7848051FCA}"/>
                </a:ext>
              </a:extLst>
            </p:cNvPr>
            <p:cNvSpPr/>
            <p:nvPr/>
          </p:nvSpPr>
          <p:spPr>
            <a:xfrm rot="10800000">
              <a:off x="8032638" y="5926610"/>
              <a:ext cx="141708" cy="272668"/>
            </a:xfrm>
            <a:custGeom>
              <a:avLst/>
              <a:gdLst>
                <a:gd name="connsiteX0" fmla="*/ 5374 w 141708"/>
                <a:gd name="connsiteY0" fmla="*/ 0 h 272668"/>
                <a:gd name="connsiteX1" fmla="*/ 141708 w 141708"/>
                <a:gd name="connsiteY1" fmla="*/ 136334 h 272668"/>
                <a:gd name="connsiteX2" fmla="*/ 5374 w 141708"/>
                <a:gd name="connsiteY2" fmla="*/ 272668 h 272668"/>
                <a:gd name="connsiteX3" fmla="*/ 0 w 141708"/>
                <a:gd name="connsiteY3" fmla="*/ 271583 h 272668"/>
                <a:gd name="connsiteX4" fmla="*/ 0 w 141708"/>
                <a:gd name="connsiteY4" fmla="*/ 1085 h 2726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708" h="272668">
                  <a:moveTo>
                    <a:pt x="5374" y="0"/>
                  </a:moveTo>
                  <a:cubicBezTo>
                    <a:pt x="80669" y="0"/>
                    <a:pt x="141708" y="61039"/>
                    <a:pt x="141708" y="136334"/>
                  </a:cubicBezTo>
                  <a:cubicBezTo>
                    <a:pt x="141708" y="211629"/>
                    <a:pt x="80669" y="272668"/>
                    <a:pt x="5374" y="272668"/>
                  </a:cubicBezTo>
                  <a:lnTo>
                    <a:pt x="0" y="271583"/>
                  </a:lnTo>
                  <a:lnTo>
                    <a:pt x="0" y="1085"/>
                  </a:ln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AU" dirty="0"/>
            </a:p>
          </p:txBody>
        </p:sp>
      </p:grpSp>
    </p:spTree>
    <p:extLst>
      <p:ext uri="{BB962C8B-B14F-4D97-AF65-F5344CB8AC3E}">
        <p14:creationId xmlns:p14="http://schemas.microsoft.com/office/powerpoint/2010/main" val="3616994939"/>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E025C1A4-CB48-37E7-5004-B5B7EE410F84}"/>
              </a:ext>
            </a:extLst>
          </p:cNvPr>
          <p:cNvPicPr>
            <a:picLocks noGrp="1" noChangeAspect="1"/>
          </p:cNvPicPr>
          <p:nvPr>
            <p:ph type="pic" sz="quarter" idx="10"/>
          </p:nvPr>
        </p:nvPicPr>
        <p:blipFill>
          <a:blip r:embed="rId2" cstate="print">
            <a:extLst>
              <a:ext uri="{28A0092B-C50C-407E-A947-70E740481C1C}">
                <a14:useLocalDpi xmlns:a14="http://schemas.microsoft.com/office/drawing/2010/main"/>
              </a:ext>
            </a:extLst>
          </a:blip>
          <a:srcRect/>
          <a:stretch/>
        </p:blipFill>
        <p:spPr>
          <a:xfrm>
            <a:off x="6096000" y="388842"/>
            <a:ext cx="6096000" cy="6092317"/>
          </a:xfrm>
        </p:spPr>
      </p:pic>
      <p:sp>
        <p:nvSpPr>
          <p:cNvPr id="3" name="Title 2">
            <a:extLst>
              <a:ext uri="{FF2B5EF4-FFF2-40B4-BE49-F238E27FC236}">
                <a16:creationId xmlns:a16="http://schemas.microsoft.com/office/drawing/2014/main" id="{7C42DB02-A4D5-C1F6-B253-8314459C4C3F}"/>
              </a:ext>
            </a:extLst>
          </p:cNvPr>
          <p:cNvSpPr>
            <a:spLocks noGrp="1"/>
          </p:cNvSpPr>
          <p:nvPr>
            <p:ph type="title"/>
          </p:nvPr>
        </p:nvSpPr>
        <p:spPr>
          <a:xfrm>
            <a:off x="630419" y="231935"/>
            <a:ext cx="4829691" cy="785732"/>
          </a:xfrm>
        </p:spPr>
        <p:txBody>
          <a:bodyPr/>
          <a:lstStyle/>
          <a:p>
            <a:r>
              <a:rPr lang="en-US" dirty="0"/>
              <a:t>LANGHORNE CREEK</a:t>
            </a:r>
          </a:p>
        </p:txBody>
      </p:sp>
      <p:sp>
        <p:nvSpPr>
          <p:cNvPr id="5" name="Text Placeholder 4">
            <a:extLst>
              <a:ext uri="{FF2B5EF4-FFF2-40B4-BE49-F238E27FC236}">
                <a16:creationId xmlns:a16="http://schemas.microsoft.com/office/drawing/2014/main" id="{2CDCD0B9-24C7-5F10-AB48-88B3EFE01A9F}"/>
              </a:ext>
            </a:extLst>
          </p:cNvPr>
          <p:cNvSpPr>
            <a:spLocks noGrp="1"/>
          </p:cNvSpPr>
          <p:nvPr>
            <p:ph type="body" sz="quarter" idx="13"/>
          </p:nvPr>
        </p:nvSpPr>
        <p:spPr>
          <a:xfrm>
            <a:off x="623888" y="1126524"/>
            <a:ext cx="5340350" cy="1325563"/>
          </a:xfrm>
        </p:spPr>
        <p:txBody>
          <a:bodyPr/>
          <a:lstStyle/>
          <a:p>
            <a:r>
              <a:rPr lang="en-US" dirty="0">
                <a:solidFill>
                  <a:schemeClr val="accent5"/>
                </a:solidFill>
              </a:rPr>
              <a:t>RISE TO PROMINENCE</a:t>
            </a:r>
          </a:p>
        </p:txBody>
      </p:sp>
      <p:sp>
        <p:nvSpPr>
          <p:cNvPr id="2" name="Text Placeholder 3">
            <a:extLst>
              <a:ext uri="{FF2B5EF4-FFF2-40B4-BE49-F238E27FC236}">
                <a16:creationId xmlns:a16="http://schemas.microsoft.com/office/drawing/2014/main" id="{EC4F9B9F-9F41-D51D-0669-FD32332342FE}"/>
              </a:ext>
            </a:extLst>
          </p:cNvPr>
          <p:cNvSpPr>
            <a:spLocks noGrp="1"/>
          </p:cNvSpPr>
          <p:nvPr>
            <p:ph type="body" sz="quarter" idx="11"/>
          </p:nvPr>
        </p:nvSpPr>
        <p:spPr>
          <a:xfrm>
            <a:off x="630419" y="3185411"/>
            <a:ext cx="3686747" cy="3133240"/>
          </a:xfrm>
        </p:spPr>
        <p:txBody>
          <a:bodyPr/>
          <a:lstStyle/>
          <a:p>
            <a:pPr marL="0" indent="0">
              <a:lnSpc>
                <a:spcPct val="110000"/>
              </a:lnSpc>
              <a:spcBef>
                <a:spcPct val="0"/>
              </a:spcBef>
              <a:buNone/>
            </a:pPr>
            <a:r>
              <a:rPr lang="en-AU" sz="1600" dirty="0">
                <a:solidFill>
                  <a:schemeClr val="bg1"/>
                </a:solidFill>
              </a:rPr>
              <a:t>Historic wine region with a growing reputation for its vibrant red wines and passionate, close-knit community.</a:t>
            </a:r>
          </a:p>
        </p:txBody>
      </p:sp>
    </p:spTree>
    <p:extLst>
      <p:ext uri="{BB962C8B-B14F-4D97-AF65-F5344CB8AC3E}">
        <p14:creationId xmlns:p14="http://schemas.microsoft.com/office/powerpoint/2010/main" val="3735418610"/>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933A3AF-83CE-B069-EFE2-FCE7A63BA3CD}"/>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18288" y="-293915"/>
            <a:ext cx="12252960" cy="6858000"/>
          </a:xfrm>
          <a:prstGeom prst="rect">
            <a:avLst/>
          </a:prstGeom>
        </p:spPr>
      </p:pic>
      <p:sp>
        <p:nvSpPr>
          <p:cNvPr id="3" name="object 2">
            <a:extLst>
              <a:ext uri="{FF2B5EF4-FFF2-40B4-BE49-F238E27FC236}">
                <a16:creationId xmlns:a16="http://schemas.microsoft.com/office/drawing/2014/main" id="{C831AF3A-D889-4ECF-BE88-EAD01527B5A4}"/>
              </a:ext>
            </a:extLst>
          </p:cNvPr>
          <p:cNvSpPr txBox="1"/>
          <p:nvPr/>
        </p:nvSpPr>
        <p:spPr>
          <a:xfrm>
            <a:off x="1948595" y="2864765"/>
            <a:ext cx="8105975" cy="1128471"/>
          </a:xfrm>
          <a:prstGeom prst="rect">
            <a:avLst/>
          </a:prstGeom>
        </p:spPr>
        <p:txBody>
          <a:bodyPr vert="horz" wrap="none" lIns="0" tIns="11521" rIns="0" bIns="0" rtlCol="0">
            <a:noAutofit/>
          </a:bodyPr>
          <a:lstStyle>
            <a:lvl1pPr algn="l" defTabSz="1007943" rtl="0" eaLnBrk="1" latinLnBrk="0" hangingPunct="1">
              <a:lnSpc>
                <a:spcPct val="80000"/>
              </a:lnSpc>
              <a:spcBef>
                <a:spcPct val="0"/>
              </a:spcBef>
              <a:buNone/>
              <a:defRPr sz="6000" b="1" kern="1200" cap="all" baseline="0">
                <a:solidFill>
                  <a:srgbClr val="F40000"/>
                </a:solidFill>
                <a:latin typeface="+mj-lt"/>
                <a:ea typeface="+mj-ea"/>
                <a:cs typeface="+mj-cs"/>
              </a:defRPr>
            </a:lvl1pPr>
          </a:lstStyle>
          <a:p>
            <a:pPr marL="11522" algn="ctr">
              <a:spcBef>
                <a:spcPts val="91"/>
              </a:spcBef>
              <a:tabLst>
                <a:tab pos="1162574" algn="l"/>
                <a:tab pos="2432878" algn="l"/>
                <a:tab pos="3690509" algn="l"/>
                <a:tab pos="4919334" algn="l"/>
                <a:tab pos="6532419" algn="l"/>
                <a:tab pos="9045952" algn="l"/>
              </a:tabLst>
            </a:pPr>
            <a:r>
              <a:rPr lang="en-AU" altLang="ja-JP" sz="5443" b="0" dirty="0">
                <a:solidFill>
                  <a:schemeClr val="tx1"/>
                </a:solidFill>
                <a:latin typeface="Neue Haas Grotesk Text Pro" panose="020B0504020202020204" pitchFamily="34" charset="77"/>
                <a:ea typeface="Inter Display" panose="02000503000000020004" pitchFamily="2" charset="0"/>
                <a:cs typeface="Inter Display" panose="02000503000000020004" pitchFamily="2" charset="0"/>
              </a:rPr>
              <a:t>THANK YOU</a:t>
            </a:r>
            <a:endParaRPr lang="ja-JP" altLang="en-US" sz="5443" b="0">
              <a:solidFill>
                <a:schemeClr val="tx1"/>
              </a:solidFill>
              <a:latin typeface="Neue Haas Grotesk Text Pro" panose="020B0504020202020204" pitchFamily="34" charset="77"/>
              <a:cs typeface="Inter Display" panose="02000503000000020004" pitchFamily="2" charset="0"/>
            </a:endParaRPr>
          </a:p>
          <a:p>
            <a:pPr marL="11522" algn="ctr">
              <a:spcBef>
                <a:spcPts val="91"/>
              </a:spcBef>
              <a:tabLst>
                <a:tab pos="1162574" algn="l"/>
                <a:tab pos="2432878" algn="l"/>
                <a:tab pos="3690509" algn="l"/>
                <a:tab pos="4919334" algn="l"/>
                <a:tab pos="6532419" algn="l"/>
                <a:tab pos="9045952" algn="l"/>
              </a:tabLst>
            </a:pPr>
            <a:endParaRPr lang="pt-BR" sz="9073" b="0" spc="272" dirty="0">
              <a:solidFill>
                <a:schemeClr val="bg1"/>
              </a:solidFill>
              <a:latin typeface="Neue Haas Grotesk Text Pro" panose="020B0504020202020204" pitchFamily="34" charset="77"/>
              <a:ea typeface="Inter Display" panose="02000503000000020004" pitchFamily="2" charset="0"/>
              <a:cs typeface="Inter Display" panose="02000503000000020004" pitchFamily="2" charset="0"/>
            </a:endParaRPr>
          </a:p>
        </p:txBody>
      </p:sp>
      <p:sp>
        <p:nvSpPr>
          <p:cNvPr id="5" name="Freeform 4">
            <a:extLst>
              <a:ext uri="{FF2B5EF4-FFF2-40B4-BE49-F238E27FC236}">
                <a16:creationId xmlns:a16="http://schemas.microsoft.com/office/drawing/2014/main" id="{B872944F-7255-B49A-CC0E-EFD238254BDE}"/>
              </a:ext>
            </a:extLst>
          </p:cNvPr>
          <p:cNvSpPr/>
          <p:nvPr/>
        </p:nvSpPr>
        <p:spPr>
          <a:xfrm>
            <a:off x="-18288" y="5867700"/>
            <a:ext cx="12271248" cy="990300"/>
          </a:xfrm>
          <a:custGeom>
            <a:avLst/>
            <a:gdLst>
              <a:gd name="connsiteX0" fmla="*/ 0 w 10720039"/>
              <a:gd name="connsiteY0" fmla="*/ 56 h 1011101"/>
              <a:gd name="connsiteX1" fmla="*/ 7434 w 10720039"/>
              <a:gd name="connsiteY1" fmla="*/ 1011101 h 1011101"/>
              <a:gd name="connsiteX2" fmla="*/ 10697736 w 10720039"/>
              <a:gd name="connsiteY2" fmla="*/ 1011100 h 1011101"/>
              <a:gd name="connsiteX3" fmla="*/ 10720039 w 10720039"/>
              <a:gd name="connsiteY3" fmla="*/ 535314 h 1011101"/>
              <a:gd name="connsiteX4" fmla="*/ 7939669 w 10720039"/>
              <a:gd name="connsiteY4" fmla="*/ 587354 h 1011101"/>
              <a:gd name="connsiteX5" fmla="*/ 0 w 10720039"/>
              <a:gd name="connsiteY5" fmla="*/ 56 h 1011101"/>
              <a:gd name="connsiteX6" fmla="*/ 0 w 10712605"/>
              <a:gd name="connsiteY6" fmla="*/ 99484 h 1043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20039" h="1011101">
                <a:moveTo>
                  <a:pt x="0" y="56"/>
                </a:moveTo>
                <a:lnTo>
                  <a:pt x="7434" y="1011101"/>
                </a:lnTo>
                <a:lnTo>
                  <a:pt x="10697736" y="1011100"/>
                </a:lnTo>
                <a:lnTo>
                  <a:pt x="10720039" y="535314"/>
                </a:lnTo>
                <a:cubicBezTo>
                  <a:pt x="10147609" y="619568"/>
                  <a:pt x="9726342" y="676564"/>
                  <a:pt x="7939669" y="587354"/>
                </a:cubicBezTo>
                <a:cubicBezTo>
                  <a:pt x="6152996" y="498144"/>
                  <a:pt x="4143298" y="-6139"/>
                  <a:pt x="0" y="56"/>
                </a:cubicBez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79" dirty="0">
              <a:latin typeface="Neue Haas Grotesk Text Pro" panose="020B0504020202020204" pitchFamily="34" charset="77"/>
            </a:endParaRPr>
          </a:p>
        </p:txBody>
      </p:sp>
      <p:pic>
        <p:nvPicPr>
          <p:cNvPr id="6" name="Graphic 5">
            <a:extLst>
              <a:ext uri="{FF2B5EF4-FFF2-40B4-BE49-F238E27FC236}">
                <a16:creationId xmlns:a16="http://schemas.microsoft.com/office/drawing/2014/main" id="{45BAA86D-E94D-49BB-69D4-28ADEC87ED12}"/>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40080" y="6301153"/>
            <a:ext cx="2822695" cy="123397"/>
          </a:xfrm>
          <a:prstGeom prst="rect">
            <a:avLst/>
          </a:prstGeom>
        </p:spPr>
      </p:pic>
    </p:spTree>
    <p:extLst>
      <p:ext uri="{BB962C8B-B14F-4D97-AF65-F5344CB8AC3E}">
        <p14:creationId xmlns:p14="http://schemas.microsoft.com/office/powerpoint/2010/main" val="2579349937"/>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EA4DA-CACF-6365-0AF7-2AA42CC1BBB6}"/>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A202162F-A0CA-065F-FE6B-C795BFB951E1}"/>
              </a:ext>
            </a:extLst>
          </p:cNvPr>
          <p:cNvSpPr>
            <a:spLocks noGrp="1"/>
          </p:cNvSpPr>
          <p:nvPr>
            <p:ph type="body" idx="10"/>
          </p:nvPr>
        </p:nvSpPr>
        <p:spPr/>
        <p:txBody>
          <a:bodyPr/>
          <a:lstStyle/>
          <a:p>
            <a:endParaRPr lang="en-US"/>
          </a:p>
        </p:txBody>
      </p:sp>
      <p:sp>
        <p:nvSpPr>
          <p:cNvPr id="4" name="Text Placeholder 3">
            <a:extLst>
              <a:ext uri="{FF2B5EF4-FFF2-40B4-BE49-F238E27FC236}">
                <a16:creationId xmlns:a16="http://schemas.microsoft.com/office/drawing/2014/main" id="{87000AF9-C5D2-D5EA-EF41-8E68A829E41B}"/>
              </a:ext>
            </a:extLst>
          </p:cNvPr>
          <p:cNvSpPr>
            <a:spLocks noGrp="1"/>
          </p:cNvSpPr>
          <p:nvPr>
            <p:ph type="body" idx="11"/>
          </p:nvPr>
        </p:nvSpPr>
        <p:spPr/>
        <p:txBody>
          <a:bodyPr/>
          <a:lstStyle/>
          <a:p>
            <a:endParaRPr lang="en-US"/>
          </a:p>
        </p:txBody>
      </p:sp>
    </p:spTree>
    <p:extLst>
      <p:ext uri="{BB962C8B-B14F-4D97-AF65-F5344CB8AC3E}">
        <p14:creationId xmlns:p14="http://schemas.microsoft.com/office/powerpoint/2010/main" val="115609948"/>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10.0.20348.0"/>
  <p:tag name="AS_RELEASE_DATE" val="2022.02.14"/>
  <p:tag name="AS_TITLE" val="Aspose.Slides for .NET 4.0"/>
  <p:tag name="AS_VERSION" val="22.2"/>
</p:tagLst>
</file>

<file path=ppt/theme/theme1.xml><?xml version="1.0" encoding="utf-8"?>
<a:theme xmlns:a="http://schemas.openxmlformats.org/drawingml/2006/main" name="Slide layouts">
  <a:themeElements>
    <a:clrScheme name="Australian Wine">
      <a:dk1>
        <a:srgbClr val="000000"/>
      </a:dk1>
      <a:lt1>
        <a:srgbClr val="FFFFFF"/>
      </a:lt1>
      <a:dk2>
        <a:srgbClr val="191B0E"/>
      </a:dk2>
      <a:lt2>
        <a:srgbClr val="B2D8BE"/>
      </a:lt2>
      <a:accent1>
        <a:srgbClr val="601328"/>
      </a:accent1>
      <a:accent2>
        <a:srgbClr val="173F34"/>
      </a:accent2>
      <a:accent3>
        <a:srgbClr val="55D8BF"/>
      </a:accent3>
      <a:accent4>
        <a:srgbClr val="F28F2A"/>
      </a:accent4>
      <a:accent5>
        <a:srgbClr val="FDBCA0"/>
      </a:accent5>
      <a:accent6>
        <a:srgbClr val="FFFFFF"/>
      </a:accent6>
      <a:hlink>
        <a:srgbClr val="000000"/>
      </a:hlink>
      <a:folHlink>
        <a:srgbClr val="000000"/>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lgn="l">
          <a:defRPr sz="1600" dirty="0" smtClean="0">
            <a:solidFill>
              <a:srgbClr val="190000"/>
            </a:solidFill>
            <a:effectLst/>
            <a:latin typeface="Inter Display" panose="02000503000000020004" pitchFamily="2" charset="0"/>
            <a:ea typeface="Inter Display" panose="02000503000000020004" pitchFamily="2" charset="0"/>
            <a:cs typeface="Inter Display" panose="02000503000000020004" pitchFamily="2" charset="0"/>
          </a:defRPr>
        </a:defPPr>
      </a:lstStyle>
    </a:txDef>
  </a:objectDefaults>
  <a:extraClrSchemeLst/>
  <a:extLst>
    <a:ext uri="{05A4C25C-085E-4340-85A3-A5531E510DB2}">
      <thm15:themeFamily xmlns:thm15="http://schemas.microsoft.com/office/thememl/2012/main" name="Blank PPT 2016 Template_16x9.potx" id="{90B4C5AB-49DD-4CE7-B257-1CE91E709E62}" vid="{EB9991EE-BA41-474A-A519-EAA7DE5E9A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Calibri"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1884AF779FE574C89E62754B4999D9C" ma:contentTypeVersion="14" ma:contentTypeDescription="Create a new document." ma:contentTypeScope="" ma:versionID="97b889dec420758f9ecd188adb65a0a0">
  <xsd:schema xmlns:xsd="http://www.w3.org/2001/XMLSchema" xmlns:xs="http://www.w3.org/2001/XMLSchema" xmlns:p="http://schemas.microsoft.com/office/2006/metadata/properties" xmlns:ns2="02256494-4976-4001-aedb-96463ae0d92e" xmlns:ns3="4e8dd08d-258d-47a9-9875-37f1ffd19f33" targetNamespace="http://schemas.microsoft.com/office/2006/metadata/properties" ma:root="true" ma:fieldsID="49682c3f37869f877c832c0415357639" ns2:_="" ns3:_="">
    <xsd:import namespace="02256494-4976-4001-aedb-96463ae0d92e"/>
    <xsd:import namespace="4e8dd08d-258d-47a9-9875-37f1ffd19f3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2256494-4976-4001-aedb-96463ae0d92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934aa98b-8686-466b-b341-741970af6e1a"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e8dd08d-258d-47a9-9875-37f1ffd19f33"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aeace09f-8b56-4708-9a8b-1c6f80023f39}" ma:internalName="TaxCatchAll" ma:showField="CatchAllData" ma:web="4e8dd08d-258d-47a9-9875-37f1ffd19f3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2256494-4976-4001-aedb-96463ae0d92e">
      <Terms xmlns="http://schemas.microsoft.com/office/infopath/2007/PartnerControls"/>
    </lcf76f155ced4ddcb4097134ff3c332f>
    <TaxCatchAll xmlns="4e8dd08d-258d-47a9-9875-37f1ffd19f33" xsi:nil="true"/>
  </documentManagement>
</p:properties>
</file>

<file path=customXml/itemProps1.xml><?xml version="1.0" encoding="utf-8"?>
<ds:datastoreItem xmlns:ds="http://schemas.openxmlformats.org/officeDocument/2006/customXml" ds:itemID="{D67DE229-D415-4F5C-8950-CD8A52522570}">
  <ds:schemaRefs>
    <ds:schemaRef ds:uri="http://schemas.microsoft.com/sharepoint/v3/contenttype/forms"/>
  </ds:schemaRefs>
</ds:datastoreItem>
</file>

<file path=customXml/itemProps2.xml><?xml version="1.0" encoding="utf-8"?>
<ds:datastoreItem xmlns:ds="http://schemas.openxmlformats.org/officeDocument/2006/customXml" ds:itemID="{AC25969B-8E43-4206-8255-FBFD05E0B146}"/>
</file>

<file path=customXml/itemProps3.xml><?xml version="1.0" encoding="utf-8"?>
<ds:datastoreItem xmlns:ds="http://schemas.openxmlformats.org/officeDocument/2006/customXml" ds:itemID="{10CCF1F8-6D9E-4631-9BC7-E65B426755A9}">
  <ds:schemaRefs>
    <ds:schemaRef ds:uri="4e8dd08d-258d-47a9-9875-37f1ffd19f33"/>
    <ds:schemaRef ds:uri="http://purl.org/dc/elements/1.1/"/>
    <ds:schemaRef ds:uri="http://purl.org/dc/dcmitype/"/>
    <ds:schemaRef ds:uri="http://schemas.microsoft.com/office/2006/documentManagement/types"/>
    <ds:schemaRef ds:uri="http://www.w3.org/XML/1998/namespace"/>
    <ds:schemaRef ds:uri="http://schemas.microsoft.com/office/infopath/2007/PartnerControls"/>
    <ds:schemaRef ds:uri="02256494-4976-4001-aedb-96463ae0d92e"/>
    <ds:schemaRef ds:uri="http://schemas.openxmlformats.org/package/2006/metadata/core-properties"/>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otalTime>0</TotalTime>
  <Words>986</Words>
  <Application>Microsoft Macintosh PowerPoint</Application>
  <PresentationFormat>Widescreen</PresentationFormat>
  <Paragraphs>252</Paragraphs>
  <Slides>25</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Neue Haas Grotesk Text Pro</vt:lpstr>
      <vt:lpstr>Inter Display</vt:lpstr>
      <vt:lpstr>Arial</vt:lpstr>
      <vt:lpstr>Slide layouts</vt:lpstr>
      <vt:lpstr>PowerPoint Presentation</vt:lpstr>
      <vt:lpstr>PowerPoint Presentation</vt:lpstr>
      <vt:lpstr>LANGHORNE CREEK</vt:lpstr>
      <vt:lpstr>TODAY WE’LL COVER</vt:lpstr>
      <vt:lpstr>1860</vt:lpstr>
      <vt:lpstr>PowerPoint Presentation</vt:lpstr>
      <vt:lpstr>AUSTRALIA</vt:lpstr>
      <vt:lpstr>SOUTH AUSTRALIA</vt:lpstr>
      <vt:lpstr>GEOGRAPHY, CLIMATE AND SOIL</vt:lpstr>
      <vt:lpstr>CLIMATE</vt:lpstr>
      <vt:lpstr>SOIL</vt:lpstr>
      <vt:lpstr>VITICULTURE AND WINEMAKING</vt:lpstr>
      <vt:lpstr>PowerPoint Presentation</vt:lpstr>
      <vt:lpstr>PowerPoint Presentation</vt:lpstr>
      <vt:lpstr>PowerPoint Presentation</vt:lpstr>
      <vt:lpstr>SHIRAZ characteristics</vt:lpstr>
      <vt:lpstr>PowerPoint Presentation</vt:lpstr>
      <vt:lpstr>CABERNET SAUVIGNON characteristics</vt:lpstr>
      <vt:lpstr>PowerPoint Presentation</vt:lpstr>
      <vt:lpstr>CABERNET SAUVIGNON SHIRAZ characteristics</vt:lpstr>
      <vt:lpstr>PowerPoint Presentation</vt:lpstr>
      <vt:lpstr>MALBEC characteristics</vt:lpstr>
      <vt:lpstr>LANGHORNE CREEK</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1</cp:revision>
  <dcterms:created xsi:type="dcterms:W3CDTF">2018-07-25T07:02:59Z</dcterms:created>
  <dcterms:modified xsi:type="dcterms:W3CDTF">2026-09-18T02:12:48Z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INKTEK-CHUNK-1">
    <vt:lpwstr>010021{"F":2,"I":"6981-60FE-E215-5441"}</vt:lpwstr>
  </property>
  <property fmtid="{D5CDD505-2E9C-101B-9397-08002B2CF9AE}" pid="3" name="ContentTypeId">
    <vt:lpwstr>0x01010011884AF779FE574C89E62754B4999D9C</vt:lpwstr>
  </property>
  <property fmtid="{D5CDD505-2E9C-101B-9397-08002B2CF9AE}" pid="4" name="MediaServiceImageTags">
    <vt:lpwstr/>
  </property>
  <property fmtid="{D5CDD505-2E9C-101B-9397-08002B2CF9AE}" pid="5" name="MSIP_Label_8cf57b4f-1801-441a-a240-098885f2bcbe_Enabled">
    <vt:lpwstr>true</vt:lpwstr>
  </property>
  <property fmtid="{D5CDD505-2E9C-101B-9397-08002B2CF9AE}" pid="6" name="MSIP_Label_8cf57b4f-1801-441a-a240-098885f2bcbe_SetDate">
    <vt:lpwstr>2025-10-14T05:03:47Z</vt:lpwstr>
  </property>
  <property fmtid="{D5CDD505-2E9C-101B-9397-08002B2CF9AE}" pid="7" name="MSIP_Label_8cf57b4f-1801-441a-a240-098885f2bcbe_Method">
    <vt:lpwstr>Standard</vt:lpwstr>
  </property>
  <property fmtid="{D5CDD505-2E9C-101B-9397-08002B2CF9AE}" pid="8" name="MSIP_Label_8cf57b4f-1801-441a-a240-098885f2bcbe_Name">
    <vt:lpwstr>General</vt:lpwstr>
  </property>
  <property fmtid="{D5CDD505-2E9C-101B-9397-08002B2CF9AE}" pid="9" name="MSIP_Label_8cf57b4f-1801-441a-a240-098885f2bcbe_SiteId">
    <vt:lpwstr>76107ada-99f4-412e-b164-5464438b49a0</vt:lpwstr>
  </property>
  <property fmtid="{D5CDD505-2E9C-101B-9397-08002B2CF9AE}" pid="10" name="MSIP_Label_8cf57b4f-1801-441a-a240-098885f2bcbe_ActionId">
    <vt:lpwstr>1b9d82de-4e0f-473f-a968-7e83720b910a</vt:lpwstr>
  </property>
  <property fmtid="{D5CDD505-2E9C-101B-9397-08002B2CF9AE}" pid="11" name="MSIP_Label_8cf57b4f-1801-441a-a240-098885f2bcbe_ContentBits">
    <vt:lpwstr>0</vt:lpwstr>
  </property>
  <property fmtid="{D5CDD505-2E9C-101B-9397-08002B2CF9AE}" pid="12" name="MSIP_Label_8cf57b4f-1801-441a-a240-098885f2bcbe_Tag">
    <vt:lpwstr>50, 3, 0, 1</vt:lpwstr>
  </property>
</Properties>
</file>