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media/image10.svg" ContentType="image/svg+xml"/>
  <Override PartName="/ppt/media/image14.svg" ContentType="image/sv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30"/>
  </p:notesMasterIdLst>
  <p:sldIdLst>
    <p:sldId id="256" r:id="rId5"/>
    <p:sldId id="478" r:id="rId6"/>
    <p:sldId id="636" r:id="rId7"/>
    <p:sldId id="635" r:id="rId8"/>
    <p:sldId id="645" r:id="rId9"/>
    <p:sldId id="637" r:id="rId10"/>
    <p:sldId id="646" r:id="rId11"/>
    <p:sldId id="647" r:id="rId12"/>
    <p:sldId id="660" r:id="rId13"/>
    <p:sldId id="641" r:id="rId14"/>
    <p:sldId id="642" r:id="rId15"/>
    <p:sldId id="643" r:id="rId16"/>
    <p:sldId id="648" r:id="rId17"/>
    <p:sldId id="649" r:id="rId18"/>
    <p:sldId id="651" r:id="rId19"/>
    <p:sldId id="652" r:id="rId20"/>
    <p:sldId id="657" r:id="rId21"/>
    <p:sldId id="626" r:id="rId22"/>
    <p:sldId id="280" r:id="rId23"/>
    <p:sldId id="617" r:id="rId24"/>
    <p:sldId id="278" r:id="rId25"/>
    <p:sldId id="658" r:id="rId26"/>
    <p:sldId id="659" r:id="rId27"/>
    <p:sldId id="340" r:id="rId28"/>
    <p:sldId id="661" r:id="rId29"/>
  </p:sldIdLst>
  <p:sldSz cx="12192000" cy="6858000"/>
  <p:notesSz cx="6858000" cy="9144000"/>
  <p:embeddedFontLst>
    <p:embeddedFont>
      <p:font typeface="Inter Display" panose="02000503000000020004" pitchFamily="2" charset="0"/>
      <p:regular r:id="rId31"/>
      <p:bold r:id="rId32"/>
      <p:italic r:id="rId33"/>
      <p:boldItalic r:id="rId34"/>
    </p:embeddedFont>
    <p:embeddedFont>
      <p:font typeface="Neue Haas Grotesk Text Pro" panose="020B0504020202020204" pitchFamily="34" charset="77"/>
      <p:regular r:id="rId35"/>
      <p:bold r:id="rId36"/>
      <p:italic r:id="rId37"/>
      <p:boldItalic r:id="rId38"/>
    </p:embeddedFont>
  </p:embeddedFontLst>
  <p:custDataLst>
    <p:tags r:id="rId39"/>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762"/>
  </p:normalViewPr>
  <p:slideViewPr>
    <p:cSldViewPr snapToGrid="0">
      <p:cViewPr varScale="1">
        <p:scale>
          <a:sx n="117" d="100"/>
          <a:sy n="117" d="100"/>
        </p:scale>
        <p:origin x="648" y="168"/>
      </p:cViewPr>
      <p:guideLst>
        <p:guide orient="horz" pos="370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commentAuthors" Target="commentAuthor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5/9/25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12</a:t>
            </a:fld>
            <a:endParaRPr lang="en-US" dirty="0"/>
          </a:p>
        </p:txBody>
      </p:sp>
    </p:spTree>
    <p:extLst>
      <p:ext uri="{BB962C8B-B14F-4D97-AF65-F5344CB8AC3E}">
        <p14:creationId xmlns:p14="http://schemas.microsoft.com/office/powerpoint/2010/main" val="1288559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18</a:t>
            </a:fld>
            <a:endParaRPr lang="en-US" dirty="0"/>
          </a:p>
        </p:txBody>
      </p:sp>
    </p:spTree>
    <p:extLst>
      <p:ext uri="{BB962C8B-B14F-4D97-AF65-F5344CB8AC3E}">
        <p14:creationId xmlns:p14="http://schemas.microsoft.com/office/powerpoint/2010/main" val="259598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20</a:t>
            </a:fld>
            <a:endParaRPr lang="en-US" dirty="0"/>
          </a:p>
        </p:txBody>
      </p:sp>
    </p:spTree>
    <p:extLst>
      <p:ext uri="{BB962C8B-B14F-4D97-AF65-F5344CB8AC3E}">
        <p14:creationId xmlns:p14="http://schemas.microsoft.com/office/powerpoint/2010/main" val="1939011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554788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8481391" y="592189"/>
            <a:ext cx="3710609" cy="2457174"/>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4819873" y="4471412"/>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4819873" y="380863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5" name="Oval 4">
            <a:extLst>
              <a:ext uri="{FF2B5EF4-FFF2-40B4-BE49-F238E27FC236}">
                <a16:creationId xmlns:a16="http://schemas.microsoft.com/office/drawing/2014/main" id="{B8A6912E-BA6A-C23E-83FF-641643A6F644}"/>
              </a:ext>
            </a:extLst>
          </p:cNvPr>
          <p:cNvSpPr/>
          <p:nvPr userDrawn="1"/>
        </p:nvSpPr>
        <p:spPr>
          <a:xfrm>
            <a:off x="8788038"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6" name="Text Placeholder 4">
            <a:extLst>
              <a:ext uri="{FF2B5EF4-FFF2-40B4-BE49-F238E27FC236}">
                <a16:creationId xmlns:a16="http://schemas.microsoft.com/office/drawing/2014/main" id="{F6710FA8-29F6-38BC-3F2E-0833CFC8AB7B}"/>
              </a:ext>
            </a:extLst>
          </p:cNvPr>
          <p:cNvSpPr>
            <a:spLocks noGrp="1"/>
          </p:cNvSpPr>
          <p:nvPr>
            <p:ph type="body" sz="quarter" idx="20" hasCustomPrompt="1"/>
          </p:nvPr>
        </p:nvSpPr>
        <p:spPr>
          <a:xfrm>
            <a:off x="8431090" y="4471412"/>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7" name="Text Placeholder 16">
            <a:extLst>
              <a:ext uri="{FF2B5EF4-FFF2-40B4-BE49-F238E27FC236}">
                <a16:creationId xmlns:a16="http://schemas.microsoft.com/office/drawing/2014/main" id="{A098D18A-D6FA-F31D-2615-57F3FC62DFD7}"/>
              </a:ext>
            </a:extLst>
          </p:cNvPr>
          <p:cNvSpPr>
            <a:spLocks noGrp="1"/>
          </p:cNvSpPr>
          <p:nvPr>
            <p:ph type="body" sz="quarter" idx="21" hasCustomPrompt="1"/>
          </p:nvPr>
        </p:nvSpPr>
        <p:spPr>
          <a:xfrm>
            <a:off x="8431090" y="380863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55029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8123583" y="4058665"/>
            <a:ext cx="406841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573429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047102"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036217"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9EF82924-C0A9-2A49-B679-BE874026D733}"/>
              </a:ext>
            </a:extLst>
          </p:cNvPr>
          <p:cNvSpPr/>
          <p:nvPr userDrawn="1"/>
        </p:nvSpPr>
        <p:spPr>
          <a:xfrm>
            <a:off x="7848013" y="3268434"/>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4">
            <a:extLst>
              <a:ext uri="{FF2B5EF4-FFF2-40B4-BE49-F238E27FC236}">
                <a16:creationId xmlns:a16="http://schemas.microsoft.com/office/drawing/2014/main" id="{296D9D94-B9E6-E2C1-428B-9477F8FF0702}"/>
              </a:ext>
            </a:extLst>
          </p:cNvPr>
          <p:cNvSpPr>
            <a:spLocks noGrp="1"/>
          </p:cNvSpPr>
          <p:nvPr>
            <p:ph type="body" sz="quarter" idx="25" hasCustomPrompt="1"/>
          </p:nvPr>
        </p:nvSpPr>
        <p:spPr>
          <a:xfrm>
            <a:off x="7372859" y="173484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0" name="Text Placeholder 16">
            <a:extLst>
              <a:ext uri="{FF2B5EF4-FFF2-40B4-BE49-F238E27FC236}">
                <a16:creationId xmlns:a16="http://schemas.microsoft.com/office/drawing/2014/main" id="{FEA3E454-DA14-F376-4F21-3D4F98C43B4F}"/>
              </a:ext>
            </a:extLst>
          </p:cNvPr>
          <p:cNvSpPr>
            <a:spLocks noGrp="1"/>
          </p:cNvSpPr>
          <p:nvPr>
            <p:ph type="body" sz="quarter" idx="26" hasCustomPrompt="1"/>
          </p:nvPr>
        </p:nvSpPr>
        <p:spPr>
          <a:xfrm>
            <a:off x="7361974" y="1050994"/>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595462"/>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608525"/>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615057"/>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240295798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857615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92788543"/>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59131561"/>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5/9/25</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382644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9/5/2025</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60" r:id="rId16"/>
    <p:sldLayoutId id="2147483673" r:id="rId17"/>
    <p:sldLayoutId id="2147483674" r:id="rId18"/>
    <p:sldLayoutId id="2147483675" r:id="rId19"/>
    <p:sldLayoutId id="2147483659" r:id="rId20"/>
    <p:sldLayoutId id="2147483683" r:id="rId21"/>
    <p:sldLayoutId id="2147483676" r:id="rId22"/>
    <p:sldLayoutId id="2147483677" r:id="rId23"/>
    <p:sldLayoutId id="2147483680" r:id="rId24"/>
    <p:sldLayoutId id="2147483681" r:id="rId25"/>
    <p:sldLayoutId id="2147483682" r:id="rId26"/>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6.jpeg"/><Relationship Id="rId1" Type="http://schemas.openxmlformats.org/officeDocument/2006/relationships/slideLayout" Target="../slideLayouts/slideLayout13.xml"/><Relationship Id="rId4" Type="http://schemas.openxmlformats.org/officeDocument/2006/relationships/image" Target="../media/image8.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0A04102-C93B-CD24-0A55-BC37F98C5201}"/>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t="17762" b="24080"/>
          <a:stretch/>
        </p:blipFill>
        <p:spPr>
          <a:xfrm>
            <a:off x="623890" y="2595562"/>
            <a:ext cx="10993501" cy="4262438"/>
          </a:xfr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4294967295"/>
          </p:nvPr>
        </p:nvSpPr>
        <p:spPr>
          <a:xfrm>
            <a:off x="593733" y="1582597"/>
            <a:ext cx="11041110" cy="990300"/>
          </a:xfrm>
        </p:spPr>
        <p:txBody>
          <a:bodyPr/>
          <a:lstStyle/>
          <a:p>
            <a:pPr marL="0" indent="0">
              <a:buNone/>
            </a:pPr>
            <a:r>
              <a:rPr lang="en-US" sz="6000" dirty="0">
                <a:solidFill>
                  <a:schemeClr val="accent1"/>
                </a:solidFill>
              </a:rPr>
              <a:t>COONAWARRA</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map of australia with red and white colors&#10;&#10;AI-generated content may be incorrect.">
            <a:extLst>
              <a:ext uri="{FF2B5EF4-FFF2-40B4-BE49-F238E27FC236}">
                <a16:creationId xmlns:a16="http://schemas.microsoft.com/office/drawing/2014/main" id="{F71EA623-DD23-B848-9378-221E9D35EA52}"/>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22918" r="5688"/>
          <a:stretch/>
        </p:blipFill>
        <p:spPr>
          <a:xfrm>
            <a:off x="3476172" y="0"/>
            <a:ext cx="8715827" cy="6866708"/>
          </a:xfrm>
        </p:spPr>
      </p:pic>
      <p:sp>
        <p:nvSpPr>
          <p:cNvPr id="3" name="Title 2">
            <a:extLst>
              <a:ext uri="{FF2B5EF4-FFF2-40B4-BE49-F238E27FC236}">
                <a16:creationId xmlns:a16="http://schemas.microsoft.com/office/drawing/2014/main" id="{2E8299DC-0241-3CE8-904B-330EA39384FE}"/>
              </a:ext>
            </a:extLst>
          </p:cNvPr>
          <p:cNvSpPr>
            <a:spLocks noGrp="1"/>
          </p:cNvSpPr>
          <p:nvPr>
            <p:ph type="title"/>
          </p:nvPr>
        </p:nvSpPr>
        <p:spPr>
          <a:xfrm>
            <a:off x="623888" y="587955"/>
            <a:ext cx="6158452" cy="1325562"/>
          </a:xfrm>
        </p:spPr>
        <p:txBody>
          <a:bodyPr/>
          <a:lstStyle/>
          <a:p>
            <a:r>
              <a:rPr lang="en-US" dirty="0">
                <a:solidFill>
                  <a:schemeClr val="accent1"/>
                </a:solidFill>
              </a:rPr>
              <a:t>AUSTRALIA</a:t>
            </a:r>
          </a:p>
        </p:txBody>
      </p:sp>
      <p:cxnSp>
        <p:nvCxnSpPr>
          <p:cNvPr id="6" name="Straight Connector 5">
            <a:extLst>
              <a:ext uri="{FF2B5EF4-FFF2-40B4-BE49-F238E27FC236}">
                <a16:creationId xmlns:a16="http://schemas.microsoft.com/office/drawing/2014/main" id="{4AA13C9D-28D2-3C09-2665-CE94F7CF0C41}"/>
              </a:ext>
            </a:extLst>
          </p:cNvPr>
          <p:cNvCxnSpPr>
            <a:cxnSpLocks/>
          </p:cNvCxnSpPr>
          <p:nvPr/>
        </p:nvCxnSpPr>
        <p:spPr>
          <a:xfrm flipV="1">
            <a:off x="7834085" y="5268686"/>
            <a:ext cx="1440544" cy="36952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0124BF1-54AD-1247-2C00-CA6401F54751}"/>
              </a:ext>
            </a:extLst>
          </p:cNvPr>
          <p:cNvSpPr txBox="1"/>
          <p:nvPr/>
        </p:nvSpPr>
        <p:spPr>
          <a:xfrm>
            <a:off x="5984841" y="5453541"/>
            <a:ext cx="3445210" cy="369332"/>
          </a:xfrm>
          <a:prstGeom prst="rect">
            <a:avLst/>
          </a:prstGeom>
          <a:noFill/>
        </p:spPr>
        <p:txBody>
          <a:bodyPr wrap="square">
            <a:spAutoFit/>
          </a:bodyPr>
          <a:lstStyle/>
          <a:p>
            <a:r>
              <a:rPr lang="en-US" b="1" dirty="0">
                <a:solidFill>
                  <a:schemeClr val="accent4"/>
                </a:solidFill>
                <a:latin typeface="Neue Haas Grotesk Text Pro" panose="020B0504020202020204" pitchFamily="34" charset="77"/>
              </a:rPr>
              <a:t>COONAWARRA</a:t>
            </a:r>
            <a:endParaRPr lang="en-US" dirty="0">
              <a:solidFill>
                <a:schemeClr val="accent4"/>
              </a:solidFill>
            </a:endParaRPr>
          </a:p>
        </p:txBody>
      </p:sp>
    </p:spTree>
    <p:extLst>
      <p:ext uri="{BB962C8B-B14F-4D97-AF65-F5344CB8AC3E}">
        <p14:creationId xmlns:p14="http://schemas.microsoft.com/office/powerpoint/2010/main" val="275462138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map of the united states&#10;&#10;AI-generated content may be incorrect.">
            <a:extLst>
              <a:ext uri="{FF2B5EF4-FFF2-40B4-BE49-F238E27FC236}">
                <a16:creationId xmlns:a16="http://schemas.microsoft.com/office/drawing/2014/main" id="{40015C6D-65A1-E6FE-9544-CCDB157D676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19246" r="44059" b="3601"/>
          <a:stretch/>
        </p:blipFill>
        <p:spPr>
          <a:xfrm>
            <a:off x="3359149" y="4982"/>
            <a:ext cx="8832851" cy="6852176"/>
          </a:xfr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623888" y="584200"/>
            <a:ext cx="6158452" cy="1325562"/>
          </a:xfrm>
        </p:spPr>
        <p:txBody>
          <a:bodyPr/>
          <a:lstStyle/>
          <a:p>
            <a:r>
              <a:rPr lang="en-US" dirty="0">
                <a:solidFill>
                  <a:schemeClr val="accent1"/>
                </a:solidFill>
              </a:rPr>
              <a:t>SOUTH</a:t>
            </a:r>
            <a:br>
              <a:rPr lang="en-US" dirty="0">
                <a:solidFill>
                  <a:schemeClr val="accent1"/>
                </a:solidFill>
              </a:rPr>
            </a:br>
            <a:r>
              <a:rPr lang="en-US" dirty="0">
                <a:solidFill>
                  <a:schemeClr val="accent1"/>
                </a:solidFill>
              </a:rPr>
              <a:t>AUSTRALIA</a:t>
            </a:r>
          </a:p>
        </p:txBody>
      </p:sp>
      <p:cxnSp>
        <p:nvCxnSpPr>
          <p:cNvPr id="6" name="Straight Connector 5">
            <a:extLst>
              <a:ext uri="{FF2B5EF4-FFF2-40B4-BE49-F238E27FC236}">
                <a16:creationId xmlns:a16="http://schemas.microsoft.com/office/drawing/2014/main" id="{5DA0DC56-5B63-F10B-72EA-9822054945E9}"/>
              </a:ext>
            </a:extLst>
          </p:cNvPr>
          <p:cNvCxnSpPr>
            <a:cxnSpLocks/>
          </p:cNvCxnSpPr>
          <p:nvPr/>
        </p:nvCxnSpPr>
        <p:spPr>
          <a:xfrm flipV="1">
            <a:off x="7347857" y="4303486"/>
            <a:ext cx="1440544" cy="36952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C267281-316D-A6A4-0BA6-7B076B1C9F7B}"/>
              </a:ext>
            </a:extLst>
          </p:cNvPr>
          <p:cNvSpPr txBox="1"/>
          <p:nvPr/>
        </p:nvSpPr>
        <p:spPr>
          <a:xfrm>
            <a:off x="5498613" y="4488341"/>
            <a:ext cx="3445210" cy="369332"/>
          </a:xfrm>
          <a:prstGeom prst="rect">
            <a:avLst/>
          </a:prstGeom>
          <a:noFill/>
        </p:spPr>
        <p:txBody>
          <a:bodyPr wrap="square">
            <a:spAutoFit/>
          </a:bodyPr>
          <a:lstStyle/>
          <a:p>
            <a:r>
              <a:rPr lang="en-US" b="1" dirty="0">
                <a:solidFill>
                  <a:schemeClr val="accent4"/>
                </a:solidFill>
                <a:latin typeface="Neue Haas Grotesk Text Pro" panose="020B0504020202020204" pitchFamily="34" charset="77"/>
              </a:rPr>
              <a:t>COONAWARRA</a:t>
            </a:r>
            <a:endParaRPr lang="en-US" dirty="0">
              <a:solidFill>
                <a:schemeClr val="accent4"/>
              </a:solidFill>
            </a:endParaRPr>
          </a:p>
        </p:txBody>
      </p:sp>
    </p:spTree>
    <p:extLst>
      <p:ext uri="{BB962C8B-B14F-4D97-AF65-F5344CB8AC3E}">
        <p14:creationId xmlns:p14="http://schemas.microsoft.com/office/powerpoint/2010/main" val="5494772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7A9F4B9-C793-E942-3C79-DA2F2C2BC40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94762CF8-1C9D-0CA1-735C-9E3757B60859}"/>
              </a:ext>
            </a:extLst>
          </p:cNvPr>
          <p:cNvSpPr>
            <a:spLocks noGrp="1"/>
          </p:cNvSpPr>
          <p:nvPr>
            <p:ph type="title"/>
          </p:nvPr>
        </p:nvSpPr>
        <p:spPr>
          <a:xfrm>
            <a:off x="6456363" y="203158"/>
            <a:ext cx="4829691" cy="785732"/>
          </a:xfrm>
        </p:spPr>
        <p:txBody>
          <a:bodyPr/>
          <a:lstStyle/>
          <a:p>
            <a:r>
              <a:rPr lang="en-US" dirty="0">
                <a:solidFill>
                  <a:schemeClr val="accent5"/>
                </a:solidFill>
              </a:rPr>
              <a:t>COONAWARRA</a:t>
            </a:r>
          </a:p>
        </p:txBody>
      </p:sp>
      <p:sp>
        <p:nvSpPr>
          <p:cNvPr id="4" name="Text Placeholder 3">
            <a:extLst>
              <a:ext uri="{FF2B5EF4-FFF2-40B4-BE49-F238E27FC236}">
                <a16:creationId xmlns:a16="http://schemas.microsoft.com/office/drawing/2014/main" id="{2391661C-849C-778D-4496-D3C224862320}"/>
              </a:ext>
            </a:extLst>
          </p:cNvPr>
          <p:cNvSpPr>
            <a:spLocks noGrp="1"/>
          </p:cNvSpPr>
          <p:nvPr>
            <p:ph type="body" sz="quarter" idx="11"/>
          </p:nvPr>
        </p:nvSpPr>
        <p:spPr>
          <a:xfrm>
            <a:off x="6456364" y="2634343"/>
            <a:ext cx="4458380" cy="3684308"/>
          </a:xfrm>
        </p:spPr>
        <p:txBody>
          <a:bodyPr/>
          <a:lstStyle/>
          <a:p>
            <a:pPr marL="0" indent="0">
              <a:spcBef>
                <a:spcPts val="800"/>
              </a:spcBef>
              <a:buNone/>
            </a:pPr>
            <a:r>
              <a:rPr lang="en-US" dirty="0">
                <a:solidFill>
                  <a:schemeClr val="bg1"/>
                </a:solidFill>
              </a:rPr>
              <a:t>Coonawarra is one of Australia’s most internationally celebrated wine regions, famous for its vivid red soil and world-class red wines. </a:t>
            </a:r>
          </a:p>
          <a:p>
            <a:pPr marL="285750" indent="-285750">
              <a:spcBef>
                <a:spcPts val="800"/>
              </a:spcBef>
              <a:buFont typeface="Arial" panose="020B0604020202020204" pitchFamily="34" charset="0"/>
              <a:buChar char="•"/>
            </a:pPr>
            <a:r>
              <a:rPr lang="en-US" dirty="0">
                <a:solidFill>
                  <a:schemeClr val="bg1"/>
                </a:solidFill>
              </a:rPr>
              <a:t>Cooler, maritime-influenced </a:t>
            </a:r>
            <a:br>
              <a:rPr lang="en-US" dirty="0">
                <a:solidFill>
                  <a:schemeClr val="bg1"/>
                </a:solidFill>
              </a:rPr>
            </a:br>
            <a:r>
              <a:rPr lang="en-US" dirty="0">
                <a:solidFill>
                  <a:schemeClr val="bg1"/>
                </a:solidFill>
              </a:rPr>
              <a:t>climate and unique terra </a:t>
            </a:r>
            <a:r>
              <a:rPr lang="en-US" dirty="0" err="1">
                <a:solidFill>
                  <a:schemeClr val="bg1"/>
                </a:solidFill>
              </a:rPr>
              <a:t>rossa</a:t>
            </a:r>
            <a:r>
              <a:rPr lang="en-US" dirty="0">
                <a:solidFill>
                  <a:schemeClr val="bg1"/>
                </a:solidFill>
              </a:rPr>
              <a:t> soil</a:t>
            </a:r>
          </a:p>
          <a:p>
            <a:pPr marL="285750" indent="-285750">
              <a:spcBef>
                <a:spcPts val="800"/>
              </a:spcBef>
              <a:buFont typeface="Arial" panose="020B0604020202020204" pitchFamily="34" charset="0"/>
              <a:buChar char="•"/>
            </a:pPr>
            <a:r>
              <a:rPr lang="en-US" dirty="0">
                <a:solidFill>
                  <a:schemeClr val="bg1"/>
                </a:solidFill>
              </a:rPr>
              <a:t>Long wine history</a:t>
            </a:r>
          </a:p>
          <a:p>
            <a:pPr marL="285750" indent="-285750">
              <a:spcBef>
                <a:spcPts val="800"/>
              </a:spcBef>
              <a:buFont typeface="Arial" panose="020B0604020202020204" pitchFamily="34" charset="0"/>
              <a:buChar char="•"/>
            </a:pPr>
            <a:r>
              <a:rPr lang="en-US" dirty="0">
                <a:solidFill>
                  <a:schemeClr val="bg1"/>
                </a:solidFill>
              </a:rPr>
              <a:t>World-class Cabernet Sauvignon and collectible, age-worthy fine wines</a:t>
            </a:r>
          </a:p>
          <a:p>
            <a:pPr marL="285750" indent="-285750">
              <a:spcBef>
                <a:spcPts val="800"/>
              </a:spcBef>
              <a:buFont typeface="Arial" panose="020B0604020202020204" pitchFamily="34" charset="0"/>
              <a:buChar char="•"/>
            </a:pPr>
            <a:r>
              <a:rPr lang="en-US" dirty="0">
                <a:solidFill>
                  <a:schemeClr val="bg1"/>
                </a:solidFill>
              </a:rPr>
              <a:t>Evolution in the vineyard and winery have led to more elegant, vibrant wine styles</a:t>
            </a:r>
          </a:p>
        </p:txBody>
      </p:sp>
      <p:sp>
        <p:nvSpPr>
          <p:cNvPr id="5" name="Text Placeholder 4">
            <a:extLst>
              <a:ext uri="{FF2B5EF4-FFF2-40B4-BE49-F238E27FC236}">
                <a16:creationId xmlns:a16="http://schemas.microsoft.com/office/drawing/2014/main" id="{FDE3DB73-2185-EB6B-CCCA-C32695F3740E}"/>
              </a:ext>
            </a:extLst>
          </p:cNvPr>
          <p:cNvSpPr>
            <a:spLocks noGrp="1"/>
          </p:cNvSpPr>
          <p:nvPr>
            <p:ph type="body" sz="quarter" idx="13"/>
          </p:nvPr>
        </p:nvSpPr>
        <p:spPr>
          <a:xfrm>
            <a:off x="6456363" y="1071022"/>
            <a:ext cx="4683351" cy="1325563"/>
          </a:xfrm>
        </p:spPr>
        <p:txBody>
          <a:bodyPr/>
          <a:lstStyle/>
          <a:p>
            <a:r>
              <a:rPr lang="en-US" dirty="0">
                <a:solidFill>
                  <a:schemeClr val="bg2"/>
                </a:solidFill>
              </a:rPr>
              <a:t>TAKE THE TIME</a:t>
            </a:r>
          </a:p>
        </p:txBody>
      </p:sp>
    </p:spTree>
    <p:extLst>
      <p:ext uri="{BB962C8B-B14F-4D97-AF65-F5344CB8AC3E}">
        <p14:creationId xmlns:p14="http://schemas.microsoft.com/office/powerpoint/2010/main" val="60243348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6096000" y="368300"/>
            <a:ext cx="6096000" cy="6103620"/>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lnSpc>
                <a:spcPct val="99000"/>
              </a:lnSpc>
              <a:spcBef>
                <a:spcPts val="800"/>
              </a:spcBef>
            </a:pPr>
            <a:r>
              <a:rPr lang="en-US" dirty="0"/>
              <a:t>The history of Coonawarra</a:t>
            </a:r>
          </a:p>
          <a:p>
            <a:pPr>
              <a:lnSpc>
                <a:spcPct val="99000"/>
              </a:lnSpc>
              <a:spcBef>
                <a:spcPts val="800"/>
              </a:spcBef>
            </a:pPr>
            <a:r>
              <a:rPr lang="en-US" dirty="0"/>
              <a:t>Geography, climate and soil</a:t>
            </a:r>
          </a:p>
          <a:p>
            <a:pPr>
              <a:lnSpc>
                <a:spcPct val="99000"/>
              </a:lnSpc>
              <a:spcBef>
                <a:spcPts val="800"/>
              </a:spcBef>
            </a:pPr>
            <a:r>
              <a:rPr lang="en-US" dirty="0"/>
              <a:t>Viticulture</a:t>
            </a:r>
          </a:p>
          <a:p>
            <a:pPr>
              <a:lnSpc>
                <a:spcPct val="99000"/>
              </a:lnSpc>
              <a:spcBef>
                <a:spcPts val="800"/>
              </a:spcBef>
            </a:pPr>
            <a:r>
              <a:rPr lang="en-US" dirty="0"/>
              <a:t>Winemaking </a:t>
            </a:r>
          </a:p>
          <a:p>
            <a:pPr>
              <a:lnSpc>
                <a:spcPct val="99000"/>
              </a:lnSpc>
              <a:spcBef>
                <a:spcPts val="800"/>
              </a:spcBef>
            </a:pPr>
            <a:r>
              <a:rPr lang="en-US" dirty="0"/>
              <a:t>Prominent varieties</a:t>
            </a:r>
            <a:endParaRPr lang="en-AU" dirty="0"/>
          </a:p>
        </p:txBody>
      </p:sp>
    </p:spTree>
    <p:extLst>
      <p:ext uri="{BB962C8B-B14F-4D97-AF65-F5344CB8AC3E}">
        <p14:creationId xmlns:p14="http://schemas.microsoft.com/office/powerpoint/2010/main" val="418893328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373" t="24393" r="308" b="40167"/>
          <a:stretch/>
        </p:blipFill>
        <p:spPr>
          <a:xfrm>
            <a:off x="6879771" y="592189"/>
            <a:ext cx="5295796" cy="2521125"/>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770670" y="3477251"/>
            <a:ext cx="2382787" cy="662774"/>
          </a:xfrm>
        </p:spPr>
        <p:txBody>
          <a:bodyPr/>
          <a:lstStyle/>
          <a:p>
            <a:r>
              <a:rPr lang="en-US" dirty="0"/>
              <a:t>Mid 1800s</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770670" y="4140032"/>
            <a:ext cx="3148187" cy="1461301"/>
          </a:xfrm>
        </p:spPr>
        <p:txBody>
          <a:bodyPr/>
          <a:lstStyle/>
          <a:p>
            <a:pPr marL="0" indent="0">
              <a:lnSpc>
                <a:spcPct val="95000"/>
              </a:lnSpc>
              <a:spcBef>
                <a:spcPts val="800"/>
              </a:spcBef>
              <a:buNone/>
            </a:pPr>
            <a:r>
              <a:rPr lang="en-US" sz="1600" dirty="0"/>
              <a:t>European settlers establish sheep farms and fruit </a:t>
            </a:r>
            <a:br>
              <a:rPr lang="en-US" sz="1600" dirty="0"/>
            </a:br>
            <a:r>
              <a:rPr lang="en-US" sz="1600" dirty="0"/>
              <a:t>orchards. Scottish‑born </a:t>
            </a:r>
            <a:br>
              <a:rPr lang="en-US" sz="1600" dirty="0"/>
            </a:br>
            <a:r>
              <a:rPr lang="en-US" sz="1600" dirty="0"/>
              <a:t>gardener William Wilson chooses the red terra </a:t>
            </a:r>
            <a:r>
              <a:rPr lang="en-US" sz="1600" dirty="0" err="1"/>
              <a:t>rossa</a:t>
            </a:r>
            <a:r>
              <a:rPr lang="en-US" sz="1600" dirty="0"/>
              <a:t> soil and advises fellow Scotsman John Riddoch to do the same. </a:t>
            </a:r>
            <a:endParaRPr lang="en-AU" sz="1600" dirty="0"/>
          </a:p>
          <a:p>
            <a:endParaRPr lang="en-US" dirty="0"/>
          </a:p>
        </p:txBody>
      </p:sp>
      <p:sp>
        <p:nvSpPr>
          <p:cNvPr id="5" name="Text Placeholder 4">
            <a:extLst>
              <a:ext uri="{FF2B5EF4-FFF2-40B4-BE49-F238E27FC236}">
                <a16:creationId xmlns:a16="http://schemas.microsoft.com/office/drawing/2014/main" id="{C79A53C4-1F84-2B78-9D7D-51A0BC3D92F2}"/>
              </a:ext>
            </a:extLst>
          </p:cNvPr>
          <p:cNvSpPr>
            <a:spLocks noGrp="1"/>
          </p:cNvSpPr>
          <p:nvPr>
            <p:ph type="body" sz="quarter" idx="15"/>
          </p:nvPr>
        </p:nvSpPr>
        <p:spPr>
          <a:xfrm>
            <a:off x="4819873" y="4232256"/>
            <a:ext cx="3142069" cy="1461301"/>
          </a:xfrm>
        </p:spPr>
        <p:txBody>
          <a:bodyPr/>
          <a:lstStyle/>
          <a:p>
            <a:pPr marL="0" indent="0">
              <a:lnSpc>
                <a:spcPct val="95000"/>
              </a:lnSpc>
              <a:spcBef>
                <a:spcPts val="800"/>
              </a:spcBef>
              <a:buNone/>
            </a:pPr>
            <a:r>
              <a:rPr lang="en-US" sz="1600" dirty="0"/>
              <a:t>John Riddoch plants the region’s first grapevines: Cabernet Sauvignon and Shiraz, plus </a:t>
            </a:r>
            <a:br>
              <a:rPr lang="en-US" sz="1600" dirty="0"/>
            </a:br>
            <a:r>
              <a:rPr lang="en-US" sz="1600" dirty="0"/>
              <a:t>some small plots of Pinot Noir, Malbec and Pedro </a:t>
            </a:r>
            <a:r>
              <a:rPr lang="en-US" sz="1600" dirty="0" err="1"/>
              <a:t>Ximenez</a:t>
            </a:r>
            <a:r>
              <a:rPr lang="en-US" sz="1600" dirty="0"/>
              <a:t>.</a:t>
            </a:r>
            <a:endParaRPr lang="en-AU" sz="1600" dirty="0"/>
          </a:p>
        </p:txBody>
      </p:sp>
      <p:sp>
        <p:nvSpPr>
          <p:cNvPr id="6" name="Text Placeholder 5">
            <a:extLst>
              <a:ext uri="{FF2B5EF4-FFF2-40B4-BE49-F238E27FC236}">
                <a16:creationId xmlns:a16="http://schemas.microsoft.com/office/drawing/2014/main" id="{13227501-B1AB-4F15-B0AE-C6D75E846BD3}"/>
              </a:ext>
            </a:extLst>
          </p:cNvPr>
          <p:cNvSpPr>
            <a:spLocks noGrp="1"/>
          </p:cNvSpPr>
          <p:nvPr>
            <p:ph type="body" sz="quarter" idx="16"/>
          </p:nvPr>
        </p:nvSpPr>
        <p:spPr>
          <a:xfrm>
            <a:off x="4819873" y="3490403"/>
            <a:ext cx="2120040" cy="662774"/>
          </a:xfrm>
        </p:spPr>
        <p:txBody>
          <a:bodyPr/>
          <a:lstStyle/>
          <a:p>
            <a:r>
              <a:rPr lang="en-US" dirty="0"/>
              <a:t>Late 1800s</a:t>
            </a:r>
          </a:p>
        </p:txBody>
      </p:sp>
      <p:sp>
        <p:nvSpPr>
          <p:cNvPr id="9" name="Text Placeholder 8">
            <a:extLst>
              <a:ext uri="{FF2B5EF4-FFF2-40B4-BE49-F238E27FC236}">
                <a16:creationId xmlns:a16="http://schemas.microsoft.com/office/drawing/2014/main" id="{20251DBA-EA93-9A56-8C51-724D4F72B993}"/>
              </a:ext>
            </a:extLst>
          </p:cNvPr>
          <p:cNvSpPr>
            <a:spLocks noGrp="1"/>
          </p:cNvSpPr>
          <p:nvPr>
            <p:ph type="body" sz="quarter" idx="13"/>
          </p:nvPr>
        </p:nvSpPr>
        <p:spPr>
          <a:xfrm>
            <a:off x="623887" y="1846517"/>
            <a:ext cx="5599113" cy="1325563"/>
          </a:xfrm>
        </p:spPr>
        <p:txBody>
          <a:bodyPr/>
          <a:lstStyle/>
          <a:p>
            <a:r>
              <a:rPr lang="en-US" sz="3200" dirty="0">
                <a:solidFill>
                  <a:schemeClr val="accent5"/>
                </a:solidFill>
              </a:rPr>
              <a:t>WINE HERITAGE REVIVAL AND SOME CONTROVERSY</a:t>
            </a:r>
          </a:p>
        </p:txBody>
      </p:sp>
      <p:sp>
        <p:nvSpPr>
          <p:cNvPr id="10" name="Text Placeholder 9">
            <a:extLst>
              <a:ext uri="{FF2B5EF4-FFF2-40B4-BE49-F238E27FC236}">
                <a16:creationId xmlns:a16="http://schemas.microsoft.com/office/drawing/2014/main" id="{BCBDA4B4-8791-D067-94E5-39C7A7A95AB8}"/>
              </a:ext>
            </a:extLst>
          </p:cNvPr>
          <p:cNvSpPr>
            <a:spLocks noGrp="1"/>
          </p:cNvSpPr>
          <p:nvPr>
            <p:ph type="body" sz="quarter" idx="19"/>
          </p:nvPr>
        </p:nvSpPr>
        <p:spPr>
          <a:xfrm>
            <a:off x="623344" y="845107"/>
            <a:ext cx="5066256" cy="903287"/>
          </a:xfrm>
        </p:spPr>
        <p:txBody>
          <a:bodyPr/>
          <a:lstStyle/>
          <a:p>
            <a:r>
              <a:rPr lang="en-US" sz="4400" dirty="0">
                <a:solidFill>
                  <a:schemeClr val="accent1"/>
                </a:solidFill>
              </a:rPr>
              <a:t>THE HISTORY OF COONAWARRA</a:t>
            </a:r>
          </a:p>
        </p:txBody>
      </p:sp>
      <p:sp>
        <p:nvSpPr>
          <p:cNvPr id="2" name="Text Placeholder 4">
            <a:extLst>
              <a:ext uri="{FF2B5EF4-FFF2-40B4-BE49-F238E27FC236}">
                <a16:creationId xmlns:a16="http://schemas.microsoft.com/office/drawing/2014/main" id="{BEFA0911-A258-47D4-5088-8E84C987E4F6}"/>
              </a:ext>
            </a:extLst>
          </p:cNvPr>
          <p:cNvSpPr txBox="1">
            <a:spLocks/>
          </p:cNvSpPr>
          <p:nvPr/>
        </p:nvSpPr>
        <p:spPr>
          <a:xfrm>
            <a:off x="8649230" y="4232256"/>
            <a:ext cx="2212298"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US" sz="1600" dirty="0"/>
              <a:t>Due to recent economic depression, the industry struggles for the next 50 years.</a:t>
            </a:r>
            <a:endParaRPr lang="en-AU" sz="1600" dirty="0"/>
          </a:p>
        </p:txBody>
      </p:sp>
      <p:sp>
        <p:nvSpPr>
          <p:cNvPr id="7" name="Text Placeholder 5">
            <a:extLst>
              <a:ext uri="{FF2B5EF4-FFF2-40B4-BE49-F238E27FC236}">
                <a16:creationId xmlns:a16="http://schemas.microsoft.com/office/drawing/2014/main" id="{18A5C074-D778-9E0A-93E4-6AFBD1D7C47A}"/>
              </a:ext>
            </a:extLst>
          </p:cNvPr>
          <p:cNvSpPr txBox="1">
            <a:spLocks/>
          </p:cNvSpPr>
          <p:nvPr/>
        </p:nvSpPr>
        <p:spPr>
          <a:xfrm>
            <a:off x="8649229" y="3490403"/>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1901</a:t>
            </a:r>
          </a:p>
        </p:txBody>
      </p:sp>
    </p:spTree>
    <p:extLst>
      <p:ext uri="{BB962C8B-B14F-4D97-AF65-F5344CB8AC3E}">
        <p14:creationId xmlns:p14="http://schemas.microsoft.com/office/powerpoint/2010/main" val="40130353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C8F1E15B-5B28-00B8-2D40-F31416CF5037}"/>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a:xfrm>
            <a:off x="7848385" y="3875314"/>
            <a:ext cx="4384917" cy="2982686"/>
          </a:xfrm>
        </p:spPr>
      </p:pic>
      <p:sp>
        <p:nvSpPr>
          <p:cNvPr id="3" name="Text Placeholder 2">
            <a:extLst>
              <a:ext uri="{FF2B5EF4-FFF2-40B4-BE49-F238E27FC236}">
                <a16:creationId xmlns:a16="http://schemas.microsoft.com/office/drawing/2014/main" id="{85A33B8B-6E2A-F7A6-80B4-DE5FFAB81A2B}"/>
              </a:ext>
            </a:extLst>
          </p:cNvPr>
          <p:cNvSpPr>
            <a:spLocks noGrp="1"/>
          </p:cNvSpPr>
          <p:nvPr>
            <p:ph type="body" sz="quarter" idx="17"/>
          </p:nvPr>
        </p:nvSpPr>
        <p:spPr>
          <a:xfrm>
            <a:off x="634773" y="4216587"/>
            <a:ext cx="3226027" cy="1461301"/>
          </a:xfrm>
        </p:spPr>
        <p:txBody>
          <a:bodyPr/>
          <a:lstStyle/>
          <a:p>
            <a:pPr marL="0" indent="0">
              <a:lnSpc>
                <a:spcPct val="95000"/>
              </a:lnSpc>
              <a:spcBef>
                <a:spcPts val="800"/>
              </a:spcBef>
              <a:buNone/>
            </a:pPr>
            <a:r>
              <a:rPr lang="en-US" sz="1600" dirty="0"/>
              <a:t>The region’s revival begins </a:t>
            </a:r>
            <a:br>
              <a:rPr lang="en-US" sz="1600" dirty="0"/>
            </a:br>
            <a:r>
              <a:rPr lang="en-US" sz="1600" dirty="0"/>
              <a:t>when David Wynn and his </a:t>
            </a:r>
            <a:br>
              <a:rPr lang="en-US" sz="1600" dirty="0"/>
            </a:br>
            <a:r>
              <a:rPr lang="en-US" sz="1600" dirty="0"/>
              <a:t>wine merchant father, Samuel, buy Riddoch’s rundown property, establishing the now-famous Wynns Coonawarra Estate.</a:t>
            </a:r>
            <a:endParaRPr lang="en-AU" sz="1600" dirty="0"/>
          </a:p>
        </p:txBody>
      </p:sp>
      <p:sp>
        <p:nvSpPr>
          <p:cNvPr id="4" name="Text Placeholder 3">
            <a:extLst>
              <a:ext uri="{FF2B5EF4-FFF2-40B4-BE49-F238E27FC236}">
                <a16:creationId xmlns:a16="http://schemas.microsoft.com/office/drawing/2014/main" id="{1C3E3E3B-F934-9FCE-0D39-5BDAC375B8A7}"/>
              </a:ext>
            </a:extLst>
          </p:cNvPr>
          <p:cNvSpPr>
            <a:spLocks noGrp="1"/>
          </p:cNvSpPr>
          <p:nvPr>
            <p:ph type="body" sz="quarter" idx="18"/>
          </p:nvPr>
        </p:nvSpPr>
        <p:spPr>
          <a:xfrm>
            <a:off x="623888" y="3532736"/>
            <a:ext cx="2120040" cy="662774"/>
          </a:xfrm>
        </p:spPr>
        <p:txBody>
          <a:bodyPr/>
          <a:lstStyle/>
          <a:p>
            <a:r>
              <a:rPr lang="en-US" dirty="0"/>
              <a:t>1951</a:t>
            </a:r>
          </a:p>
        </p:txBody>
      </p:sp>
      <p:sp>
        <p:nvSpPr>
          <p:cNvPr id="7" name="Text Placeholder 6">
            <a:extLst>
              <a:ext uri="{FF2B5EF4-FFF2-40B4-BE49-F238E27FC236}">
                <a16:creationId xmlns:a16="http://schemas.microsoft.com/office/drawing/2014/main" id="{C47C57A6-79A9-7F9F-5002-85511A40BA34}"/>
              </a:ext>
            </a:extLst>
          </p:cNvPr>
          <p:cNvSpPr>
            <a:spLocks noGrp="1"/>
          </p:cNvSpPr>
          <p:nvPr>
            <p:ph type="body" sz="quarter" idx="21"/>
          </p:nvPr>
        </p:nvSpPr>
        <p:spPr>
          <a:xfrm>
            <a:off x="2811665" y="990185"/>
            <a:ext cx="2808575" cy="1461301"/>
          </a:xfrm>
        </p:spPr>
        <p:txBody>
          <a:bodyPr/>
          <a:lstStyle/>
          <a:p>
            <a:pPr marL="0" indent="0">
              <a:lnSpc>
                <a:spcPct val="95000"/>
              </a:lnSpc>
              <a:spcBef>
                <a:spcPts val="800"/>
              </a:spcBef>
              <a:buNone/>
            </a:pPr>
            <a:r>
              <a:rPr lang="en-US" sz="1600" dirty="0"/>
              <a:t>Australia experiences a global wine boom and Coonawarra locals and farmers diversify into grape growing. The region’s boundaries are extended despite protests by some growers on the existing area of terra </a:t>
            </a:r>
            <a:r>
              <a:rPr lang="en-US" sz="1600" dirty="0" err="1"/>
              <a:t>rossa</a:t>
            </a:r>
            <a:r>
              <a:rPr lang="en-US" sz="1600" dirty="0"/>
              <a:t>.</a:t>
            </a:r>
            <a:endParaRPr lang="en-AU" sz="1600" dirty="0"/>
          </a:p>
        </p:txBody>
      </p:sp>
      <p:sp>
        <p:nvSpPr>
          <p:cNvPr id="8" name="Text Placeholder 7">
            <a:extLst>
              <a:ext uri="{FF2B5EF4-FFF2-40B4-BE49-F238E27FC236}">
                <a16:creationId xmlns:a16="http://schemas.microsoft.com/office/drawing/2014/main" id="{F750453E-C66F-1E81-2269-01796EEEBC56}"/>
              </a:ext>
            </a:extLst>
          </p:cNvPr>
          <p:cNvSpPr>
            <a:spLocks noGrp="1"/>
          </p:cNvSpPr>
          <p:nvPr>
            <p:ph type="body" sz="quarter" idx="22"/>
          </p:nvPr>
        </p:nvSpPr>
        <p:spPr>
          <a:xfrm>
            <a:off x="2800780" y="306334"/>
            <a:ext cx="2120040" cy="662774"/>
          </a:xfrm>
        </p:spPr>
        <p:txBody>
          <a:bodyPr/>
          <a:lstStyle/>
          <a:p>
            <a:r>
              <a:rPr lang="en-US" dirty="0"/>
              <a:t>1960s – 1980s</a:t>
            </a:r>
          </a:p>
        </p:txBody>
      </p:sp>
      <p:sp>
        <p:nvSpPr>
          <p:cNvPr id="9" name="Text Placeholder 8">
            <a:extLst>
              <a:ext uri="{FF2B5EF4-FFF2-40B4-BE49-F238E27FC236}">
                <a16:creationId xmlns:a16="http://schemas.microsoft.com/office/drawing/2014/main" id="{DA5EA62E-0245-44DC-4FE9-D45398AE7052}"/>
              </a:ext>
            </a:extLst>
          </p:cNvPr>
          <p:cNvSpPr>
            <a:spLocks noGrp="1"/>
          </p:cNvSpPr>
          <p:nvPr>
            <p:ph type="body" sz="quarter" idx="23"/>
          </p:nvPr>
        </p:nvSpPr>
        <p:spPr>
          <a:xfrm>
            <a:off x="5046865" y="4237664"/>
            <a:ext cx="2246564" cy="1461301"/>
          </a:xfrm>
        </p:spPr>
        <p:txBody>
          <a:bodyPr/>
          <a:lstStyle/>
          <a:p>
            <a:pPr marL="0" indent="0">
              <a:lnSpc>
                <a:spcPct val="95000"/>
              </a:lnSpc>
              <a:spcBef>
                <a:spcPts val="800"/>
              </a:spcBef>
              <a:buNone/>
            </a:pPr>
            <a:r>
              <a:rPr lang="en-AU" sz="1600" dirty="0"/>
              <a:t>Coonawarra flourishes, becoming one of Australia's leading Cabernet Sauvignon regions. Big producers invest and local wineries grow. </a:t>
            </a:r>
          </a:p>
        </p:txBody>
      </p:sp>
      <p:sp>
        <p:nvSpPr>
          <p:cNvPr id="10" name="Text Placeholder 9">
            <a:extLst>
              <a:ext uri="{FF2B5EF4-FFF2-40B4-BE49-F238E27FC236}">
                <a16:creationId xmlns:a16="http://schemas.microsoft.com/office/drawing/2014/main" id="{14186AC6-4654-6C3B-9EBD-72667FD66747}"/>
              </a:ext>
            </a:extLst>
          </p:cNvPr>
          <p:cNvSpPr>
            <a:spLocks noGrp="1"/>
          </p:cNvSpPr>
          <p:nvPr>
            <p:ph type="body" sz="quarter" idx="24"/>
          </p:nvPr>
        </p:nvSpPr>
        <p:spPr>
          <a:xfrm>
            <a:off x="5035980" y="3553813"/>
            <a:ext cx="2330020" cy="662774"/>
          </a:xfrm>
        </p:spPr>
        <p:txBody>
          <a:bodyPr/>
          <a:lstStyle/>
          <a:p>
            <a:r>
              <a:rPr lang="en-US" dirty="0"/>
              <a:t>1990s – 2000s</a:t>
            </a:r>
          </a:p>
        </p:txBody>
      </p:sp>
      <p:sp>
        <p:nvSpPr>
          <p:cNvPr id="2" name="Text Placeholder 8">
            <a:extLst>
              <a:ext uri="{FF2B5EF4-FFF2-40B4-BE49-F238E27FC236}">
                <a16:creationId xmlns:a16="http://schemas.microsoft.com/office/drawing/2014/main" id="{A65730A4-A5CD-4F24-5DE7-45F2C9B5454E}"/>
              </a:ext>
            </a:extLst>
          </p:cNvPr>
          <p:cNvSpPr txBox="1">
            <a:spLocks/>
          </p:cNvSpPr>
          <p:nvPr/>
        </p:nvSpPr>
        <p:spPr>
          <a:xfrm>
            <a:off x="7354635" y="1407378"/>
            <a:ext cx="3233535"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US" sz="1600" dirty="0"/>
              <a:t>Coonawarra has retained its crown as a top Cabernet Sauvignon region. But there’s more here than meets the eye, with respected makers crafting various modern styles and a new generation enlivening the region.</a:t>
            </a:r>
            <a:endParaRPr lang="en-AU" sz="1600" dirty="0"/>
          </a:p>
        </p:txBody>
      </p:sp>
      <p:sp>
        <p:nvSpPr>
          <p:cNvPr id="5" name="Text Placeholder 9">
            <a:extLst>
              <a:ext uri="{FF2B5EF4-FFF2-40B4-BE49-F238E27FC236}">
                <a16:creationId xmlns:a16="http://schemas.microsoft.com/office/drawing/2014/main" id="{7C711AD5-596E-C4D9-5CD9-50C1CB61BEB3}"/>
              </a:ext>
            </a:extLst>
          </p:cNvPr>
          <p:cNvSpPr txBox="1">
            <a:spLocks/>
          </p:cNvSpPr>
          <p:nvPr/>
        </p:nvSpPr>
        <p:spPr>
          <a:xfrm>
            <a:off x="7343751" y="723527"/>
            <a:ext cx="233002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Today</a:t>
            </a:r>
          </a:p>
        </p:txBody>
      </p:sp>
    </p:spTree>
    <p:extLst>
      <p:ext uri="{BB962C8B-B14F-4D97-AF65-F5344CB8AC3E}">
        <p14:creationId xmlns:p14="http://schemas.microsoft.com/office/powerpoint/2010/main" val="34562734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78E1D31-D604-5893-E383-482F85489D63}"/>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11001" r="11001"/>
          <a:stretch/>
        </p:blipFill>
        <p:spPr/>
      </p:pic>
      <p:sp>
        <p:nvSpPr>
          <p:cNvPr id="3" name="Title 2">
            <a:extLst>
              <a:ext uri="{FF2B5EF4-FFF2-40B4-BE49-F238E27FC236}">
                <a16:creationId xmlns:a16="http://schemas.microsoft.com/office/drawing/2014/main" id="{FF9812C1-9C80-5708-2208-F691AA7B75A3}"/>
              </a:ext>
            </a:extLst>
          </p:cNvPr>
          <p:cNvSpPr>
            <a:spLocks noGrp="1"/>
          </p:cNvSpPr>
          <p:nvPr>
            <p:ph type="title" idx="4294967295"/>
          </p:nvPr>
        </p:nvSpPr>
        <p:spPr>
          <a:xfrm>
            <a:off x="663576" y="747713"/>
            <a:ext cx="5457373" cy="1325562"/>
          </a:xfrm>
        </p:spPr>
        <p:txBody>
          <a:bodyPr/>
          <a:lstStyle/>
          <a:p>
            <a:r>
              <a:rPr lang="en-US" dirty="0"/>
              <a:t>DID YOU KNOW?</a:t>
            </a:r>
          </a:p>
        </p:txBody>
      </p:sp>
      <p:sp>
        <p:nvSpPr>
          <p:cNvPr id="6" name="TextBox 5">
            <a:extLst>
              <a:ext uri="{FF2B5EF4-FFF2-40B4-BE49-F238E27FC236}">
                <a16:creationId xmlns:a16="http://schemas.microsoft.com/office/drawing/2014/main" id="{279CF8D5-24F5-73BA-ECE1-6BA609F16EFF}"/>
              </a:ext>
            </a:extLst>
          </p:cNvPr>
          <p:cNvSpPr txBox="1"/>
          <p:nvPr/>
        </p:nvSpPr>
        <p:spPr>
          <a:xfrm>
            <a:off x="535191" y="2656650"/>
            <a:ext cx="4887709" cy="1569660"/>
          </a:xfrm>
          <a:prstGeom prst="rect">
            <a:avLst/>
          </a:prstGeom>
          <a:noFill/>
        </p:spPr>
        <p:txBody>
          <a:bodyPr wrap="square" rtlCol="0">
            <a:spAutoFit/>
          </a:bodyPr>
          <a:lstStyle/>
          <a:p>
            <a:r>
              <a:rPr lang="en-US" sz="1600" dirty="0">
                <a:solidFill>
                  <a:schemeClr val="bg1"/>
                </a:solidFill>
                <a:latin typeface="Neue Haas Grotesk Text Pro" panose="020B0504020202020204" pitchFamily="34" charset="77"/>
              </a:rPr>
              <a:t>Coonawarra’s strip of terra </a:t>
            </a:r>
            <a:r>
              <a:rPr lang="en-US" sz="1600" dirty="0" err="1">
                <a:solidFill>
                  <a:schemeClr val="bg1"/>
                </a:solidFill>
                <a:latin typeface="Neue Haas Grotesk Text Pro" panose="020B0504020202020204" pitchFamily="34" charset="77"/>
              </a:rPr>
              <a:t>rossa</a:t>
            </a:r>
            <a:r>
              <a:rPr lang="en-US" sz="1600" dirty="0">
                <a:solidFill>
                  <a:schemeClr val="bg1"/>
                </a:solidFill>
                <a:latin typeface="Neue Haas Grotesk Text Pro" panose="020B0504020202020204" pitchFamily="34" charset="77"/>
              </a:rPr>
              <a:t> soil caused controversy during the defining of the region’s legal boundaries in the ’90s. Some growers wanted to widen the boundary while those inside the terra </a:t>
            </a:r>
            <a:r>
              <a:rPr lang="en-US" sz="1600" dirty="0" err="1">
                <a:solidFill>
                  <a:schemeClr val="bg1"/>
                </a:solidFill>
                <a:latin typeface="Neue Haas Grotesk Text Pro" panose="020B0504020202020204" pitchFamily="34" charset="77"/>
              </a:rPr>
              <a:t>rossa</a:t>
            </a:r>
            <a:r>
              <a:rPr lang="en-US" sz="1600" dirty="0">
                <a:solidFill>
                  <a:schemeClr val="bg1"/>
                </a:solidFill>
                <a:latin typeface="Neue Haas Grotesk Text Pro" panose="020B0504020202020204" pitchFamily="34" charset="77"/>
              </a:rPr>
              <a:t> zone did not. After nearly 10 years of debate, the boundaries were expanded. </a:t>
            </a:r>
            <a:endParaRPr lang="en-AU" sz="1600" dirty="0">
              <a:solidFill>
                <a:schemeClr val="bg1"/>
              </a:solidFill>
              <a:latin typeface="Neue Haas Grotesk Text Pro" panose="020B0504020202020204" pitchFamily="34" charset="77"/>
            </a:endParaRPr>
          </a:p>
        </p:txBody>
      </p:sp>
    </p:spTree>
    <p:extLst>
      <p:ext uri="{BB962C8B-B14F-4D97-AF65-F5344CB8AC3E}">
        <p14:creationId xmlns:p14="http://schemas.microsoft.com/office/powerpoint/2010/main" val="228771491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3D45FD-E3A2-DD1B-A0C8-428B19C7504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32833" b="1006"/>
          <a:stretch/>
        </p:blipFill>
        <p:spPr>
          <a:xfrm>
            <a:off x="0" y="368299"/>
            <a:ext cx="6075426" cy="6068787"/>
          </a:xfrm>
        </p:spPr>
      </p:pic>
      <p:sp>
        <p:nvSpPr>
          <p:cNvPr id="3" name="Title 2">
            <a:extLst>
              <a:ext uri="{FF2B5EF4-FFF2-40B4-BE49-F238E27FC236}">
                <a16:creationId xmlns:a16="http://schemas.microsoft.com/office/drawing/2014/main" id="{3A6E41B1-0D03-B675-1213-752E97638708}"/>
              </a:ext>
            </a:extLst>
          </p:cNvPr>
          <p:cNvSpPr>
            <a:spLocks noGrp="1"/>
          </p:cNvSpPr>
          <p:nvPr>
            <p:ph type="title"/>
          </p:nvPr>
        </p:nvSpPr>
        <p:spPr>
          <a:xfrm>
            <a:off x="6456362" y="1793902"/>
            <a:ext cx="4688825" cy="836366"/>
          </a:xfrm>
        </p:spPr>
        <p:txBody>
          <a:bodyPr/>
          <a:lstStyle/>
          <a:p>
            <a:r>
              <a:rPr lang="en-US" sz="5440" dirty="0">
                <a:solidFill>
                  <a:schemeClr val="accent5"/>
                </a:solidFill>
              </a:rPr>
              <a:t>GEOGRAPHY, CLIMATE AND SOIL</a:t>
            </a:r>
          </a:p>
        </p:txBody>
      </p:sp>
      <p:sp>
        <p:nvSpPr>
          <p:cNvPr id="4" name="Text Placeholder 3">
            <a:extLst>
              <a:ext uri="{FF2B5EF4-FFF2-40B4-BE49-F238E27FC236}">
                <a16:creationId xmlns:a16="http://schemas.microsoft.com/office/drawing/2014/main" id="{7843FB31-28DB-0B6C-5378-29093D1670AF}"/>
              </a:ext>
            </a:extLst>
          </p:cNvPr>
          <p:cNvSpPr>
            <a:spLocks noGrp="1"/>
          </p:cNvSpPr>
          <p:nvPr>
            <p:ph type="body" sz="quarter" idx="11"/>
          </p:nvPr>
        </p:nvSpPr>
        <p:spPr>
          <a:xfrm>
            <a:off x="6456361" y="3754203"/>
            <a:ext cx="4552725" cy="3011585"/>
          </a:xfrm>
        </p:spPr>
        <p:txBody>
          <a:bodyPr/>
          <a:lstStyle/>
          <a:p>
            <a:pPr marL="285750" indent="-285750">
              <a:lnSpc>
                <a:spcPct val="90000"/>
              </a:lnSpc>
              <a:spcBef>
                <a:spcPts val="1400"/>
              </a:spcBef>
              <a:buFont typeface="Arial" panose="020B0604020202020204" pitchFamily="34" charset="0"/>
              <a:buChar char="•"/>
            </a:pPr>
            <a:r>
              <a:rPr lang="en-US" dirty="0">
                <a:solidFill>
                  <a:schemeClr val="bg1"/>
                </a:solidFill>
              </a:rPr>
              <a:t>On the Limestone Coast, around four hours’ drive from Adelaide and five from Melbourne</a:t>
            </a:r>
          </a:p>
          <a:p>
            <a:pPr marL="285750" indent="-285750">
              <a:lnSpc>
                <a:spcPct val="90000"/>
              </a:lnSpc>
              <a:spcBef>
                <a:spcPts val="1400"/>
              </a:spcBef>
              <a:buFont typeface="Arial" panose="020B0604020202020204" pitchFamily="34" charset="0"/>
              <a:buChar char="•"/>
            </a:pPr>
            <a:r>
              <a:rPr lang="en-US" dirty="0">
                <a:solidFill>
                  <a:schemeClr val="bg1"/>
                </a:solidFill>
              </a:rPr>
              <a:t>A picturesque region of immaculate vine rows, ancient river red gum trees and red soil</a:t>
            </a:r>
          </a:p>
          <a:p>
            <a:pPr marL="285750" indent="-285750">
              <a:lnSpc>
                <a:spcPct val="90000"/>
              </a:lnSpc>
              <a:spcBef>
                <a:spcPts val="1400"/>
              </a:spcBef>
              <a:buFont typeface="Arial" panose="020B0604020202020204" pitchFamily="34" charset="0"/>
              <a:buChar char="•"/>
            </a:pPr>
            <a:r>
              <a:rPr lang="en-US" dirty="0">
                <a:solidFill>
                  <a:schemeClr val="bg1"/>
                </a:solidFill>
              </a:rPr>
              <a:t>More moderate climate than many South Australian wine regions</a:t>
            </a:r>
          </a:p>
          <a:p>
            <a:pPr marL="285750" indent="-285750">
              <a:lnSpc>
                <a:spcPct val="90000"/>
              </a:lnSpc>
              <a:spcBef>
                <a:spcPts val="1400"/>
              </a:spcBef>
              <a:buFont typeface="Arial" panose="020B0604020202020204" pitchFamily="34" charset="0"/>
              <a:buChar char="•"/>
            </a:pPr>
            <a:r>
              <a:rPr lang="en-US" dirty="0">
                <a:solidFill>
                  <a:schemeClr val="bg1"/>
                </a:solidFill>
              </a:rPr>
              <a:t>Maritime-influenced climate and limestone-based soils provide ideal grape-growing conditions</a:t>
            </a:r>
          </a:p>
        </p:txBody>
      </p:sp>
      <p:sp>
        <p:nvSpPr>
          <p:cNvPr id="2" name="Title 2">
            <a:extLst>
              <a:ext uri="{FF2B5EF4-FFF2-40B4-BE49-F238E27FC236}">
                <a16:creationId xmlns:a16="http://schemas.microsoft.com/office/drawing/2014/main" id="{D311900E-78ED-5EC7-92D9-7ABC2B5363B9}"/>
              </a:ext>
            </a:extLst>
          </p:cNvPr>
          <p:cNvSpPr txBox="1">
            <a:spLocks/>
          </p:cNvSpPr>
          <p:nvPr/>
        </p:nvSpPr>
        <p:spPr>
          <a:xfrm>
            <a:off x="6456362" y="1492730"/>
            <a:ext cx="4688825" cy="2038167"/>
          </a:xfrm>
          <a:prstGeom prst="rect">
            <a:avLst/>
          </a:prstGeom>
        </p:spPr>
        <p:txBody>
          <a:bodyPr vert="horz" lIns="0" tIns="0" rIns="0" bIns="0" rtlCol="0" anchor="b"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bg2"/>
                </a:solidFill>
              </a:rPr>
              <a:t>AUSTRALIA’S RED CARPET REGION</a:t>
            </a:r>
          </a:p>
        </p:txBody>
      </p:sp>
    </p:spTree>
    <p:extLst>
      <p:ext uri="{BB962C8B-B14F-4D97-AF65-F5344CB8AC3E}">
        <p14:creationId xmlns:p14="http://schemas.microsoft.com/office/powerpoint/2010/main" val="140506241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D4685A7-3E6D-65F1-31A0-3B15F6A0940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9909" r="30907"/>
          <a:stretch/>
        </p:blipFill>
        <p:spPr>
          <a:xfrm>
            <a:off x="1" y="1"/>
            <a:ext cx="6096000" cy="6858000"/>
          </a:xfrm>
        </p:spPr>
      </p:pic>
      <p:sp>
        <p:nvSpPr>
          <p:cNvPr id="3" name="Title 2">
            <a:extLst>
              <a:ext uri="{FF2B5EF4-FFF2-40B4-BE49-F238E27FC236}">
                <a16:creationId xmlns:a16="http://schemas.microsoft.com/office/drawing/2014/main" id="{F4E426E7-B3AF-1126-A7BD-FC28F59DDCC8}"/>
              </a:ext>
            </a:extLst>
          </p:cNvPr>
          <p:cNvSpPr>
            <a:spLocks noGrp="1"/>
          </p:cNvSpPr>
          <p:nvPr>
            <p:ph type="title"/>
          </p:nvPr>
        </p:nvSpPr>
        <p:spPr>
          <a:xfrm>
            <a:off x="623888" y="453633"/>
            <a:ext cx="5334275" cy="820910"/>
          </a:xfrm>
        </p:spPr>
        <p:txBody>
          <a:bodyPr/>
          <a:lstStyle/>
          <a:p>
            <a:r>
              <a:rPr lang="en-US" dirty="0">
                <a:solidFill>
                  <a:schemeClr val="accent5"/>
                </a:solidFill>
              </a:rPr>
              <a:t>CLIMATE</a:t>
            </a:r>
          </a:p>
        </p:txBody>
      </p:sp>
      <p:sp>
        <p:nvSpPr>
          <p:cNvPr id="8" name="TextBox 7">
            <a:extLst>
              <a:ext uri="{FF2B5EF4-FFF2-40B4-BE49-F238E27FC236}">
                <a16:creationId xmlns:a16="http://schemas.microsoft.com/office/drawing/2014/main" id="{C02330F5-AA6E-D44A-DE7C-F0AE1B15F21C}"/>
              </a:ext>
            </a:extLst>
          </p:cNvPr>
          <p:cNvSpPr txBox="1"/>
          <p:nvPr/>
        </p:nvSpPr>
        <p:spPr>
          <a:xfrm>
            <a:off x="556459" y="1123759"/>
            <a:ext cx="5183398" cy="584775"/>
          </a:xfrm>
          <a:prstGeom prst="rect">
            <a:avLst/>
          </a:prstGeom>
          <a:noFill/>
        </p:spPr>
        <p:txBody>
          <a:bodyPr wrap="square" rtlCol="0">
            <a:spAutoFit/>
          </a:bodyPr>
          <a:lstStyle/>
          <a:p>
            <a:pPr algn="l"/>
            <a:r>
              <a:rPr lang="en-US" sz="3200" dirty="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MARITIME</a:t>
            </a:r>
          </a:p>
        </p:txBody>
      </p:sp>
      <p:sp>
        <p:nvSpPr>
          <p:cNvPr id="4" name="TextBox 3">
            <a:extLst>
              <a:ext uri="{FF2B5EF4-FFF2-40B4-BE49-F238E27FC236}">
                <a16:creationId xmlns:a16="http://schemas.microsoft.com/office/drawing/2014/main" id="{F6F05948-33DB-055B-AE2C-CEF9374E5478}"/>
              </a:ext>
            </a:extLst>
          </p:cNvPr>
          <p:cNvSpPr txBox="1"/>
          <p:nvPr/>
        </p:nvSpPr>
        <p:spPr>
          <a:xfrm>
            <a:off x="556459" y="1676903"/>
            <a:ext cx="3849274" cy="535531"/>
          </a:xfrm>
          <a:prstGeom prst="rect">
            <a:avLst/>
          </a:prstGeom>
          <a:noFill/>
        </p:spPr>
        <p:txBody>
          <a:bodyPr wrap="square" rtlCol="0">
            <a:spAutoFit/>
          </a:bodyPr>
          <a:lstStyle/>
          <a:p>
            <a:pPr>
              <a:lnSpc>
                <a:spcPct val="90000"/>
              </a:lnSpc>
            </a:pPr>
            <a:r>
              <a:rPr lang="en-AU" sz="1600" dirty="0">
                <a:solidFill>
                  <a:schemeClr val="bg1"/>
                </a:solidFill>
                <a:latin typeface="Neue Haas Grotesk Text Pro" panose="020B0504020202020204" pitchFamily="34" charset="77"/>
              </a:rPr>
              <a:t>WITH COOL-CLIMATE CHARACTERISTICS</a:t>
            </a:r>
          </a:p>
        </p:txBody>
      </p:sp>
      <p:cxnSp>
        <p:nvCxnSpPr>
          <p:cNvPr id="5" name="Straight Connector 4">
            <a:extLst>
              <a:ext uri="{FF2B5EF4-FFF2-40B4-BE49-F238E27FC236}">
                <a16:creationId xmlns:a16="http://schemas.microsoft.com/office/drawing/2014/main" id="{08654A53-FAD2-3CB2-B3F3-CFAAFA3C2B79}"/>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7">
            <a:extLst>
              <a:ext uri="{FF2B5EF4-FFF2-40B4-BE49-F238E27FC236}">
                <a16:creationId xmlns:a16="http://schemas.microsoft.com/office/drawing/2014/main" id="{E2745914-D2E6-06A3-8588-F65555112ADD}"/>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7" name="Text Placeholder 9">
            <a:extLst>
              <a:ext uri="{FF2B5EF4-FFF2-40B4-BE49-F238E27FC236}">
                <a16:creationId xmlns:a16="http://schemas.microsoft.com/office/drawing/2014/main" id="{C1CCBD8F-0DC9-88C0-6ADD-A2A977E72B33}"/>
              </a:ext>
            </a:extLst>
          </p:cNvPr>
          <p:cNvSpPr txBox="1">
            <a:spLocks/>
          </p:cNvSpPr>
          <p:nvPr/>
        </p:nvSpPr>
        <p:spPr>
          <a:xfrm>
            <a:off x="6302259" y="4566926"/>
            <a:ext cx="3108425" cy="785378"/>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3"/>
                </a:solidFill>
              </a:rPr>
              <a:t>COONAWARRA</a:t>
            </a:r>
          </a:p>
          <a:p>
            <a:r>
              <a:rPr lang="en-US" sz="1800" dirty="0">
                <a:solidFill>
                  <a:srgbClr val="B2D8BE"/>
                </a:solidFill>
                <a:latin typeface="Neue Haas Grotesk Text Pro" panose="020B0504020202020204" pitchFamily="34" charset="77"/>
              </a:rPr>
              <a:t>50–110M (164 - 236FT)</a:t>
            </a:r>
          </a:p>
        </p:txBody>
      </p:sp>
      <p:sp>
        <p:nvSpPr>
          <p:cNvPr id="9" name="TextBox 8">
            <a:extLst>
              <a:ext uri="{FF2B5EF4-FFF2-40B4-BE49-F238E27FC236}">
                <a16:creationId xmlns:a16="http://schemas.microsoft.com/office/drawing/2014/main" id="{021CCACE-3870-06CE-9950-B9D8A2FBFFF2}"/>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17" name="TextBox 16">
            <a:extLst>
              <a:ext uri="{FF2B5EF4-FFF2-40B4-BE49-F238E27FC236}">
                <a16:creationId xmlns:a16="http://schemas.microsoft.com/office/drawing/2014/main" id="{B32F3ACB-BD3F-D20F-BC98-BB320A8ED24B}"/>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24" name="TextBox 23">
            <a:extLst>
              <a:ext uri="{FF2B5EF4-FFF2-40B4-BE49-F238E27FC236}">
                <a16:creationId xmlns:a16="http://schemas.microsoft.com/office/drawing/2014/main" id="{A0C651B7-5663-3862-F2FC-63E799DA532C}"/>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cxnSp>
        <p:nvCxnSpPr>
          <p:cNvPr id="25" name="Straight Connector 24">
            <a:extLst>
              <a:ext uri="{FF2B5EF4-FFF2-40B4-BE49-F238E27FC236}">
                <a16:creationId xmlns:a16="http://schemas.microsoft.com/office/drawing/2014/main" id="{4B12D7AB-458E-CAFF-68E3-6AF325ADB88E}"/>
              </a:ext>
            </a:extLst>
          </p:cNvPr>
          <p:cNvCxnSpPr>
            <a:cxnSpLocks/>
          </p:cNvCxnSpPr>
          <p:nvPr/>
        </p:nvCxnSpPr>
        <p:spPr>
          <a:xfrm>
            <a:off x="7518265" y="6534589"/>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860353-F16C-AD73-0B5F-1DF1FE84E1F5}"/>
              </a:ext>
            </a:extLst>
          </p:cNvPr>
          <p:cNvCxnSpPr>
            <a:cxnSpLocks/>
          </p:cNvCxnSpPr>
          <p:nvPr/>
        </p:nvCxnSpPr>
        <p:spPr>
          <a:xfrm flipV="1">
            <a:off x="7518265" y="5411588"/>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24CA5F6B-CDD9-62AA-AFC4-F17E16AE5BCF}"/>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365DF810-81D4-7D28-2B48-6BBEF47F1BC5}"/>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A8103E12-447D-C41A-CF2F-C82CAE224FF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D972870-5332-5955-7788-74011D874874}"/>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9F6D3D17-F1EE-B541-B0FA-0B5416EFD923}"/>
              </a:ext>
            </a:extLst>
          </p:cNvPr>
          <p:cNvSpPr/>
          <p:nvPr/>
        </p:nvSpPr>
        <p:spPr>
          <a:xfrm>
            <a:off x="8580168" y="6361920"/>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extBox 31">
            <a:extLst>
              <a:ext uri="{FF2B5EF4-FFF2-40B4-BE49-F238E27FC236}">
                <a16:creationId xmlns:a16="http://schemas.microsoft.com/office/drawing/2014/main" id="{F4D22628-1E22-FEF6-8920-C0749D161E5E}"/>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spTree>
    <p:extLst>
      <p:ext uri="{BB962C8B-B14F-4D97-AF65-F5344CB8AC3E}">
        <p14:creationId xmlns:p14="http://schemas.microsoft.com/office/powerpoint/2010/main" val="5001362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17677" r="15740"/>
          <a:stretch/>
        </p:blipFill>
        <p:spPr>
          <a:xfrm>
            <a:off x="0" y="368300"/>
            <a:ext cx="6096000"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en-US" dirty="0">
                <a:solidFill>
                  <a:schemeClr val="accent1"/>
                </a:solidFill>
              </a:rPr>
              <a:t>SOIL</a:t>
            </a: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3" y="2391774"/>
            <a:ext cx="3689123" cy="1530521"/>
          </a:xfrm>
        </p:spPr>
        <p:txBody>
          <a:bodyPr/>
          <a:lstStyle/>
          <a:p>
            <a:r>
              <a:rPr lang="en-US" dirty="0"/>
              <a:t>Coonawarra is famous for its strip of terra </a:t>
            </a:r>
            <a:r>
              <a:rPr lang="en-US" dirty="0" err="1"/>
              <a:t>rossa</a:t>
            </a:r>
            <a:r>
              <a:rPr lang="en-US" dirty="0"/>
              <a:t> (Italian for ‘red soil’). It sits on top of a ridge of limestone above an ancient reservoir of pure water – ideal for growing world-class grapes. Other soils include black and brown rendzina clays and sandy loams.</a:t>
            </a:r>
            <a:endParaRPr lang="en-AU" dirty="0"/>
          </a:p>
        </p:txBody>
      </p:sp>
    </p:spTree>
    <p:extLst>
      <p:ext uri="{BB962C8B-B14F-4D97-AF65-F5344CB8AC3E}">
        <p14:creationId xmlns:p14="http://schemas.microsoft.com/office/powerpoint/2010/main" val="424991755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t="31224" b="31224"/>
          <a:stretch/>
        </p:blipFill>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23888" y="2402114"/>
            <a:ext cx="6158452" cy="1325562"/>
          </a:xfrm>
        </p:spPr>
        <p:txBody>
          <a:bodyPr/>
          <a:lstStyle/>
          <a:p>
            <a:r>
              <a:rPr lang="en-US" sz="3200" dirty="0"/>
              <a:t>VITICULTURE AND WINEMAKING</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4294967295"/>
          </p:nvPr>
        </p:nvSpPr>
        <p:spPr>
          <a:xfrm>
            <a:off x="623888" y="3201081"/>
            <a:ext cx="5340350" cy="1325562"/>
          </a:xfrm>
        </p:spPr>
        <p:txBody>
          <a:bodyPr/>
          <a:lstStyle/>
          <a:p>
            <a:pPr marL="0" indent="0">
              <a:buNone/>
            </a:pPr>
            <a:r>
              <a:rPr lang="en-US" sz="5400" dirty="0">
                <a:solidFill>
                  <a:schemeClr val="accent5"/>
                </a:solidFill>
              </a:rPr>
              <a:t>COONAWARRA</a:t>
            </a:r>
          </a:p>
        </p:txBody>
      </p:sp>
    </p:spTree>
    <p:extLst>
      <p:ext uri="{BB962C8B-B14F-4D97-AF65-F5344CB8AC3E}">
        <p14:creationId xmlns:p14="http://schemas.microsoft.com/office/powerpoint/2010/main" val="40358836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71EF1D9-02BD-CC98-2C97-22C2C754AA1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F71CDB64-E01D-35C0-5842-7F66667D36DA}"/>
              </a:ext>
            </a:extLst>
          </p:cNvPr>
          <p:cNvSpPr>
            <a:spLocks noGrp="1"/>
          </p:cNvSpPr>
          <p:nvPr>
            <p:ph type="body" sz="quarter" idx="12"/>
          </p:nvPr>
        </p:nvSpPr>
        <p:spPr>
          <a:xfrm>
            <a:off x="623887" y="3335508"/>
            <a:ext cx="3745745" cy="2405401"/>
          </a:xfrm>
        </p:spPr>
        <p:txBody>
          <a:bodyPr/>
          <a:lstStyle/>
          <a:p>
            <a:pPr>
              <a:lnSpc>
                <a:spcPct val="99000"/>
              </a:lnSpc>
              <a:spcBef>
                <a:spcPts val="900"/>
              </a:spcBef>
            </a:pPr>
            <a:r>
              <a:rPr lang="en-US" dirty="0"/>
              <a:t>Region benefits from a mix </a:t>
            </a:r>
            <a:br>
              <a:rPr lang="en-US" dirty="0"/>
            </a:br>
            <a:r>
              <a:rPr lang="en-US" dirty="0"/>
              <a:t>of experienced viticulturists </a:t>
            </a:r>
            <a:br>
              <a:rPr lang="en-US" dirty="0"/>
            </a:br>
            <a:r>
              <a:rPr lang="en-US" dirty="0"/>
              <a:t>and winemakers, and relative newcomers</a:t>
            </a:r>
          </a:p>
          <a:p>
            <a:pPr>
              <a:lnSpc>
                <a:spcPct val="99000"/>
              </a:lnSpc>
              <a:spcBef>
                <a:spcPts val="900"/>
              </a:spcBef>
            </a:pPr>
            <a:r>
              <a:rPr lang="en-US" dirty="0"/>
              <a:t>Past decade has seen numerous innovations in the vineyard </a:t>
            </a:r>
          </a:p>
          <a:p>
            <a:pPr>
              <a:lnSpc>
                <a:spcPct val="99000"/>
              </a:lnSpc>
              <a:spcBef>
                <a:spcPts val="900"/>
              </a:spcBef>
            </a:pPr>
            <a:r>
              <a:rPr lang="en-US" dirty="0"/>
              <a:t>New trellis practices, improved water management and </a:t>
            </a:r>
            <a:br>
              <a:rPr lang="en-US" dirty="0"/>
            </a:br>
            <a:r>
              <a:rPr lang="en-US" dirty="0"/>
              <a:t>greater focus on sustainability</a:t>
            </a:r>
          </a:p>
          <a:p>
            <a:pPr>
              <a:lnSpc>
                <a:spcPct val="99000"/>
              </a:lnSpc>
              <a:spcBef>
                <a:spcPts val="900"/>
              </a:spcBef>
            </a:pPr>
            <a:r>
              <a:rPr lang="en-US" dirty="0"/>
              <a:t>Harvest: Early February to April </a:t>
            </a:r>
          </a:p>
        </p:txBody>
      </p:sp>
      <p:sp>
        <p:nvSpPr>
          <p:cNvPr id="5" name="Text Placeholder 4">
            <a:extLst>
              <a:ext uri="{FF2B5EF4-FFF2-40B4-BE49-F238E27FC236}">
                <a16:creationId xmlns:a16="http://schemas.microsoft.com/office/drawing/2014/main" id="{F7320438-B1AF-D84F-E324-5B68204F2AEC}"/>
              </a:ext>
            </a:extLst>
          </p:cNvPr>
          <p:cNvSpPr>
            <a:spLocks noGrp="1"/>
          </p:cNvSpPr>
          <p:nvPr>
            <p:ph type="body" sz="quarter" idx="13"/>
          </p:nvPr>
        </p:nvSpPr>
        <p:spPr>
          <a:xfrm>
            <a:off x="623888" y="584200"/>
            <a:ext cx="5340350" cy="410029"/>
          </a:xfrm>
        </p:spPr>
        <p:txBody>
          <a:bodyPr/>
          <a:lstStyle/>
          <a:p>
            <a:r>
              <a:rPr lang="en-US" sz="3200" dirty="0">
                <a:solidFill>
                  <a:schemeClr val="bg2"/>
                </a:solidFill>
              </a:rPr>
              <a:t>GRAPE GROWING</a:t>
            </a:r>
          </a:p>
        </p:txBody>
      </p:sp>
      <p:sp>
        <p:nvSpPr>
          <p:cNvPr id="2" name="Text Placeholder 4">
            <a:extLst>
              <a:ext uri="{FF2B5EF4-FFF2-40B4-BE49-F238E27FC236}">
                <a16:creationId xmlns:a16="http://schemas.microsoft.com/office/drawing/2014/main" id="{801EFFA6-CBD1-47F7-18A3-C867734046A4}"/>
              </a:ext>
            </a:extLst>
          </p:cNvPr>
          <p:cNvSpPr txBox="1">
            <a:spLocks/>
          </p:cNvSpPr>
          <p:nvPr/>
        </p:nvSpPr>
        <p:spPr>
          <a:xfrm>
            <a:off x="623888" y="994229"/>
            <a:ext cx="5340350" cy="1325563"/>
          </a:xfrm>
          <a:prstGeom prst="rect">
            <a:avLst/>
          </a:prstGeom>
        </p:spPr>
        <p:txBody>
          <a:bodyPr vert="horz" lIns="0" tIns="0" rIns="0" bIns="0" rtlCol="0">
            <a:noAutofit/>
          </a:bodyPr>
          <a:lstStyle>
            <a:lvl1pPr marL="0" indent="0" algn="l" defTabSz="914453" rtl="0" eaLnBrk="1" latinLnBrk="0" hangingPunct="1">
              <a:lnSpc>
                <a:spcPct val="82000"/>
              </a:lnSpc>
              <a:spcBef>
                <a:spcPts val="544"/>
              </a:spcBef>
              <a:buClr>
                <a:schemeClr val="accent4"/>
              </a:buClr>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5"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4"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9" indent="0" algn="l" defTabSz="914453" rtl="0" eaLnBrk="1" latinLnBrk="0" hangingPunct="1">
              <a:lnSpc>
                <a:spcPct val="100000"/>
              </a:lnSpc>
              <a:spcBef>
                <a:spcPct val="0"/>
              </a:spcBef>
              <a:buClrTx/>
              <a:buFontTx/>
              <a:buNone/>
              <a:defRPr sz="544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EVOLUTION AND INNOVATION</a:t>
            </a:r>
          </a:p>
        </p:txBody>
      </p:sp>
    </p:spTree>
    <p:extLst>
      <p:ext uri="{BB962C8B-B14F-4D97-AF65-F5344CB8AC3E}">
        <p14:creationId xmlns:p14="http://schemas.microsoft.com/office/powerpoint/2010/main" val="25905594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F1CEEF7-D38F-1BEC-28A1-EC2B9620DFF3}"/>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l="25603" t="-146" r="7814" b="146"/>
          <a:stretch/>
        </p:blipFill>
        <p:spPr>
          <a:xfrm>
            <a:off x="6096000" y="368300"/>
            <a:ext cx="6096000" cy="6103620"/>
          </a:xfrm>
        </p:spPr>
      </p:pic>
      <p:sp>
        <p:nvSpPr>
          <p:cNvPr id="3" name="Title 2">
            <a:extLst>
              <a:ext uri="{FF2B5EF4-FFF2-40B4-BE49-F238E27FC236}">
                <a16:creationId xmlns:a16="http://schemas.microsoft.com/office/drawing/2014/main" id="{2958846E-2E15-56F6-2216-AEB4A6950047}"/>
              </a:ext>
            </a:extLst>
          </p:cNvPr>
          <p:cNvSpPr>
            <a:spLocks noGrp="1"/>
          </p:cNvSpPr>
          <p:nvPr>
            <p:ph type="title"/>
          </p:nvPr>
        </p:nvSpPr>
        <p:spPr>
          <a:xfrm>
            <a:off x="630419" y="199571"/>
            <a:ext cx="4829691" cy="785732"/>
          </a:xfrm>
        </p:spPr>
        <p:txBody>
          <a:bodyPr/>
          <a:lstStyle/>
          <a:p>
            <a:r>
              <a:rPr lang="en-US" dirty="0">
                <a:solidFill>
                  <a:schemeClr val="accent5"/>
                </a:solidFill>
              </a:rPr>
              <a:t>WINEMAKING:</a:t>
            </a:r>
          </a:p>
        </p:txBody>
      </p:sp>
      <p:sp>
        <p:nvSpPr>
          <p:cNvPr id="5" name="Text Placeholder 4">
            <a:extLst>
              <a:ext uri="{FF2B5EF4-FFF2-40B4-BE49-F238E27FC236}">
                <a16:creationId xmlns:a16="http://schemas.microsoft.com/office/drawing/2014/main" id="{44C3F268-D45B-B12B-AE2C-C6A0286E2C03}"/>
              </a:ext>
            </a:extLst>
          </p:cNvPr>
          <p:cNvSpPr>
            <a:spLocks noGrp="1"/>
          </p:cNvSpPr>
          <p:nvPr>
            <p:ph type="body" sz="quarter" idx="13"/>
          </p:nvPr>
        </p:nvSpPr>
        <p:spPr>
          <a:xfrm>
            <a:off x="623888" y="1067435"/>
            <a:ext cx="5340350" cy="1325563"/>
          </a:xfrm>
        </p:spPr>
        <p:txBody>
          <a:bodyPr/>
          <a:lstStyle/>
          <a:p>
            <a:r>
              <a:rPr lang="en-US" dirty="0">
                <a:solidFill>
                  <a:schemeClr val="accent1"/>
                </a:solidFill>
              </a:rPr>
              <a:t>WHERE QUALITY TAKES TIME</a:t>
            </a:r>
          </a:p>
        </p:txBody>
      </p:sp>
      <p:sp>
        <p:nvSpPr>
          <p:cNvPr id="2" name="Text Placeholder 3">
            <a:extLst>
              <a:ext uri="{FF2B5EF4-FFF2-40B4-BE49-F238E27FC236}">
                <a16:creationId xmlns:a16="http://schemas.microsoft.com/office/drawing/2014/main" id="{A20E4DE1-BA5F-2761-D3EF-6DD5B7D8D0CB}"/>
              </a:ext>
            </a:extLst>
          </p:cNvPr>
          <p:cNvSpPr txBox="1">
            <a:spLocks/>
          </p:cNvSpPr>
          <p:nvPr/>
        </p:nvSpPr>
        <p:spPr>
          <a:xfrm>
            <a:off x="623887" y="3741908"/>
            <a:ext cx="3745745" cy="2405401"/>
          </a:xfrm>
          <a:prstGeom prst="rect">
            <a:avLst/>
          </a:prstGeom>
        </p:spPr>
        <p:txBody>
          <a:bodyPr/>
          <a:lst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9000"/>
              </a:lnSpc>
              <a:spcBef>
                <a:spcPts val="900"/>
              </a:spcBef>
            </a:pPr>
            <a:r>
              <a:rPr lang="en-US" dirty="0"/>
              <a:t>Closer collaboration between viticulturists and winemakers</a:t>
            </a:r>
          </a:p>
          <a:p>
            <a:pPr>
              <a:lnSpc>
                <a:spcPct val="99000"/>
              </a:lnSpc>
              <a:spcBef>
                <a:spcPts val="900"/>
              </a:spcBef>
            </a:pPr>
            <a:r>
              <a:rPr lang="en-US" dirty="0"/>
              <a:t>More refined use of oak for ageing red wines</a:t>
            </a:r>
          </a:p>
          <a:p>
            <a:pPr>
              <a:lnSpc>
                <a:spcPct val="99000"/>
              </a:lnSpc>
              <a:spcBef>
                <a:spcPts val="900"/>
              </a:spcBef>
            </a:pPr>
            <a:r>
              <a:rPr lang="en-US" dirty="0"/>
              <a:t>Blending for balance, complexity, intensity and length</a:t>
            </a:r>
          </a:p>
        </p:txBody>
      </p:sp>
    </p:spTree>
    <p:extLst>
      <p:ext uri="{BB962C8B-B14F-4D97-AF65-F5344CB8AC3E}">
        <p14:creationId xmlns:p14="http://schemas.microsoft.com/office/powerpoint/2010/main" val="40459113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8">
            <a:extLst>
              <a:ext uri="{FF2B5EF4-FFF2-40B4-BE49-F238E27FC236}">
                <a16:creationId xmlns:a16="http://schemas.microsoft.com/office/drawing/2014/main" id="{C2F122E4-C657-0652-0E03-0C2FC06C379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450119" y="1933074"/>
            <a:ext cx="1182507" cy="3579859"/>
          </a:xfrm>
          <a:prstGeom prst="rect">
            <a:avLst/>
          </a:prstGeom>
        </p:spPr>
      </p:pic>
      <p:pic>
        <p:nvPicPr>
          <p:cNvPr id="2" name="Picture Placeholder 8">
            <a:extLst>
              <a:ext uri="{FF2B5EF4-FFF2-40B4-BE49-F238E27FC236}">
                <a16:creationId xmlns:a16="http://schemas.microsoft.com/office/drawing/2014/main" id="{5896CC81-2FD1-EC08-7FEB-FE5002BE0D5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406059" y="1933074"/>
            <a:ext cx="1182507" cy="3579859"/>
          </a:xfrm>
          <a:prstGeom prst="rect">
            <a:avLst/>
          </a:prstGeom>
        </p:spPr>
      </p:pic>
      <p:pic>
        <p:nvPicPr>
          <p:cNvPr id="27" name="Picture Placeholder 8">
            <a:extLst>
              <a:ext uri="{FF2B5EF4-FFF2-40B4-BE49-F238E27FC236}">
                <a16:creationId xmlns:a16="http://schemas.microsoft.com/office/drawing/2014/main" id="{AB0708A4-22C4-C5FE-02E7-7310E1545F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166217" y="1770536"/>
            <a:ext cx="1270924" cy="3847526"/>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28124" y="1778557"/>
            <a:ext cx="1270924" cy="3847526"/>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465273"/>
          </a:xfrm>
          <a:prstGeom prst="rect">
            <a:avLst/>
          </a:prstGeom>
          <a:noFill/>
        </p:spPr>
        <p:txBody>
          <a:bodyPr wrap="square">
            <a:spAutoFit/>
          </a:bodyPr>
          <a:lstStyle/>
          <a:p>
            <a:pPr>
              <a:lnSpc>
                <a:spcPct val="82000"/>
              </a:lnSpc>
            </a:pPr>
            <a:r>
              <a:rPr lang="en-US" sz="5440" dirty="0">
                <a:solidFill>
                  <a:srgbClr val="601329"/>
                </a:solidFill>
                <a:latin typeface="Neue Haas Grotesk Text Pro" panose="020B0504020202020204" pitchFamily="34" charset="77"/>
              </a:rPr>
              <a:t>COONAWARRA</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CABERNET</a:t>
            </a:r>
          </a:p>
          <a:p>
            <a:pPr algn="ctr"/>
            <a:r>
              <a:rPr lang="en-US" dirty="0">
                <a:solidFill>
                  <a:srgbClr val="601329"/>
                </a:solidFill>
                <a:latin typeface="Neue Haas Grotesk Text Pro" panose="020B0504020202020204" pitchFamily="34" charset="77"/>
              </a:rPr>
              <a:t>SAUVIGNON</a:t>
            </a:r>
          </a:p>
          <a:p>
            <a:pPr algn="ctr"/>
            <a:r>
              <a:rPr lang="en-US" sz="3800" b="1" dirty="0">
                <a:solidFill>
                  <a:schemeClr val="bg1"/>
                </a:solidFill>
                <a:latin typeface="Neue Haas Grotesk Text Pro" panose="020B0504020202020204" pitchFamily="34" charset="77"/>
              </a:rPr>
              <a:t>55%</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951916"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SHIRAZ</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24%</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995976" y="5470367"/>
            <a:ext cx="184296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MERLOT</a:t>
            </a:r>
          </a:p>
          <a:p>
            <a:pPr algn="ctr"/>
            <a:endParaRPr lang="en-US" sz="1800" b="1" dirty="0">
              <a:solidFill>
                <a:schemeClr val="bg1"/>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7%</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6861171" y="5470367"/>
            <a:ext cx="2200713"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CHARDONNAY</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6%</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a:solidFill>
                  <a:srgbClr val="601329"/>
                </a:solidFill>
                <a:latin typeface="Neue Haas Grotesk Text Pro" panose="020B0504020202020204" pitchFamily="34" charset="77"/>
              </a:rPr>
              <a:t>SAUVIGNON </a:t>
            </a:r>
            <a:r>
              <a:rPr lang="en-US" dirty="0">
                <a:solidFill>
                  <a:srgbClr val="601329"/>
                </a:solidFill>
                <a:latin typeface="Neue Haas Grotesk Text Pro" panose="020B0504020202020204" pitchFamily="34" charset="77"/>
              </a:rPr>
              <a:t>BLANC</a:t>
            </a:r>
          </a:p>
          <a:p>
            <a:pPr algn="ctr"/>
            <a:r>
              <a:rPr lang="en-US" sz="3800" b="1" dirty="0">
                <a:solidFill>
                  <a:schemeClr val="bg1"/>
                </a:solidFill>
                <a:latin typeface="Neue Haas Grotesk Text Pro" panose="020B0504020202020204" pitchFamily="34" charset="77"/>
              </a:rPr>
              <a:t>3%</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9078916" y="3945618"/>
            <a:ext cx="1997022"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SAUVIGNON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BLANC</a:t>
            </a:r>
          </a:p>
        </p:txBody>
      </p:sp>
      <p:sp>
        <p:nvSpPr>
          <p:cNvPr id="19" name="TextBox 18">
            <a:extLst>
              <a:ext uri="{FF2B5EF4-FFF2-40B4-BE49-F238E27FC236}">
                <a16:creationId xmlns:a16="http://schemas.microsoft.com/office/drawing/2014/main" id="{D1A8A0A2-2C26-976D-AF4E-0E4CCEC9774D}"/>
              </a:ext>
            </a:extLst>
          </p:cNvPr>
          <p:cNvSpPr txBox="1"/>
          <p:nvPr/>
        </p:nvSpPr>
        <p:spPr>
          <a:xfrm rot="16200000">
            <a:off x="6837375" y="4049269"/>
            <a:ext cx="2260748"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CHARDONNAY</a:t>
            </a:r>
          </a:p>
        </p:txBody>
      </p:sp>
      <p:sp>
        <p:nvSpPr>
          <p:cNvPr id="20" name="TextBox 19">
            <a:extLst>
              <a:ext uri="{FF2B5EF4-FFF2-40B4-BE49-F238E27FC236}">
                <a16:creationId xmlns:a16="http://schemas.microsoft.com/office/drawing/2014/main" id="{D912074E-0F09-7AA3-FACC-5624B6DB03E4}"/>
              </a:ext>
            </a:extLst>
          </p:cNvPr>
          <p:cNvSpPr txBox="1"/>
          <p:nvPr/>
        </p:nvSpPr>
        <p:spPr>
          <a:xfrm rot="16200000">
            <a:off x="5197646" y="4019454"/>
            <a:ext cx="1395126"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MERLOT</a:t>
            </a:r>
          </a:p>
        </p:txBody>
      </p:sp>
      <p:sp>
        <p:nvSpPr>
          <p:cNvPr id="22" name="TextBox 21">
            <a:extLst>
              <a:ext uri="{FF2B5EF4-FFF2-40B4-BE49-F238E27FC236}">
                <a16:creationId xmlns:a16="http://schemas.microsoft.com/office/drawing/2014/main" id="{C5D5667E-7F87-6EA8-739E-E7FDB88549DE}"/>
              </a:ext>
            </a:extLst>
          </p:cNvPr>
          <p:cNvSpPr txBox="1"/>
          <p:nvPr/>
        </p:nvSpPr>
        <p:spPr>
          <a:xfrm rot="16200000">
            <a:off x="3224947" y="4019455"/>
            <a:ext cx="1278876"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SHIRAZ</a:t>
            </a:r>
          </a:p>
        </p:txBody>
      </p:sp>
      <p:pic>
        <p:nvPicPr>
          <p:cNvPr id="4" name="Picture Placeholder 8">
            <a:extLst>
              <a:ext uri="{FF2B5EF4-FFF2-40B4-BE49-F238E27FC236}">
                <a16:creationId xmlns:a16="http://schemas.microsoft.com/office/drawing/2014/main" id="{767F01D7-8924-F112-2EAE-63A6DEF5B11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93876" y="1770536"/>
            <a:ext cx="1270924" cy="3847526"/>
          </a:xfrm>
          <a:prstGeom prst="rect">
            <a:avLst/>
          </a:prstGeom>
        </p:spPr>
      </p:pic>
      <p:sp>
        <p:nvSpPr>
          <p:cNvPr id="5" name="TextBox 4">
            <a:extLst>
              <a:ext uri="{FF2B5EF4-FFF2-40B4-BE49-F238E27FC236}">
                <a16:creationId xmlns:a16="http://schemas.microsoft.com/office/drawing/2014/main" id="{AD8FBDD6-13EC-0BA5-1121-2E9476226743}"/>
              </a:ext>
            </a:extLst>
          </p:cNvPr>
          <p:cNvSpPr txBox="1"/>
          <p:nvPr/>
        </p:nvSpPr>
        <p:spPr>
          <a:xfrm rot="16200000">
            <a:off x="967948" y="3910450"/>
            <a:ext cx="1848198"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CABERNET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SAVIGNON</a:t>
            </a:r>
          </a:p>
        </p:txBody>
      </p:sp>
    </p:spTree>
    <p:extLst>
      <p:ext uri="{BB962C8B-B14F-4D97-AF65-F5344CB8AC3E}">
        <p14:creationId xmlns:p14="http://schemas.microsoft.com/office/powerpoint/2010/main" val="38591785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198913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86910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COONAWARRA</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CABERNET SAUVIGNON</a:t>
            </a:r>
          </a:p>
        </p:txBody>
      </p:sp>
      <p:sp>
        <p:nvSpPr>
          <p:cNvPr id="26" name="Oval 25">
            <a:extLst>
              <a:ext uri="{FF2B5EF4-FFF2-40B4-BE49-F238E27FC236}">
                <a16:creationId xmlns:a16="http://schemas.microsoft.com/office/drawing/2014/main" id="{EA6BCBDD-680C-58C3-153A-39C29DAC56F3}"/>
              </a:ext>
            </a:extLst>
          </p:cNvPr>
          <p:cNvSpPr/>
          <p:nvPr/>
        </p:nvSpPr>
        <p:spPr>
          <a:xfrm>
            <a:off x="7825373" y="629294"/>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997786" y="1086649"/>
            <a:ext cx="1832762" cy="129150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2200" dirty="0">
                <a:solidFill>
                  <a:schemeClr val="tx1"/>
                </a:solidFill>
                <a:effectLst/>
                <a:latin typeface="Neue Haas Grotesk Text Pro" panose="020B0504020202020204" pitchFamily="34" charset="77"/>
              </a:rPr>
              <a:t>STAR OF THE REGION</a:t>
            </a:r>
          </a:p>
          <a:p>
            <a:pPr algn="ctr"/>
            <a:r>
              <a:rPr lang="en-AU" sz="1600" b="0" dirty="0">
                <a:solidFill>
                  <a:schemeClr val="tx1"/>
                </a:solidFill>
                <a:effectLst/>
                <a:latin typeface="Neue Haas Grotesk Text Pro" panose="020B0504020202020204" pitchFamily="34" charset="77"/>
              </a:rPr>
              <a:t>RENOWNED FOR ITS AGEING ABILITY</a:t>
            </a:r>
          </a:p>
        </p:txBody>
      </p:sp>
      <p:sp>
        <p:nvSpPr>
          <p:cNvPr id="29" name="TextBox 28">
            <a:extLst>
              <a:ext uri="{FF2B5EF4-FFF2-40B4-BE49-F238E27FC236}">
                <a16:creationId xmlns:a16="http://schemas.microsoft.com/office/drawing/2014/main" id="{9EE6620A-6DE8-9F2C-93D7-EA689D1394C6}"/>
              </a:ext>
            </a:extLst>
          </p:cNvPr>
          <p:cNvSpPr txBox="1"/>
          <p:nvPr/>
        </p:nvSpPr>
        <p:spPr>
          <a:xfrm>
            <a:off x="631489" y="4754559"/>
            <a:ext cx="2805709" cy="189026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PRIMARY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Black cherry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Cassis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Dried mint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Eucalyptus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Capsicum (bell pepper)</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1428847" y="4241041"/>
            <a:ext cx="415915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428847" y="4241041"/>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7700320" y="5600956"/>
            <a:ext cx="2844307" cy="830997"/>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OAK FLAVOURS WITH NOTES OF CEDAR, TOAST AND CHARRED WOOD</a:t>
            </a:r>
          </a:p>
        </p:txBody>
      </p:sp>
      <p:sp>
        <p:nvSpPr>
          <p:cNvPr id="6" name="TextBox 5">
            <a:extLst>
              <a:ext uri="{FF2B5EF4-FFF2-40B4-BE49-F238E27FC236}">
                <a16:creationId xmlns:a16="http://schemas.microsoft.com/office/drawing/2014/main" id="{55DF217E-BBED-851F-DB9F-4789B3905354}"/>
              </a:ext>
            </a:extLst>
          </p:cNvPr>
          <p:cNvSpPr txBox="1"/>
          <p:nvPr/>
        </p:nvSpPr>
        <p:spPr>
          <a:xfrm>
            <a:off x="2841996" y="4772513"/>
            <a:ext cx="2805709" cy="1167948"/>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AGED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Cedar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Tobacco</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Earth</a:t>
            </a:r>
            <a:endParaRPr lang="en-AU" sz="1400" dirty="0">
              <a:effectLst/>
              <a:latin typeface="Neue Haas Grotesk Text Pro" panose="020B0504020202020204" pitchFamily="34" charset="77"/>
            </a:endParaRPr>
          </a:p>
        </p:txBody>
      </p:sp>
      <p:cxnSp>
        <p:nvCxnSpPr>
          <p:cNvPr id="9" name="Straight Connector 8">
            <a:extLst>
              <a:ext uri="{FF2B5EF4-FFF2-40B4-BE49-F238E27FC236}">
                <a16:creationId xmlns:a16="http://schemas.microsoft.com/office/drawing/2014/main" id="{8C7B403D-F9EA-EA37-AFE7-C8FEC4429B0E}"/>
              </a:ext>
            </a:extLst>
          </p:cNvPr>
          <p:cNvCxnSpPr>
            <a:cxnSpLocks/>
          </p:cNvCxnSpPr>
          <p:nvPr/>
        </p:nvCxnSpPr>
        <p:spPr>
          <a:xfrm>
            <a:off x="3421639" y="4241041"/>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2" cstate="screen">
            <a:extLst>
              <a:ext uri="{28A0092B-C50C-407E-A947-70E740481C1C}">
                <a14:useLocalDpi xmlns:a14="http://schemas.microsoft.com/office/drawing/2010/main"/>
              </a:ext>
            </a:extLst>
          </a:blip>
          <a:srcRect l="8675" r="8675"/>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5" name="Straight Connector 4">
            <a:extLst>
              <a:ext uri="{FF2B5EF4-FFF2-40B4-BE49-F238E27FC236}">
                <a16:creationId xmlns:a16="http://schemas.microsoft.com/office/drawing/2014/main" id="{2CDDFD26-328C-5A41-F626-EF0789E3D0C7}"/>
              </a:ext>
            </a:extLst>
          </p:cNvPr>
          <p:cNvCxnSpPr>
            <a:cxnSpLocks/>
          </p:cNvCxnSpPr>
          <p:nvPr/>
        </p:nvCxnSpPr>
        <p:spPr>
          <a:xfrm>
            <a:off x="6886350" y="3948402"/>
            <a:ext cx="3419411"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ED07CC8-FDFE-EB18-619F-D40C9B6B9566}"/>
              </a:ext>
            </a:extLst>
          </p:cNvPr>
          <p:cNvCxnSpPr>
            <a:cxnSpLocks/>
          </p:cNvCxnSpPr>
          <p:nvPr/>
        </p:nvCxnSpPr>
        <p:spPr>
          <a:xfrm>
            <a:off x="11087931" y="283498"/>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F251D33A-C7E0-70A4-6D75-5D3B19642A8B}"/>
              </a:ext>
            </a:extLst>
          </p:cNvPr>
          <p:cNvSpPr/>
          <p:nvPr/>
        </p:nvSpPr>
        <p:spPr>
          <a:xfrm>
            <a:off x="9830548" y="2819036"/>
            <a:ext cx="2199918" cy="22280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10" name="object 58">
            <a:extLst>
              <a:ext uri="{FF2B5EF4-FFF2-40B4-BE49-F238E27FC236}">
                <a16:creationId xmlns:a16="http://schemas.microsoft.com/office/drawing/2014/main" id="{A8427F61-E475-2379-CCB4-42A486915E6A}"/>
              </a:ext>
            </a:extLst>
          </p:cNvPr>
          <p:cNvSpPr txBox="1"/>
          <p:nvPr/>
        </p:nvSpPr>
        <p:spPr>
          <a:xfrm>
            <a:off x="9913144" y="3255537"/>
            <a:ext cx="2034726" cy="1710084"/>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200" dirty="0">
                <a:effectLst/>
                <a:latin typeface="Neue Haas Grotesk Text Pro" panose="020B0504020202020204" pitchFamily="34" charset="77"/>
              </a:rPr>
              <a:t>MORE THAN</a:t>
            </a:r>
          </a:p>
          <a:p>
            <a:pPr algn="ctr">
              <a:lnSpc>
                <a:spcPct val="82000"/>
              </a:lnSpc>
              <a:spcBef>
                <a:spcPts val="217"/>
              </a:spcBef>
            </a:pPr>
            <a:r>
              <a:rPr lang="en-AU" sz="6000" dirty="0">
                <a:effectLst/>
                <a:latin typeface="Neue Haas Grotesk Text Pro" panose="020B0504020202020204" pitchFamily="34" charset="77"/>
              </a:rPr>
              <a:t>1/2</a:t>
            </a:r>
          </a:p>
          <a:p>
            <a:pPr algn="ctr">
              <a:lnSpc>
                <a:spcPct val="82000"/>
              </a:lnSpc>
              <a:spcBef>
                <a:spcPts val="217"/>
              </a:spcBef>
            </a:pPr>
            <a:r>
              <a:rPr lang="en-AU" sz="1600" dirty="0">
                <a:latin typeface="Neue Haas Grotesk Text Pro" panose="020B0504020202020204" pitchFamily="34" charset="77"/>
              </a:rPr>
              <a:t>OF TOTAL </a:t>
            </a:r>
            <a:br>
              <a:rPr lang="en-AU" sz="1600" dirty="0">
                <a:latin typeface="Neue Haas Grotesk Text Pro" panose="020B0504020202020204" pitchFamily="34" charset="77"/>
              </a:rPr>
            </a:br>
            <a:r>
              <a:rPr lang="en-AU" sz="1600" dirty="0">
                <a:latin typeface="Neue Haas Grotesk Text Pro" panose="020B0504020202020204" pitchFamily="34" charset="77"/>
              </a:rPr>
              <a:t>ANNUAL </a:t>
            </a:r>
            <a:br>
              <a:rPr lang="en-AU" sz="1600" dirty="0">
                <a:latin typeface="Neue Haas Grotesk Text Pro" panose="020B0504020202020204" pitchFamily="34" charset="77"/>
              </a:rPr>
            </a:br>
            <a:r>
              <a:rPr lang="en-AU" sz="1600" dirty="0">
                <a:latin typeface="Neue Haas Grotesk Text Pro" panose="020B0504020202020204" pitchFamily="34" charset="77"/>
              </a:rPr>
              <a:t>CRUSH</a:t>
            </a:r>
            <a:endParaRPr lang="en-AU" sz="1600" dirty="0">
              <a:effectLst/>
              <a:latin typeface="Neue Haas Grotesk Text Pro" panose="020B0504020202020204" pitchFamily="34" charset="77"/>
            </a:endParaRPr>
          </a:p>
        </p:txBody>
      </p:sp>
      <p:cxnSp>
        <p:nvCxnSpPr>
          <p:cNvPr id="17" name="Straight Connector 16">
            <a:extLst>
              <a:ext uri="{FF2B5EF4-FFF2-40B4-BE49-F238E27FC236}">
                <a16:creationId xmlns:a16="http://schemas.microsoft.com/office/drawing/2014/main" id="{CF56FD87-2204-D2A5-D147-4AEF1AEBBFA3}"/>
              </a:ext>
            </a:extLst>
          </p:cNvPr>
          <p:cNvCxnSpPr>
            <a:cxnSpLocks/>
          </p:cNvCxnSpPr>
          <p:nvPr/>
        </p:nvCxnSpPr>
        <p:spPr>
          <a:xfrm>
            <a:off x="8995592" y="5179100"/>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D1805DE-0366-7DAF-FF5D-ECEDD7F29BB2}"/>
              </a:ext>
            </a:extLst>
          </p:cNvPr>
          <p:cNvCxnSpPr>
            <a:cxnSpLocks/>
          </p:cNvCxnSpPr>
          <p:nvPr/>
        </p:nvCxnSpPr>
        <p:spPr>
          <a:xfrm>
            <a:off x="8886736" y="2729155"/>
            <a:ext cx="0" cy="303605"/>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1648F24C-F118-5311-3095-6DFADDB15377}"/>
              </a:ext>
            </a:extLst>
          </p:cNvPr>
          <p:cNvCxnSpPr>
            <a:cxnSpLocks/>
          </p:cNvCxnSpPr>
          <p:nvPr/>
        </p:nvCxnSpPr>
        <p:spPr>
          <a:xfrm>
            <a:off x="6886350" y="5181679"/>
            <a:ext cx="2109242"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619D2FD2-8F4D-3B03-7958-7476433A7718}"/>
              </a:ext>
            </a:extLst>
          </p:cNvPr>
          <p:cNvCxnSpPr>
            <a:cxnSpLocks/>
          </p:cNvCxnSpPr>
          <p:nvPr/>
        </p:nvCxnSpPr>
        <p:spPr>
          <a:xfrm>
            <a:off x="3421639" y="3668893"/>
            <a:ext cx="217035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D86E557-F4C7-FDFE-2B30-61DE66E68FCA}"/>
              </a:ext>
            </a:extLst>
          </p:cNvPr>
          <p:cNvCxnSpPr>
            <a:cxnSpLocks/>
          </p:cNvCxnSpPr>
          <p:nvPr/>
        </p:nvCxnSpPr>
        <p:spPr>
          <a:xfrm>
            <a:off x="3436621" y="3432631"/>
            <a:ext cx="0" cy="236262"/>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19535FB7-6796-BC62-77CE-1F5070C9B0FE}"/>
              </a:ext>
            </a:extLst>
          </p:cNvPr>
          <p:cNvSpPr txBox="1"/>
          <p:nvPr/>
        </p:nvSpPr>
        <p:spPr>
          <a:xfrm>
            <a:off x="1930400" y="2637685"/>
            <a:ext cx="3004455" cy="830997"/>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MODERN STYLE IS ELEGANT AND DRINKABLE WHEN YOUNG</a:t>
            </a:r>
          </a:p>
        </p:txBody>
      </p:sp>
    </p:spTree>
    <p:extLst>
      <p:ext uri="{BB962C8B-B14F-4D97-AF65-F5344CB8AC3E}">
        <p14:creationId xmlns:p14="http://schemas.microsoft.com/office/powerpoint/2010/main" val="200193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CABERNET SAUVIGNON</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104517"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468660"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832803"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96946"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624071"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561470"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925994"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284339"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655041"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5019565"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3950268"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Cabernet Sauvignon</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603077"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104517"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468660"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83280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96946"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624070"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561470"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92599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284339"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655041"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5019565"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2006485"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276236"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569367"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104517"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468660"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83280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96946"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561470"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92599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28433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65504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5019565"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2006485"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127053"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569367"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300337"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624070"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942888"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104517"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468660"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83280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96946"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561470"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92599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28433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65504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5019565"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127053"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569367"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624070"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170591"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104517"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46866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83280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96946"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56147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925994"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284339"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655041"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5019565"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624070"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504223"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104517"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468660"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832803"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96946"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561470"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Oval 121">
            <a:extLst>
              <a:ext uri="{FF2B5EF4-FFF2-40B4-BE49-F238E27FC236}">
                <a16:creationId xmlns:a16="http://schemas.microsoft.com/office/drawing/2014/main" id="{C13D3584-8F86-FEED-950B-9D870826B16B}"/>
              </a:ext>
            </a:extLst>
          </p:cNvPr>
          <p:cNvSpPr/>
          <p:nvPr/>
        </p:nvSpPr>
        <p:spPr>
          <a:xfrm>
            <a:off x="4284339" y="627733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5019565"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200648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697804"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sp>
        <p:nvSpPr>
          <p:cNvPr id="127" name="Title 2">
            <a:extLst>
              <a:ext uri="{FF2B5EF4-FFF2-40B4-BE49-F238E27FC236}">
                <a16:creationId xmlns:a16="http://schemas.microsoft.com/office/drawing/2014/main" id="{B41CB062-B3CF-9FDE-1311-FEE1B1FAA3CD}"/>
              </a:ext>
            </a:extLst>
          </p:cNvPr>
          <p:cNvSpPr txBox="1"/>
          <p:nvPr/>
        </p:nvSpPr>
        <p:spPr>
          <a:xfrm>
            <a:off x="4569367"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624070"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728445"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4438672"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104517"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46866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832803"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96946"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56147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925994"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284339"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655041"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5019565"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624070"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504223"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screen">
            <a:extLst>
              <a:ext uri="{28A0092B-C50C-407E-A947-70E740481C1C}">
                <a14:useLocalDpi xmlns:a14="http://schemas.microsoft.com/office/drawing/2010/main"/>
              </a:ext>
            </a:extLst>
          </a:blip>
          <a:srcRect l="8675" r="8675"/>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4" name="Straight Connector 3">
            <a:extLst>
              <a:ext uri="{FF2B5EF4-FFF2-40B4-BE49-F238E27FC236}">
                <a16:creationId xmlns:a16="http://schemas.microsoft.com/office/drawing/2014/main" id="{D852DC9A-758D-3210-EE4C-E2586C586504}"/>
              </a:ext>
            </a:extLst>
          </p:cNvPr>
          <p:cNvCxnSpPr>
            <a:cxnSpLocks/>
          </p:cNvCxnSpPr>
          <p:nvPr/>
        </p:nvCxnSpPr>
        <p:spPr>
          <a:xfrm>
            <a:off x="5150704"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1849E29-E159-7C8C-AAA9-5499D77A33DB}"/>
              </a:ext>
            </a:extLst>
          </p:cNvPr>
          <p:cNvCxnSpPr>
            <a:cxnSpLocks/>
          </p:cNvCxnSpPr>
          <p:nvPr/>
        </p:nvCxnSpPr>
        <p:spPr>
          <a:xfrm>
            <a:off x="4423288" y="2569446"/>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E8959698-96CC-0A6D-FE01-CB2FCCBE514F}"/>
              </a:ext>
            </a:extLst>
          </p:cNvPr>
          <p:cNvSpPr txBox="1"/>
          <p:nvPr/>
        </p:nvSpPr>
        <p:spPr>
          <a:xfrm>
            <a:off x="2006485"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4652058"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7" name="Group 16">
            <a:extLst>
              <a:ext uri="{FF2B5EF4-FFF2-40B4-BE49-F238E27FC236}">
                <a16:creationId xmlns:a16="http://schemas.microsoft.com/office/drawing/2014/main" id="{8DEB2490-3918-E451-6BA2-84956089A438}"/>
              </a:ext>
            </a:extLst>
          </p:cNvPr>
          <p:cNvGrpSpPr/>
          <p:nvPr/>
        </p:nvGrpSpPr>
        <p:grpSpPr>
          <a:xfrm rot="10800000">
            <a:off x="3926344" y="6287100"/>
            <a:ext cx="278634" cy="272668"/>
            <a:chOff x="8032638" y="5926610"/>
            <a:chExt cx="278634" cy="272668"/>
          </a:xfrm>
        </p:grpSpPr>
        <p:sp>
          <p:nvSpPr>
            <p:cNvPr id="19" name="Freeform 18">
              <a:extLst>
                <a:ext uri="{FF2B5EF4-FFF2-40B4-BE49-F238E27FC236}">
                  <a16:creationId xmlns:a16="http://schemas.microsoft.com/office/drawing/2014/main" id="{4CD359C2-D95A-E282-F014-8522B6A7D2A8}"/>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1" name="Freeform 20">
              <a:extLst>
                <a:ext uri="{FF2B5EF4-FFF2-40B4-BE49-F238E27FC236}">
                  <a16:creationId xmlns:a16="http://schemas.microsoft.com/office/drawing/2014/main" id="{E6F7741F-E861-CECE-DFDA-B7FB7B9EA300}"/>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Tree>
    <p:extLst>
      <p:ext uri="{BB962C8B-B14F-4D97-AF65-F5344CB8AC3E}">
        <p14:creationId xmlns:p14="http://schemas.microsoft.com/office/powerpoint/2010/main" val="214388985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12573" y="523183"/>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COONAWARRA</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SHIRAZ</a:t>
            </a:r>
          </a:p>
        </p:txBody>
      </p:sp>
      <p:sp>
        <p:nvSpPr>
          <p:cNvPr id="6" name="TextBox 5">
            <a:extLst>
              <a:ext uri="{FF2B5EF4-FFF2-40B4-BE49-F238E27FC236}">
                <a16:creationId xmlns:a16="http://schemas.microsoft.com/office/drawing/2014/main" id="{3937CC6C-038C-22C6-5A1B-F274BB411F78}"/>
              </a:ext>
            </a:extLst>
          </p:cNvPr>
          <p:cNvSpPr txBox="1"/>
          <p:nvPr/>
        </p:nvSpPr>
        <p:spPr>
          <a:xfrm>
            <a:off x="683599" y="2133889"/>
            <a:ext cx="4043477" cy="895117"/>
          </a:xfrm>
          <a:prstGeom prst="rect">
            <a:avLst/>
          </a:prstGeom>
          <a:noFill/>
        </p:spPr>
        <p:txBody>
          <a:bodyPr wrap="square" anchor="b">
            <a:spAutoFit/>
          </a:bodyPr>
          <a:lstStyle/>
          <a:p>
            <a:pPr algn="ctr">
              <a:spcBef>
                <a:spcPts val="217"/>
              </a:spcBef>
              <a:spcAft>
                <a:spcPts val="315"/>
              </a:spcAft>
            </a:pPr>
            <a:r>
              <a:rPr lang="en-AU" sz="1600" dirty="0">
                <a:effectLst/>
                <a:latin typeface="Neue Haas Grotesk Text Pro" panose="020B0504020202020204" pitchFamily="34" charset="77"/>
              </a:rPr>
              <a:t>ELEGANT COOLER-CLIMATE STYLE</a:t>
            </a:r>
          </a:p>
          <a:p>
            <a:pPr algn="ctr">
              <a:spcBef>
                <a:spcPts val="217"/>
              </a:spcBef>
              <a:spcAft>
                <a:spcPts val="315"/>
              </a:spcAft>
            </a:pPr>
            <a:r>
              <a:rPr lang="en-AU" sz="1600" dirty="0">
                <a:latin typeface="Neue Haas Grotesk Text Pro" panose="020B0504020202020204" pitchFamily="34" charset="77"/>
              </a:rPr>
              <a:t>SOMETIMES BLENDED WITH CABERNET SAUVIGNON OR MERLOT</a:t>
            </a:r>
            <a:endParaRPr lang="en-AU" sz="1600" dirty="0">
              <a:effectLst/>
              <a:latin typeface="Neue Haas Grotesk Text Pro" panose="020B0504020202020204" pitchFamily="34" charset="77"/>
            </a:endParaRPr>
          </a:p>
        </p:txBody>
      </p:sp>
      <p:cxnSp>
        <p:nvCxnSpPr>
          <p:cNvPr id="20" name="Straight Connector 19">
            <a:extLst>
              <a:ext uri="{FF2B5EF4-FFF2-40B4-BE49-F238E27FC236}">
                <a16:creationId xmlns:a16="http://schemas.microsoft.com/office/drawing/2014/main" id="{3654D054-7B9D-D4AC-4445-35BFD05D1739}"/>
              </a:ext>
            </a:extLst>
          </p:cNvPr>
          <p:cNvCxnSpPr>
            <a:cxnSpLocks/>
            <a:endCxn id="26" idx="2"/>
          </p:cNvCxnSpPr>
          <p:nvPr/>
        </p:nvCxnSpPr>
        <p:spPr>
          <a:xfrm>
            <a:off x="6735746" y="1898078"/>
            <a:ext cx="2039007" cy="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705338" y="3033822"/>
            <a:ext cx="0" cy="34202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705338" y="3368231"/>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EA6BCBDD-680C-58C3-153A-39C29DAC56F3}"/>
              </a:ext>
            </a:extLst>
          </p:cNvPr>
          <p:cNvSpPr/>
          <p:nvPr/>
        </p:nvSpPr>
        <p:spPr>
          <a:xfrm>
            <a:off x="8774753" y="606114"/>
            <a:ext cx="2583929" cy="25839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8883993" y="1185900"/>
            <a:ext cx="2365447" cy="11253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100000"/>
              </a:lnSpc>
              <a:spcBef>
                <a:spcPts val="217"/>
              </a:spcBef>
            </a:pPr>
            <a:r>
              <a:rPr lang="en-AU" sz="2400" b="1" dirty="0">
                <a:effectLst/>
                <a:latin typeface="Neue Haas Grotesk Text Pro" panose="020B0504020202020204" pitchFamily="34" charset="77"/>
              </a:rPr>
              <a:t>LONG </a:t>
            </a:r>
            <a:br>
              <a:rPr lang="en-AU" sz="2400" b="1" dirty="0">
                <a:effectLst/>
                <a:latin typeface="Neue Haas Grotesk Text Pro" panose="020B0504020202020204" pitchFamily="34" charset="77"/>
              </a:rPr>
            </a:br>
            <a:r>
              <a:rPr lang="en-AU" sz="2400" b="1" dirty="0">
                <a:effectLst/>
                <a:latin typeface="Neue Haas Grotesk Text Pro" panose="020B0504020202020204" pitchFamily="34" charset="77"/>
              </a:rPr>
              <a:t>HISTORY IN COONAWARRA</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992983" y="4169199"/>
            <a:ext cx="384918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4296410" y="4169199"/>
            <a:ext cx="0" cy="35901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3" name="Picture Placeholder 8">
            <a:extLst>
              <a:ext uri="{FF2B5EF4-FFF2-40B4-BE49-F238E27FC236}">
                <a16:creationId xmlns:a16="http://schemas.microsoft.com/office/drawing/2014/main" id="{00E01808-059B-3E38-E255-56D2BA1A6CF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340682" y="368300"/>
            <a:ext cx="2114328" cy="6400800"/>
          </a:xfrm>
          <a:prstGeom prst="rect">
            <a:avLst/>
          </a:prstGeom>
        </p:spPr>
      </p:pic>
      <p:sp>
        <p:nvSpPr>
          <p:cNvPr id="5" name="object 10">
            <a:extLst>
              <a:ext uri="{FF2B5EF4-FFF2-40B4-BE49-F238E27FC236}">
                <a16:creationId xmlns:a16="http://schemas.microsoft.com/office/drawing/2014/main" id="{CDA192C4-498D-4B53-51F1-82D359B009E4}"/>
              </a:ext>
            </a:extLst>
          </p:cNvPr>
          <p:cNvSpPr txBox="1"/>
          <p:nvPr/>
        </p:nvSpPr>
        <p:spPr>
          <a:xfrm rot="16200000">
            <a:off x="4214078"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 name="Oval 1">
            <a:extLst>
              <a:ext uri="{FF2B5EF4-FFF2-40B4-BE49-F238E27FC236}">
                <a16:creationId xmlns:a16="http://schemas.microsoft.com/office/drawing/2014/main" id="{184939A9-EF48-7F7A-909D-5D74C11EFD15}"/>
              </a:ext>
            </a:extLst>
          </p:cNvPr>
          <p:cNvSpPr/>
          <p:nvPr/>
        </p:nvSpPr>
        <p:spPr>
          <a:xfrm>
            <a:off x="3182981" y="4421129"/>
            <a:ext cx="2199918" cy="22280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7" name="object 58">
            <a:extLst>
              <a:ext uri="{FF2B5EF4-FFF2-40B4-BE49-F238E27FC236}">
                <a16:creationId xmlns:a16="http://schemas.microsoft.com/office/drawing/2014/main" id="{970E3F95-45D6-F331-8567-30842A1E27E5}"/>
              </a:ext>
            </a:extLst>
          </p:cNvPr>
          <p:cNvSpPr txBox="1"/>
          <p:nvPr/>
        </p:nvSpPr>
        <p:spPr>
          <a:xfrm>
            <a:off x="3265577" y="4857630"/>
            <a:ext cx="2034726" cy="1710084"/>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000" dirty="0">
                <a:effectLst/>
                <a:latin typeface="Neue Haas Grotesk Text Pro" panose="020B0504020202020204" pitchFamily="34" charset="77"/>
              </a:rPr>
              <a:t>MORE THAN</a:t>
            </a:r>
          </a:p>
          <a:p>
            <a:pPr algn="ctr">
              <a:lnSpc>
                <a:spcPct val="82000"/>
              </a:lnSpc>
              <a:spcBef>
                <a:spcPts val="217"/>
              </a:spcBef>
            </a:pPr>
            <a:r>
              <a:rPr lang="en-AU" sz="6000" dirty="0">
                <a:effectLst/>
                <a:latin typeface="Neue Haas Grotesk Text Pro" panose="020B0504020202020204" pitchFamily="34" charset="77"/>
              </a:rPr>
              <a:t>1/4</a:t>
            </a:r>
          </a:p>
          <a:p>
            <a:pPr algn="ctr">
              <a:lnSpc>
                <a:spcPct val="82000"/>
              </a:lnSpc>
              <a:spcBef>
                <a:spcPts val="217"/>
              </a:spcBef>
            </a:pPr>
            <a:r>
              <a:rPr lang="en-AU" sz="1600" dirty="0">
                <a:latin typeface="Neue Haas Grotesk Text Pro" panose="020B0504020202020204" pitchFamily="34" charset="77"/>
              </a:rPr>
              <a:t>OF TOTAL </a:t>
            </a:r>
            <a:br>
              <a:rPr lang="en-AU" sz="1600" dirty="0">
                <a:latin typeface="Neue Haas Grotesk Text Pro" panose="020B0504020202020204" pitchFamily="34" charset="77"/>
              </a:rPr>
            </a:br>
            <a:r>
              <a:rPr lang="en-AU" sz="1600" dirty="0">
                <a:latin typeface="Neue Haas Grotesk Text Pro" panose="020B0504020202020204" pitchFamily="34" charset="77"/>
              </a:rPr>
              <a:t>ANNUAL </a:t>
            </a:r>
            <a:br>
              <a:rPr lang="en-AU" sz="1600" dirty="0">
                <a:latin typeface="Neue Haas Grotesk Text Pro" panose="020B0504020202020204" pitchFamily="34" charset="77"/>
              </a:rPr>
            </a:br>
            <a:r>
              <a:rPr lang="en-AU" sz="1600" dirty="0">
                <a:latin typeface="Neue Haas Grotesk Text Pro" panose="020B0504020202020204" pitchFamily="34" charset="77"/>
              </a:rPr>
              <a:t>CRUSH</a:t>
            </a:r>
            <a:endParaRPr lang="en-AU" sz="1600" dirty="0">
              <a:effectLst/>
              <a:latin typeface="Neue Haas Grotesk Text Pro" panose="020B0504020202020204" pitchFamily="34" charset="77"/>
            </a:endParaRPr>
          </a:p>
        </p:txBody>
      </p:sp>
      <p:sp>
        <p:nvSpPr>
          <p:cNvPr id="8" name="TextBox 7">
            <a:extLst>
              <a:ext uri="{FF2B5EF4-FFF2-40B4-BE49-F238E27FC236}">
                <a16:creationId xmlns:a16="http://schemas.microsoft.com/office/drawing/2014/main" id="{2BE78184-FA0D-4C2A-1E41-D26FE3170891}"/>
              </a:ext>
            </a:extLst>
          </p:cNvPr>
          <p:cNvSpPr txBox="1"/>
          <p:nvPr/>
        </p:nvSpPr>
        <p:spPr>
          <a:xfrm>
            <a:off x="8043093" y="4682717"/>
            <a:ext cx="2805709" cy="189026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PRIMARY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Pepper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Raspberry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Blackberry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Plum</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Spice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Mint</a:t>
            </a:r>
            <a:endParaRPr lang="en-AU" sz="1400" dirty="0">
              <a:effectLst/>
              <a:latin typeface="Neue Haas Grotesk Text Pro" panose="020B0504020202020204" pitchFamily="34" charset="77"/>
            </a:endParaRPr>
          </a:p>
        </p:txBody>
      </p:sp>
      <p:cxnSp>
        <p:nvCxnSpPr>
          <p:cNvPr id="9" name="Straight Connector 8">
            <a:extLst>
              <a:ext uri="{FF2B5EF4-FFF2-40B4-BE49-F238E27FC236}">
                <a16:creationId xmlns:a16="http://schemas.microsoft.com/office/drawing/2014/main" id="{6FC2DDB0-E561-61CC-8D36-A912F346560F}"/>
              </a:ext>
            </a:extLst>
          </p:cNvPr>
          <p:cNvCxnSpPr>
            <a:cxnSpLocks/>
          </p:cNvCxnSpPr>
          <p:nvPr/>
        </p:nvCxnSpPr>
        <p:spPr>
          <a:xfrm>
            <a:off x="4296410" y="4169199"/>
            <a:ext cx="153570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A1AA679-2008-DAF9-4106-9F00D41B83F5}"/>
              </a:ext>
            </a:extLst>
          </p:cNvPr>
          <p:cNvCxnSpPr>
            <a:cxnSpLocks/>
          </p:cNvCxnSpPr>
          <p:nvPr/>
        </p:nvCxnSpPr>
        <p:spPr>
          <a:xfrm>
            <a:off x="8840451" y="4169199"/>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0A14EC7-8114-35DE-3C4F-31156DBACCEF}"/>
              </a:ext>
            </a:extLst>
          </p:cNvPr>
          <p:cNvSpPr txBox="1"/>
          <p:nvPr/>
        </p:nvSpPr>
        <p:spPr>
          <a:xfrm>
            <a:off x="10253600" y="4700671"/>
            <a:ext cx="2805709" cy="1167948"/>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AGED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Cedar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Tobacco</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Leather</a:t>
            </a:r>
            <a:endParaRPr lang="en-AU" sz="1400" dirty="0">
              <a:effectLst/>
              <a:latin typeface="Neue Haas Grotesk Text Pro" panose="020B0504020202020204" pitchFamily="34" charset="77"/>
            </a:endParaRPr>
          </a:p>
        </p:txBody>
      </p:sp>
      <p:cxnSp>
        <p:nvCxnSpPr>
          <p:cNvPr id="12" name="Straight Connector 11">
            <a:extLst>
              <a:ext uri="{FF2B5EF4-FFF2-40B4-BE49-F238E27FC236}">
                <a16:creationId xmlns:a16="http://schemas.microsoft.com/office/drawing/2014/main" id="{E8101AB9-3D12-A3D1-F2C5-198FC1CFB4F8}"/>
              </a:ext>
            </a:extLst>
          </p:cNvPr>
          <p:cNvCxnSpPr>
            <a:cxnSpLocks/>
          </p:cNvCxnSpPr>
          <p:nvPr/>
        </p:nvCxnSpPr>
        <p:spPr>
          <a:xfrm>
            <a:off x="10833243" y="4169199"/>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B15FF0B7-EAB1-C710-323B-374024399DF6}"/>
              </a:ext>
            </a:extLst>
          </p:cNvPr>
          <p:cNvSpPr txBox="1"/>
          <p:nvPr/>
        </p:nvSpPr>
        <p:spPr>
          <a:xfrm>
            <a:off x="448494" y="4207427"/>
            <a:ext cx="2462475" cy="1077218"/>
          </a:xfrm>
          <a:prstGeom prst="rect">
            <a:avLst/>
          </a:prstGeom>
          <a:noFill/>
        </p:spPr>
        <p:txBody>
          <a:bodyPr wrap="square" anchor="b">
            <a:spAutoFit/>
          </a:bodyPr>
          <a:lstStyle/>
          <a:p>
            <a:pPr algn="ctr">
              <a:spcBef>
                <a:spcPts val="203"/>
              </a:spcBef>
            </a:pPr>
            <a:r>
              <a:rPr lang="en-AU" sz="1600" dirty="0">
                <a:effectLst/>
                <a:latin typeface="Neue Haas Grotesk Text Pro" panose="020B0504020202020204" pitchFamily="34" charset="77"/>
              </a:rPr>
              <a:t>OAK FLAVOURS WITH NOTES OF VANILLA, CEDAR, SMOKE AND COCONUT</a:t>
            </a:r>
          </a:p>
        </p:txBody>
      </p:sp>
      <p:cxnSp>
        <p:nvCxnSpPr>
          <p:cNvPr id="21" name="Straight Connector 20">
            <a:extLst>
              <a:ext uri="{FF2B5EF4-FFF2-40B4-BE49-F238E27FC236}">
                <a16:creationId xmlns:a16="http://schemas.microsoft.com/office/drawing/2014/main" id="{16CA38DB-6A8C-77A4-CF65-D548324C2771}"/>
              </a:ext>
            </a:extLst>
          </p:cNvPr>
          <p:cNvCxnSpPr>
            <a:cxnSpLocks/>
          </p:cNvCxnSpPr>
          <p:nvPr/>
        </p:nvCxnSpPr>
        <p:spPr>
          <a:xfrm>
            <a:off x="1706519" y="3749712"/>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7DC2B78B-FE21-E122-0140-C04CF084FB21}"/>
              </a:ext>
            </a:extLst>
          </p:cNvPr>
          <p:cNvCxnSpPr>
            <a:cxnSpLocks/>
          </p:cNvCxnSpPr>
          <p:nvPr/>
        </p:nvCxnSpPr>
        <p:spPr>
          <a:xfrm>
            <a:off x="1706519" y="3749712"/>
            <a:ext cx="407517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1449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592084" y="586508"/>
            <a:ext cx="11283754" cy="1325562"/>
          </a:xfrm>
        </p:spPr>
        <p:txBody>
          <a:bodyPr/>
          <a:lstStyle/>
          <a:p>
            <a:r>
              <a:rPr lang="en-US" sz="3200" dirty="0">
                <a:solidFill>
                  <a:schemeClr val="bg2"/>
                </a:solidFill>
                <a:latin typeface="Neue Haas Grotesk Text Pro" panose="020B0504020202020204" pitchFamily="34" charset="77"/>
              </a:rPr>
              <a:t>SHIRAZ</a:t>
            </a:r>
            <a:br>
              <a:rPr lang="en-US" sz="4000" dirty="0">
                <a:solidFill>
                  <a:schemeClr val="accent3"/>
                </a:solidFill>
                <a:latin typeface="Neue Haas Grotesk Text Pro" panose="020B0504020202020204" pitchFamily="34" charset="77"/>
              </a:rPr>
            </a:br>
            <a:r>
              <a:rPr lang="en-US" sz="544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284129" y="3683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157525"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879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8293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4708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1122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834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7574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4027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861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931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3384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4054561"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Shiraz</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1735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8794" y="284276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82937"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47080"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11223"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834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7574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40271"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8616"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9318"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33842"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2076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9051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83644" y="251782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879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8293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4708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1122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7574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4027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861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931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3384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20762" y="335082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41330" y="3379698"/>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83644" y="337985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1461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834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5716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8794" y="45232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82937"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47080"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11223"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7574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40271"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8616"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9318"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33842"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41330" y="421995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83644" y="422011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834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8486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8794" y="486927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82937"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47080"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11223"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7574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40271"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8616"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9318"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33842"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834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850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879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8293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4708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1122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20762" y="582654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4" name="Title 2">
            <a:extLst>
              <a:ext uri="{FF2B5EF4-FFF2-40B4-BE49-F238E27FC236}">
                <a16:creationId xmlns:a16="http://schemas.microsoft.com/office/drawing/2014/main" id="{B513C6C9-D892-E3F3-4000-917AD96781F4}"/>
              </a:ext>
            </a:extLst>
          </p:cNvPr>
          <p:cNvSpPr txBox="1"/>
          <p:nvPr/>
        </p:nvSpPr>
        <p:spPr>
          <a:xfrm>
            <a:off x="4483644" y="582654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834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4272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7B910BE-98B0-4F4B-367C-75B3477F925C}"/>
              </a:ext>
            </a:extLst>
          </p:cNvPr>
          <p:cNvCxnSpPr>
            <a:cxnSpLocks/>
          </p:cNvCxnSpPr>
          <p:nvPr/>
        </p:nvCxnSpPr>
        <p:spPr>
          <a:xfrm>
            <a:off x="5076089"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8794" y="524841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82937"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47080"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11223"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7574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40271"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8616"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9318"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33842"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834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850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F497D147-889A-EACA-947A-F96E4A4DE5F2}"/>
              </a:ext>
            </a:extLst>
          </p:cNvPr>
          <p:cNvSpPr/>
          <p:nvPr/>
        </p:nvSpPr>
        <p:spPr>
          <a:xfrm>
            <a:off x="346779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 name="Oval 5">
            <a:extLst>
              <a:ext uri="{FF2B5EF4-FFF2-40B4-BE49-F238E27FC236}">
                <a16:creationId xmlns:a16="http://schemas.microsoft.com/office/drawing/2014/main" id="{443435B0-62A3-420B-A5B2-C12F2AAB6ACB}"/>
              </a:ext>
            </a:extLst>
          </p:cNvPr>
          <p:cNvSpPr/>
          <p:nvPr/>
        </p:nvSpPr>
        <p:spPr>
          <a:xfrm>
            <a:off x="4925888"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Title 2">
            <a:extLst>
              <a:ext uri="{FF2B5EF4-FFF2-40B4-BE49-F238E27FC236}">
                <a16:creationId xmlns:a16="http://schemas.microsoft.com/office/drawing/2014/main" id="{AB78D2AD-D8B4-C58C-35EE-119893353535}"/>
              </a:ext>
            </a:extLst>
          </p:cNvPr>
          <p:cNvSpPr txBox="1"/>
          <p:nvPr/>
        </p:nvSpPr>
        <p:spPr>
          <a:xfrm>
            <a:off x="1920762" y="4213031"/>
            <a:ext cx="100521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cxnSp>
        <p:nvCxnSpPr>
          <p:cNvPr id="16" name="Straight Connector 15">
            <a:extLst>
              <a:ext uri="{FF2B5EF4-FFF2-40B4-BE49-F238E27FC236}">
                <a16:creationId xmlns:a16="http://schemas.microsoft.com/office/drawing/2014/main" id="{D2D89A92-2EC0-4A21-319E-87AB71380F56}"/>
              </a:ext>
            </a:extLst>
          </p:cNvPr>
          <p:cNvCxnSpPr>
            <a:cxnSpLocks/>
          </p:cNvCxnSpPr>
          <p:nvPr/>
        </p:nvCxnSpPr>
        <p:spPr>
          <a:xfrm>
            <a:off x="4717363"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59C317E-F00A-81AC-9C61-483D98B69000}"/>
              </a:ext>
            </a:extLst>
          </p:cNvPr>
          <p:cNvCxnSpPr>
            <a:cxnSpLocks/>
          </p:cNvCxnSpPr>
          <p:nvPr/>
        </p:nvCxnSpPr>
        <p:spPr>
          <a:xfrm>
            <a:off x="4715997" y="2123394"/>
            <a:ext cx="36009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1354AA5D-7F47-A023-7E26-18D5673C73C4}"/>
              </a:ext>
            </a:extLst>
          </p:cNvPr>
          <p:cNvSpPr/>
          <p:nvPr/>
        </p:nvSpPr>
        <p:spPr>
          <a:xfrm>
            <a:off x="4198616" y="611695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 name="Title 2">
            <a:extLst>
              <a:ext uri="{FF2B5EF4-FFF2-40B4-BE49-F238E27FC236}">
                <a16:creationId xmlns:a16="http://schemas.microsoft.com/office/drawing/2014/main" id="{60A5F238-68A1-8C38-DFFB-FFC078723184}"/>
              </a:ext>
            </a:extLst>
          </p:cNvPr>
          <p:cNvSpPr txBox="1"/>
          <p:nvPr/>
        </p:nvSpPr>
        <p:spPr>
          <a:xfrm>
            <a:off x="3612081" y="5838297"/>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grpSp>
        <p:nvGrpSpPr>
          <p:cNvPr id="9" name="Group 8">
            <a:extLst>
              <a:ext uri="{FF2B5EF4-FFF2-40B4-BE49-F238E27FC236}">
                <a16:creationId xmlns:a16="http://schemas.microsoft.com/office/drawing/2014/main" id="{5395B3C8-A640-660A-44DB-F253131EEFAC}"/>
              </a:ext>
            </a:extLst>
          </p:cNvPr>
          <p:cNvGrpSpPr/>
          <p:nvPr/>
        </p:nvGrpSpPr>
        <p:grpSpPr>
          <a:xfrm>
            <a:off x="4566335" y="6126722"/>
            <a:ext cx="278634" cy="272668"/>
            <a:chOff x="8032638" y="5926610"/>
            <a:chExt cx="278634" cy="272668"/>
          </a:xfrm>
        </p:grpSpPr>
        <p:sp>
          <p:nvSpPr>
            <p:cNvPr id="10" name="Freeform 9">
              <a:extLst>
                <a:ext uri="{FF2B5EF4-FFF2-40B4-BE49-F238E27FC236}">
                  <a16:creationId xmlns:a16="http://schemas.microsoft.com/office/drawing/2014/main" id="{EF9499AA-4A4E-7F38-E741-B27DC85A68D9}"/>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1" name="Freeform 10">
              <a:extLst>
                <a:ext uri="{FF2B5EF4-FFF2-40B4-BE49-F238E27FC236}">
                  <a16:creationId xmlns:a16="http://schemas.microsoft.com/office/drawing/2014/main" id="{83AA35E5-9A91-826C-1C12-3F672BF898BA}"/>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3" name="Group 12">
            <a:extLst>
              <a:ext uri="{FF2B5EF4-FFF2-40B4-BE49-F238E27FC236}">
                <a16:creationId xmlns:a16="http://schemas.microsoft.com/office/drawing/2014/main" id="{E449BB37-4459-6DB8-00F4-64966C5E4F18}"/>
              </a:ext>
            </a:extLst>
          </p:cNvPr>
          <p:cNvGrpSpPr/>
          <p:nvPr/>
        </p:nvGrpSpPr>
        <p:grpSpPr>
          <a:xfrm rot="10800000">
            <a:off x="3840621" y="6126722"/>
            <a:ext cx="278634" cy="272668"/>
            <a:chOff x="8032638" y="5926610"/>
            <a:chExt cx="278634" cy="272668"/>
          </a:xfrm>
        </p:grpSpPr>
        <p:sp>
          <p:nvSpPr>
            <p:cNvPr id="15" name="Freeform 14">
              <a:extLst>
                <a:ext uri="{FF2B5EF4-FFF2-40B4-BE49-F238E27FC236}">
                  <a16:creationId xmlns:a16="http://schemas.microsoft.com/office/drawing/2014/main" id="{58BE95BC-8103-FB7F-C41A-5304399ABFB8}"/>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4" name="Freeform 23">
              <a:extLst>
                <a:ext uri="{FF2B5EF4-FFF2-40B4-BE49-F238E27FC236}">
                  <a16:creationId xmlns:a16="http://schemas.microsoft.com/office/drawing/2014/main" id="{E0B6FBD8-67B4-07DC-9FEB-2EAA0778DD0D}"/>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Tree>
    <p:extLst>
      <p:ext uri="{BB962C8B-B14F-4D97-AF65-F5344CB8AC3E}">
        <p14:creationId xmlns:p14="http://schemas.microsoft.com/office/powerpoint/2010/main" val="8673538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01248" y="541230"/>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COONAWARRA</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MERLOT</a:t>
            </a:r>
          </a:p>
        </p:txBody>
      </p:sp>
      <p:sp>
        <p:nvSpPr>
          <p:cNvPr id="6" name="TextBox 5">
            <a:extLst>
              <a:ext uri="{FF2B5EF4-FFF2-40B4-BE49-F238E27FC236}">
                <a16:creationId xmlns:a16="http://schemas.microsoft.com/office/drawing/2014/main" id="{3937CC6C-038C-22C6-5A1B-F274BB411F78}"/>
              </a:ext>
            </a:extLst>
          </p:cNvPr>
          <p:cNvSpPr txBox="1"/>
          <p:nvPr/>
        </p:nvSpPr>
        <p:spPr>
          <a:xfrm>
            <a:off x="816255" y="1957618"/>
            <a:ext cx="2805709" cy="584775"/>
          </a:xfrm>
          <a:prstGeom prst="rect">
            <a:avLst/>
          </a:prstGeom>
          <a:noFill/>
        </p:spPr>
        <p:txBody>
          <a:bodyPr wrap="square" anchor="b">
            <a:spAutoFit/>
          </a:bodyPr>
          <a:lstStyle/>
          <a:p>
            <a:pPr algn="ctr">
              <a:spcBef>
                <a:spcPts val="217"/>
              </a:spcBef>
              <a:spcAft>
                <a:spcPts val="315"/>
              </a:spcAft>
            </a:pPr>
            <a:r>
              <a:rPr lang="en-AU" sz="1600" b="1" dirty="0">
                <a:effectLst/>
                <a:latin typeface="Neue Haas Grotesk Text Pro" panose="020B0504020202020204" pitchFamily="34" charset="77"/>
              </a:rPr>
              <a:t>INCREASINGLY</a:t>
            </a:r>
            <a:r>
              <a:rPr lang="en-AU" sz="1600" dirty="0">
                <a:effectLst/>
                <a:latin typeface="Neue Haas Grotesk Text Pro" panose="020B0504020202020204" pitchFamily="34" charset="77"/>
              </a:rPr>
              <a:t> SUCCESSFUL VARIETY</a:t>
            </a:r>
          </a:p>
        </p:txBody>
      </p:sp>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721231" y="2065623"/>
            <a:ext cx="107105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219110" y="2561585"/>
            <a:ext cx="0" cy="45666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219110" y="3010625"/>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EA6BCBDD-680C-58C3-153A-39C29DAC56F3}"/>
              </a:ext>
            </a:extLst>
          </p:cNvPr>
          <p:cNvSpPr/>
          <p:nvPr/>
        </p:nvSpPr>
        <p:spPr>
          <a:xfrm>
            <a:off x="7790487" y="845071"/>
            <a:ext cx="2583929" cy="258392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857238" y="1324280"/>
            <a:ext cx="2425021" cy="1710084"/>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100000"/>
              </a:lnSpc>
              <a:spcBef>
                <a:spcPts val="217"/>
              </a:spcBef>
            </a:pPr>
            <a:r>
              <a:rPr lang="en-AU" sz="2200" b="1" dirty="0">
                <a:effectLst/>
                <a:latin typeface="Neue Haas Grotesk Text Pro" panose="020B0504020202020204" pitchFamily="34" charset="77"/>
              </a:rPr>
              <a:t>COMMONLY BLENDED WITH CABERNET SAUVIGNON </a:t>
            </a:r>
            <a:br>
              <a:rPr lang="en-AU" sz="2200" b="1" dirty="0">
                <a:effectLst/>
                <a:latin typeface="Neue Haas Grotesk Text Pro" panose="020B0504020202020204" pitchFamily="34" charset="77"/>
              </a:rPr>
            </a:br>
            <a:r>
              <a:rPr lang="en-AU" sz="2200" b="1" dirty="0">
                <a:effectLst/>
                <a:latin typeface="Neue Haas Grotesk Text Pro" panose="020B0504020202020204" pitchFamily="34" charset="77"/>
              </a:rPr>
              <a:t>OR SHIRAZ</a:t>
            </a:r>
            <a:endParaRPr lang="en-AU" sz="2200" dirty="0">
              <a:effectLst/>
              <a:latin typeface="Neue Haas Grotesk Text Pro" panose="020B0504020202020204" pitchFamily="34" charset="77"/>
            </a:endParaRPr>
          </a:p>
        </p:txBody>
      </p:sp>
      <p:pic>
        <p:nvPicPr>
          <p:cNvPr id="3" name="Picture Placeholder 8">
            <a:extLst>
              <a:ext uri="{FF2B5EF4-FFF2-40B4-BE49-F238E27FC236}">
                <a16:creationId xmlns:a16="http://schemas.microsoft.com/office/drawing/2014/main" id="{7A51DF95-F3F6-9DD6-C388-D0544C8D495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410197" y="368300"/>
            <a:ext cx="2114328" cy="6400800"/>
          </a:xfrm>
          <a:prstGeom prst="rect">
            <a:avLst/>
          </a:prstGeom>
        </p:spPr>
      </p:pic>
      <p:sp>
        <p:nvSpPr>
          <p:cNvPr id="5" name="object 10">
            <a:extLst>
              <a:ext uri="{FF2B5EF4-FFF2-40B4-BE49-F238E27FC236}">
                <a16:creationId xmlns:a16="http://schemas.microsoft.com/office/drawing/2014/main" id="{C478B2E1-CB5C-E487-2C8E-7DC92B488748}"/>
              </a:ext>
            </a:extLst>
          </p:cNvPr>
          <p:cNvSpPr txBox="1"/>
          <p:nvPr/>
        </p:nvSpPr>
        <p:spPr>
          <a:xfrm rot="16200000">
            <a:off x="4283593"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MERLOT</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45B36133-D5C5-73B1-B342-7D280EE6D013}"/>
              </a:ext>
            </a:extLst>
          </p:cNvPr>
          <p:cNvCxnSpPr>
            <a:cxnSpLocks/>
          </p:cNvCxnSpPr>
          <p:nvPr/>
        </p:nvCxnSpPr>
        <p:spPr>
          <a:xfrm>
            <a:off x="4309311" y="4605460"/>
            <a:ext cx="1564029"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88FAD44-DE6F-8604-D0D5-0262FF9E99B6}"/>
              </a:ext>
            </a:extLst>
          </p:cNvPr>
          <p:cNvCxnSpPr>
            <a:cxnSpLocks/>
          </p:cNvCxnSpPr>
          <p:nvPr/>
        </p:nvCxnSpPr>
        <p:spPr>
          <a:xfrm>
            <a:off x="4309311" y="4611884"/>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74C8429B-AF90-35E4-3D73-8F57D4B7C5AA}"/>
              </a:ext>
            </a:extLst>
          </p:cNvPr>
          <p:cNvSpPr/>
          <p:nvPr/>
        </p:nvSpPr>
        <p:spPr>
          <a:xfrm>
            <a:off x="3414975" y="4900382"/>
            <a:ext cx="1779935" cy="180268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9" name="object 58">
            <a:extLst>
              <a:ext uri="{FF2B5EF4-FFF2-40B4-BE49-F238E27FC236}">
                <a16:creationId xmlns:a16="http://schemas.microsoft.com/office/drawing/2014/main" id="{C3167C5C-5D0C-6110-31F1-C656B5717E33}"/>
              </a:ext>
            </a:extLst>
          </p:cNvPr>
          <p:cNvSpPr txBox="1"/>
          <p:nvPr/>
        </p:nvSpPr>
        <p:spPr>
          <a:xfrm>
            <a:off x="3231462" y="5375969"/>
            <a:ext cx="2146963" cy="851515"/>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200" dirty="0">
                <a:effectLst/>
                <a:latin typeface="Neue Haas Grotesk Text Pro" panose="020B0504020202020204" pitchFamily="34" charset="77"/>
              </a:rPr>
              <a:t>PLANTED MORE RECENTLY</a:t>
            </a:r>
          </a:p>
        </p:txBody>
      </p:sp>
      <p:cxnSp>
        <p:nvCxnSpPr>
          <p:cNvPr id="10" name="Straight Connector 9">
            <a:extLst>
              <a:ext uri="{FF2B5EF4-FFF2-40B4-BE49-F238E27FC236}">
                <a16:creationId xmlns:a16="http://schemas.microsoft.com/office/drawing/2014/main" id="{E3580AC0-5E35-0E3A-5678-425F6FD9D979}"/>
              </a:ext>
            </a:extLst>
          </p:cNvPr>
          <p:cNvCxnSpPr>
            <a:cxnSpLocks/>
          </p:cNvCxnSpPr>
          <p:nvPr/>
        </p:nvCxnSpPr>
        <p:spPr>
          <a:xfrm>
            <a:off x="6992983" y="4169199"/>
            <a:ext cx="384918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BDD0D938-C935-9790-4E20-E290FC7DCE7B}"/>
              </a:ext>
            </a:extLst>
          </p:cNvPr>
          <p:cNvSpPr txBox="1"/>
          <p:nvPr/>
        </p:nvSpPr>
        <p:spPr>
          <a:xfrm>
            <a:off x="8043093" y="4700671"/>
            <a:ext cx="2805709" cy="140871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PRIMARY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Plum</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Blueberry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Cassis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Fruitcake</a:t>
            </a:r>
            <a:endParaRPr lang="en-AU" sz="1400" dirty="0">
              <a:effectLst/>
              <a:latin typeface="Neue Haas Grotesk Text Pro" panose="020B0504020202020204" pitchFamily="34" charset="77"/>
            </a:endParaRPr>
          </a:p>
        </p:txBody>
      </p:sp>
      <p:cxnSp>
        <p:nvCxnSpPr>
          <p:cNvPr id="12" name="Straight Connector 11">
            <a:extLst>
              <a:ext uri="{FF2B5EF4-FFF2-40B4-BE49-F238E27FC236}">
                <a16:creationId xmlns:a16="http://schemas.microsoft.com/office/drawing/2014/main" id="{60D3D81A-492E-6035-8786-4BFB06CF8E7C}"/>
              </a:ext>
            </a:extLst>
          </p:cNvPr>
          <p:cNvCxnSpPr>
            <a:cxnSpLocks/>
          </p:cNvCxnSpPr>
          <p:nvPr/>
        </p:nvCxnSpPr>
        <p:spPr>
          <a:xfrm>
            <a:off x="8840451" y="4169199"/>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985B22D7-BA50-71EC-80D1-9672EB602335}"/>
              </a:ext>
            </a:extLst>
          </p:cNvPr>
          <p:cNvSpPr txBox="1"/>
          <p:nvPr/>
        </p:nvSpPr>
        <p:spPr>
          <a:xfrm>
            <a:off x="10253600" y="4700671"/>
            <a:ext cx="2805709" cy="1167948"/>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AGED </a:t>
            </a:r>
            <a:br>
              <a:rPr lang="en-AU" sz="1400" dirty="0">
                <a:effectLst/>
                <a:latin typeface="Neue Haas Grotesk Text Pro" panose="020B0504020202020204" pitchFamily="34" charset="77"/>
              </a:rPr>
            </a:br>
            <a:r>
              <a:rPr lang="en-AU" sz="1400" dirty="0">
                <a:effectLst/>
                <a:latin typeface="Neue Haas Grotesk Text Pro" panose="020B0504020202020204" pitchFamily="34" charset="77"/>
              </a:rPr>
              <a:t>FLAVOURS</a:t>
            </a:r>
            <a:endParaRPr lang="en-AU" sz="1400" dirty="0">
              <a:latin typeface="Neue Haas Grotesk Text Pro" panose="020B0504020202020204" pitchFamily="34" charset="77"/>
            </a:endParaRP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Tobacco</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Chocolate</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Savoury</a:t>
            </a:r>
          </a:p>
        </p:txBody>
      </p:sp>
      <p:cxnSp>
        <p:nvCxnSpPr>
          <p:cNvPr id="14" name="Straight Connector 13">
            <a:extLst>
              <a:ext uri="{FF2B5EF4-FFF2-40B4-BE49-F238E27FC236}">
                <a16:creationId xmlns:a16="http://schemas.microsoft.com/office/drawing/2014/main" id="{2ABA9686-50D3-151C-B878-1FBBFD68975E}"/>
              </a:ext>
            </a:extLst>
          </p:cNvPr>
          <p:cNvCxnSpPr>
            <a:cxnSpLocks/>
          </p:cNvCxnSpPr>
          <p:nvPr/>
        </p:nvCxnSpPr>
        <p:spPr>
          <a:xfrm>
            <a:off x="10833243" y="4169199"/>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E4F53E07-E74D-3010-B860-088C14C85BD0}"/>
              </a:ext>
            </a:extLst>
          </p:cNvPr>
          <p:cNvSpPr txBox="1"/>
          <p:nvPr/>
        </p:nvSpPr>
        <p:spPr>
          <a:xfrm>
            <a:off x="660474" y="4070000"/>
            <a:ext cx="2114329" cy="1077218"/>
          </a:xfrm>
          <a:prstGeom prst="rect">
            <a:avLst/>
          </a:prstGeom>
          <a:noFill/>
        </p:spPr>
        <p:txBody>
          <a:bodyPr wrap="square" anchor="b">
            <a:spAutoFit/>
          </a:bodyPr>
          <a:lstStyle/>
          <a:p>
            <a:pPr algn="ctr">
              <a:spcBef>
                <a:spcPts val="217"/>
              </a:spcBef>
              <a:spcAft>
                <a:spcPts val="315"/>
              </a:spcAft>
            </a:pPr>
            <a:r>
              <a:rPr lang="en-AU" sz="1600" dirty="0">
                <a:effectLst/>
                <a:latin typeface="Neue Haas Grotesk Text Pro" panose="020B0504020202020204" pitchFamily="34" charset="77"/>
              </a:rPr>
              <a:t>PRODUCES STANDOUT SINGLE-VARIETY WINES</a:t>
            </a:r>
          </a:p>
        </p:txBody>
      </p:sp>
      <p:cxnSp>
        <p:nvCxnSpPr>
          <p:cNvPr id="17" name="Straight Connector 16">
            <a:extLst>
              <a:ext uri="{FF2B5EF4-FFF2-40B4-BE49-F238E27FC236}">
                <a16:creationId xmlns:a16="http://schemas.microsoft.com/office/drawing/2014/main" id="{6A240B94-11B1-05B0-BB86-A5D33E5B833E}"/>
              </a:ext>
            </a:extLst>
          </p:cNvPr>
          <p:cNvCxnSpPr>
            <a:cxnSpLocks/>
          </p:cNvCxnSpPr>
          <p:nvPr/>
        </p:nvCxnSpPr>
        <p:spPr>
          <a:xfrm>
            <a:off x="1717638" y="3633003"/>
            <a:ext cx="4162959"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77CABCD-454C-AF05-F6AC-4162A9C2529B}"/>
              </a:ext>
            </a:extLst>
          </p:cNvPr>
          <p:cNvCxnSpPr>
            <a:cxnSpLocks/>
          </p:cNvCxnSpPr>
          <p:nvPr/>
        </p:nvCxnSpPr>
        <p:spPr>
          <a:xfrm>
            <a:off x="1717638" y="3639427"/>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4992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600035" y="595639"/>
            <a:ext cx="11283754" cy="1325562"/>
          </a:xfrm>
        </p:spPr>
        <p:txBody>
          <a:bodyPr/>
          <a:lstStyle/>
          <a:p>
            <a:r>
              <a:rPr lang="en-US" sz="3200" dirty="0">
                <a:solidFill>
                  <a:schemeClr val="bg2"/>
                </a:solidFill>
                <a:latin typeface="Neue Haas Grotesk Text Pro" panose="020B0504020202020204" pitchFamily="34" charset="77"/>
              </a:rPr>
              <a:t>MERLOT</a:t>
            </a:r>
            <a:br>
              <a:rPr lang="en-US" sz="4000" dirty="0">
                <a:solidFill>
                  <a:schemeClr val="accent3"/>
                </a:solidFill>
                <a:latin typeface="Neue Haas Grotesk Text Pro" panose="020B0504020202020204" pitchFamily="34" charset="77"/>
              </a:rPr>
            </a:br>
            <a:r>
              <a:rPr lang="en-US" sz="500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442900" y="5842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316296" y="44101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MERLOT</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084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7498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3913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0327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039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6779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3232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066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136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2589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3832321"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Merlot</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0940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0844" y="284276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74987"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39130"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03273"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039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6779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32321"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0666"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1368"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25892"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1281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8256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75694" y="25033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084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7498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3913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0327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6779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3232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066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136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2589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12812" y="33435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33380" y="3372441"/>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75694" y="3365338"/>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0666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039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4921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0844" y="45232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74987"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39130"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03273"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6779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32321"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0666"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1368"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25892"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33380" y="4212700"/>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75694" y="420559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039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7691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0844" y="486927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74987"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39130"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03273"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6779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32321"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0666"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1368"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25892"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039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055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084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7498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3913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0327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8" name="Oval 167">
            <a:extLst>
              <a:ext uri="{FF2B5EF4-FFF2-40B4-BE49-F238E27FC236}">
                <a16:creationId xmlns:a16="http://schemas.microsoft.com/office/drawing/2014/main" id="{DB4B4ABB-9FA8-B87C-73BC-FDDC7FF1CBDD}"/>
              </a:ext>
            </a:extLst>
          </p:cNvPr>
          <p:cNvSpPr/>
          <p:nvPr/>
        </p:nvSpPr>
        <p:spPr>
          <a:xfrm>
            <a:off x="3467797"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1" name="Oval 170">
            <a:extLst>
              <a:ext uri="{FF2B5EF4-FFF2-40B4-BE49-F238E27FC236}">
                <a16:creationId xmlns:a16="http://schemas.microsoft.com/office/drawing/2014/main" id="{8C3C39FC-A54B-CF26-6770-AB3679F42E43}"/>
              </a:ext>
            </a:extLst>
          </p:cNvPr>
          <p:cNvSpPr/>
          <p:nvPr/>
        </p:nvSpPr>
        <p:spPr>
          <a:xfrm>
            <a:off x="4925892"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12812" y="58120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670308" y="5816701"/>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sp>
        <p:nvSpPr>
          <p:cNvPr id="174" name="Title 2">
            <a:extLst>
              <a:ext uri="{FF2B5EF4-FFF2-40B4-BE49-F238E27FC236}">
                <a16:creationId xmlns:a16="http://schemas.microsoft.com/office/drawing/2014/main" id="{B513C6C9-D892-E3F3-4000-917AD96781F4}"/>
              </a:ext>
            </a:extLst>
          </p:cNvPr>
          <p:cNvSpPr txBox="1"/>
          <p:nvPr/>
        </p:nvSpPr>
        <p:spPr>
          <a:xfrm>
            <a:off x="4475694" y="58120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039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3477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8224CEAB-450B-019E-ECCF-05EA077F8075}"/>
              </a:ext>
            </a:extLst>
          </p:cNvPr>
          <p:cNvCxnSpPr>
            <a:cxnSpLocks/>
          </p:cNvCxnSpPr>
          <p:nvPr/>
        </p:nvCxnSpPr>
        <p:spPr>
          <a:xfrm>
            <a:off x="4322477"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0844" y="524841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74987"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39130"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03273"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6779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32321"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0666"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1368"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25892"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039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055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F0D36318-80E8-0E40-273C-825BC36CDDEE}"/>
              </a:ext>
            </a:extLst>
          </p:cNvPr>
          <p:cNvSpPr txBox="1"/>
          <p:nvPr/>
        </p:nvSpPr>
        <p:spPr>
          <a:xfrm>
            <a:off x="1912812" y="4200237"/>
            <a:ext cx="101316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cxnSp>
        <p:nvCxnSpPr>
          <p:cNvPr id="4" name="Straight Connector 3">
            <a:extLst>
              <a:ext uri="{FF2B5EF4-FFF2-40B4-BE49-F238E27FC236}">
                <a16:creationId xmlns:a16="http://schemas.microsoft.com/office/drawing/2014/main" id="{B4E70FFB-6919-E22F-FC72-4910940E46BF}"/>
              </a:ext>
            </a:extLst>
          </p:cNvPr>
          <p:cNvCxnSpPr>
            <a:cxnSpLocks/>
          </p:cNvCxnSpPr>
          <p:nvPr/>
        </p:nvCxnSpPr>
        <p:spPr>
          <a:xfrm>
            <a:off x="5061031"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23623AA-E825-65DF-99FC-53486F79B05A}"/>
              </a:ext>
            </a:extLst>
          </p:cNvPr>
          <p:cNvCxnSpPr>
            <a:cxnSpLocks/>
          </p:cNvCxnSpPr>
          <p:nvPr/>
        </p:nvCxnSpPr>
        <p:spPr>
          <a:xfrm>
            <a:off x="4314477" y="213042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6203ECDB-818C-98F6-D025-8B5BE5636D69}"/>
              </a:ext>
            </a:extLst>
          </p:cNvPr>
          <p:cNvSpPr/>
          <p:nvPr/>
        </p:nvSpPr>
        <p:spPr>
          <a:xfrm>
            <a:off x="4198616" y="611695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grpSp>
        <p:nvGrpSpPr>
          <p:cNvPr id="10" name="Group 9">
            <a:extLst>
              <a:ext uri="{FF2B5EF4-FFF2-40B4-BE49-F238E27FC236}">
                <a16:creationId xmlns:a16="http://schemas.microsoft.com/office/drawing/2014/main" id="{EAE75B25-E3DE-F7AF-C4F5-FBFA96A2BB34}"/>
              </a:ext>
            </a:extLst>
          </p:cNvPr>
          <p:cNvGrpSpPr/>
          <p:nvPr/>
        </p:nvGrpSpPr>
        <p:grpSpPr>
          <a:xfrm>
            <a:off x="4566335" y="6126722"/>
            <a:ext cx="278634" cy="272668"/>
            <a:chOff x="8032638" y="5926610"/>
            <a:chExt cx="278634" cy="272668"/>
          </a:xfrm>
        </p:grpSpPr>
        <p:sp>
          <p:nvSpPr>
            <p:cNvPr id="11" name="Freeform 10">
              <a:extLst>
                <a:ext uri="{FF2B5EF4-FFF2-40B4-BE49-F238E27FC236}">
                  <a16:creationId xmlns:a16="http://schemas.microsoft.com/office/drawing/2014/main" id="{960CCF46-598D-F960-66ED-9F9736F705B2}"/>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08E7D673-ED9C-F765-3C04-27E4303E1C60}"/>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4" name="Group 13">
            <a:extLst>
              <a:ext uri="{FF2B5EF4-FFF2-40B4-BE49-F238E27FC236}">
                <a16:creationId xmlns:a16="http://schemas.microsoft.com/office/drawing/2014/main" id="{4527C2FB-9C2F-CA89-DF1D-B62EF584E1FD}"/>
              </a:ext>
            </a:extLst>
          </p:cNvPr>
          <p:cNvGrpSpPr/>
          <p:nvPr/>
        </p:nvGrpSpPr>
        <p:grpSpPr>
          <a:xfrm rot="10800000">
            <a:off x="3840621" y="6126722"/>
            <a:ext cx="278634" cy="272668"/>
            <a:chOff x="8032638" y="5926610"/>
            <a:chExt cx="278634" cy="272668"/>
          </a:xfrm>
        </p:grpSpPr>
        <p:sp>
          <p:nvSpPr>
            <p:cNvPr id="15" name="Freeform 14">
              <a:extLst>
                <a:ext uri="{FF2B5EF4-FFF2-40B4-BE49-F238E27FC236}">
                  <a16:creationId xmlns:a16="http://schemas.microsoft.com/office/drawing/2014/main" id="{AA3C5422-6BF7-76BF-338F-0F1F206A79A9}"/>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6" name="Freeform 15">
              <a:extLst>
                <a:ext uri="{FF2B5EF4-FFF2-40B4-BE49-F238E27FC236}">
                  <a16:creationId xmlns:a16="http://schemas.microsoft.com/office/drawing/2014/main" id="{20BB72EF-7473-7F1C-8E97-37DD71C9F93D}"/>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Tree>
    <p:extLst>
      <p:ext uri="{BB962C8B-B14F-4D97-AF65-F5344CB8AC3E}">
        <p14:creationId xmlns:p14="http://schemas.microsoft.com/office/powerpoint/2010/main" val="237094713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6096000" y="388842"/>
            <a:ext cx="6096000" cy="6092317"/>
          </a:xfrm>
        </p:spPr>
      </p:pic>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584200"/>
            <a:ext cx="5340350" cy="1325563"/>
          </a:xfrm>
        </p:spPr>
        <p:txBody>
          <a:bodyPr/>
          <a:lstStyle/>
          <a:p>
            <a:r>
              <a:rPr lang="en-US" dirty="0">
                <a:solidFill>
                  <a:schemeClr val="accent5"/>
                </a:solidFill>
              </a:rPr>
              <a:t>COONAWARRA</a:t>
            </a:r>
          </a:p>
        </p:txBody>
      </p:sp>
      <p:sp>
        <p:nvSpPr>
          <p:cNvPr id="2" name="Text Placeholder 3">
            <a:extLst>
              <a:ext uri="{FF2B5EF4-FFF2-40B4-BE49-F238E27FC236}">
                <a16:creationId xmlns:a16="http://schemas.microsoft.com/office/drawing/2014/main" id="{EC4F9B9F-9F41-D51D-0669-FD32332342FE}"/>
              </a:ext>
            </a:extLst>
          </p:cNvPr>
          <p:cNvSpPr>
            <a:spLocks noGrp="1"/>
          </p:cNvSpPr>
          <p:nvPr>
            <p:ph type="body" sz="quarter" idx="11"/>
          </p:nvPr>
        </p:nvSpPr>
        <p:spPr>
          <a:xfrm>
            <a:off x="630419" y="2285525"/>
            <a:ext cx="3455351" cy="3133240"/>
          </a:xfrm>
        </p:spPr>
        <p:txBody>
          <a:bodyPr/>
          <a:lstStyle/>
          <a:p>
            <a:r>
              <a:rPr lang="en-US" dirty="0">
                <a:solidFill>
                  <a:schemeClr val="bg1"/>
                </a:solidFill>
              </a:rPr>
              <a:t>With its famous red soil, world‑class wines and forward‑looking community of growers and makers, the red heart of Australian wine is beating stronger than ever.</a:t>
            </a:r>
            <a:endParaRPr lang="en-AU" dirty="0">
              <a:solidFill>
                <a:schemeClr val="bg1"/>
              </a:solidFill>
            </a:endParaRPr>
          </a:p>
        </p:txBody>
      </p:sp>
    </p:spTree>
    <p:extLst>
      <p:ext uri="{BB962C8B-B14F-4D97-AF65-F5344CB8AC3E}">
        <p14:creationId xmlns:p14="http://schemas.microsoft.com/office/powerpoint/2010/main" val="373541861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bg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080" y="6301153"/>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A25B0-04B6-A3E0-11BB-4B6646BB4DA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EA8A4FF-DD9F-7391-B2E9-5A6AAA3BA9AF}"/>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C8023768-6D93-1896-7833-869C374D0E84}"/>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112355382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158d000cbfa01de817eb4a5879306cfd">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2976c4048e2e240c19c8ddbcd6f4640a"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CCF1F8-6D9E-4631-9BC7-E65B426755A9}">
  <ds:schemaRefs>
    <ds:schemaRef ds:uri="http://purl.org/dc/terms/"/>
    <ds:schemaRef ds:uri="02256494-4976-4001-aedb-96463ae0d92e"/>
    <ds:schemaRef ds:uri="4e8dd08d-258d-47a9-9875-37f1ffd19f33"/>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7DF6DB21-11E0-4BE8-9961-0AAA7A1772D4}"/>
</file>

<file path=customXml/itemProps3.xml><?xml version="1.0" encoding="utf-8"?>
<ds:datastoreItem xmlns:ds="http://schemas.openxmlformats.org/officeDocument/2006/customXml" ds:itemID="{D67DE229-D415-4F5C-8950-CD8A525225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1064</Words>
  <Application>Microsoft Macintosh PowerPoint</Application>
  <PresentationFormat>Widescreen</PresentationFormat>
  <Paragraphs>226</Paragraphs>
  <Slides>25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Neue Haas Grotesk Text Pro</vt:lpstr>
      <vt:lpstr>Inter Display</vt:lpstr>
      <vt:lpstr>Arial</vt:lpstr>
      <vt:lpstr>Slide layouts</vt:lpstr>
      <vt:lpstr>PowerPoint Presentation</vt:lpstr>
      <vt:lpstr>PowerPoint Presentation</vt:lpstr>
      <vt:lpstr>AUSTRALIA</vt:lpstr>
      <vt:lpstr>SOUTH AUSTRALIA</vt:lpstr>
      <vt:lpstr>COONAWARRA</vt:lpstr>
      <vt:lpstr>TODAY WE’LL COVER</vt:lpstr>
      <vt:lpstr>Mid 1800s</vt:lpstr>
      <vt:lpstr>PowerPoint Presentation</vt:lpstr>
      <vt:lpstr>DID YOU KNOW?</vt:lpstr>
      <vt:lpstr>GEOGRAPHY, CLIMATE AND SOIL</vt:lpstr>
      <vt:lpstr>CLIMATE</vt:lpstr>
      <vt:lpstr>SOIL</vt:lpstr>
      <vt:lpstr>VITICULTURE AND WINEMAKING</vt:lpstr>
      <vt:lpstr>PowerPoint Presentation</vt:lpstr>
      <vt:lpstr>WINEMAKING:</vt:lpstr>
      <vt:lpstr>PowerPoint Presentation</vt:lpstr>
      <vt:lpstr>PowerPoint Presentation</vt:lpstr>
      <vt:lpstr>CABERNET SAUVIGNON characteristics</vt:lpstr>
      <vt:lpstr>PowerPoint Presentation</vt:lpstr>
      <vt:lpstr>SHIRAZ characteristics</vt:lpstr>
      <vt:lpstr>PowerPoint Presentation</vt:lpstr>
      <vt:lpstr>MERLOT characteristics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2018-07-25T07:02:59Z</dcterms:created>
  <dcterms:modified xsi:type="dcterms:W3CDTF">2025-05-09T05:08:48Z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ies>
</file>