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6.svg" ContentType="image/sv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72"/>
  </p:notesMasterIdLst>
  <p:sldIdLst>
    <p:sldId id="256" r:id="rId5"/>
    <p:sldId id="478" r:id="rId6"/>
    <p:sldId id="391" r:id="rId7"/>
    <p:sldId id="479" r:id="rId8"/>
    <p:sldId id="480" r:id="rId9"/>
    <p:sldId id="481" r:id="rId10"/>
    <p:sldId id="482" r:id="rId11"/>
    <p:sldId id="483" r:id="rId12"/>
    <p:sldId id="450" r:id="rId13"/>
    <p:sldId id="484" r:id="rId14"/>
    <p:sldId id="432" r:id="rId15"/>
    <p:sldId id="486" r:id="rId16"/>
    <p:sldId id="485" r:id="rId17"/>
    <p:sldId id="315" r:id="rId18"/>
    <p:sldId id="487" r:id="rId19"/>
    <p:sldId id="488" r:id="rId20"/>
    <p:sldId id="471" r:id="rId21"/>
    <p:sldId id="489" r:id="rId22"/>
    <p:sldId id="490" r:id="rId23"/>
    <p:sldId id="321" r:id="rId24"/>
    <p:sldId id="491" r:id="rId25"/>
    <p:sldId id="492" r:id="rId26"/>
    <p:sldId id="493" r:id="rId27"/>
    <p:sldId id="494" r:id="rId28"/>
    <p:sldId id="495" r:id="rId29"/>
    <p:sldId id="537" r:id="rId30"/>
    <p:sldId id="497" r:id="rId31"/>
    <p:sldId id="538" r:id="rId32"/>
    <p:sldId id="539" r:id="rId33"/>
    <p:sldId id="540" r:id="rId34"/>
    <p:sldId id="541" r:id="rId35"/>
    <p:sldId id="502" r:id="rId36"/>
    <p:sldId id="503" r:id="rId37"/>
    <p:sldId id="504" r:id="rId38"/>
    <p:sldId id="505" r:id="rId39"/>
    <p:sldId id="506" r:id="rId40"/>
    <p:sldId id="542" r:id="rId41"/>
    <p:sldId id="543" r:id="rId42"/>
    <p:sldId id="509" r:id="rId43"/>
    <p:sldId id="510" r:id="rId44"/>
    <p:sldId id="511" r:id="rId45"/>
    <p:sldId id="544" r:id="rId46"/>
    <p:sldId id="545" r:id="rId47"/>
    <p:sldId id="546" r:id="rId48"/>
    <p:sldId id="525" r:id="rId49"/>
    <p:sldId id="515" r:id="rId50"/>
    <p:sldId id="516" r:id="rId51"/>
    <p:sldId id="547" r:id="rId52"/>
    <p:sldId id="548" r:id="rId53"/>
    <p:sldId id="549" r:id="rId54"/>
    <p:sldId id="550" r:id="rId55"/>
    <p:sldId id="551" r:id="rId56"/>
    <p:sldId id="552" r:id="rId57"/>
    <p:sldId id="553" r:id="rId58"/>
    <p:sldId id="554" r:id="rId59"/>
    <p:sldId id="555" r:id="rId60"/>
    <p:sldId id="556" r:id="rId61"/>
    <p:sldId id="557" r:id="rId62"/>
    <p:sldId id="558" r:id="rId63"/>
    <p:sldId id="559" r:id="rId64"/>
    <p:sldId id="560" r:id="rId65"/>
    <p:sldId id="533" r:id="rId66"/>
    <p:sldId id="534" r:id="rId67"/>
    <p:sldId id="535" r:id="rId68"/>
    <p:sldId id="536" r:id="rId69"/>
    <p:sldId id="340" r:id="rId70"/>
    <p:sldId id="561" r:id="rId71"/>
  </p:sldIdLst>
  <p:sldSz cx="12192000" cy="6858000"/>
  <p:notesSz cx="6858000" cy="9144000"/>
  <p:embeddedFontLst>
    <p:embeddedFont>
      <p:font typeface="Hellix" panose="020B0604020202020204" charset="0"/>
      <p:regular r:id="rId73"/>
      <p:bold r:id="rId74"/>
    </p:embeddedFont>
    <p:embeddedFont>
      <p:font typeface="Inter Display" panose="020B0604020202020204" charset="0"/>
      <p:regular r:id="rId75"/>
      <p:bold r:id="rId76"/>
      <p:italic r:id="rId77"/>
      <p:boldItalic r:id="rId78"/>
    </p:embeddedFont>
    <p:embeddedFont>
      <p:font typeface="Neue Haas Grotesk Text Pro" panose="020B0504020202020204" pitchFamily="34" charset="0"/>
      <p:regular r:id="rId79"/>
      <p:bold r:id="rId80"/>
      <p:italic r:id="rId81"/>
      <p:boldItalic r:id="rId82"/>
    </p:embeddedFont>
  </p:embeddedFontLst>
  <p:custDataLst>
    <p:tags r:id="rId83"/>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2" userDrawn="1">
          <p15:clr>
            <a:srgbClr val="A4A3A4"/>
          </p15:clr>
        </p15:guide>
        <p15:guide id="2" pos="2116" userDrawn="1">
          <p15:clr>
            <a:srgbClr val="A4A3A4"/>
          </p15:clr>
        </p15:guide>
        <p15:guide id="3" pos="413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D3F561-6374-C117-5EE4-5BF9120E259D}" v="393" dt="2026-09-21T02:03:43.4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10"/>
    <p:restoredTop sz="83503"/>
  </p:normalViewPr>
  <p:slideViewPr>
    <p:cSldViewPr snapToGrid="0">
      <p:cViewPr varScale="1">
        <p:scale>
          <a:sx n="105" d="100"/>
          <a:sy n="105" d="100"/>
        </p:scale>
        <p:origin x="978" y="114"/>
      </p:cViewPr>
      <p:guideLst>
        <p:guide orient="horz" pos="1412"/>
        <p:guide pos="2116"/>
        <p:guide pos="413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commentAuthors" Target="commentAuthors.xml"/><Relationship Id="rId89"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2.fntdata"/><Relationship Id="rId79" Type="http://schemas.openxmlformats.org/officeDocument/2006/relationships/font" Target="fonts/font7.fntdata"/><Relationship Id="rId5" Type="http://schemas.openxmlformats.org/officeDocument/2006/relationships/slide" Target="slides/slid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font" Target="fonts/font5.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80" Type="http://schemas.openxmlformats.org/officeDocument/2006/relationships/font" Target="fonts/font8.fntdata"/><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font" Target="fonts/font3.fntdata"/><Relationship Id="rId83" Type="http://schemas.openxmlformats.org/officeDocument/2006/relationships/tags" Target="tags/tag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4.fntdata"/><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font" Target="fonts/font10.fntdata"/><Relationship Id="rId19" Type="http://schemas.openxmlformats.org/officeDocument/2006/relationships/slide" Target="slides/slide1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1T01:07:17.836"/>
    </inkml:context>
    <inkml:brush xml:id="br0">
      <inkml:brushProperty name="width" value="0.1" units="cm"/>
      <inkml:brushProperty name="height" value="0.1" units="cm"/>
    </inkml:brush>
  </inkml:definitions>
  <inkml:trace contextRef="#ctx0" brushRef="#br0">43089 21442 6273 0 0,'0'-1'993'0'0,"0"1"-993"0"0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a:t>
            </a:fld>
            <a:endParaRPr lang="en-US"/>
          </a:p>
        </p:txBody>
      </p:sp>
    </p:spTree>
    <p:extLst>
      <p:ext uri="{BB962C8B-B14F-4D97-AF65-F5344CB8AC3E}">
        <p14:creationId xmlns:p14="http://schemas.microsoft.com/office/powerpoint/2010/main" val="909694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9</a:t>
            </a:fld>
            <a:endParaRPr lang="en-US"/>
          </a:p>
        </p:txBody>
      </p:sp>
    </p:spTree>
    <p:extLst>
      <p:ext uri="{BB962C8B-B14F-4D97-AF65-F5344CB8AC3E}">
        <p14:creationId xmlns:p14="http://schemas.microsoft.com/office/powerpoint/2010/main" val="388534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11</a:t>
            </a:fld>
            <a:endParaRPr lang="en-US"/>
          </a:p>
        </p:txBody>
      </p:sp>
    </p:spTree>
    <p:extLst>
      <p:ext uri="{BB962C8B-B14F-4D97-AF65-F5344CB8AC3E}">
        <p14:creationId xmlns:p14="http://schemas.microsoft.com/office/powerpoint/2010/main" val="2881490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12</a:t>
            </a:fld>
            <a:endParaRPr lang="en-US"/>
          </a:p>
        </p:txBody>
      </p:sp>
    </p:spTree>
    <p:extLst>
      <p:ext uri="{BB962C8B-B14F-4D97-AF65-F5344CB8AC3E}">
        <p14:creationId xmlns:p14="http://schemas.microsoft.com/office/powerpoint/2010/main" val="1032914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13</a:t>
            </a:fld>
            <a:endParaRPr lang="en-US"/>
          </a:p>
        </p:txBody>
      </p:sp>
    </p:spTree>
    <p:extLst>
      <p:ext uri="{BB962C8B-B14F-4D97-AF65-F5344CB8AC3E}">
        <p14:creationId xmlns:p14="http://schemas.microsoft.com/office/powerpoint/2010/main" val="1571806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21</a:t>
            </a:fld>
            <a:endParaRPr lang="en-US"/>
          </a:p>
        </p:txBody>
      </p:sp>
    </p:spTree>
    <p:extLst>
      <p:ext uri="{BB962C8B-B14F-4D97-AF65-F5344CB8AC3E}">
        <p14:creationId xmlns:p14="http://schemas.microsoft.com/office/powerpoint/2010/main" val="1679077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42</a:t>
            </a:fld>
            <a:endParaRPr lang="en-US"/>
          </a:p>
        </p:txBody>
      </p:sp>
    </p:spTree>
    <p:extLst>
      <p:ext uri="{BB962C8B-B14F-4D97-AF65-F5344CB8AC3E}">
        <p14:creationId xmlns:p14="http://schemas.microsoft.com/office/powerpoint/2010/main" val="3827308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45</a:t>
            </a:fld>
            <a:endParaRPr lang="en-US"/>
          </a:p>
        </p:txBody>
      </p:sp>
    </p:spTree>
    <p:extLst>
      <p:ext uri="{BB962C8B-B14F-4D97-AF65-F5344CB8AC3E}">
        <p14:creationId xmlns:p14="http://schemas.microsoft.com/office/powerpoint/2010/main" val="3763754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48</a:t>
            </a:fld>
            <a:endParaRPr lang="en-US"/>
          </a:p>
        </p:txBody>
      </p:sp>
    </p:spTree>
    <p:extLst>
      <p:ext uri="{BB962C8B-B14F-4D97-AF65-F5344CB8AC3E}">
        <p14:creationId xmlns:p14="http://schemas.microsoft.com/office/powerpoint/2010/main" val="3299025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51</a:t>
            </a:fld>
            <a:endParaRPr lang="en-US"/>
          </a:p>
        </p:txBody>
      </p:sp>
    </p:spTree>
    <p:extLst>
      <p:ext uri="{BB962C8B-B14F-4D97-AF65-F5344CB8AC3E}">
        <p14:creationId xmlns:p14="http://schemas.microsoft.com/office/powerpoint/2010/main" val="788560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54</a:t>
            </a:fld>
            <a:endParaRPr lang="en-US"/>
          </a:p>
        </p:txBody>
      </p:sp>
    </p:spTree>
    <p:extLst>
      <p:ext uri="{BB962C8B-B14F-4D97-AF65-F5344CB8AC3E}">
        <p14:creationId xmlns:p14="http://schemas.microsoft.com/office/powerpoint/2010/main" val="4146294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56</a:t>
            </a:fld>
            <a:endParaRPr lang="en-US"/>
          </a:p>
        </p:txBody>
      </p:sp>
    </p:spTree>
    <p:extLst>
      <p:ext uri="{BB962C8B-B14F-4D97-AF65-F5344CB8AC3E}">
        <p14:creationId xmlns:p14="http://schemas.microsoft.com/office/powerpoint/2010/main" val="460009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58</a:t>
            </a:fld>
            <a:endParaRPr lang="en-US"/>
          </a:p>
        </p:txBody>
      </p:sp>
    </p:spTree>
    <p:extLst>
      <p:ext uri="{BB962C8B-B14F-4D97-AF65-F5344CB8AC3E}">
        <p14:creationId xmlns:p14="http://schemas.microsoft.com/office/powerpoint/2010/main" val="3964053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t>59</a:t>
            </a:fld>
            <a:endParaRPr lang="en-US"/>
          </a:p>
        </p:txBody>
      </p:sp>
    </p:spTree>
    <p:extLst>
      <p:ext uri="{BB962C8B-B14F-4D97-AF65-F5344CB8AC3E}">
        <p14:creationId xmlns:p14="http://schemas.microsoft.com/office/powerpoint/2010/main" val="23162760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buNone/>
              <a:defRPr lang="en-GB" sz="5988"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buNone/>
              <a:defRPr lang="en-GB" sz="5988" b="0" i="0" kern="1200" smtClean="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0" y="388842"/>
            <a:ext cx="6169315" cy="6083199"/>
          </a:xfrm>
          <a:solidFill>
            <a:schemeClr val="bg1">
              <a:lumMod val="85000"/>
            </a:schemeClr>
          </a:solidFill>
        </p:spPr>
        <p:txBody>
          <a:bodyPr anchor="ctr" anchorCtr="0"/>
          <a:lstStyle>
            <a:lvl1pPr marL="0" indent="0" algn="ctr">
              <a:buNone/>
              <a:defRPr b="0" i="0"/>
            </a:lvl1pPr>
          </a:lstStyle>
          <a:p>
            <a:endParaRPr lang="en-AU"/>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2" y="909503"/>
            <a:ext cx="6158452" cy="1325562"/>
          </a:xfrm>
        </p:spPr>
        <p:txBody>
          <a:bodyPr/>
          <a:lstStyle>
            <a:lvl1pPr>
              <a:defRPr b="0" i="0">
                <a:solidFill>
                  <a:schemeClr val="bg1"/>
                </a:solidFill>
              </a:defRPr>
            </a:lvl1pPr>
          </a:lstStyle>
          <a:p>
            <a:r>
              <a:rPr lang="en-US"/>
              <a:t>Click to edit Master title style</a:t>
            </a:r>
            <a:endParaRPr lang="en-AU"/>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p:nvPr>
        </p:nvSpPr>
        <p:spPr>
          <a:xfrm>
            <a:off x="6842725" y="976423"/>
            <a:ext cx="4105121" cy="5495616"/>
          </a:xfrm>
        </p:spPr>
        <p:txBody>
          <a:bodyPr/>
          <a:lstStyle>
            <a:lvl1pPr marL="0" indent="0">
              <a:buNone/>
              <a:defRPr b="0" i="0"/>
            </a:lvl1pPr>
            <a:lvl2pPr marL="163304" indent="0">
              <a:buNone/>
              <a:defRPr b="0" i="0"/>
            </a:lvl2pPr>
            <a:lvl3pPr marL="326609" indent="0">
              <a:buNone/>
              <a:defRPr b="0" i="0"/>
            </a:lvl3pPr>
            <a:lvl4pPr marL="489913" indent="0">
              <a:buNone/>
              <a:defRPr b="0" i="0"/>
            </a:lvl4pPr>
            <a:lvl5pPr marL="653218" indent="0">
              <a:buNone/>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27271579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0" y="0"/>
            <a:ext cx="12191998" cy="6858000"/>
          </a:xfrm>
          <a:solidFill>
            <a:schemeClr val="bg1">
              <a:lumMod val="85000"/>
            </a:schemeClr>
          </a:solidFill>
        </p:spPr>
        <p:txBody>
          <a:bodyPr anchor="ctr" anchorCtr="0"/>
          <a:lstStyle>
            <a:lvl1pPr marL="0" indent="0" algn="ctr">
              <a:buNone/>
              <a:defRPr b="0" i="0"/>
            </a:lvl1pPr>
          </a:lstStyle>
          <a:p>
            <a:endParaRPr lang="en-AU"/>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407988" y="1049203"/>
            <a:ext cx="6158452" cy="1325562"/>
          </a:xfrm>
        </p:spPr>
        <p:txBody>
          <a:bodyPr/>
          <a:lstStyle>
            <a:lvl1pPr>
              <a:defRPr b="0" i="0">
                <a:solidFill>
                  <a:schemeClr val="bg1"/>
                </a:solidFill>
              </a:defRPr>
            </a:lvl1pPr>
          </a:lstStyle>
          <a:p>
            <a:r>
              <a:rPr lang="en-US"/>
              <a:t>Click to edit Master title style</a:t>
            </a:r>
            <a:endParaRPr lang="en-AU"/>
          </a:p>
        </p:txBody>
      </p:sp>
    </p:spTree>
    <p:extLst>
      <p:ext uri="{BB962C8B-B14F-4D97-AF65-F5344CB8AC3E}">
        <p14:creationId xmlns:p14="http://schemas.microsoft.com/office/powerpoint/2010/main" val="420039087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ariety bottle sh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30449-9143-B10F-BFA0-6C6293E0B48B}"/>
              </a:ext>
            </a:extLst>
          </p:cNvPr>
          <p:cNvSpPr>
            <a:spLocks noGrp="1"/>
          </p:cNvSpPr>
          <p:nvPr>
            <p:ph type="title"/>
          </p:nvPr>
        </p:nvSpPr>
        <p:spPr>
          <a:xfrm>
            <a:off x="410407" y="365126"/>
            <a:ext cx="11283754" cy="1325562"/>
          </a:xfrm>
        </p:spPr>
        <p:txBody>
          <a:bodyPr/>
          <a:lstStyle>
            <a:lvl1pPr>
              <a:defRPr b="0" i="0">
                <a:solidFill>
                  <a:schemeClr val="accent1"/>
                </a:solidFill>
              </a:defRPr>
            </a:lvl1pPr>
          </a:lstStyle>
          <a:p>
            <a:r>
              <a:rPr lang="en-GB"/>
              <a:t>Click to edit Master title style</a:t>
            </a:r>
            <a:endParaRPr lang="en-US"/>
          </a:p>
        </p:txBody>
      </p:sp>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4734560" y="1406522"/>
            <a:ext cx="2600959" cy="5086352"/>
          </a:xfrm>
        </p:spPr>
        <p:txBody>
          <a:bodyPr/>
          <a:lstStyle>
            <a:lvl1pPr marL="0" indent="0">
              <a:buNone/>
              <a:defRPr b="0" i="0"/>
            </a:lvl1pPr>
          </a:lstStyle>
          <a:p>
            <a:endParaRPr lang="en-US"/>
          </a:p>
        </p:txBody>
      </p:sp>
      <p:sp>
        <p:nvSpPr>
          <p:cNvPr id="9" name="Text Placeholder 8">
            <a:extLst>
              <a:ext uri="{FF2B5EF4-FFF2-40B4-BE49-F238E27FC236}">
                <a16:creationId xmlns:a16="http://schemas.microsoft.com/office/drawing/2014/main" id="{297C19B2-AD58-215B-7531-13B15E064D2E}"/>
              </a:ext>
            </a:extLst>
          </p:cNvPr>
          <p:cNvSpPr>
            <a:spLocks noGrp="1"/>
          </p:cNvSpPr>
          <p:nvPr>
            <p:ph type="body" sz="quarter" idx="14"/>
          </p:nvPr>
        </p:nvSpPr>
        <p:spPr>
          <a:xfrm>
            <a:off x="1127125" y="2306638"/>
            <a:ext cx="3109913" cy="3413125"/>
          </a:xfrm>
        </p:spPr>
        <p:txBody>
          <a:bodyPr/>
          <a:lstStyle>
            <a:lvl1pPr marL="0" indent="0">
              <a:buNone/>
              <a:defRPr b="0" i="0"/>
            </a:lvl1pPr>
            <a:lvl2pPr marL="163305" indent="0">
              <a:buNone/>
              <a:defRPr b="0" i="0"/>
            </a:lvl2pPr>
            <a:lvl3pPr marL="326609" indent="0">
              <a:buNone/>
              <a:defRPr b="0" i="0"/>
            </a:lvl3pPr>
            <a:lvl4pPr marL="489914" indent="0">
              <a:buNone/>
              <a:defRPr b="0" i="0"/>
            </a:lvl4pPr>
            <a:lvl5pPr marL="653219" indent="0">
              <a:buNone/>
              <a:defRPr b="0" i="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 Placeholder 8">
            <a:extLst>
              <a:ext uri="{FF2B5EF4-FFF2-40B4-BE49-F238E27FC236}">
                <a16:creationId xmlns:a16="http://schemas.microsoft.com/office/drawing/2014/main" id="{D288D79D-D8A6-7D77-A6B4-ACC75B00C486}"/>
              </a:ext>
            </a:extLst>
          </p:cNvPr>
          <p:cNvSpPr>
            <a:spLocks noGrp="1"/>
          </p:cNvSpPr>
          <p:nvPr>
            <p:ph type="body" sz="quarter" idx="15"/>
          </p:nvPr>
        </p:nvSpPr>
        <p:spPr>
          <a:xfrm>
            <a:off x="7802245" y="2306638"/>
            <a:ext cx="3109913" cy="3413125"/>
          </a:xfrm>
        </p:spPr>
        <p:txBody>
          <a:bodyPr/>
          <a:lstStyle>
            <a:lvl1pPr marL="0" indent="0">
              <a:buFontTx/>
              <a:buNone/>
              <a:defRPr b="0" i="0"/>
            </a:lvl1pPr>
            <a:lvl2pPr marL="163305" indent="0">
              <a:buFontTx/>
              <a:buNone/>
              <a:defRPr b="0" i="0"/>
            </a:lvl2pPr>
            <a:lvl3pPr marL="326609" indent="0">
              <a:buFontTx/>
              <a:buNone/>
              <a:defRPr b="0" i="0"/>
            </a:lvl3pPr>
            <a:lvl4pPr marL="489914" indent="0">
              <a:buFontTx/>
              <a:buNone/>
              <a:defRPr b="0" i="0"/>
            </a:lvl4pPr>
            <a:lvl5pPr marL="653219" indent="0">
              <a:buFontTx/>
              <a:buNone/>
              <a:defRPr b="0" i="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0264183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a:p>
        </p:txBody>
      </p:sp>
    </p:spTree>
    <p:extLst>
      <p:ext uri="{BB962C8B-B14F-4D97-AF65-F5344CB8AC3E}">
        <p14:creationId xmlns:p14="http://schemas.microsoft.com/office/powerpoint/2010/main" val="14239363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a:p>
        </p:txBody>
      </p:sp>
    </p:spTree>
    <p:extLst>
      <p:ext uri="{BB962C8B-B14F-4D97-AF65-F5344CB8AC3E}">
        <p14:creationId xmlns:p14="http://schemas.microsoft.com/office/powerpoint/2010/main" val="199322784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2" y="909503"/>
            <a:ext cx="6158452" cy="1325562"/>
          </a:xfrm>
        </p:spPr>
        <p:txBody>
          <a:bodyPr/>
          <a:lstStyle>
            <a:lvl1pPr>
              <a:defRPr b="0" i="0">
                <a:solidFill>
                  <a:schemeClr val="accent1"/>
                </a:solidFill>
              </a:defRPr>
            </a:lvl1pPr>
          </a:lstStyle>
          <a:p>
            <a:r>
              <a:rPr lang="en-US"/>
              <a:t>Click to edit Master title style</a:t>
            </a:r>
            <a:endParaRPr lang="en-AU"/>
          </a:p>
        </p:txBody>
      </p:sp>
      <p:sp>
        <p:nvSpPr>
          <p:cNvPr id="5" name="Text Placeholder 4">
            <a:extLst>
              <a:ext uri="{FF2B5EF4-FFF2-40B4-BE49-F238E27FC236}">
                <a16:creationId xmlns:a16="http://schemas.microsoft.com/office/drawing/2014/main" id="{9A7D96D8-D0DE-455F-8473-3B88D86D1600}"/>
              </a:ext>
            </a:extLst>
          </p:cNvPr>
          <p:cNvSpPr>
            <a:spLocks noGrp="1"/>
          </p:cNvSpPr>
          <p:nvPr>
            <p:ph type="body" sz="quarter" idx="10"/>
          </p:nvPr>
        </p:nvSpPr>
        <p:spPr>
          <a:xfrm>
            <a:off x="6842725" y="976423"/>
            <a:ext cx="4105121" cy="5495616"/>
          </a:xfrm>
        </p:spPr>
        <p:txBody>
          <a:bodyPr/>
          <a:lstStyle>
            <a:lvl1pPr marL="0" indent="0">
              <a:buClr>
                <a:schemeClr val="accent1"/>
              </a:buClr>
              <a:buNone/>
              <a:defRPr b="0" i="0"/>
            </a:lvl1pPr>
            <a:lvl2pPr marL="163304" indent="0">
              <a:buNone/>
              <a:defRPr b="0" i="0"/>
            </a:lvl2pPr>
            <a:lvl3pPr marL="326609" indent="0">
              <a:buNone/>
              <a:defRPr b="0" i="0"/>
            </a:lvl3pPr>
            <a:lvl4pPr marL="489913" indent="0">
              <a:buNone/>
              <a:defRPr b="0" i="0"/>
            </a:lvl4pPr>
            <a:lvl5pPr marL="653218" indent="0">
              <a:buNone/>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63016686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43F944C6-6AE1-9AF4-451B-08D094D1A38B}"/>
              </a:ext>
            </a:extLst>
          </p:cNvPr>
          <p:cNvSpPr>
            <a:spLocks noGrp="1"/>
          </p:cNvSpPr>
          <p:nvPr>
            <p:ph type="title"/>
          </p:nvPr>
        </p:nvSpPr>
        <p:spPr>
          <a:xfrm>
            <a:off x="1635760" y="3780025"/>
            <a:ext cx="4105121" cy="1325562"/>
          </a:xfrm>
        </p:spPr>
        <p:txBody>
          <a:bodyPr/>
          <a:lstStyle>
            <a:lvl1pPr>
              <a:defRPr sz="2400" b="0" i="0">
                <a:solidFill>
                  <a:schemeClr val="accent1"/>
                </a:solidFill>
              </a:defRPr>
            </a:lvl1pPr>
          </a:lstStyle>
          <a:p>
            <a:r>
              <a:rPr lang="en-US"/>
              <a:t>Click to edit Master title style</a:t>
            </a:r>
            <a:endParaRPr lang="en-AU"/>
          </a:p>
        </p:txBody>
      </p:sp>
      <p:sp>
        <p:nvSpPr>
          <p:cNvPr id="6" name="Text Placeholder 4">
            <a:extLst>
              <a:ext uri="{FF2B5EF4-FFF2-40B4-BE49-F238E27FC236}">
                <a16:creationId xmlns:a16="http://schemas.microsoft.com/office/drawing/2014/main" id="{F0E45908-0F8D-56C9-5500-3F35A651C8A9}"/>
              </a:ext>
            </a:extLst>
          </p:cNvPr>
          <p:cNvSpPr>
            <a:spLocks noGrp="1"/>
          </p:cNvSpPr>
          <p:nvPr>
            <p:ph type="body" sz="quarter" idx="10"/>
          </p:nvPr>
        </p:nvSpPr>
        <p:spPr>
          <a:xfrm>
            <a:off x="1635760" y="4442806"/>
            <a:ext cx="4105121" cy="1461301"/>
          </a:xfrm>
        </p:spPr>
        <p:txBody>
          <a:bodyPr/>
          <a:lstStyle>
            <a:lvl1pPr marL="0" indent="0">
              <a:buClr>
                <a:schemeClr val="accent1"/>
              </a:buClr>
              <a:buNone/>
              <a:defRPr b="0" i="0"/>
            </a:lvl1pPr>
            <a:lvl2pPr marL="163304" indent="0">
              <a:buNone/>
              <a:defRPr b="0" i="0"/>
            </a:lvl2pPr>
            <a:lvl3pPr marL="326609" indent="0">
              <a:buNone/>
              <a:defRPr b="0" i="0"/>
            </a:lvl3pPr>
            <a:lvl4pPr marL="489913" indent="0">
              <a:buNone/>
              <a:defRPr b="0" i="0"/>
            </a:lvl4pPr>
            <a:lvl5pPr marL="653218" indent="0">
              <a:buNone/>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55647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Neue Haas Grotesk Text Pro" panose="020B0504020202020204" pitchFamily="34" charset="77"/>
            </a:endParaRPr>
          </a:p>
        </p:txBody>
      </p:sp>
      <p:sp>
        <p:nvSpPr>
          <p:cNvPr id="12" name="Oval 11">
            <a:extLst>
              <a:ext uri="{FF2B5EF4-FFF2-40B4-BE49-F238E27FC236}">
                <a16:creationId xmlns:a16="http://schemas.microsoft.com/office/drawing/2014/main" id="{AF6F7BB9-9DEF-7131-D02D-4E4EE44CC42D}"/>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407988" y="0"/>
            <a:ext cx="3943350" cy="2800350"/>
          </a:xfrm>
        </p:spPr>
        <p:txBody>
          <a:bodyPr/>
          <a:lstStyle>
            <a:lvl1pPr marL="0" indent="0">
              <a:buFont typeface="Arial" panose="020B0604020202020204" pitchFamily="34" charset="0"/>
              <a:buNone/>
              <a:defRPr b="0" i="0"/>
            </a:lvl1pPr>
          </a:lstStyle>
          <a:p>
            <a:endParaRPr lang="en-US"/>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18115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Image left">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22683" y="388842"/>
            <a:ext cx="6169315" cy="6083199"/>
          </a:xfrm>
          <a:solidFill>
            <a:schemeClr val="bg1">
              <a:lumMod val="85000"/>
            </a:schemeClr>
          </a:solidFill>
        </p:spPr>
        <p:txBody>
          <a:bodyPr anchor="ctr" anchorCtr="0"/>
          <a:lstStyle>
            <a:lvl1pPr marL="0" indent="0" algn="ctr">
              <a:buNone/>
              <a:defRPr b="0" i="0"/>
            </a:lvl1pPr>
          </a:lstStyle>
          <a:p>
            <a:endParaRPr lang="en-AU"/>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0175" y="800033"/>
            <a:ext cx="5402508" cy="1325562"/>
          </a:xfrm>
        </p:spPr>
        <p:txBody>
          <a:bodyPr/>
          <a:lstStyle>
            <a:lvl1pPr>
              <a:defRPr b="0" i="0">
                <a:solidFill>
                  <a:schemeClr val="bg1"/>
                </a:solidFill>
              </a:defRPr>
            </a:lvl1pPr>
          </a:lstStyle>
          <a:p>
            <a:r>
              <a:rPr lang="en-US"/>
              <a:t>Click to edit Master title style</a:t>
            </a:r>
            <a:endParaRPr lang="en-AU"/>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p:nvPr>
        </p:nvSpPr>
        <p:spPr>
          <a:xfrm>
            <a:off x="620175" y="2564956"/>
            <a:ext cx="5159227" cy="4321159"/>
          </a:xfrm>
        </p:spPr>
        <p:txBody>
          <a:bodyPr/>
          <a:lstStyle>
            <a:lvl1pPr marL="0" indent="0">
              <a:buNone/>
              <a:defRPr b="0" i="0">
                <a:solidFill>
                  <a:schemeClr val="bg1"/>
                </a:solidFill>
              </a:defRPr>
            </a:lvl1pPr>
            <a:lvl2pPr marL="163304" indent="0">
              <a:buNone/>
              <a:defRPr b="0" i="0">
                <a:solidFill>
                  <a:schemeClr val="bg1"/>
                </a:solidFill>
              </a:defRPr>
            </a:lvl2pPr>
            <a:lvl3pPr marL="326609" indent="0">
              <a:buNone/>
              <a:defRPr b="0" i="0">
                <a:solidFill>
                  <a:schemeClr val="bg1"/>
                </a:solidFill>
              </a:defRPr>
            </a:lvl3pPr>
            <a:lvl4pPr marL="489913" indent="0">
              <a:buNone/>
              <a:defRPr b="0" i="0">
                <a:solidFill>
                  <a:schemeClr val="bg1"/>
                </a:solidFill>
              </a:defRPr>
            </a:lvl4pPr>
            <a:lvl5pPr marL="653218" indent="0">
              <a:buNone/>
              <a:defRPr b="0" i="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22293846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410406" y="365126"/>
            <a:ext cx="11371189" cy="1325562"/>
          </a:xfrm>
          <a:prstGeom prst="rect">
            <a:avLst/>
          </a:prstGeom>
        </p:spPr>
        <p:txBody>
          <a:bodyPr vert="horz" lIns="0" tIns="0" rIns="0" bIns="0" rtlCol="0" anchor="t" anchorCtr="0">
            <a:no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410406" y="1825625"/>
            <a:ext cx="11371189"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21/09/2026</a:t>
            </a:fld>
            <a:endParaRPr lang="en-AU"/>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6" r:id="rId3"/>
    <p:sldLayoutId id="2147483664" r:id="rId4"/>
    <p:sldLayoutId id="2147483660" r:id="rId5"/>
    <p:sldLayoutId id="2147483659" r:id="rId6"/>
    <p:sldLayoutId id="2147483666" r:id="rId7"/>
    <p:sldLayoutId id="2147483657" r:id="rId8"/>
    <p:sldLayoutId id="2147483655" r:id="rId9"/>
    <p:sldLayoutId id="2147483663" r:id="rId10"/>
    <p:sldLayoutId id="2147483665" r:id="rId11"/>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56.jpeg"/></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0.xml"/><Relationship Id="rId4" Type="http://schemas.openxmlformats.org/officeDocument/2006/relationships/image" Target="../media/image69.png"/></Relationships>
</file>

<file path=ppt/slides/_rels/slide64.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emf"/><Relationship Id="rId1" Type="http://schemas.openxmlformats.org/officeDocument/2006/relationships/slideLayout" Target="../slideLayouts/slideLayout9.xml"/><Relationship Id="rId5" Type="http://schemas.openxmlformats.org/officeDocument/2006/relationships/image" Target="../media/image73.png"/><Relationship Id="rId4" Type="http://schemas.openxmlformats.org/officeDocument/2006/relationships/customXml" Target="../ink/ink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Placeholder 13" descr="A person holding a bunch of grapes&#10;&#10;Description automatically generated">
            <a:extLst>
              <a:ext uri="{FF2B5EF4-FFF2-40B4-BE49-F238E27FC236}">
                <a16:creationId xmlns:a16="http://schemas.microsoft.com/office/drawing/2014/main" id="{00A04102-C93B-CD24-0A55-BC37F98C520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t="24666" b="17042"/>
          <a:stretch>
            <a:fillRect/>
          </a:stretch>
        </p:blipFill>
        <p:spPr>
          <a:xfrm>
            <a:off x="658813" y="2595563"/>
            <a:ext cx="10975975" cy="4262437"/>
          </a:xfrm>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10"/>
          </p:nvPr>
        </p:nvSpPr>
        <p:spPr>
          <a:xfrm>
            <a:off x="644532" y="1544497"/>
            <a:ext cx="12017367" cy="990300"/>
          </a:xfrm>
        </p:spPr>
        <p:txBody>
          <a:bodyPr vert="horz" lIns="0" tIns="0" rIns="0" bIns="0" rtlCol="0" anchor="t">
            <a:noAutofit/>
          </a:bodyPr>
          <a:lstStyle/>
          <a:p>
            <a:r>
              <a:rPr lang="en-US" sz="4800" dirty="0">
                <a:solidFill>
                  <a:schemeClr val="accent1"/>
                </a:solidFill>
                <a:latin typeface="Neue Haas Grotesk Text Pro"/>
                <a:ea typeface="Inter Display"/>
                <a:cs typeface="Inter Display"/>
              </a:rPr>
              <a:t>FUNDAMENTOS</a:t>
            </a:r>
            <a:endParaRPr lang="en-US" dirty="0">
              <a:solidFill>
                <a:schemeClr val="accent1"/>
              </a:solidFill>
            </a:endParaRP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latin typeface="Neue Haas Grotesk Text Pro" panose="020B0504020202020204" pitchFamily="34" charset="77"/>
            </a:endParaRPr>
          </a:p>
        </p:txBody>
      </p:sp>
      <p:sp>
        <p:nvSpPr>
          <p:cNvPr id="18" name="TextBox 17">
            <a:extLst>
              <a:ext uri="{FF2B5EF4-FFF2-40B4-BE49-F238E27FC236}">
                <a16:creationId xmlns:a16="http://schemas.microsoft.com/office/drawing/2014/main" id="{4ABEED5C-B13D-8CF9-C654-1BD737E754D7}"/>
              </a:ext>
            </a:extLst>
          </p:cNvPr>
          <p:cNvSpPr txBox="1"/>
          <p:nvPr/>
        </p:nvSpPr>
        <p:spPr>
          <a:xfrm>
            <a:off x="557212" y="2155883"/>
            <a:ext cx="6138746" cy="461665"/>
          </a:xfrm>
          <a:prstGeom prst="rect">
            <a:avLst/>
          </a:prstGeom>
          <a:noFill/>
        </p:spPr>
        <p:txBody>
          <a:bodyPr wrap="square">
            <a:spAutoFit/>
          </a:bodyPr>
          <a:lstStyle/>
          <a:p>
            <a:r>
              <a:rPr lang="en-US" sz="2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DEL VINO AUSTRALIANO</a:t>
            </a: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screen">
            <a:extLst>
              <a:ext uri="{28A0092B-C50C-407E-A947-70E740481C1C}">
                <a14:useLocalDpi xmlns:a14="http://schemas.microsoft.com/office/drawing/2010/main"/>
              </a:ext>
            </a:extLst>
          </a:blip>
          <a:srcRect l="19927" t="-546" r="23001" b="4077"/>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erson pouring a liquid into a bottle&#10;&#10;Description automatically generated">
            <a:extLst>
              <a:ext uri="{FF2B5EF4-FFF2-40B4-BE49-F238E27FC236}">
                <a16:creationId xmlns:a16="http://schemas.microsoft.com/office/drawing/2014/main" id="{D67225C1-E7E5-73EC-80DA-8BB7446DAA6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694951" y="0"/>
            <a:ext cx="4497049" cy="6858000"/>
          </a:xfrm>
          <a:prstGeom prst="rect">
            <a:avLst/>
          </a:prstGeom>
        </p:spPr>
      </p:pic>
      <p:sp>
        <p:nvSpPr>
          <p:cNvPr id="4" name="Content Placeholder 2">
            <a:extLst>
              <a:ext uri="{FF2B5EF4-FFF2-40B4-BE49-F238E27FC236}">
                <a16:creationId xmlns:a16="http://schemas.microsoft.com/office/drawing/2014/main" id="{D4BF8402-2F9A-493F-B3F3-FF2C8A032ACB}"/>
              </a:ext>
            </a:extLst>
          </p:cNvPr>
          <p:cNvSpPr txBox="1"/>
          <p:nvPr/>
        </p:nvSpPr>
        <p:spPr>
          <a:xfrm>
            <a:off x="407989" y="2643993"/>
            <a:ext cx="4932108" cy="3986468"/>
          </a:xfrm>
          <a:prstGeom prst="rect">
            <a:avLst/>
          </a:prstGeom>
          <a:noFill/>
        </p:spPr>
        <p:txBody>
          <a:bodyPr lIns="91440" tIns="45720" rIns="91440" bIns="45720" anchor="t"/>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79705" indent="-179705">
              <a:spcBef>
                <a:spcPts val="816"/>
              </a:spcBef>
              <a:buClr>
                <a:schemeClr val="accent4"/>
              </a:buClr>
              <a:buFont typeface="Arial" panose="020B0604020202020204" pitchFamily="34" charset="0"/>
              <a:buChar char="•"/>
              <a:defRPr/>
            </a:pPr>
            <a:r>
              <a:rPr lang="en-US" sz="1600" dirty="0">
                <a:solidFill>
                  <a:prstClr val="white"/>
                </a:solidFill>
                <a:latin typeface="Neue Haas Grotesk Text Pro"/>
                <a:ea typeface="Inter Display"/>
                <a:cs typeface="Inter Display"/>
              </a:rPr>
              <a:t>Australia tiene una de las escenas de vino más diversas del mundo, con más de 100 diferentes variedades de uva cultivadas en 65 regiones vinícolas. </a:t>
            </a:r>
            <a:endParaRPr lang="en-US">
              <a:solidFill>
                <a:prstClr val="white"/>
              </a:solidFill>
              <a:latin typeface="Neue Haas Grotesk Text Pro"/>
              <a:ea typeface="Inter Display"/>
              <a:cs typeface="Inter Display"/>
            </a:endParaRPr>
          </a:p>
          <a:p>
            <a:pPr marL="179705" indent="-179705">
              <a:spcBef>
                <a:spcPts val="816"/>
              </a:spcBef>
              <a:buClr>
                <a:schemeClr val="accent4"/>
              </a:buClr>
              <a:buFont typeface="Arial" panose="020B0604020202020204" pitchFamily="34" charset="0"/>
              <a:buChar char="•"/>
              <a:defRPr/>
            </a:pPr>
            <a:r>
              <a:rPr lang="en-US" sz="1600" dirty="0">
                <a:solidFill>
                  <a:prstClr val="white"/>
                </a:solidFill>
                <a:latin typeface="Neue Haas Grotesk Text Pro"/>
                <a:ea typeface="Inter Display"/>
                <a:cs typeface="Inter Display"/>
              </a:rPr>
              <a:t>La comunidad australiana de vino es reconocida por su creatividad e inclinación a experimentar. </a:t>
            </a:r>
          </a:p>
          <a:p>
            <a:pPr marL="179705" indent="-179705">
              <a:spcBef>
                <a:spcPts val="816"/>
              </a:spcBef>
              <a:buClr>
                <a:schemeClr val="accent4"/>
              </a:buClr>
              <a:buFont typeface="Arial" panose="020B0604020202020204" pitchFamily="34" charset="0"/>
              <a:buChar char="•"/>
              <a:defRPr/>
            </a:pPr>
            <a:r>
              <a:rPr lang="en-US" sz="1600" dirty="0">
                <a:solidFill>
                  <a:prstClr val="white"/>
                </a:solidFill>
                <a:ea typeface="+mn-lt"/>
                <a:cs typeface="+mn-lt"/>
              </a:rPr>
              <a:t>Los vinos </a:t>
            </a:r>
            <a:r>
              <a:rPr lang="en-US" sz="1600" dirty="0" err="1">
                <a:solidFill>
                  <a:prstClr val="white"/>
                </a:solidFill>
                <a:ea typeface="+mn-lt"/>
                <a:cs typeface="+mn-lt"/>
              </a:rPr>
              <a:t>australianos</a:t>
            </a:r>
            <a:r>
              <a:rPr lang="en-US" sz="1600" dirty="0">
                <a:solidFill>
                  <a:prstClr val="white"/>
                </a:solidFill>
                <a:ea typeface="+mn-lt"/>
                <a:cs typeface="+mn-lt"/>
              </a:rPr>
              <a:t> son </a:t>
            </a:r>
            <a:r>
              <a:rPr lang="en-US" sz="1600" dirty="0" err="1">
                <a:solidFill>
                  <a:prstClr val="white"/>
                </a:solidFill>
                <a:ea typeface="+mn-lt"/>
                <a:cs typeface="+mn-lt"/>
              </a:rPr>
              <a:t>una</a:t>
            </a:r>
            <a:r>
              <a:rPr lang="en-US" sz="1600" dirty="0">
                <a:solidFill>
                  <a:prstClr val="white"/>
                </a:solidFill>
                <a:ea typeface="+mn-lt"/>
                <a:cs typeface="+mn-lt"/>
              </a:rPr>
              <a:t> </a:t>
            </a:r>
            <a:r>
              <a:rPr lang="en-US" sz="1600" dirty="0" err="1">
                <a:solidFill>
                  <a:prstClr val="white"/>
                </a:solidFill>
                <a:ea typeface="+mn-lt"/>
                <a:cs typeface="+mn-lt"/>
              </a:rPr>
              <a:t>expresión</a:t>
            </a:r>
            <a:r>
              <a:rPr lang="en-US" sz="1600" dirty="0">
                <a:solidFill>
                  <a:prstClr val="white"/>
                </a:solidFill>
                <a:ea typeface="+mn-lt"/>
                <a:cs typeface="+mn-lt"/>
              </a:rPr>
              <a:t> </a:t>
            </a:r>
            <a:r>
              <a:rPr lang="en-US" sz="1600" dirty="0" err="1">
                <a:solidFill>
                  <a:prstClr val="white"/>
                </a:solidFill>
                <a:ea typeface="+mn-lt"/>
                <a:cs typeface="+mn-lt"/>
              </a:rPr>
              <a:t>auténtica</a:t>
            </a:r>
            <a:r>
              <a:rPr lang="en-US" sz="1600" dirty="0">
                <a:solidFill>
                  <a:prstClr val="white"/>
                </a:solidFill>
                <a:ea typeface="+mn-lt"/>
                <a:cs typeface="+mn-lt"/>
              </a:rPr>
              <a:t> de las personas </a:t>
            </a:r>
            <a:r>
              <a:rPr lang="en-US" sz="1600" dirty="0" err="1">
                <a:solidFill>
                  <a:prstClr val="white"/>
                </a:solidFill>
                <a:ea typeface="+mn-lt"/>
                <a:cs typeface="+mn-lt"/>
              </a:rPr>
              <a:t>que</a:t>
            </a:r>
            <a:r>
              <a:rPr lang="en-US" sz="1600" dirty="0">
                <a:solidFill>
                  <a:prstClr val="white"/>
                </a:solidFill>
                <a:ea typeface="+mn-lt"/>
                <a:cs typeface="+mn-lt"/>
              </a:rPr>
              <a:t> </a:t>
            </a:r>
            <a:r>
              <a:rPr lang="en-US" sz="1600" dirty="0" err="1">
                <a:solidFill>
                  <a:prstClr val="white"/>
                </a:solidFill>
                <a:ea typeface="+mn-lt"/>
                <a:cs typeface="+mn-lt"/>
              </a:rPr>
              <a:t>los</a:t>
            </a:r>
            <a:r>
              <a:rPr lang="en-US" sz="1600" dirty="0">
                <a:solidFill>
                  <a:prstClr val="white"/>
                </a:solidFill>
                <a:ea typeface="+mn-lt"/>
                <a:cs typeface="+mn-lt"/>
              </a:rPr>
              <a:t> </a:t>
            </a:r>
            <a:r>
              <a:rPr lang="en-US" sz="1600" dirty="0" err="1">
                <a:solidFill>
                  <a:prstClr val="white"/>
                </a:solidFill>
                <a:ea typeface="+mn-lt"/>
                <a:cs typeface="+mn-lt"/>
              </a:rPr>
              <a:t>elaboran</a:t>
            </a:r>
            <a:r>
              <a:rPr lang="en-US" sz="1600" dirty="0">
                <a:solidFill>
                  <a:prstClr val="white"/>
                </a:solidFill>
                <a:ea typeface="+mn-lt"/>
                <a:cs typeface="+mn-lt"/>
              </a:rPr>
              <a:t> y de la </a:t>
            </a:r>
            <a:r>
              <a:rPr lang="en-US" sz="1600" dirty="0" err="1">
                <a:solidFill>
                  <a:prstClr val="white"/>
                </a:solidFill>
                <a:ea typeface="+mn-lt"/>
                <a:cs typeface="+mn-lt"/>
              </a:rPr>
              <a:t>variedad</a:t>
            </a:r>
            <a:r>
              <a:rPr lang="en-US" sz="1600" dirty="0">
                <a:solidFill>
                  <a:prstClr val="white"/>
                </a:solidFill>
                <a:ea typeface="+mn-lt"/>
                <a:cs typeface="+mn-lt"/>
              </a:rPr>
              <a:t> de </a:t>
            </a:r>
            <a:r>
              <a:rPr lang="en-US" sz="1600" dirty="0" err="1">
                <a:solidFill>
                  <a:prstClr val="white"/>
                </a:solidFill>
                <a:ea typeface="+mn-lt"/>
                <a:cs typeface="+mn-lt"/>
              </a:rPr>
              <a:t>suelos</a:t>
            </a:r>
            <a:r>
              <a:rPr lang="en-US" sz="1600" dirty="0">
                <a:solidFill>
                  <a:prstClr val="white"/>
                </a:solidFill>
                <a:ea typeface="+mn-lt"/>
                <a:cs typeface="+mn-lt"/>
              </a:rPr>
              <a:t> y </a:t>
            </a:r>
            <a:r>
              <a:rPr lang="en-US" sz="1600" dirty="0" err="1">
                <a:solidFill>
                  <a:prstClr val="white"/>
                </a:solidFill>
                <a:ea typeface="+mn-lt"/>
                <a:cs typeface="+mn-lt"/>
              </a:rPr>
              <a:t>climas</a:t>
            </a:r>
            <a:r>
              <a:rPr lang="en-US" sz="1600" dirty="0">
                <a:solidFill>
                  <a:prstClr val="white"/>
                </a:solidFill>
                <a:ea typeface="+mn-lt"/>
                <a:cs typeface="+mn-lt"/>
              </a:rPr>
              <a:t> </a:t>
            </a:r>
            <a:r>
              <a:rPr lang="en-US" sz="1600" dirty="0" err="1">
                <a:solidFill>
                  <a:prstClr val="white"/>
                </a:solidFill>
                <a:ea typeface="+mn-lt"/>
                <a:cs typeface="+mn-lt"/>
              </a:rPr>
              <a:t>país</a:t>
            </a:r>
            <a:r>
              <a:rPr lang="en-US" sz="1600" dirty="0">
                <a:solidFill>
                  <a:prstClr val="white"/>
                </a:solidFill>
                <a:ea typeface="+mn-lt"/>
                <a:cs typeface="+mn-lt"/>
              </a:rPr>
              <a:t>.</a:t>
            </a:r>
            <a:endParaRPr lang="en-US" dirty="0">
              <a:solidFill>
                <a:prstClr val="white"/>
              </a:solidFill>
              <a:ea typeface="+mn-lt"/>
              <a:cs typeface="+mn-lt"/>
            </a:endParaRPr>
          </a:p>
          <a:p>
            <a:pPr marL="179705" indent="-179705">
              <a:spcBef>
                <a:spcPts val="816"/>
              </a:spcBef>
              <a:buClr>
                <a:schemeClr val="accent4"/>
              </a:buClr>
              <a:buFont typeface="Arial" panose="020B0604020202020204" pitchFamily="34" charset="0"/>
              <a:buChar char="•"/>
              <a:defRPr/>
            </a:pPr>
            <a:r>
              <a:rPr lang="en-US" sz="1600" dirty="0">
                <a:solidFill>
                  <a:prstClr val="white"/>
                </a:solidFill>
                <a:latin typeface="Neue Haas Grotesk Text Pro"/>
                <a:ea typeface="Inter Display"/>
                <a:cs typeface="Inter Display"/>
              </a:rPr>
              <a:t>Australia tiene una comunidad vitivinícola altamente calificada que elabora vinos premium que se encuentran entre los mejores del mundo. </a:t>
            </a:r>
          </a:p>
        </p:txBody>
      </p:sp>
      <p:sp>
        <p:nvSpPr>
          <p:cNvPr id="6" name="object 4">
            <a:extLst>
              <a:ext uri="{FF2B5EF4-FFF2-40B4-BE49-F238E27FC236}">
                <a16:creationId xmlns:a16="http://schemas.microsoft.com/office/drawing/2014/main" id="{47977BB0-9554-4D06-89D0-913255E34010}"/>
              </a:ext>
            </a:extLst>
          </p:cNvPr>
          <p:cNvSpPr txBox="1"/>
          <p:nvPr/>
        </p:nvSpPr>
        <p:spPr>
          <a:xfrm>
            <a:off x="407988" y="955760"/>
            <a:ext cx="6167618" cy="2473240"/>
          </a:xfrm>
          <a:prstGeom prst="rect">
            <a:avLst/>
          </a:prstGeom>
        </p:spPr>
        <p:txBody>
          <a:bodyPr vert="horz" wrap="square" lIns="0" tIns="11521" rIns="0" bIns="0" rtlCol="0">
            <a:noAutofit/>
          </a:bodyPr>
          <a:lstStyle/>
          <a:p>
            <a:pPr defTabSz="829587">
              <a:lnSpc>
                <a:spcPct val="83000"/>
              </a:lnSpc>
              <a:tabLst>
                <a:tab pos="1156236" algn="l"/>
              </a:tabLst>
              <a:defRPr/>
            </a:pPr>
            <a:r>
              <a:rPr lang="en-AU" sz="54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DE TIERRAS VÍRGENES</a:t>
            </a:r>
          </a:p>
        </p:txBody>
      </p:sp>
      <p:sp>
        <p:nvSpPr>
          <p:cNvPr id="7" name="object 58">
            <a:extLst>
              <a:ext uri="{FF2B5EF4-FFF2-40B4-BE49-F238E27FC236}">
                <a16:creationId xmlns:a16="http://schemas.microsoft.com/office/drawing/2014/main" id="{17424451-30D4-4639-A6DE-2DB1EA146B8C}"/>
              </a:ext>
            </a:extLst>
          </p:cNvPr>
          <p:cNvSpPr txBox="1"/>
          <p:nvPr/>
        </p:nvSpPr>
        <p:spPr>
          <a:xfrm>
            <a:off x="407988" y="379277"/>
            <a:ext cx="2963830" cy="379032"/>
          </a:xfrm>
          <a:prstGeom prst="rect">
            <a:avLst/>
          </a:prstGeom>
        </p:spPr>
        <p:txBody>
          <a:bodyPr vert="horz" wrap="none" lIns="0" tIns="15554" rIns="0" bIns="0" rtlCol="0">
            <a:noAutofit/>
          </a:bodyPr>
          <a:lstStyle/>
          <a:p>
            <a:pPr defTabSz="829587">
              <a:defRPr/>
            </a:pPr>
            <a:r>
              <a:rPr lang="en-AU" sz="2800" dirty="0">
                <a:solidFill>
                  <a:prstClr val="white"/>
                </a:solidFill>
                <a:latin typeface="Neue Haas Grotesk Text Pro" panose="020B0504020202020204" pitchFamily="34" charset="77"/>
                <a:ea typeface="Inter Display" panose="02000503000000020004" pitchFamily="2" charset="0"/>
                <a:cs typeface="Inter Display" panose="02000503000000020004" pitchFamily="2" charset="0"/>
              </a:rPr>
              <a:t>VINOS ÚNICOS</a:t>
            </a:r>
          </a:p>
        </p:txBody>
      </p:sp>
    </p:spTree>
    <p:extLst>
      <p:ext uri="{BB962C8B-B14F-4D97-AF65-F5344CB8AC3E}">
        <p14:creationId xmlns:p14="http://schemas.microsoft.com/office/powerpoint/2010/main" val="354055244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working in a wine factory&#10;&#10;Description automatically generated">
            <a:extLst>
              <a:ext uri="{FF2B5EF4-FFF2-40B4-BE49-F238E27FC236}">
                <a16:creationId xmlns:a16="http://schemas.microsoft.com/office/drawing/2014/main" id="{71C27A76-36CA-E518-CB8B-05E976A54C7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197" r="16197"/>
          <a:stretch>
            <a:fillRect/>
          </a:stretch>
        </p:blipFill>
        <p:spPr/>
      </p:pic>
      <p:sp>
        <p:nvSpPr>
          <p:cNvPr id="3" name="Title 2">
            <a:extLst>
              <a:ext uri="{FF2B5EF4-FFF2-40B4-BE49-F238E27FC236}">
                <a16:creationId xmlns:a16="http://schemas.microsoft.com/office/drawing/2014/main" id="{A90D5258-C014-166E-5CA8-A7EFE0B0E0BD}"/>
              </a:ext>
            </a:extLst>
          </p:cNvPr>
          <p:cNvSpPr>
            <a:spLocks noGrp="1"/>
          </p:cNvSpPr>
          <p:nvPr>
            <p:ph type="title"/>
          </p:nvPr>
        </p:nvSpPr>
        <p:spPr>
          <a:xfrm>
            <a:off x="6959600" y="823905"/>
            <a:ext cx="6158452" cy="1325562"/>
          </a:xfrm>
        </p:spPr>
        <p:txBody>
          <a:bodyPr/>
          <a:lstStyle/>
          <a:p>
            <a:r>
              <a:rPr lang="en-US" sz="5400" dirty="0">
                <a:solidFill>
                  <a:schemeClr val="accent1"/>
                </a:solidFill>
              </a:rPr>
              <a:t>Hoy </a:t>
            </a:r>
            <a:r>
              <a:rPr lang="en-US" sz="5400" dirty="0" err="1">
                <a:solidFill>
                  <a:schemeClr val="accent1"/>
                </a:solidFill>
              </a:rPr>
              <a:t>cubriremos</a:t>
            </a:r>
            <a:endParaRPr lang="en-US" sz="5400" dirty="0">
              <a:solidFill>
                <a:schemeClr val="accent1"/>
              </a:solidFill>
            </a:endParaRPr>
          </a:p>
        </p:txBody>
      </p:sp>
      <p:sp>
        <p:nvSpPr>
          <p:cNvPr id="4" name="Text Placeholder 3">
            <a:extLst>
              <a:ext uri="{FF2B5EF4-FFF2-40B4-BE49-F238E27FC236}">
                <a16:creationId xmlns:a16="http://schemas.microsoft.com/office/drawing/2014/main" id="{CDC2F514-EB34-336F-39C9-DE8BBAE3AE7D}"/>
              </a:ext>
            </a:extLst>
          </p:cNvPr>
          <p:cNvSpPr>
            <a:spLocks noGrp="1"/>
          </p:cNvSpPr>
          <p:nvPr>
            <p:ph type="body" sz="quarter" idx="11"/>
          </p:nvPr>
        </p:nvSpPr>
        <p:spPr>
          <a:xfrm>
            <a:off x="6959600" y="3044836"/>
            <a:ext cx="4673600" cy="3327395"/>
          </a:xfrm>
        </p:spPr>
        <p:txBody>
          <a:bodyPr/>
          <a:lstStyle/>
          <a:p>
            <a:pPr marL="285750" indent="-285750">
              <a:buClr>
                <a:schemeClr val="accent1"/>
              </a:buClr>
              <a:buFont typeface="Arial" panose="020B0604020202020204" pitchFamily="34" charset="0"/>
              <a:buChar char="•"/>
            </a:pPr>
            <a:r>
              <a:rPr lang="en-US" dirty="0"/>
              <a:t>La </a:t>
            </a:r>
            <a:r>
              <a:rPr lang="en-US" dirty="0" err="1"/>
              <a:t>historia</a:t>
            </a:r>
            <a:r>
              <a:rPr lang="en-US" dirty="0"/>
              <a:t> del vino </a:t>
            </a:r>
            <a:r>
              <a:rPr lang="en-US" dirty="0" err="1"/>
              <a:t>australiano</a:t>
            </a:r>
            <a:r>
              <a:rPr lang="en-US" dirty="0"/>
              <a:t> </a:t>
            </a:r>
          </a:p>
          <a:p>
            <a:pPr marL="285750" indent="-285750">
              <a:buClr>
                <a:schemeClr val="accent1"/>
              </a:buClr>
              <a:buFont typeface="Arial" panose="020B0604020202020204" pitchFamily="34" charset="0"/>
              <a:buChar char="•"/>
            </a:pPr>
            <a:r>
              <a:rPr lang="en-US" dirty="0"/>
              <a:t>La </a:t>
            </a:r>
            <a:r>
              <a:rPr lang="en-US" dirty="0" err="1"/>
              <a:t>geografía</a:t>
            </a:r>
            <a:r>
              <a:rPr lang="en-US" dirty="0"/>
              <a:t>, el </a:t>
            </a:r>
            <a:r>
              <a:rPr lang="en-US" dirty="0" err="1"/>
              <a:t>clima</a:t>
            </a:r>
            <a:r>
              <a:rPr lang="en-US" dirty="0"/>
              <a:t> y la tierra </a:t>
            </a:r>
          </a:p>
          <a:p>
            <a:pPr marL="285750" indent="-285750">
              <a:buClr>
                <a:schemeClr val="accent1"/>
              </a:buClr>
              <a:buFont typeface="Arial" panose="020B0604020202020204" pitchFamily="34" charset="0"/>
              <a:buChar char="•"/>
            </a:pPr>
            <a:r>
              <a:rPr lang="en-US" dirty="0"/>
              <a:t>Las regiones notables</a:t>
            </a:r>
          </a:p>
          <a:p>
            <a:pPr marL="285750" indent="-285750">
              <a:buClr>
                <a:schemeClr val="accent1"/>
              </a:buClr>
              <a:buFont typeface="Arial" panose="020B0604020202020204" pitchFamily="34" charset="0"/>
              <a:buChar char="•"/>
            </a:pPr>
            <a:r>
              <a:rPr lang="en-US" dirty="0"/>
              <a:t>Las </a:t>
            </a:r>
            <a:r>
              <a:rPr lang="en-US" dirty="0" err="1"/>
              <a:t>variedades</a:t>
            </a:r>
            <a:r>
              <a:rPr lang="en-US" dirty="0"/>
              <a:t> claves y </a:t>
            </a:r>
            <a:r>
              <a:rPr lang="en-US" dirty="0" err="1"/>
              <a:t>los</a:t>
            </a:r>
            <a:r>
              <a:rPr lang="en-US" dirty="0"/>
              <a:t> </a:t>
            </a:r>
            <a:r>
              <a:rPr lang="en-US" dirty="0" err="1"/>
              <a:t>estilos</a:t>
            </a:r>
            <a:r>
              <a:rPr lang="en-US" dirty="0"/>
              <a:t> de vino </a:t>
            </a:r>
          </a:p>
        </p:txBody>
      </p:sp>
    </p:spTree>
    <p:extLst>
      <p:ext uri="{BB962C8B-B14F-4D97-AF65-F5344CB8AC3E}">
        <p14:creationId xmlns:p14="http://schemas.microsoft.com/office/powerpoint/2010/main" val="50855125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Close-up of a vine with grapes&#10;&#10;Description automatically generated">
            <a:extLst>
              <a:ext uri="{FF2B5EF4-FFF2-40B4-BE49-F238E27FC236}">
                <a16:creationId xmlns:a16="http://schemas.microsoft.com/office/drawing/2014/main" id="{25A387EE-DAD8-8C3E-C9B9-C4EA17D0DC93}"/>
              </a:ext>
            </a:extLst>
          </p:cNvPr>
          <p:cNvPicPr>
            <a:picLocks noChangeAspect="1"/>
          </p:cNvPicPr>
          <p:nvPr/>
        </p:nvPicPr>
        <p:blipFill>
          <a:blip r:embed="rId2" cstate="screen">
            <a:extLst>
              <a:ext uri="{28A0092B-C50C-407E-A947-70E740481C1C}">
                <a14:useLocalDpi xmlns:a14="http://schemas.microsoft.com/office/drawing/2010/main"/>
              </a:ext>
            </a:extLst>
          </a:blip>
          <a:srcRect b="56490"/>
          <a:stretch>
            <a:fillRect/>
          </a:stretch>
        </p:blipFill>
        <p:spPr>
          <a:xfrm>
            <a:off x="400016" y="-958109"/>
            <a:ext cx="3862018" cy="2520520"/>
          </a:xfrm>
          <a:prstGeom prst="rect">
            <a:avLst/>
          </a:prstGeom>
        </p:spPr>
      </p:pic>
      <p:sp>
        <p:nvSpPr>
          <p:cNvPr id="3" name="Text Placeholder 2">
            <a:extLst>
              <a:ext uri="{FF2B5EF4-FFF2-40B4-BE49-F238E27FC236}">
                <a16:creationId xmlns:a16="http://schemas.microsoft.com/office/drawing/2014/main" id="{0144C9E7-7CCA-4FC6-CEE2-271D2CEAB32B}"/>
              </a:ext>
            </a:extLst>
          </p:cNvPr>
          <p:cNvSpPr>
            <a:spLocks noGrp="1"/>
          </p:cNvSpPr>
          <p:nvPr>
            <p:ph type="body" sz="quarter" idx="4294967295"/>
          </p:nvPr>
        </p:nvSpPr>
        <p:spPr>
          <a:xfrm>
            <a:off x="2317214" y="4533704"/>
            <a:ext cx="4058186" cy="1460500"/>
          </a:xfrm>
        </p:spPr>
        <p:txBody>
          <a:bodyPr vert="horz" lIns="0" tIns="0" rIns="0" bIns="0" rtlCol="0" anchor="t">
            <a:noAutofit/>
          </a:bodyPr>
          <a:lstStyle/>
          <a:p>
            <a:pPr marL="259080" indent="-259080"/>
            <a:r>
              <a:rPr lang="en-US" sz="1600" dirty="0">
                <a:latin typeface="Neue Haas Grotesk Text Pro"/>
                <a:ea typeface="Inter Display"/>
                <a:cs typeface="Inter Display"/>
              </a:rPr>
              <a:t>Los </a:t>
            </a:r>
            <a:r>
              <a:rPr lang="en-US" sz="1600" dirty="0" err="1">
                <a:latin typeface="Neue Haas Grotesk Text Pro"/>
                <a:ea typeface="Inter Display"/>
                <a:cs typeface="Inter Display"/>
              </a:rPr>
              <a:t>pioneros</a:t>
            </a:r>
            <a:r>
              <a:rPr lang="en-US" sz="1600" dirty="0">
                <a:latin typeface="Neue Haas Grotesk Text Pro"/>
                <a:ea typeface="Inter Display"/>
                <a:cs typeface="Inter Display"/>
              </a:rPr>
              <a:t> del vino </a:t>
            </a:r>
            <a:r>
              <a:rPr lang="en-US" sz="1600" dirty="0" err="1">
                <a:latin typeface="Neue Haas Grotesk Text Pro"/>
                <a:ea typeface="Inter Display"/>
                <a:cs typeface="Inter Display"/>
              </a:rPr>
              <a:t>en</a:t>
            </a:r>
            <a:r>
              <a:rPr lang="en-US" sz="1600" dirty="0">
                <a:latin typeface="Neue Haas Grotesk Text Pro"/>
                <a:ea typeface="Inter Display"/>
                <a:cs typeface="Inter Display"/>
              </a:rPr>
              <a:t> Australia </a:t>
            </a:r>
            <a:r>
              <a:rPr lang="en-US" sz="1600" dirty="0" err="1">
                <a:latin typeface="Neue Haas Grotesk Text Pro"/>
                <a:ea typeface="Inter Display"/>
                <a:cs typeface="Inter Display"/>
              </a:rPr>
              <a:t>plantaron</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cepas</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ampliaron</a:t>
            </a:r>
            <a:r>
              <a:rPr lang="en-US" sz="1600" dirty="0">
                <a:latin typeface="Neue Haas Grotesk Text Pro"/>
                <a:ea typeface="Inter Display"/>
                <a:cs typeface="Inter Display"/>
              </a:rPr>
              <a:t> sus </a:t>
            </a:r>
            <a:r>
              <a:rPr lang="en-US" sz="1600" dirty="0" err="1">
                <a:latin typeface="Neue Haas Grotesk Text Pro"/>
                <a:ea typeface="Inter Display"/>
                <a:cs typeface="Inter Display"/>
              </a:rPr>
              <a:t>viñedos</a:t>
            </a:r>
            <a:r>
              <a:rPr lang="en-US" sz="1600" dirty="0">
                <a:latin typeface="Neue Haas Grotesk Text Pro"/>
                <a:ea typeface="Inter Display"/>
                <a:cs typeface="Inter Display"/>
              </a:rPr>
              <a:t> y </a:t>
            </a:r>
            <a:r>
              <a:rPr lang="en-US" sz="1600" dirty="0" err="1">
                <a:latin typeface="Neue Haas Grotesk Text Pro"/>
                <a:ea typeface="Inter Display"/>
                <a:cs typeface="Inter Display"/>
              </a:rPr>
              <a:t>comenzaron</a:t>
            </a:r>
            <a:r>
              <a:rPr lang="en-US" sz="1600" dirty="0">
                <a:latin typeface="Neue Haas Grotesk Text Pro"/>
                <a:ea typeface="Inter Display"/>
                <a:cs typeface="Inter Display"/>
              </a:rPr>
              <a:t> a </a:t>
            </a:r>
            <a:r>
              <a:rPr lang="en-US" sz="1600" dirty="0" err="1">
                <a:latin typeface="Neue Haas Grotesk Text Pro"/>
                <a:ea typeface="Inter Display"/>
                <a:cs typeface="Inter Display"/>
              </a:rPr>
              <a:t>exportar</a:t>
            </a:r>
            <a:r>
              <a:rPr lang="en-US" sz="1600" dirty="0">
                <a:latin typeface="Neue Haas Grotesk Text Pro"/>
                <a:ea typeface="Inter Display"/>
                <a:cs typeface="Inter Display"/>
              </a:rPr>
              <a:t>.</a:t>
            </a:r>
            <a:endParaRPr lang="en-US" sz="1600" dirty="0"/>
          </a:p>
        </p:txBody>
      </p:sp>
      <p:cxnSp>
        <p:nvCxnSpPr>
          <p:cNvPr id="6" name="Straight Connector 5">
            <a:extLst>
              <a:ext uri="{FF2B5EF4-FFF2-40B4-BE49-F238E27FC236}">
                <a16:creationId xmlns:a16="http://schemas.microsoft.com/office/drawing/2014/main" id="{DD2A1874-A86A-87DD-A8A5-E6B3A0FAAA30}"/>
              </a:ext>
            </a:extLst>
          </p:cNvPr>
          <p:cNvCxnSpPr/>
          <p:nvPr/>
        </p:nvCxnSpPr>
        <p:spPr>
          <a:xfrm>
            <a:off x="1635760" y="337892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B3CE732A-16CE-07F2-B080-2E7C78189B18}"/>
              </a:ext>
            </a:extLst>
          </p:cNvPr>
          <p:cNvSpPr/>
          <p:nvPr/>
        </p:nvSpPr>
        <p:spPr>
          <a:xfrm>
            <a:off x="2695153" y="319185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8" name="Oval 7">
            <a:extLst>
              <a:ext uri="{FF2B5EF4-FFF2-40B4-BE49-F238E27FC236}">
                <a16:creationId xmlns:a16="http://schemas.microsoft.com/office/drawing/2014/main" id="{4520626D-7989-8389-1335-4E7EBA5AE5C7}"/>
              </a:ext>
            </a:extLst>
          </p:cNvPr>
          <p:cNvSpPr/>
          <p:nvPr/>
        </p:nvSpPr>
        <p:spPr>
          <a:xfrm>
            <a:off x="5807609" y="319185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12" name="Title 1">
            <a:extLst>
              <a:ext uri="{FF2B5EF4-FFF2-40B4-BE49-F238E27FC236}">
                <a16:creationId xmlns:a16="http://schemas.microsoft.com/office/drawing/2014/main" id="{BF4C77C5-6CE7-8A10-9827-1E20FEA124C5}"/>
              </a:ext>
            </a:extLst>
          </p:cNvPr>
          <p:cNvSpPr txBox="1"/>
          <p:nvPr/>
        </p:nvSpPr>
        <p:spPr>
          <a:xfrm>
            <a:off x="2159868" y="3795345"/>
            <a:ext cx="5828432" cy="1325562"/>
          </a:xfrm>
          <a:prstGeom prst="rect">
            <a:avLst/>
          </a:prstGeom>
        </p:spPr>
        <p:txBody>
          <a:bodyPr lIns="91440" tIns="45720" rIns="91440" bIns="45720" anchor="t"/>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2400" b="1" dirty="0">
                <a:solidFill>
                  <a:schemeClr val="accent1"/>
                </a:solidFill>
                <a:latin typeface="Neue Haas Grotesk Text Pro" panose="020B0504020202020204" pitchFamily="34" charset="77"/>
              </a:rPr>
              <a:t>LA ÉPOCA PIONERA:</a:t>
            </a:r>
          </a:p>
          <a:p>
            <a:r>
              <a:rPr lang="en-US" sz="2400" b="1" dirty="0">
                <a:solidFill>
                  <a:schemeClr val="accent1"/>
                </a:solidFill>
                <a:latin typeface="Neue Haas Grotesk Text Pro"/>
                <a:ea typeface="Inter Display"/>
                <a:cs typeface="Inter Display"/>
              </a:rPr>
              <a:t>Los finales de 1700 y 1800</a:t>
            </a:r>
          </a:p>
          <a:p>
            <a:endParaRPr lang="en-US" sz="2400" b="1" dirty="0">
              <a:solidFill>
                <a:schemeClr val="accent1"/>
              </a:solidFill>
              <a:latin typeface="Neue Haas Grotesk Text Pro" panose="020B0504020202020204" pitchFamily="34" charset="77"/>
            </a:endParaRPr>
          </a:p>
        </p:txBody>
      </p:sp>
      <p:sp>
        <p:nvSpPr>
          <p:cNvPr id="13" name="Text Placeholder 2">
            <a:extLst>
              <a:ext uri="{FF2B5EF4-FFF2-40B4-BE49-F238E27FC236}">
                <a16:creationId xmlns:a16="http://schemas.microsoft.com/office/drawing/2014/main" id="{0F7207DB-BC8F-A482-510E-1A0BE10ABC7D}"/>
              </a:ext>
            </a:extLst>
          </p:cNvPr>
          <p:cNvSpPr txBox="1"/>
          <p:nvPr/>
        </p:nvSpPr>
        <p:spPr>
          <a:xfrm>
            <a:off x="6690172" y="4530693"/>
            <a:ext cx="2406727" cy="1460500"/>
          </a:xfrm>
          <a:prstGeom prst="rect">
            <a:avLst/>
          </a:prstGeom>
        </p:spPr>
        <p:txBody>
          <a:bodyPr vert="horz" lIns="0" tIns="0" rIns="0" bIns="0" rtlCol="0" anchor="t">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9080" indent="-259080">
              <a:spcBef>
                <a:spcPts val="800"/>
              </a:spcBef>
            </a:pPr>
            <a:r>
              <a:rPr lang="en-US" sz="1600" dirty="0">
                <a:latin typeface="Inter Display"/>
                <a:ea typeface="Inter Display"/>
                <a:cs typeface="Inter Display"/>
              </a:rPr>
              <a:t>Se </a:t>
            </a:r>
            <a:r>
              <a:rPr lang="en-US" sz="1600" dirty="0" err="1">
                <a:latin typeface="Inter Display"/>
                <a:ea typeface="Inter Display"/>
                <a:cs typeface="Inter Display"/>
              </a:rPr>
              <a:t>establecieron</a:t>
            </a:r>
            <a:r>
              <a:rPr lang="en-US" sz="1600" dirty="0">
                <a:latin typeface="Inter Display"/>
                <a:ea typeface="Inter Display"/>
                <a:cs typeface="Inter Display"/>
              </a:rPr>
              <a:t> regiones </a:t>
            </a:r>
            <a:r>
              <a:rPr lang="en-US" sz="1600" dirty="0" err="1">
                <a:latin typeface="Inter Display"/>
                <a:ea typeface="Inter Display"/>
                <a:cs typeface="Inter Display"/>
              </a:rPr>
              <a:t>importantes</a:t>
            </a:r>
            <a:r>
              <a:rPr lang="en-US" sz="1600" dirty="0">
                <a:latin typeface="Inter Display"/>
                <a:ea typeface="Inter Display"/>
                <a:cs typeface="Inter Display"/>
              </a:rPr>
              <a:t>, entre </a:t>
            </a:r>
            <a:r>
              <a:rPr lang="en-US" sz="1600" dirty="0" err="1">
                <a:latin typeface="Inter Display"/>
                <a:ea typeface="Inter Display"/>
                <a:cs typeface="Inter Display"/>
              </a:rPr>
              <a:t>ellas</a:t>
            </a:r>
            <a:r>
              <a:rPr lang="en-US" sz="1600" dirty="0">
                <a:latin typeface="Inter Display"/>
                <a:ea typeface="Inter Display"/>
                <a:cs typeface="Inter Display"/>
              </a:rPr>
              <a:t> Hunter Valley, Tasmania, </a:t>
            </a:r>
            <a:r>
              <a:rPr lang="en-US" sz="1600" dirty="0" err="1">
                <a:latin typeface="Inter Display"/>
                <a:ea typeface="Inter Display"/>
                <a:cs typeface="Inter Display"/>
              </a:rPr>
              <a:t>Yarra</a:t>
            </a:r>
            <a:r>
              <a:rPr lang="en-US" sz="1600" dirty="0">
                <a:latin typeface="Inter Display"/>
                <a:ea typeface="Inter Display"/>
                <a:cs typeface="Inter Display"/>
              </a:rPr>
              <a:t> Valley, McLaren Vale, Barossa y Rutherglen.</a:t>
            </a:r>
            <a:endParaRPr lang="en-US" dirty="0">
              <a:latin typeface="Inter Display"/>
              <a:ea typeface="Inter Display"/>
              <a:cs typeface="Inter Display"/>
            </a:endParaRPr>
          </a:p>
        </p:txBody>
      </p:sp>
      <p:sp>
        <p:nvSpPr>
          <p:cNvPr id="2" name="Text Placeholder 2">
            <a:extLst>
              <a:ext uri="{FF2B5EF4-FFF2-40B4-BE49-F238E27FC236}">
                <a16:creationId xmlns:a16="http://schemas.microsoft.com/office/drawing/2014/main" id="{1F6BAFED-1FB9-765B-BA17-CDB72124FD81}"/>
              </a:ext>
            </a:extLst>
          </p:cNvPr>
          <p:cNvSpPr txBox="1"/>
          <p:nvPr/>
        </p:nvSpPr>
        <p:spPr>
          <a:xfrm>
            <a:off x="9411672" y="4530693"/>
            <a:ext cx="2155918" cy="1460500"/>
          </a:xfrm>
          <a:prstGeom prst="rect">
            <a:avLst/>
          </a:prstGeom>
        </p:spPr>
        <p:txBody>
          <a:bodyPr vert="horz" lIns="0" tIns="0" rIns="0" bIns="0" rtlCol="0" anchor="t">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800"/>
              </a:spcBef>
            </a:pPr>
            <a:r>
              <a:rPr lang="en-US" sz="1600" dirty="0">
                <a:latin typeface="Inter Display"/>
                <a:ea typeface="Inter Display"/>
                <a:cs typeface="Inter Display"/>
              </a:rPr>
              <a:t>James Busby </a:t>
            </a:r>
            <a:r>
              <a:rPr lang="en-US" sz="1600" dirty="0" err="1">
                <a:latin typeface="Inter Display"/>
                <a:ea typeface="Inter Display"/>
                <a:cs typeface="Inter Display"/>
              </a:rPr>
              <a:t>trajo</a:t>
            </a:r>
            <a:r>
              <a:rPr lang="en-US" sz="1600" dirty="0">
                <a:latin typeface="Inter Display"/>
                <a:ea typeface="Inter Display"/>
                <a:cs typeface="Inter Display"/>
              </a:rPr>
              <a:t> de </a:t>
            </a:r>
            <a:r>
              <a:rPr lang="en-US" sz="1600" dirty="0" err="1">
                <a:latin typeface="Inter Display"/>
                <a:ea typeface="Inter Display"/>
                <a:cs typeface="Inter Display"/>
              </a:rPr>
              <a:t>vuelta</a:t>
            </a:r>
            <a:r>
              <a:rPr lang="en-US" sz="1600" dirty="0">
                <a:latin typeface="Inter Display"/>
                <a:ea typeface="Inter Display"/>
                <a:cs typeface="Inter Display"/>
              </a:rPr>
              <a:t> </a:t>
            </a:r>
            <a:r>
              <a:rPr lang="en-US" sz="1600" dirty="0" err="1">
                <a:latin typeface="Inter Display"/>
                <a:ea typeface="Inter Display"/>
                <a:cs typeface="Inter Display"/>
              </a:rPr>
              <a:t>cientos</a:t>
            </a:r>
            <a:r>
              <a:rPr lang="en-US" sz="1600" dirty="0">
                <a:latin typeface="Inter Display"/>
                <a:ea typeface="Inter Display"/>
                <a:cs typeface="Inter Display"/>
              </a:rPr>
              <a:t> de </a:t>
            </a:r>
            <a:r>
              <a:rPr lang="en-US" sz="1600" dirty="0" err="1">
                <a:latin typeface="Inter Display"/>
                <a:ea typeface="Inter Display"/>
                <a:cs typeface="Inter Display"/>
              </a:rPr>
              <a:t>esquejes</a:t>
            </a:r>
            <a:r>
              <a:rPr lang="en-US" sz="1600" dirty="0">
                <a:latin typeface="Inter Display"/>
                <a:ea typeface="Inter Display"/>
                <a:cs typeface="Inter Display"/>
              </a:rPr>
              <a:t> de Europa </a:t>
            </a:r>
            <a:r>
              <a:rPr lang="en-US" sz="1600" dirty="0" err="1">
                <a:latin typeface="Inter Display"/>
                <a:ea typeface="Inter Display"/>
                <a:cs typeface="Inter Display"/>
              </a:rPr>
              <a:t>que</a:t>
            </a:r>
            <a:r>
              <a:rPr lang="en-US" sz="1600" dirty="0">
                <a:latin typeface="Inter Display"/>
                <a:ea typeface="Inter Display"/>
                <a:cs typeface="Inter Display"/>
              </a:rPr>
              <a:t>, hoy </a:t>
            </a:r>
            <a:r>
              <a:rPr lang="en-US" sz="1600" dirty="0" err="1">
                <a:latin typeface="Inter Display"/>
                <a:ea typeface="Inter Display"/>
                <a:cs typeface="Inter Display"/>
              </a:rPr>
              <a:t>en</a:t>
            </a:r>
            <a:r>
              <a:rPr lang="en-US" sz="1600" dirty="0">
                <a:latin typeface="Inter Display"/>
                <a:ea typeface="Inter Display"/>
                <a:cs typeface="Inter Display"/>
              </a:rPr>
              <a:t> día, son el </a:t>
            </a:r>
            <a:r>
              <a:rPr lang="en-US" sz="1600" dirty="0" err="1">
                <a:latin typeface="Inter Display"/>
                <a:ea typeface="Inter Display"/>
                <a:cs typeface="Inter Display"/>
              </a:rPr>
              <a:t>origen</a:t>
            </a:r>
            <a:r>
              <a:rPr lang="en-US" sz="1600" dirty="0">
                <a:latin typeface="Inter Display"/>
                <a:ea typeface="Inter Display"/>
                <a:cs typeface="Inter Display"/>
              </a:rPr>
              <a:t> de </a:t>
            </a:r>
            <a:r>
              <a:rPr lang="en-US" sz="1600" dirty="0" err="1">
                <a:latin typeface="Inter Display"/>
                <a:ea typeface="Inter Display"/>
                <a:cs typeface="Inter Display"/>
              </a:rPr>
              <a:t>valiosas</a:t>
            </a:r>
            <a:r>
              <a:rPr lang="en-US" sz="1600" dirty="0">
                <a:latin typeface="Inter Display"/>
                <a:ea typeface="Inter Display"/>
                <a:cs typeface="Inter Display"/>
              </a:rPr>
              <a:t> </a:t>
            </a:r>
            <a:r>
              <a:rPr lang="en-US" sz="1600" dirty="0" err="1">
                <a:latin typeface="Inter Display"/>
                <a:ea typeface="Inter Display"/>
                <a:cs typeface="Inter Display"/>
              </a:rPr>
              <a:t>cepas</a:t>
            </a:r>
            <a:r>
              <a:rPr lang="en-US" sz="1600" dirty="0">
                <a:latin typeface="Inter Display"/>
                <a:ea typeface="Inter Display"/>
                <a:cs typeface="Inter Display"/>
              </a:rPr>
              <a:t> </a:t>
            </a:r>
            <a:r>
              <a:rPr lang="en-US" sz="1600" dirty="0" err="1">
                <a:latin typeface="Inter Display"/>
                <a:ea typeface="Inter Display"/>
                <a:cs typeface="Inter Display"/>
              </a:rPr>
              <a:t>antiguas</a:t>
            </a:r>
            <a:r>
              <a:rPr lang="en-US" sz="1600" dirty="0">
                <a:latin typeface="Inter Display"/>
                <a:ea typeface="Inter Display"/>
                <a:cs typeface="Inter Display"/>
              </a:rPr>
              <a:t>.</a:t>
            </a:r>
            <a:endParaRPr lang="en-US" dirty="0">
              <a:latin typeface="Inter Display"/>
              <a:ea typeface="Inter Display"/>
              <a:cs typeface="Inter Display"/>
            </a:endParaRPr>
          </a:p>
        </p:txBody>
      </p:sp>
      <p:sp>
        <p:nvSpPr>
          <p:cNvPr id="4" name="Text Placeholder 2">
            <a:extLst>
              <a:ext uri="{FF2B5EF4-FFF2-40B4-BE49-F238E27FC236}">
                <a16:creationId xmlns:a16="http://schemas.microsoft.com/office/drawing/2014/main" id="{0315C67A-48F0-A4AC-8CEB-F9270A8C7A4E}"/>
              </a:ext>
            </a:extLst>
          </p:cNvPr>
          <p:cNvSpPr txBox="1"/>
          <p:nvPr/>
        </p:nvSpPr>
        <p:spPr>
          <a:xfrm>
            <a:off x="4855253" y="1111718"/>
            <a:ext cx="2116048" cy="1577216"/>
          </a:xfrm>
          <a:prstGeom prst="rect">
            <a:avLst/>
          </a:prstGeom>
        </p:spPr>
        <p:txBody>
          <a:bodyPr vert="horz" lIns="0" tIns="0" rIns="0" bIns="0" rtlCol="0">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pPr>
            <a:r>
              <a:rPr lang="en-US" sz="1600" dirty="0" err="1">
                <a:latin typeface="Neue Haas Grotesk Text Pro" panose="020B0504020202020204" pitchFamily="34" charset="77"/>
              </a:rPr>
              <a:t>Impulsado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por</a:t>
            </a:r>
            <a:r>
              <a:rPr lang="en-US" sz="1600" dirty="0">
                <a:latin typeface="Neue Haas Grotesk Text Pro" panose="020B0504020202020204" pitchFamily="34" charset="77"/>
              </a:rPr>
              <a:t> la </a:t>
            </a:r>
            <a:r>
              <a:rPr lang="en-US" sz="1600" dirty="0" err="1">
                <a:latin typeface="Neue Haas Grotesk Text Pro" panose="020B0504020202020204" pitchFamily="34" charset="77"/>
              </a:rPr>
              <a:t>demanda</a:t>
            </a:r>
            <a:r>
              <a:rPr lang="en-US" sz="1600" dirty="0">
                <a:latin typeface="Neue Haas Grotesk Text Pro" panose="020B0504020202020204" pitchFamily="34" charset="77"/>
              </a:rPr>
              <a:t> interna y de </a:t>
            </a:r>
            <a:r>
              <a:rPr lang="en-US" sz="1600" dirty="0" err="1">
                <a:latin typeface="Neue Haas Grotesk Text Pro" panose="020B0504020202020204" pitchFamily="34" charset="77"/>
              </a:rPr>
              <a:t>exportaciones</a:t>
            </a:r>
            <a:r>
              <a:rPr lang="en-US" sz="1600" dirty="0">
                <a:latin typeface="Neue Haas Grotesk Text Pro" panose="020B0504020202020204" pitchFamily="34" charset="77"/>
              </a:rPr>
              <a:t>, el vino </a:t>
            </a:r>
            <a:r>
              <a:rPr lang="en-US" sz="1600" dirty="0" err="1">
                <a:latin typeface="Neue Haas Grotesk Text Pro" panose="020B0504020202020204" pitchFamily="34" charset="77"/>
              </a:rPr>
              <a:t>fortificado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dominaba</a:t>
            </a:r>
            <a:r>
              <a:rPr lang="en-US" sz="1600" dirty="0">
                <a:latin typeface="Neue Haas Grotesk Text Pro" panose="020B0504020202020204" pitchFamily="34" charset="77"/>
              </a:rPr>
              <a:t> la </a:t>
            </a:r>
            <a:r>
              <a:rPr lang="en-US" sz="1600" dirty="0" err="1">
                <a:latin typeface="Neue Haas Grotesk Text Pro" panose="020B0504020202020204" pitchFamily="34" charset="77"/>
              </a:rPr>
              <a:t>producción</a:t>
            </a:r>
            <a:r>
              <a:rPr lang="en-US" sz="1600" dirty="0">
                <a:latin typeface="Neue Haas Grotesk Text Pro" panose="020B0504020202020204" pitchFamily="34" charset="77"/>
              </a:rPr>
              <a:t> y el </a:t>
            </a:r>
            <a:r>
              <a:rPr lang="en-US" sz="1600" dirty="0" err="1">
                <a:latin typeface="Neue Haas Grotesk Text Pro" panose="020B0504020202020204" pitchFamily="34" charset="77"/>
              </a:rPr>
              <a:t>comercio</a:t>
            </a:r>
            <a:r>
              <a:rPr lang="en-US" sz="1600" dirty="0">
                <a:latin typeface="Neue Haas Grotesk Text Pro" panose="020B0504020202020204" pitchFamily="34" charset="77"/>
              </a:rPr>
              <a:t> </a:t>
            </a:r>
          </a:p>
          <a:p>
            <a:pPr>
              <a:spcBef>
                <a:spcPts val="800"/>
              </a:spcBef>
            </a:pPr>
            <a:endParaRPr lang="en-US" sz="1600" dirty="0">
              <a:latin typeface="Neue Haas Grotesk Text Pro" panose="020B0504020202020204" pitchFamily="34" charset="77"/>
            </a:endParaRPr>
          </a:p>
        </p:txBody>
      </p:sp>
      <p:sp>
        <p:nvSpPr>
          <p:cNvPr id="5" name="Title 1">
            <a:extLst>
              <a:ext uri="{FF2B5EF4-FFF2-40B4-BE49-F238E27FC236}">
                <a16:creationId xmlns:a16="http://schemas.microsoft.com/office/drawing/2014/main" id="{91F17BFC-36A0-8065-06A4-8E74BF9F4FF6}"/>
              </a:ext>
            </a:extLst>
          </p:cNvPr>
          <p:cNvSpPr txBox="1"/>
          <p:nvPr/>
        </p:nvSpPr>
        <p:spPr>
          <a:xfrm>
            <a:off x="5027060" y="368300"/>
            <a:ext cx="6370929" cy="1325562"/>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2400" b="1" dirty="0">
                <a:solidFill>
                  <a:schemeClr val="accent1"/>
                </a:solidFill>
                <a:latin typeface="Neue Haas Grotesk Text Pro" panose="020B0504020202020204" pitchFamily="34" charset="77"/>
              </a:rPr>
              <a:t>LA ÉPOCA DEL VINO FORTIFICADO:</a:t>
            </a:r>
          </a:p>
          <a:p>
            <a:r>
              <a:rPr lang="en-US" sz="2400" b="1" dirty="0">
                <a:solidFill>
                  <a:schemeClr val="accent1"/>
                </a:solidFill>
                <a:latin typeface="Neue Haas Grotesk Text Pro" panose="020B0504020202020204" pitchFamily="34" charset="77"/>
              </a:rPr>
              <a:t>1900 hasta 1940</a:t>
            </a:r>
          </a:p>
        </p:txBody>
      </p:sp>
      <p:sp>
        <p:nvSpPr>
          <p:cNvPr id="9" name="Text Placeholder 2">
            <a:extLst>
              <a:ext uri="{FF2B5EF4-FFF2-40B4-BE49-F238E27FC236}">
                <a16:creationId xmlns:a16="http://schemas.microsoft.com/office/drawing/2014/main" id="{9B3CB3BD-98E2-06F0-1AB7-1C70644D58AB}"/>
              </a:ext>
            </a:extLst>
          </p:cNvPr>
          <p:cNvSpPr txBox="1"/>
          <p:nvPr/>
        </p:nvSpPr>
        <p:spPr>
          <a:xfrm>
            <a:off x="7092709" y="1121184"/>
            <a:ext cx="1765563" cy="2027909"/>
          </a:xfrm>
          <a:prstGeom prst="rect">
            <a:avLst/>
          </a:prstGeom>
        </p:spPr>
        <p:txBody>
          <a:bodyPr vert="horz" lIns="0" tIns="0" rIns="0" bIns="0" rtlCol="0">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pPr>
            <a:r>
              <a:rPr lang="en-US" sz="1600" dirty="0">
                <a:latin typeface="Neue Haas Grotesk Text Pro" panose="020B0504020202020204" pitchFamily="34" charset="77"/>
              </a:rPr>
              <a:t>Los Muscats y Muscadelles de la </a:t>
            </a:r>
            <a:r>
              <a:rPr lang="en-US" sz="1600" dirty="0" err="1">
                <a:latin typeface="Neue Haas Grotesk Text Pro" panose="020B0504020202020204" pitchFamily="34" charset="77"/>
              </a:rPr>
              <a:t>región</a:t>
            </a:r>
            <a:r>
              <a:rPr lang="en-US" sz="1600" dirty="0">
                <a:latin typeface="Neue Haas Grotesk Text Pro" panose="020B0504020202020204" pitchFamily="34" charset="77"/>
              </a:rPr>
              <a:t> Rutherglen </a:t>
            </a:r>
            <a:r>
              <a:rPr lang="en-US" sz="1600" dirty="0" err="1">
                <a:latin typeface="Neue Haas Grotesk Text Pro" panose="020B0504020202020204" pitchFamily="34" charset="77"/>
              </a:rPr>
              <a:t>eran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los</a:t>
            </a:r>
            <a:r>
              <a:rPr lang="en-US" sz="1600" dirty="0">
                <a:latin typeface="Neue Haas Grotesk Text Pro" panose="020B0504020202020204" pitchFamily="34" charset="77"/>
              </a:rPr>
              <a:t> vinos notables de </a:t>
            </a:r>
            <a:r>
              <a:rPr lang="en-US" sz="1600" dirty="0" err="1">
                <a:latin typeface="Neue Haas Grotesk Text Pro" panose="020B0504020202020204" pitchFamily="34" charset="77"/>
              </a:rPr>
              <a:t>esta</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época</a:t>
            </a:r>
            <a:r>
              <a:rPr lang="en-US" sz="1600" dirty="0">
                <a:latin typeface="Neue Haas Grotesk Text Pro" panose="020B0504020202020204" pitchFamily="34" charset="77"/>
              </a:rPr>
              <a:t>. </a:t>
            </a:r>
          </a:p>
          <a:p>
            <a:pPr>
              <a:spcBef>
                <a:spcPts val="800"/>
              </a:spcBef>
            </a:pPr>
            <a:endParaRPr lang="en-US" sz="1600" dirty="0">
              <a:latin typeface="Neue Haas Grotesk Text Pro" panose="020B0504020202020204" pitchFamily="34" charset="77"/>
            </a:endParaRPr>
          </a:p>
        </p:txBody>
      </p:sp>
      <p:sp>
        <p:nvSpPr>
          <p:cNvPr id="10" name="Text Placeholder 2">
            <a:extLst>
              <a:ext uri="{FF2B5EF4-FFF2-40B4-BE49-F238E27FC236}">
                <a16:creationId xmlns:a16="http://schemas.microsoft.com/office/drawing/2014/main" id="{02D3A200-D112-95FA-1ACA-90952D4C7D9F}"/>
              </a:ext>
            </a:extLst>
          </p:cNvPr>
          <p:cNvSpPr txBox="1"/>
          <p:nvPr/>
        </p:nvSpPr>
        <p:spPr>
          <a:xfrm>
            <a:off x="8911525" y="1108157"/>
            <a:ext cx="2958356" cy="2027909"/>
          </a:xfrm>
          <a:prstGeom prst="rect">
            <a:avLst/>
          </a:prstGeom>
        </p:spPr>
        <p:txBody>
          <a:bodyPr vert="horz" lIns="0" tIns="0" rIns="0" bIns="0" rtlCol="0" anchor="t">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9080" indent="-259080">
              <a:spcBef>
                <a:spcPts val="800"/>
              </a:spcBef>
            </a:pPr>
            <a:r>
              <a:rPr lang="en-US" sz="1600" dirty="0">
                <a:latin typeface="Inter Display"/>
                <a:ea typeface="Inter Display"/>
                <a:cs typeface="Inter Display"/>
              </a:rPr>
              <a:t>La </a:t>
            </a:r>
            <a:r>
              <a:rPr lang="en-US" sz="1600" dirty="0" err="1">
                <a:latin typeface="Inter Display"/>
                <a:ea typeface="Inter Display"/>
                <a:cs typeface="Inter Display"/>
              </a:rPr>
              <a:t>demanda</a:t>
            </a:r>
            <a:r>
              <a:rPr lang="en-US" sz="1600" dirty="0">
                <a:latin typeface="Inter Display"/>
                <a:ea typeface="Inter Display"/>
                <a:cs typeface="Inter Display"/>
              </a:rPr>
              <a:t> de vinos </a:t>
            </a:r>
            <a:r>
              <a:rPr lang="en-US" sz="1600" dirty="0" err="1">
                <a:latin typeface="Inter Display"/>
                <a:ea typeface="Inter Display"/>
                <a:cs typeface="Inter Display"/>
              </a:rPr>
              <a:t>generosos</a:t>
            </a:r>
            <a:r>
              <a:rPr lang="en-US" sz="1600" dirty="0">
                <a:latin typeface="Inter Display"/>
                <a:ea typeface="Inter Display"/>
                <a:cs typeface="Inter Display"/>
              </a:rPr>
              <a:t> </a:t>
            </a:r>
            <a:r>
              <a:rPr lang="en-US" sz="1600" dirty="0" err="1">
                <a:latin typeface="Inter Display"/>
                <a:ea typeface="Inter Display"/>
                <a:cs typeface="Inter Display"/>
              </a:rPr>
              <a:t>propició</a:t>
            </a:r>
            <a:r>
              <a:rPr lang="en-US" sz="1600" dirty="0">
                <a:latin typeface="Inter Display"/>
                <a:ea typeface="Inter Display"/>
                <a:cs typeface="Inter Display"/>
              </a:rPr>
              <a:t> </a:t>
            </a:r>
            <a:r>
              <a:rPr lang="en-US" sz="1600" dirty="0" err="1">
                <a:latin typeface="Inter Display"/>
                <a:ea typeface="Inter Display"/>
                <a:cs typeface="Inter Display"/>
              </a:rPr>
              <a:t>que</a:t>
            </a:r>
            <a:r>
              <a:rPr lang="en-US" sz="1600" dirty="0">
                <a:latin typeface="Inter Display"/>
                <a:ea typeface="Inter Display"/>
                <a:cs typeface="Inter Display"/>
              </a:rPr>
              <a:t> se </a:t>
            </a:r>
            <a:r>
              <a:rPr lang="en-US" sz="1600" dirty="0" err="1">
                <a:latin typeface="Inter Display"/>
                <a:ea typeface="Inter Display"/>
                <a:cs typeface="Inter Display"/>
              </a:rPr>
              <a:t>conservaran</a:t>
            </a:r>
            <a:r>
              <a:rPr lang="en-US" sz="1600" dirty="0">
                <a:latin typeface="Inter Display"/>
                <a:ea typeface="Inter Display"/>
                <a:cs typeface="Inter Display"/>
              </a:rPr>
              <a:t> las </a:t>
            </a:r>
            <a:r>
              <a:rPr lang="en-US" sz="1600" dirty="0" err="1">
                <a:latin typeface="Inter Display"/>
                <a:ea typeface="Inter Display"/>
                <a:cs typeface="Inter Display"/>
              </a:rPr>
              <a:t>viejas</a:t>
            </a:r>
            <a:r>
              <a:rPr lang="en-US" sz="1600" dirty="0">
                <a:latin typeface="Inter Display"/>
                <a:ea typeface="Inter Display"/>
                <a:cs typeface="Inter Display"/>
              </a:rPr>
              <a:t> </a:t>
            </a:r>
            <a:r>
              <a:rPr lang="en-US" sz="1600" dirty="0" err="1">
                <a:latin typeface="Inter Display"/>
                <a:ea typeface="Inter Display"/>
                <a:cs typeface="Inter Display"/>
              </a:rPr>
              <a:t>cepas</a:t>
            </a:r>
            <a:r>
              <a:rPr lang="en-US" sz="1600" dirty="0">
                <a:latin typeface="Inter Display"/>
                <a:ea typeface="Inter Display"/>
                <a:cs typeface="Inter Display"/>
              </a:rPr>
              <a:t> de Shiraz, Mataró (Mourvèdre) y Garnacha, las </a:t>
            </a:r>
            <a:r>
              <a:rPr lang="en-US" sz="1600" dirty="0" err="1">
                <a:latin typeface="Inter Display"/>
                <a:ea typeface="Inter Display"/>
                <a:cs typeface="Inter Display"/>
              </a:rPr>
              <a:t>cuales</a:t>
            </a:r>
            <a:r>
              <a:rPr lang="en-US" sz="1600" dirty="0">
                <a:latin typeface="Inter Display"/>
                <a:ea typeface="Inter Display"/>
                <a:cs typeface="Inter Display"/>
              </a:rPr>
              <a:t> </a:t>
            </a:r>
            <a:r>
              <a:rPr lang="en-US" sz="1600" dirty="0" err="1">
                <a:latin typeface="Inter Display"/>
                <a:ea typeface="Inter Display"/>
                <a:cs typeface="Inter Display"/>
              </a:rPr>
              <a:t>serían</a:t>
            </a:r>
            <a:r>
              <a:rPr lang="en-US" sz="1600" dirty="0">
                <a:latin typeface="Inter Display"/>
                <a:ea typeface="Inter Display"/>
                <a:cs typeface="Inter Display"/>
              </a:rPr>
              <a:t> </a:t>
            </a:r>
            <a:r>
              <a:rPr lang="en-US" sz="1600" dirty="0" err="1">
                <a:latin typeface="Inter Display"/>
                <a:ea typeface="Inter Display"/>
                <a:cs typeface="Inter Display"/>
              </a:rPr>
              <a:t>redescubiertas</a:t>
            </a:r>
            <a:r>
              <a:rPr lang="en-US" sz="1600" dirty="0">
                <a:latin typeface="Inter Display"/>
                <a:ea typeface="Inter Display"/>
                <a:cs typeface="Inter Display"/>
              </a:rPr>
              <a:t> y </a:t>
            </a:r>
            <a:r>
              <a:rPr lang="en-US" sz="1600" dirty="0" err="1">
                <a:latin typeface="Inter Display"/>
                <a:ea typeface="Inter Display"/>
                <a:cs typeface="Inter Display"/>
              </a:rPr>
              <a:t>valoradas</a:t>
            </a:r>
            <a:r>
              <a:rPr lang="en-US" sz="1600" dirty="0">
                <a:latin typeface="Inter Display"/>
                <a:ea typeface="Inter Display"/>
                <a:cs typeface="Inter Display"/>
              </a:rPr>
              <a:t> </a:t>
            </a:r>
            <a:r>
              <a:rPr lang="en-US" sz="1600" dirty="0" err="1">
                <a:latin typeface="Inter Display"/>
                <a:ea typeface="Inter Display"/>
                <a:cs typeface="Inter Display"/>
              </a:rPr>
              <a:t>décadas</a:t>
            </a:r>
            <a:r>
              <a:rPr lang="en-US" sz="1600" dirty="0">
                <a:latin typeface="Inter Display"/>
                <a:ea typeface="Inter Display"/>
                <a:cs typeface="Inter Display"/>
              </a:rPr>
              <a:t> </a:t>
            </a:r>
            <a:r>
              <a:rPr lang="en-US" sz="1600" dirty="0" err="1">
                <a:latin typeface="Inter Display"/>
                <a:ea typeface="Inter Display"/>
                <a:cs typeface="Inter Display"/>
              </a:rPr>
              <a:t>más</a:t>
            </a:r>
            <a:r>
              <a:rPr lang="en-US" sz="1600" dirty="0">
                <a:latin typeface="Inter Display"/>
                <a:ea typeface="Inter Display"/>
                <a:cs typeface="Inter Display"/>
              </a:rPr>
              <a:t> </a:t>
            </a:r>
            <a:r>
              <a:rPr lang="en-US" sz="1600" dirty="0" err="1">
                <a:latin typeface="Inter Display"/>
                <a:ea typeface="Inter Display"/>
                <a:cs typeface="Inter Display"/>
              </a:rPr>
              <a:t>tarde</a:t>
            </a:r>
            <a:r>
              <a:rPr lang="en-US" sz="1600" dirty="0">
                <a:latin typeface="Inter Display"/>
                <a:ea typeface="Inter Display"/>
                <a:cs typeface="Inter Display"/>
              </a:rPr>
              <a:t>.</a:t>
            </a:r>
            <a:endParaRPr lang="en-US" sz="1600" dirty="0">
              <a:latin typeface="Neue Haas Grotesk Text Pro" panose="020B0504020202020204" pitchFamily="34" charset="77"/>
            </a:endParaRPr>
          </a:p>
        </p:txBody>
      </p:sp>
      <p:sp>
        <p:nvSpPr>
          <p:cNvPr id="11" name="Title 1">
            <a:extLst>
              <a:ext uri="{FF2B5EF4-FFF2-40B4-BE49-F238E27FC236}">
                <a16:creationId xmlns:a16="http://schemas.microsoft.com/office/drawing/2014/main" id="{5254EC50-8434-8076-8FED-6A8EA4C268B0}"/>
              </a:ext>
            </a:extLst>
          </p:cNvPr>
          <p:cNvSpPr txBox="1"/>
          <p:nvPr/>
        </p:nvSpPr>
        <p:spPr>
          <a:xfrm>
            <a:off x="357572" y="1708365"/>
            <a:ext cx="5450037" cy="1325562"/>
          </a:xfrm>
          <a:prstGeom prst="rect">
            <a:avLst/>
          </a:prstGeom>
        </p:spPr>
        <p:txBody>
          <a:bodyPr lIns="91440" tIns="45720" rIns="91440" bIns="45720" anchor="t"/>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4000" dirty="0">
                <a:latin typeface="Neue Haas Grotesk Text Pro"/>
                <a:ea typeface="Inter Display"/>
                <a:cs typeface="Inter Display"/>
              </a:rPr>
              <a:t>HISTORIA </a:t>
            </a:r>
          </a:p>
          <a:p>
            <a:r>
              <a:rPr lang="en-US" sz="4000" dirty="0">
                <a:latin typeface="Neue Haas Grotesk Text Pro" panose="020B0504020202020204" pitchFamily="34" charset="77"/>
              </a:rPr>
              <a:t>DEL VINO AUSTRALIANO</a:t>
            </a:r>
          </a:p>
        </p:txBody>
      </p:sp>
      <p:pic>
        <p:nvPicPr>
          <p:cNvPr id="15" name="Picture 14" descr="Close-up of a vine with grapes&#10;&#10;Description automatically generated">
            <a:extLst>
              <a:ext uri="{FF2B5EF4-FFF2-40B4-BE49-F238E27FC236}">
                <a16:creationId xmlns:a16="http://schemas.microsoft.com/office/drawing/2014/main" id="{CED31A63-0C49-2A3F-025F-F94F5AD310AC}"/>
              </a:ext>
            </a:extLst>
          </p:cNvPr>
          <p:cNvPicPr>
            <a:picLocks noChangeAspect="1"/>
          </p:cNvPicPr>
          <p:nvPr/>
        </p:nvPicPr>
        <p:blipFill>
          <a:blip r:embed="rId2" cstate="screen">
            <a:extLst>
              <a:ext uri="{28A0092B-C50C-407E-A947-70E740481C1C}">
                <a14:useLocalDpi xmlns:a14="http://schemas.microsoft.com/office/drawing/2010/main"/>
              </a:ext>
            </a:extLst>
          </a:blip>
          <a:srcRect t="39800" b="30130"/>
          <a:stretch>
            <a:fillRect/>
          </a:stretch>
        </p:blipFill>
        <p:spPr>
          <a:xfrm>
            <a:off x="400016" y="5537331"/>
            <a:ext cx="3862018" cy="1741988"/>
          </a:xfrm>
          <a:prstGeom prst="rect">
            <a:avLst/>
          </a:prstGeom>
        </p:spPr>
      </p:pic>
    </p:spTree>
    <p:extLst>
      <p:ext uri="{BB962C8B-B14F-4D97-AF65-F5344CB8AC3E}">
        <p14:creationId xmlns:p14="http://schemas.microsoft.com/office/powerpoint/2010/main" val="777239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erson pouring wine into a glass&#10;&#10;Description automatically generated">
            <a:extLst>
              <a:ext uri="{FF2B5EF4-FFF2-40B4-BE49-F238E27FC236}">
                <a16:creationId xmlns:a16="http://schemas.microsoft.com/office/drawing/2014/main" id="{0708A9E6-68D0-4787-477A-FECE45566F9F}"/>
              </a:ext>
            </a:extLst>
          </p:cNvPr>
          <p:cNvPicPr>
            <a:picLocks noChangeAspect="1"/>
          </p:cNvPicPr>
          <p:nvPr/>
        </p:nvPicPr>
        <p:blipFill>
          <a:blip r:embed="rId2" cstate="screen">
            <a:extLst>
              <a:ext uri="{28A0092B-C50C-407E-A947-70E740481C1C}">
                <a14:useLocalDpi xmlns:a14="http://schemas.microsoft.com/office/drawing/2010/main"/>
              </a:ext>
            </a:extLst>
          </a:blip>
          <a:srcRect r="18625"/>
          <a:stretch>
            <a:fillRect/>
          </a:stretch>
        </p:blipFill>
        <p:spPr>
          <a:xfrm>
            <a:off x="6958739" y="0"/>
            <a:ext cx="4105120" cy="3361724"/>
          </a:xfrm>
          <a:prstGeom prst="rect">
            <a:avLst/>
          </a:prstGeom>
        </p:spPr>
      </p:pic>
      <p:sp>
        <p:nvSpPr>
          <p:cNvPr id="3" name="Text Placeholder 2">
            <a:extLst>
              <a:ext uri="{FF2B5EF4-FFF2-40B4-BE49-F238E27FC236}">
                <a16:creationId xmlns:a16="http://schemas.microsoft.com/office/drawing/2014/main" id="{0144C9E7-7CCA-4FC6-CEE2-271D2CEAB32B}"/>
              </a:ext>
            </a:extLst>
          </p:cNvPr>
          <p:cNvSpPr>
            <a:spLocks noGrp="1"/>
          </p:cNvSpPr>
          <p:nvPr>
            <p:ph type="body" sz="quarter" idx="4294967295"/>
          </p:nvPr>
        </p:nvSpPr>
        <p:spPr>
          <a:xfrm>
            <a:off x="925237" y="4528971"/>
            <a:ext cx="3064249" cy="1460500"/>
          </a:xfrm>
        </p:spPr>
        <p:txBody>
          <a:bodyPr vert="horz" lIns="0" tIns="0" rIns="0" bIns="0" rtlCol="0" anchor="t">
            <a:noAutofit/>
          </a:bodyPr>
          <a:lstStyle/>
          <a:p>
            <a:pPr marL="259080" indent="-259080">
              <a:spcBef>
                <a:spcPts val="800"/>
              </a:spcBef>
            </a:pPr>
            <a:r>
              <a:rPr lang="en-US" sz="1600" dirty="0">
                <a:latin typeface="Neue Haas Grotesk Text Pro"/>
                <a:ea typeface="Inter Display"/>
                <a:cs typeface="Inter Display"/>
              </a:rPr>
              <a:t>La </a:t>
            </a:r>
            <a:r>
              <a:rPr lang="en-US" sz="1600" dirty="0" err="1">
                <a:latin typeface="Neue Haas Grotesk Text Pro"/>
                <a:ea typeface="Inter Display"/>
                <a:cs typeface="Inter Display"/>
              </a:rPr>
              <a:t>cultura</a:t>
            </a:r>
            <a:r>
              <a:rPr lang="en-US" sz="1600" dirty="0">
                <a:latin typeface="Neue Haas Grotesk Text Pro"/>
                <a:ea typeface="Inter Display"/>
                <a:cs typeface="Inter Display"/>
              </a:rPr>
              <a:t> de la </a:t>
            </a:r>
            <a:r>
              <a:rPr lang="en-US" sz="1600" dirty="0" err="1">
                <a:latin typeface="Neue Haas Grotesk Text Pro"/>
                <a:ea typeface="Inter Display"/>
                <a:cs typeface="Inter Display"/>
              </a:rPr>
              <a:t>gastronomía</a:t>
            </a:r>
            <a:r>
              <a:rPr lang="en-US" sz="1600" dirty="0">
                <a:latin typeface="Neue Haas Grotesk Text Pro"/>
                <a:ea typeface="Inter Display"/>
                <a:cs typeface="Inter Display"/>
              </a:rPr>
              <a:t> y el vino de mesa se </a:t>
            </a:r>
            <a:r>
              <a:rPr lang="en-US" sz="1600" dirty="0" err="1">
                <a:latin typeface="Neue Haas Grotesk Text Pro"/>
                <a:ea typeface="Inter Display"/>
                <a:cs typeface="Inter Display"/>
              </a:rPr>
              <a:t>desarrolló</a:t>
            </a:r>
            <a:r>
              <a:rPr lang="en-US" sz="1600" dirty="0">
                <a:latin typeface="Neue Haas Grotesk Text Pro"/>
                <a:ea typeface="Inter Display"/>
                <a:cs typeface="Inter Display"/>
              </a:rPr>
              <a:t>, y </a:t>
            </a:r>
            <a:r>
              <a:rPr lang="en-US" sz="1600" dirty="0" err="1">
                <a:latin typeface="Neue Haas Grotesk Text Pro"/>
                <a:ea typeface="Inter Display"/>
                <a:cs typeface="Inter Display"/>
              </a:rPr>
              <a:t>viticultores</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pioneros</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descubrieron</a:t>
            </a:r>
            <a:r>
              <a:rPr lang="en-US" sz="1600" dirty="0">
                <a:latin typeface="Neue Haas Grotesk Text Pro"/>
                <a:ea typeface="Inter Display"/>
                <a:cs typeface="Inter Display"/>
              </a:rPr>
              <a:t> o </a:t>
            </a:r>
            <a:r>
              <a:rPr lang="en-US" sz="1600" dirty="0" err="1">
                <a:latin typeface="Neue Haas Grotesk Text Pro"/>
                <a:ea typeface="Inter Display"/>
                <a:cs typeface="Inter Display"/>
              </a:rPr>
              <a:t>redescubrieron</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una</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variedad</a:t>
            </a:r>
            <a:r>
              <a:rPr lang="en-US" sz="1600" dirty="0">
                <a:latin typeface="Neue Haas Grotesk Text Pro"/>
                <a:ea typeface="Inter Display"/>
                <a:cs typeface="Inter Display"/>
              </a:rPr>
              <a:t> de regiones de </a:t>
            </a:r>
            <a:r>
              <a:rPr lang="en-US" sz="1600" dirty="0" err="1">
                <a:latin typeface="Neue Haas Grotesk Text Pro"/>
                <a:ea typeface="Inter Display"/>
                <a:cs typeface="Inter Display"/>
              </a:rPr>
              <a:t>clima</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frío</a:t>
            </a:r>
            <a:r>
              <a:rPr lang="en-US" sz="1600" dirty="0">
                <a:latin typeface="Neue Haas Grotesk Text Pro"/>
                <a:ea typeface="Inter Display"/>
                <a:cs typeface="Inter Display"/>
              </a:rPr>
              <a:t>.</a:t>
            </a:r>
            <a:endParaRPr lang="en-US" dirty="0">
              <a:latin typeface="Neue Haas Grotesk Text Pro"/>
              <a:ea typeface="Inter Display"/>
              <a:cs typeface="Inter Display"/>
            </a:endParaRPr>
          </a:p>
        </p:txBody>
      </p:sp>
      <p:cxnSp>
        <p:nvCxnSpPr>
          <p:cNvPr id="6" name="Straight Connector 5">
            <a:extLst>
              <a:ext uri="{FF2B5EF4-FFF2-40B4-BE49-F238E27FC236}">
                <a16:creationId xmlns:a16="http://schemas.microsoft.com/office/drawing/2014/main" id="{DD2A1874-A86A-87DD-A8A5-E6B3A0FAAA30}"/>
              </a:ext>
            </a:extLst>
          </p:cNvPr>
          <p:cNvCxnSpPr/>
          <p:nvPr/>
        </p:nvCxnSpPr>
        <p:spPr>
          <a:xfrm>
            <a:off x="0" y="337892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B3CE732A-16CE-07F2-B080-2E7C78189B18}"/>
              </a:ext>
            </a:extLst>
          </p:cNvPr>
          <p:cNvSpPr/>
          <p:nvPr/>
        </p:nvSpPr>
        <p:spPr>
          <a:xfrm>
            <a:off x="1444486" y="319185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8" name="Oval 7">
            <a:extLst>
              <a:ext uri="{FF2B5EF4-FFF2-40B4-BE49-F238E27FC236}">
                <a16:creationId xmlns:a16="http://schemas.microsoft.com/office/drawing/2014/main" id="{4520626D-7989-8389-1335-4E7EBA5AE5C7}"/>
              </a:ext>
            </a:extLst>
          </p:cNvPr>
          <p:cNvSpPr/>
          <p:nvPr/>
        </p:nvSpPr>
        <p:spPr>
          <a:xfrm>
            <a:off x="3359150" y="319185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12" name="Title 1">
            <a:extLst>
              <a:ext uri="{FF2B5EF4-FFF2-40B4-BE49-F238E27FC236}">
                <a16:creationId xmlns:a16="http://schemas.microsoft.com/office/drawing/2014/main" id="{BF4C77C5-6CE7-8A10-9827-1E20FEA124C5}"/>
              </a:ext>
            </a:extLst>
          </p:cNvPr>
          <p:cNvSpPr txBox="1"/>
          <p:nvPr/>
        </p:nvSpPr>
        <p:spPr>
          <a:xfrm>
            <a:off x="2722182" y="3795345"/>
            <a:ext cx="4105121" cy="665819"/>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2400" b="1" dirty="0">
                <a:solidFill>
                  <a:schemeClr val="accent1"/>
                </a:solidFill>
                <a:latin typeface="Neue Haas Grotesk Text Pro" panose="020B0504020202020204" pitchFamily="34" charset="77"/>
              </a:rPr>
              <a:t>LA ÉPOCA DORADA:</a:t>
            </a:r>
          </a:p>
          <a:p>
            <a:r>
              <a:rPr lang="en-US" sz="2400" b="1" dirty="0">
                <a:solidFill>
                  <a:schemeClr val="accent1"/>
                </a:solidFill>
                <a:latin typeface="Neue Haas Grotesk Text Pro" panose="020B0504020202020204" pitchFamily="34" charset="77"/>
              </a:rPr>
              <a:t>1960 hasta HOY</a:t>
            </a:r>
          </a:p>
          <a:p>
            <a:endParaRPr lang="en-US" sz="2400" b="1" dirty="0">
              <a:solidFill>
                <a:schemeClr val="accent1"/>
              </a:solidFill>
              <a:latin typeface="Neue Haas Grotesk Text Pro" panose="020B0504020202020204" pitchFamily="34" charset="77"/>
            </a:endParaRPr>
          </a:p>
          <a:p>
            <a:endParaRPr lang="en-US" sz="2400" b="1" dirty="0">
              <a:solidFill>
                <a:schemeClr val="accent1"/>
              </a:solidFill>
              <a:latin typeface="Neue Haas Grotesk Text Pro" panose="020B0504020202020204" pitchFamily="34" charset="77"/>
            </a:endParaRPr>
          </a:p>
        </p:txBody>
      </p:sp>
      <p:sp>
        <p:nvSpPr>
          <p:cNvPr id="13" name="Text Placeholder 2">
            <a:extLst>
              <a:ext uri="{FF2B5EF4-FFF2-40B4-BE49-F238E27FC236}">
                <a16:creationId xmlns:a16="http://schemas.microsoft.com/office/drawing/2014/main" id="{0F7207DB-BC8F-A482-510E-1A0BE10ABC7D}"/>
              </a:ext>
            </a:extLst>
          </p:cNvPr>
          <p:cNvSpPr txBox="1"/>
          <p:nvPr/>
        </p:nvSpPr>
        <p:spPr>
          <a:xfrm>
            <a:off x="4505166" y="4530693"/>
            <a:ext cx="2325992" cy="1455768"/>
          </a:xfrm>
          <a:prstGeom prst="rect">
            <a:avLst/>
          </a:prstGeom>
        </p:spPr>
        <p:txBody>
          <a:bodyPr vert="horz" lIns="0" tIns="0" rIns="0" bIns="0" rtlCol="0" anchor="t">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9080" indent="-259080">
              <a:spcBef>
                <a:spcPts val="800"/>
              </a:spcBef>
            </a:pPr>
            <a:r>
              <a:rPr lang="en-US" sz="1600" dirty="0">
                <a:latin typeface="Inter Display"/>
                <a:ea typeface="Inter Display"/>
                <a:cs typeface="Inter Display"/>
              </a:rPr>
              <a:t>Las </a:t>
            </a:r>
            <a:r>
              <a:rPr lang="en-US" sz="1600" dirty="0" err="1">
                <a:latin typeface="Inter Display"/>
                <a:ea typeface="Inter Display"/>
                <a:cs typeface="Inter Display"/>
              </a:rPr>
              <a:t>ventas</a:t>
            </a:r>
            <a:r>
              <a:rPr lang="en-US" sz="1600" dirty="0">
                <a:latin typeface="Inter Display"/>
                <a:ea typeface="Inter Display"/>
                <a:cs typeface="Inter Display"/>
              </a:rPr>
              <a:t> de vino </a:t>
            </a:r>
            <a:r>
              <a:rPr lang="en-US" sz="1600" dirty="0" err="1">
                <a:latin typeface="Inter Display"/>
                <a:ea typeface="Inter Display"/>
                <a:cs typeface="Inter Display"/>
              </a:rPr>
              <a:t>tinto</a:t>
            </a:r>
            <a:r>
              <a:rPr lang="en-US" sz="1600" dirty="0">
                <a:latin typeface="Inter Display"/>
                <a:ea typeface="Inter Display"/>
                <a:cs typeface="Inter Display"/>
              </a:rPr>
              <a:t> se </a:t>
            </a:r>
            <a:r>
              <a:rPr lang="en-US" sz="1600" dirty="0" err="1">
                <a:latin typeface="Inter Display"/>
                <a:ea typeface="Inter Display"/>
                <a:cs typeface="Inter Display"/>
              </a:rPr>
              <a:t>dispararon</a:t>
            </a:r>
            <a:r>
              <a:rPr lang="en-US" sz="1600" dirty="0">
                <a:latin typeface="Inter Display"/>
                <a:ea typeface="Inter Display"/>
                <a:cs typeface="Inter Display"/>
              </a:rPr>
              <a:t> </a:t>
            </a:r>
            <a:r>
              <a:rPr lang="en-US" sz="1600" dirty="0" err="1">
                <a:latin typeface="Inter Display"/>
                <a:ea typeface="Inter Display"/>
                <a:cs typeface="Inter Display"/>
              </a:rPr>
              <a:t>en</a:t>
            </a:r>
            <a:r>
              <a:rPr lang="en-US" sz="1600" dirty="0">
                <a:latin typeface="Inter Display"/>
                <a:ea typeface="Inter Display"/>
                <a:cs typeface="Inter Display"/>
              </a:rPr>
              <a:t> la </a:t>
            </a:r>
            <a:r>
              <a:rPr lang="en-US" sz="1600" dirty="0" err="1">
                <a:latin typeface="Inter Display"/>
                <a:ea typeface="Inter Display"/>
                <a:cs typeface="Inter Display"/>
              </a:rPr>
              <a:t>década</a:t>
            </a:r>
            <a:r>
              <a:rPr lang="en-US" sz="1600" dirty="0">
                <a:latin typeface="Inter Display"/>
                <a:ea typeface="Inter Display"/>
                <a:cs typeface="Inter Display"/>
              </a:rPr>
              <a:t> de 1970 y la </a:t>
            </a:r>
            <a:r>
              <a:rPr lang="en-US" sz="1600" dirty="0" err="1">
                <a:latin typeface="Inter Display"/>
                <a:ea typeface="Inter Display"/>
                <a:cs typeface="Inter Display"/>
              </a:rPr>
              <a:t>demanda</a:t>
            </a:r>
            <a:r>
              <a:rPr lang="en-US" sz="1600" dirty="0">
                <a:latin typeface="Inter Display"/>
                <a:ea typeface="Inter Display"/>
                <a:cs typeface="Inter Display"/>
              </a:rPr>
              <a:t> de vino </a:t>
            </a:r>
            <a:r>
              <a:rPr lang="en-US" sz="1600" dirty="0" err="1">
                <a:latin typeface="Inter Display"/>
                <a:ea typeface="Inter Display"/>
                <a:cs typeface="Inter Display"/>
              </a:rPr>
              <a:t>blanco</a:t>
            </a:r>
            <a:r>
              <a:rPr lang="en-US" sz="1600" dirty="0">
                <a:latin typeface="Inter Display"/>
                <a:ea typeface="Inter Display"/>
                <a:cs typeface="Inter Display"/>
              </a:rPr>
              <a:t> </a:t>
            </a:r>
            <a:r>
              <a:rPr lang="en-US" sz="1600" dirty="0" err="1">
                <a:latin typeface="Inter Display"/>
                <a:ea typeface="Inter Display"/>
                <a:cs typeface="Inter Display"/>
              </a:rPr>
              <a:t>aumentó</a:t>
            </a:r>
            <a:r>
              <a:rPr lang="en-US" sz="1600" dirty="0">
                <a:latin typeface="Inter Display"/>
                <a:ea typeface="Inter Display"/>
                <a:cs typeface="Inter Display"/>
              </a:rPr>
              <a:t> </a:t>
            </a:r>
            <a:r>
              <a:rPr lang="en-US" sz="1600" dirty="0" err="1">
                <a:latin typeface="Inter Display"/>
                <a:ea typeface="Inter Display"/>
                <a:cs typeface="Inter Display"/>
              </a:rPr>
              <a:t>en</a:t>
            </a:r>
            <a:r>
              <a:rPr lang="en-US" sz="1600" dirty="0">
                <a:latin typeface="Inter Display"/>
                <a:ea typeface="Inter Display"/>
                <a:cs typeface="Inter Display"/>
              </a:rPr>
              <a:t> la de 1980.</a:t>
            </a:r>
            <a:endParaRPr lang="en-US" dirty="0">
              <a:latin typeface="Inter Display"/>
              <a:ea typeface="Inter Display"/>
              <a:cs typeface="Inter Display"/>
            </a:endParaRPr>
          </a:p>
        </p:txBody>
      </p:sp>
      <p:sp>
        <p:nvSpPr>
          <p:cNvPr id="2" name="Text Placeholder 2">
            <a:extLst>
              <a:ext uri="{FF2B5EF4-FFF2-40B4-BE49-F238E27FC236}">
                <a16:creationId xmlns:a16="http://schemas.microsoft.com/office/drawing/2014/main" id="{1F6BAFED-1FB9-765B-BA17-CDB72124FD81}"/>
              </a:ext>
            </a:extLst>
          </p:cNvPr>
          <p:cNvSpPr txBox="1"/>
          <p:nvPr/>
        </p:nvSpPr>
        <p:spPr>
          <a:xfrm>
            <a:off x="6958738" y="4540186"/>
            <a:ext cx="2829571" cy="1460500"/>
          </a:xfrm>
          <a:prstGeom prst="rect">
            <a:avLst/>
          </a:prstGeom>
        </p:spPr>
        <p:txBody>
          <a:bodyPr vert="horz" lIns="0" tIns="0" rIns="0" bIns="0" rtlCol="0">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pPr>
            <a:r>
              <a:rPr lang="en-US" sz="1600" dirty="0">
                <a:latin typeface="Neue Haas Grotesk Text Pro" panose="020B0504020202020204" pitchFamily="34" charset="77"/>
              </a:rPr>
              <a:t>A </a:t>
            </a:r>
            <a:r>
              <a:rPr lang="en-US" sz="1600" dirty="0" err="1">
                <a:latin typeface="Neue Haas Grotesk Text Pro" panose="020B0504020202020204" pitchFamily="34" charset="77"/>
              </a:rPr>
              <a:t>principios</a:t>
            </a:r>
            <a:r>
              <a:rPr lang="en-US" sz="1600" dirty="0">
                <a:latin typeface="Neue Haas Grotesk Text Pro" panose="020B0504020202020204" pitchFamily="34" charset="77"/>
              </a:rPr>
              <a:t> de la </a:t>
            </a:r>
            <a:r>
              <a:rPr lang="en-US" sz="1600" dirty="0" err="1">
                <a:latin typeface="Neue Haas Grotesk Text Pro" panose="020B0504020202020204" pitchFamily="34" charset="77"/>
              </a:rPr>
              <a:t>década</a:t>
            </a:r>
            <a:r>
              <a:rPr lang="en-US" sz="1600" dirty="0">
                <a:latin typeface="Neue Haas Grotesk Text Pro" panose="020B0504020202020204" pitchFamily="34" charset="77"/>
              </a:rPr>
              <a:t> de </a:t>
            </a:r>
            <a:r>
              <a:rPr lang="en-US" sz="1600" dirty="0" err="1">
                <a:latin typeface="Neue Haas Grotesk Text Pro" panose="020B0504020202020204" pitchFamily="34" charset="77"/>
              </a:rPr>
              <a:t>los</a:t>
            </a:r>
            <a:r>
              <a:rPr lang="en-US" sz="1600" dirty="0">
                <a:latin typeface="Neue Haas Grotesk Text Pro" panose="020B0504020202020204" pitchFamily="34" charset="77"/>
              </a:rPr>
              <a:t> 80, Australia era el </a:t>
            </a:r>
            <a:r>
              <a:rPr lang="en-US" sz="1600" dirty="0" err="1">
                <a:latin typeface="Neue Haas Grotesk Text Pro" panose="020B0504020202020204" pitchFamily="34" charset="77"/>
              </a:rPr>
              <a:t>decimoctavo</a:t>
            </a:r>
            <a:r>
              <a:rPr lang="en-US" sz="1600" dirty="0">
                <a:latin typeface="Neue Haas Grotesk Text Pro" panose="020B0504020202020204" pitchFamily="34" charset="77"/>
              </a:rPr>
              <a:t> mayor </a:t>
            </a:r>
            <a:r>
              <a:rPr lang="en-US" sz="1600" dirty="0" err="1">
                <a:latin typeface="Neue Haas Grotesk Text Pro" panose="020B0504020202020204" pitchFamily="34" charset="77"/>
              </a:rPr>
              <a:t>exportador</a:t>
            </a:r>
            <a:r>
              <a:rPr lang="en-US" sz="1600" dirty="0">
                <a:latin typeface="Neue Haas Grotesk Text Pro" panose="020B0504020202020204" pitchFamily="34" charset="77"/>
              </a:rPr>
              <a:t> de vino; a </a:t>
            </a:r>
            <a:r>
              <a:rPr lang="en-US" sz="1600" dirty="0" err="1">
                <a:latin typeface="Neue Haas Grotesk Text Pro" panose="020B0504020202020204" pitchFamily="34" charset="77"/>
              </a:rPr>
              <a:t>principios</a:t>
            </a:r>
            <a:r>
              <a:rPr lang="en-US" sz="1600" dirty="0">
                <a:latin typeface="Neue Haas Grotesk Text Pro" panose="020B0504020202020204" pitchFamily="34" charset="77"/>
              </a:rPr>
              <a:t> de la </a:t>
            </a:r>
            <a:r>
              <a:rPr lang="en-US" sz="1600" dirty="0" err="1">
                <a:latin typeface="Neue Haas Grotesk Text Pro" panose="020B0504020202020204" pitchFamily="34" charset="77"/>
              </a:rPr>
              <a:t>década</a:t>
            </a:r>
            <a:r>
              <a:rPr lang="en-US" sz="1600" dirty="0">
                <a:latin typeface="Neue Haas Grotesk Text Pro" panose="020B0504020202020204" pitchFamily="34" charset="77"/>
              </a:rPr>
              <a:t> de </a:t>
            </a:r>
            <a:r>
              <a:rPr lang="en-US" sz="1600" dirty="0" err="1">
                <a:latin typeface="Neue Haas Grotesk Text Pro" panose="020B0504020202020204" pitchFamily="34" charset="77"/>
              </a:rPr>
              <a:t>los</a:t>
            </a:r>
            <a:r>
              <a:rPr lang="en-US" sz="1600" dirty="0">
                <a:latin typeface="Neue Haas Grotesk Text Pro" panose="020B0504020202020204" pitchFamily="34" charset="77"/>
              </a:rPr>
              <a:t> 90 era el sexto mayor </a:t>
            </a:r>
            <a:r>
              <a:rPr lang="en-US" sz="1600" dirty="0" err="1">
                <a:latin typeface="Neue Haas Grotesk Text Pro" panose="020B0504020202020204" pitchFamily="34" charset="77"/>
              </a:rPr>
              <a:t>exportador</a:t>
            </a:r>
            <a:r>
              <a:rPr lang="en-US" sz="1600" dirty="0">
                <a:latin typeface="Neue Haas Grotesk Text Pro" panose="020B0504020202020204" pitchFamily="34" charset="77"/>
              </a:rPr>
              <a:t> de vino. </a:t>
            </a:r>
          </a:p>
          <a:p>
            <a:pPr>
              <a:spcBef>
                <a:spcPts val="800"/>
              </a:spcBef>
            </a:pPr>
            <a:endParaRPr lang="en-US" sz="1600" dirty="0">
              <a:latin typeface="Neue Haas Grotesk Text Pro" panose="020B0504020202020204" pitchFamily="34" charset="77"/>
            </a:endParaRPr>
          </a:p>
        </p:txBody>
      </p:sp>
      <p:sp>
        <p:nvSpPr>
          <p:cNvPr id="4" name="Text Placeholder 2">
            <a:extLst>
              <a:ext uri="{FF2B5EF4-FFF2-40B4-BE49-F238E27FC236}">
                <a16:creationId xmlns:a16="http://schemas.microsoft.com/office/drawing/2014/main" id="{0315C67A-48F0-A4AC-8CEB-F9270A8C7A4E}"/>
              </a:ext>
            </a:extLst>
          </p:cNvPr>
          <p:cNvSpPr txBox="1"/>
          <p:nvPr/>
        </p:nvSpPr>
        <p:spPr>
          <a:xfrm>
            <a:off x="677312" y="1371939"/>
            <a:ext cx="3246988" cy="1747347"/>
          </a:xfrm>
          <a:prstGeom prst="rect">
            <a:avLst/>
          </a:prstGeom>
        </p:spPr>
        <p:txBody>
          <a:bodyPr vert="horz" lIns="0" tIns="0" rIns="0" bIns="0" rtlCol="0" anchor="t">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9080" indent="-259080">
              <a:spcBef>
                <a:spcPts val="800"/>
              </a:spcBef>
            </a:pPr>
            <a:r>
              <a:rPr lang="en-US" dirty="0"/>
              <a:t>Los </a:t>
            </a:r>
            <a:r>
              <a:rPr lang="en-US" dirty="0" err="1"/>
              <a:t>viticultores</a:t>
            </a:r>
            <a:r>
              <a:rPr lang="en-US" dirty="0"/>
              <a:t> y </a:t>
            </a:r>
            <a:r>
              <a:rPr lang="en-US" dirty="0" err="1"/>
              <a:t>enólogos</a:t>
            </a:r>
            <a:r>
              <a:rPr lang="en-US" dirty="0"/>
              <a:t> </a:t>
            </a:r>
            <a:r>
              <a:rPr lang="en-US" dirty="0" err="1"/>
              <a:t>ambiciosos</a:t>
            </a:r>
            <a:r>
              <a:rPr lang="en-US" dirty="0"/>
              <a:t> </a:t>
            </a:r>
            <a:r>
              <a:rPr lang="en-US" dirty="0" err="1"/>
              <a:t>desafiaron</a:t>
            </a:r>
            <a:r>
              <a:rPr lang="en-US" dirty="0"/>
              <a:t> las </a:t>
            </a:r>
            <a:r>
              <a:rPr lang="en-US" dirty="0" err="1"/>
              <a:t>demandas</a:t>
            </a:r>
            <a:r>
              <a:rPr lang="en-US" dirty="0"/>
              <a:t> del </a:t>
            </a:r>
            <a:r>
              <a:rPr lang="en-US" dirty="0" err="1"/>
              <a:t>consumidor</a:t>
            </a:r>
            <a:r>
              <a:rPr lang="en-US" dirty="0"/>
              <a:t> de vinos </a:t>
            </a:r>
            <a:r>
              <a:rPr lang="en-US" dirty="0" err="1"/>
              <a:t>fortificados</a:t>
            </a:r>
            <a:r>
              <a:rPr lang="en-US" dirty="0"/>
              <a:t> </a:t>
            </a:r>
            <a:r>
              <a:rPr lang="en-US" dirty="0" err="1"/>
              <a:t>produciendo</a:t>
            </a:r>
            <a:r>
              <a:rPr lang="en-US" dirty="0"/>
              <a:t> </a:t>
            </a:r>
            <a:r>
              <a:rPr lang="en-US" dirty="0" err="1"/>
              <a:t>cantidades</a:t>
            </a:r>
            <a:r>
              <a:rPr lang="en-US" dirty="0"/>
              <a:t> </a:t>
            </a:r>
            <a:r>
              <a:rPr lang="en-US" dirty="0" err="1"/>
              <a:t>pequeñas</a:t>
            </a:r>
            <a:r>
              <a:rPr lang="en-US" dirty="0"/>
              <a:t> de </a:t>
            </a:r>
            <a:r>
              <a:rPr lang="en-US" dirty="0" err="1"/>
              <a:t>algunos</a:t>
            </a:r>
            <a:r>
              <a:rPr lang="en-US" dirty="0"/>
              <a:t> de </a:t>
            </a:r>
            <a:r>
              <a:rPr lang="en-US" dirty="0" err="1"/>
              <a:t>los</a:t>
            </a:r>
            <a:r>
              <a:rPr lang="en-US" dirty="0"/>
              <a:t> </a:t>
            </a:r>
            <a:r>
              <a:rPr lang="en-US" dirty="0" err="1"/>
              <a:t>mejores</a:t>
            </a:r>
            <a:r>
              <a:rPr lang="en-US" dirty="0"/>
              <a:t> vinos de mesa de Australia. </a:t>
            </a:r>
            <a:endParaRPr lang="en-US"/>
          </a:p>
          <a:p>
            <a:pPr marL="259080" indent="-259080">
              <a:spcBef>
                <a:spcPts val="800"/>
              </a:spcBef>
            </a:pPr>
            <a:endParaRPr lang="en-US" dirty="0"/>
          </a:p>
        </p:txBody>
      </p:sp>
      <p:sp>
        <p:nvSpPr>
          <p:cNvPr id="5" name="Title 1">
            <a:extLst>
              <a:ext uri="{FF2B5EF4-FFF2-40B4-BE49-F238E27FC236}">
                <a16:creationId xmlns:a16="http://schemas.microsoft.com/office/drawing/2014/main" id="{91F17BFC-36A0-8065-06A4-8E74BF9F4FF6}"/>
              </a:ext>
            </a:extLst>
          </p:cNvPr>
          <p:cNvSpPr txBox="1"/>
          <p:nvPr/>
        </p:nvSpPr>
        <p:spPr>
          <a:xfrm>
            <a:off x="512059" y="625326"/>
            <a:ext cx="6052254" cy="682569"/>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2400" b="1" dirty="0">
                <a:solidFill>
                  <a:schemeClr val="accent1"/>
                </a:solidFill>
                <a:latin typeface="Neue Haas Grotesk Text Pro" panose="020B0504020202020204" pitchFamily="34" charset="77"/>
              </a:rPr>
              <a:t>LA ÉPOCA DEL RENACIMIENTO:</a:t>
            </a:r>
          </a:p>
          <a:p>
            <a:r>
              <a:rPr lang="en-US" sz="2400" b="1" dirty="0">
                <a:solidFill>
                  <a:schemeClr val="accent1"/>
                </a:solidFill>
                <a:latin typeface="Neue Haas Grotesk Text Pro" panose="020B0504020202020204" pitchFamily="34" charset="77"/>
              </a:rPr>
              <a:t>1940 hasta 1960</a:t>
            </a:r>
            <a:endParaRPr lang="en-US" sz="2400" b="1" cap="none" dirty="0">
              <a:solidFill>
                <a:schemeClr val="accent1"/>
              </a:solidFill>
              <a:latin typeface="Neue Haas Grotesk Text Pro" panose="020B0504020202020204" pitchFamily="34" charset="77"/>
            </a:endParaRPr>
          </a:p>
        </p:txBody>
      </p:sp>
      <p:sp>
        <p:nvSpPr>
          <p:cNvPr id="9" name="Text Placeholder 2">
            <a:extLst>
              <a:ext uri="{FF2B5EF4-FFF2-40B4-BE49-F238E27FC236}">
                <a16:creationId xmlns:a16="http://schemas.microsoft.com/office/drawing/2014/main" id="{9B3CB3BD-98E2-06F0-1AB7-1C70644D58AB}"/>
              </a:ext>
            </a:extLst>
          </p:cNvPr>
          <p:cNvSpPr txBox="1"/>
          <p:nvPr/>
        </p:nvSpPr>
        <p:spPr>
          <a:xfrm>
            <a:off x="4226133" y="1371939"/>
            <a:ext cx="2320307" cy="1460500"/>
          </a:xfrm>
          <a:prstGeom prst="rect">
            <a:avLst/>
          </a:prstGeom>
        </p:spPr>
        <p:txBody>
          <a:bodyPr vert="horz" lIns="0" tIns="0" rIns="0" bIns="0" rtlCol="0">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pPr>
            <a:r>
              <a:rPr lang="en-US" sz="1600" dirty="0">
                <a:latin typeface="Neue Haas Grotesk Text Pro" panose="020B0504020202020204" pitchFamily="34" charset="77"/>
              </a:rPr>
              <a:t>La </a:t>
            </a:r>
            <a:r>
              <a:rPr lang="en-US" sz="1600" dirty="0" err="1">
                <a:latin typeface="Neue Haas Grotesk Text Pro" panose="020B0504020202020204" pitchFamily="34" charset="77"/>
              </a:rPr>
              <a:t>popularidad</a:t>
            </a:r>
            <a:r>
              <a:rPr lang="en-US" sz="1600" dirty="0">
                <a:latin typeface="Neue Haas Grotesk Text Pro" panose="020B0504020202020204" pitchFamily="34" charset="77"/>
              </a:rPr>
              <a:t> del vino </a:t>
            </a:r>
            <a:r>
              <a:rPr lang="en-US" sz="1600" dirty="0" err="1">
                <a:latin typeface="Neue Haas Grotesk Text Pro" panose="020B0504020202020204" pitchFamily="34" charset="77"/>
              </a:rPr>
              <a:t>fortificado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culminó</a:t>
            </a:r>
            <a:r>
              <a:rPr lang="en-US" sz="1600" dirty="0">
                <a:latin typeface="Neue Haas Grotesk Text Pro" panose="020B0504020202020204" pitchFamily="34" charset="77"/>
              </a:rPr>
              <a:t> y la </a:t>
            </a:r>
            <a:r>
              <a:rPr lang="en-US" sz="1600" dirty="0" err="1">
                <a:latin typeface="Neue Haas Grotesk Text Pro" panose="020B0504020202020204" pitchFamily="34" charset="77"/>
              </a:rPr>
              <a:t>gente</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empezó</a:t>
            </a:r>
            <a:r>
              <a:rPr lang="en-US" sz="1600" dirty="0">
                <a:latin typeface="Neue Haas Grotesk Text Pro" panose="020B0504020202020204" pitchFamily="34" charset="77"/>
              </a:rPr>
              <a:t> a </a:t>
            </a:r>
            <a:r>
              <a:rPr lang="en-US" sz="1600" dirty="0" err="1">
                <a:latin typeface="Neue Haas Grotesk Text Pro" panose="020B0504020202020204" pitchFamily="34" charset="77"/>
              </a:rPr>
              <a:t>desarrollar</a:t>
            </a:r>
            <a:r>
              <a:rPr lang="en-US" sz="1600" dirty="0">
                <a:latin typeface="Neue Haas Grotesk Text Pro" panose="020B0504020202020204" pitchFamily="34" charset="77"/>
              </a:rPr>
              <a:t> el gusto </a:t>
            </a:r>
            <a:r>
              <a:rPr lang="en-US" sz="1600" dirty="0" err="1">
                <a:latin typeface="Neue Haas Grotesk Text Pro" panose="020B0504020202020204" pitchFamily="34" charset="77"/>
              </a:rPr>
              <a:t>por</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los</a:t>
            </a:r>
            <a:r>
              <a:rPr lang="en-US" sz="1600" dirty="0">
                <a:latin typeface="Neue Haas Grotesk Text Pro" panose="020B0504020202020204" pitchFamily="34" charset="77"/>
              </a:rPr>
              <a:t> vinos de mesa. </a:t>
            </a:r>
          </a:p>
          <a:p>
            <a:pPr>
              <a:spcBef>
                <a:spcPts val="800"/>
              </a:spcBef>
            </a:pPr>
            <a:endParaRPr lang="en-US" sz="1600" dirty="0">
              <a:latin typeface="Neue Haas Grotesk Text Pro" panose="020B0504020202020204" pitchFamily="34" charset="77"/>
            </a:endParaRPr>
          </a:p>
        </p:txBody>
      </p:sp>
      <p:sp>
        <p:nvSpPr>
          <p:cNvPr id="15" name="Text Placeholder 2">
            <a:extLst>
              <a:ext uri="{FF2B5EF4-FFF2-40B4-BE49-F238E27FC236}">
                <a16:creationId xmlns:a16="http://schemas.microsoft.com/office/drawing/2014/main" id="{87B50BE2-FEB0-EEDA-5798-8350D3454C38}"/>
              </a:ext>
            </a:extLst>
          </p:cNvPr>
          <p:cNvSpPr txBox="1"/>
          <p:nvPr/>
        </p:nvSpPr>
        <p:spPr>
          <a:xfrm>
            <a:off x="9869172" y="4530693"/>
            <a:ext cx="1933790" cy="1460500"/>
          </a:xfrm>
          <a:prstGeom prst="rect">
            <a:avLst/>
          </a:prstGeom>
        </p:spPr>
        <p:txBody>
          <a:bodyPr vert="horz" lIns="0" tIns="0" rIns="0" bIns="0" rtlCol="0">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pPr>
            <a:r>
              <a:rPr lang="en-US" sz="1600" dirty="0" err="1">
                <a:latin typeface="Neue Haas Grotesk Text Pro" panose="020B0504020202020204" pitchFamily="34" charset="77"/>
              </a:rPr>
              <a:t>Actualmente</a:t>
            </a:r>
            <a:r>
              <a:rPr lang="en-US" sz="1600" dirty="0">
                <a:latin typeface="Neue Haas Grotesk Text Pro" panose="020B0504020202020204" pitchFamily="34" charset="77"/>
              </a:rPr>
              <a:t>, la comunidad </a:t>
            </a:r>
            <a:r>
              <a:rPr lang="en-US" sz="1600" dirty="0" err="1">
                <a:latin typeface="Neue Haas Grotesk Text Pro" panose="020B0504020202020204" pitchFamily="34" charset="77"/>
              </a:rPr>
              <a:t>australiana</a:t>
            </a:r>
            <a:r>
              <a:rPr lang="en-US" sz="1600" dirty="0">
                <a:latin typeface="Neue Haas Grotesk Text Pro" panose="020B0504020202020204" pitchFamily="34" charset="77"/>
              </a:rPr>
              <a:t> de vino es </a:t>
            </a:r>
            <a:r>
              <a:rPr lang="en-US" sz="1600" dirty="0" err="1">
                <a:latin typeface="Neue Haas Grotesk Text Pro" panose="020B0504020202020204" pitchFamily="34" charset="77"/>
              </a:rPr>
              <a:t>diversa</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única</a:t>
            </a:r>
            <a:r>
              <a:rPr lang="en-US" sz="1600" dirty="0">
                <a:latin typeface="Neue Haas Grotesk Text Pro" panose="020B0504020202020204" pitchFamily="34" charset="77"/>
              </a:rPr>
              <a:t> y de </a:t>
            </a:r>
            <a:r>
              <a:rPr lang="en-US" sz="1600" dirty="0" err="1">
                <a:latin typeface="Neue Haas Grotesk Text Pro" panose="020B0504020202020204" pitchFamily="34" charset="77"/>
              </a:rPr>
              <a:t>calidad</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mundial</a:t>
            </a:r>
            <a:r>
              <a:rPr lang="en-US" sz="1600" dirty="0">
                <a:latin typeface="Neue Haas Grotesk Text Pro" panose="020B0504020202020204" pitchFamily="34" charset="77"/>
              </a:rPr>
              <a:t>. </a:t>
            </a:r>
          </a:p>
          <a:p>
            <a:pPr>
              <a:spcBef>
                <a:spcPts val="800"/>
              </a:spcBef>
            </a:pPr>
            <a:endParaRPr lang="en-US" sz="1600" dirty="0">
              <a:latin typeface="Neue Haas Grotesk Text Pro" panose="020B0504020202020204" pitchFamily="34" charset="77"/>
            </a:endParaRPr>
          </a:p>
        </p:txBody>
      </p:sp>
    </p:spTree>
    <p:extLst>
      <p:ext uri="{BB962C8B-B14F-4D97-AF65-F5344CB8AC3E}">
        <p14:creationId xmlns:p14="http://schemas.microsoft.com/office/powerpoint/2010/main" val="84112907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vineyard in the sun&#10;&#10;Description automatically generated">
            <a:extLst>
              <a:ext uri="{FF2B5EF4-FFF2-40B4-BE49-F238E27FC236}">
                <a16:creationId xmlns:a16="http://schemas.microsoft.com/office/drawing/2014/main" id="{BA169A57-9152-A2CA-543C-D397A3AA63C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6454" b="6454"/>
          <a:stretch>
            <a:fillRect/>
          </a:stretch>
        </p:blipFill>
        <p:spPr>
          <a:xfrm>
            <a:off x="-12591" y="0"/>
            <a:ext cx="12253960" cy="6858000"/>
          </a:xfrm>
        </p:spPr>
      </p:pic>
      <p:sp>
        <p:nvSpPr>
          <p:cNvPr id="2" name="Title 1">
            <a:extLst>
              <a:ext uri="{FF2B5EF4-FFF2-40B4-BE49-F238E27FC236}">
                <a16:creationId xmlns:a16="http://schemas.microsoft.com/office/drawing/2014/main" id="{897E4361-E6E7-5BB3-A55C-C27FA1F768F8}"/>
              </a:ext>
            </a:extLst>
          </p:cNvPr>
          <p:cNvSpPr>
            <a:spLocks noGrp="1"/>
          </p:cNvSpPr>
          <p:nvPr>
            <p:ph type="title"/>
          </p:nvPr>
        </p:nvSpPr>
        <p:spPr>
          <a:xfrm>
            <a:off x="407988" y="1578769"/>
            <a:ext cx="9828212" cy="1325562"/>
          </a:xfrm>
        </p:spPr>
        <p:txBody>
          <a:bodyPr/>
          <a:lstStyle/>
          <a:p>
            <a:r>
              <a:rPr lang="en-US" sz="5400" dirty="0">
                <a:solidFill>
                  <a:schemeClr val="accent1"/>
                </a:solidFill>
              </a:rPr>
              <a:t>ANTIGUOS Y DIVERSOS</a:t>
            </a:r>
          </a:p>
        </p:txBody>
      </p:sp>
      <p:sp>
        <p:nvSpPr>
          <p:cNvPr id="4" name="Title 1">
            <a:extLst>
              <a:ext uri="{FF2B5EF4-FFF2-40B4-BE49-F238E27FC236}">
                <a16:creationId xmlns:a16="http://schemas.microsoft.com/office/drawing/2014/main" id="{8D3BEFC5-4AEA-3382-5D74-258F3B70CC80}"/>
              </a:ext>
            </a:extLst>
          </p:cNvPr>
          <p:cNvSpPr txBox="1"/>
          <p:nvPr/>
        </p:nvSpPr>
        <p:spPr>
          <a:xfrm>
            <a:off x="407988" y="542925"/>
            <a:ext cx="8342312" cy="1325562"/>
          </a:xfrm>
          <a:prstGeom prst="rect">
            <a:avLst/>
          </a:prstGeom>
        </p:spPr>
        <p:txBody>
          <a:bodyPr vert="horz" lIns="0" tIns="0" rIns="0" bIns="0" rtlCol="0" anchor="t" anchorCtr="0">
            <a:noAutofit/>
          </a:bodyPr>
          <a:lstStyle>
            <a:lvl1pPr algn="l" defTabSz="914453" rtl="0" eaLnBrk="1" latinLnBrk="0" hangingPunct="1">
              <a:lnSpc>
                <a:spcPct val="80000"/>
              </a:lnSpc>
              <a:spcBef>
                <a:spcPct val="0"/>
              </a:spcBef>
              <a:buNone/>
              <a:defRPr sz="5443" b="0" i="0" kern="1200" cap="all" baseline="0">
                <a:solidFill>
                  <a:schemeClr val="bg1"/>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3200" dirty="0">
                <a:solidFill>
                  <a:schemeClr val="accent4"/>
                </a:solidFill>
                <a:latin typeface="Neue Haas Grotesk Text Pro" panose="020B0504020202020204" pitchFamily="34" charset="77"/>
              </a:rPr>
              <a:t>LA GEOGRAFÍA, LOS CLIMAS Y LAS</a:t>
            </a:r>
          </a:p>
          <a:p>
            <a:r>
              <a:rPr lang="en-US" sz="3200" dirty="0">
                <a:solidFill>
                  <a:schemeClr val="accent4"/>
                </a:solidFill>
                <a:latin typeface="Neue Haas Grotesk Text Pro" panose="020B0504020202020204" pitchFamily="34" charset="77"/>
              </a:rPr>
              <a:t>TIERRAS DE AUSTRALIA:</a:t>
            </a:r>
          </a:p>
          <a:p>
            <a:endParaRPr lang="en-US" sz="3200" dirty="0">
              <a:solidFill>
                <a:schemeClr val="accent4"/>
              </a:solidFill>
              <a:latin typeface="Neue Haas Grotesk Text Pro" panose="020B0504020202020204" pitchFamily="34" charset="77"/>
            </a:endParaRPr>
          </a:p>
        </p:txBody>
      </p:sp>
    </p:spTree>
    <p:extLst>
      <p:ext uri="{BB962C8B-B14F-4D97-AF65-F5344CB8AC3E}">
        <p14:creationId xmlns:p14="http://schemas.microsoft.com/office/powerpoint/2010/main" val="276044266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B1CA2F-0916-1CE6-1772-7F194B9D7B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43891" y="-529121"/>
            <a:ext cx="10441185" cy="8157175"/>
          </a:xfrm>
          <a:prstGeom prst="rect">
            <a:avLst/>
          </a:prstGeom>
        </p:spPr>
      </p:pic>
      <p:sp>
        <p:nvSpPr>
          <p:cNvPr id="2" name="Title 1">
            <a:extLst>
              <a:ext uri="{FF2B5EF4-FFF2-40B4-BE49-F238E27FC236}">
                <a16:creationId xmlns:a16="http://schemas.microsoft.com/office/drawing/2014/main" id="{4CCCF687-4E79-695A-3540-CC261F046F74}"/>
              </a:ext>
            </a:extLst>
          </p:cNvPr>
          <p:cNvSpPr txBox="1"/>
          <p:nvPr/>
        </p:nvSpPr>
        <p:spPr>
          <a:xfrm>
            <a:off x="664546" y="1634959"/>
            <a:ext cx="3856654" cy="1015663"/>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2400" b="1" cap="none" dirty="0">
                <a:solidFill>
                  <a:schemeClr val="accent1"/>
                </a:solidFill>
                <a:latin typeface="Neue Haas Grotesk Text Pro" panose="020B0504020202020204" pitchFamily="34" charset="77"/>
              </a:rPr>
              <a:t>EL SEXTO PAÍS MÁS GRANDE DEL MUNDO, MÁS GRANDE QUE EUROPA</a:t>
            </a:r>
          </a:p>
        </p:txBody>
      </p:sp>
      <p:sp>
        <p:nvSpPr>
          <p:cNvPr id="3" name="TextBox 2">
            <a:extLst>
              <a:ext uri="{FF2B5EF4-FFF2-40B4-BE49-F238E27FC236}">
                <a16:creationId xmlns:a16="http://schemas.microsoft.com/office/drawing/2014/main" id="{9C868EA0-6601-D096-DA6F-11CFB1D544C5}"/>
              </a:ext>
            </a:extLst>
          </p:cNvPr>
          <p:cNvSpPr txBox="1"/>
          <p:nvPr/>
        </p:nvSpPr>
        <p:spPr>
          <a:xfrm>
            <a:off x="741967" y="3080823"/>
            <a:ext cx="2898024" cy="320087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Geológicamente</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antiguo</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y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biológicamente</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diverso</a:t>
            </a:r>
            <a:endPar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pPr marL="285750" indent="-285750">
              <a:spcAft>
                <a:spcPts val="600"/>
              </a:spcAft>
              <a:buFont typeface="Arial" panose="020B0604020202020204" pitchFamily="34" charset="0"/>
              <a:buChar char="•"/>
            </a:pP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Hay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viñas</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por</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todo</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Australia,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pero</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están</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concentradas</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en</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el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sudeste</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y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sudoeste</a:t>
            </a:r>
            <a:endPar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pPr marL="285750" indent="-285750">
              <a:spcAft>
                <a:spcPts val="600"/>
              </a:spcAft>
              <a:buFont typeface="Arial" panose="020B0604020202020204" pitchFamily="34" charset="0"/>
              <a:buChar char="•"/>
            </a:pP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El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frio</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del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océano</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sur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mantiene</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las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tempeaturas</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frescas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en</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el sur de Australia, lo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cual</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es ideal para la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elaboración</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del vino </a:t>
            </a:r>
            <a:endParaRPr lang="en-US"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7" name="object 11">
            <a:extLst>
              <a:ext uri="{FF2B5EF4-FFF2-40B4-BE49-F238E27FC236}">
                <a16:creationId xmlns:a16="http://schemas.microsoft.com/office/drawing/2014/main" id="{6F290762-5784-1646-B9F4-9F3DD4E8B57B}"/>
              </a:ext>
            </a:extLst>
          </p:cNvPr>
          <p:cNvSpPr txBox="1"/>
          <p:nvPr/>
        </p:nvSpPr>
        <p:spPr>
          <a:xfrm>
            <a:off x="10422785" y="4995403"/>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Canberra</a:t>
            </a:r>
          </a:p>
        </p:txBody>
      </p:sp>
      <p:sp>
        <p:nvSpPr>
          <p:cNvPr id="8" name="object 11">
            <a:extLst>
              <a:ext uri="{FF2B5EF4-FFF2-40B4-BE49-F238E27FC236}">
                <a16:creationId xmlns:a16="http://schemas.microsoft.com/office/drawing/2014/main" id="{EE2CF27C-B0AE-8F11-512E-6D731C9D6992}"/>
              </a:ext>
            </a:extLst>
          </p:cNvPr>
          <p:cNvSpPr txBox="1"/>
          <p:nvPr/>
        </p:nvSpPr>
        <p:spPr>
          <a:xfrm>
            <a:off x="11050308" y="3494397"/>
            <a:ext cx="77725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Brisbane</a:t>
            </a:r>
          </a:p>
        </p:txBody>
      </p:sp>
      <p:sp>
        <p:nvSpPr>
          <p:cNvPr id="9" name="object 11">
            <a:extLst>
              <a:ext uri="{FF2B5EF4-FFF2-40B4-BE49-F238E27FC236}">
                <a16:creationId xmlns:a16="http://schemas.microsoft.com/office/drawing/2014/main" id="{9CBE1F80-F474-EC33-D856-19433E9139CE}"/>
              </a:ext>
            </a:extLst>
          </p:cNvPr>
          <p:cNvSpPr txBox="1"/>
          <p:nvPr/>
        </p:nvSpPr>
        <p:spPr>
          <a:xfrm>
            <a:off x="8552010" y="5618785"/>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Melbourne</a:t>
            </a:r>
          </a:p>
        </p:txBody>
      </p:sp>
      <p:sp>
        <p:nvSpPr>
          <p:cNvPr id="10" name="object 11">
            <a:extLst>
              <a:ext uri="{FF2B5EF4-FFF2-40B4-BE49-F238E27FC236}">
                <a16:creationId xmlns:a16="http://schemas.microsoft.com/office/drawing/2014/main" id="{298DA890-1B4C-8E6D-9FD0-759E7474F314}"/>
              </a:ext>
            </a:extLst>
          </p:cNvPr>
          <p:cNvSpPr txBox="1"/>
          <p:nvPr/>
        </p:nvSpPr>
        <p:spPr>
          <a:xfrm>
            <a:off x="7602654" y="4819853"/>
            <a:ext cx="76772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Adelaide</a:t>
            </a:r>
          </a:p>
        </p:txBody>
      </p:sp>
      <p:sp>
        <p:nvSpPr>
          <p:cNvPr id="11" name="object 11">
            <a:extLst>
              <a:ext uri="{FF2B5EF4-FFF2-40B4-BE49-F238E27FC236}">
                <a16:creationId xmlns:a16="http://schemas.microsoft.com/office/drawing/2014/main" id="{320037E9-F71E-0A01-764E-3FB59BBB587A}"/>
              </a:ext>
            </a:extLst>
          </p:cNvPr>
          <p:cNvSpPr txBox="1"/>
          <p:nvPr/>
        </p:nvSpPr>
        <p:spPr>
          <a:xfrm>
            <a:off x="9884415" y="6362448"/>
            <a:ext cx="5599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Hobart</a:t>
            </a:r>
          </a:p>
        </p:txBody>
      </p:sp>
      <p:sp>
        <p:nvSpPr>
          <p:cNvPr id="12" name="object 11">
            <a:extLst>
              <a:ext uri="{FF2B5EF4-FFF2-40B4-BE49-F238E27FC236}">
                <a16:creationId xmlns:a16="http://schemas.microsoft.com/office/drawing/2014/main" id="{9D0709BB-0F47-5327-1418-FCF4EF093591}"/>
              </a:ext>
            </a:extLst>
          </p:cNvPr>
          <p:cNvSpPr txBox="1"/>
          <p:nvPr/>
        </p:nvSpPr>
        <p:spPr>
          <a:xfrm>
            <a:off x="10567131" y="4680482"/>
            <a:ext cx="692260"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Sydney</a:t>
            </a:r>
          </a:p>
        </p:txBody>
      </p:sp>
      <p:sp>
        <p:nvSpPr>
          <p:cNvPr id="13" name="object 11">
            <a:extLst>
              <a:ext uri="{FF2B5EF4-FFF2-40B4-BE49-F238E27FC236}">
                <a16:creationId xmlns:a16="http://schemas.microsoft.com/office/drawing/2014/main" id="{5222E7E7-F5B8-21BB-7364-990B4A3B8A88}"/>
              </a:ext>
            </a:extLst>
          </p:cNvPr>
          <p:cNvSpPr txBox="1"/>
          <p:nvPr/>
        </p:nvSpPr>
        <p:spPr>
          <a:xfrm>
            <a:off x="6462469" y="454171"/>
            <a:ext cx="596154"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b="0">
                <a:solidFill>
                  <a:schemeClr val="tx1"/>
                </a:solidFill>
                <a:latin typeface="Neue Haas Grotesk Text Pro" panose="020B0504020202020204" pitchFamily="34" charset="77"/>
              </a:rPr>
              <a:t>Darwin</a:t>
            </a:r>
          </a:p>
        </p:txBody>
      </p:sp>
      <p:sp>
        <p:nvSpPr>
          <p:cNvPr id="14" name="object 11">
            <a:extLst>
              <a:ext uri="{FF2B5EF4-FFF2-40B4-BE49-F238E27FC236}">
                <a16:creationId xmlns:a16="http://schemas.microsoft.com/office/drawing/2014/main" id="{014B6464-3D39-19CA-F748-2629DA328F07}"/>
              </a:ext>
            </a:extLst>
          </p:cNvPr>
          <p:cNvSpPr txBox="1"/>
          <p:nvPr/>
        </p:nvSpPr>
        <p:spPr>
          <a:xfrm>
            <a:off x="4226038" y="4344793"/>
            <a:ext cx="514708"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b="0">
                <a:solidFill>
                  <a:schemeClr val="tx1"/>
                </a:solidFill>
                <a:latin typeface="Neue Haas Grotesk Text Pro" panose="020B0504020202020204" pitchFamily="34" charset="77"/>
              </a:rPr>
              <a:t>Perth</a:t>
            </a:r>
          </a:p>
        </p:txBody>
      </p:sp>
      <p:sp>
        <p:nvSpPr>
          <p:cNvPr id="15" name="object 11">
            <a:extLst>
              <a:ext uri="{FF2B5EF4-FFF2-40B4-BE49-F238E27FC236}">
                <a16:creationId xmlns:a16="http://schemas.microsoft.com/office/drawing/2014/main" id="{637D645E-0454-BE8B-FF52-686F832DBEAA}"/>
              </a:ext>
            </a:extLst>
          </p:cNvPr>
          <p:cNvSpPr txBox="1"/>
          <p:nvPr/>
        </p:nvSpPr>
        <p:spPr>
          <a:xfrm>
            <a:off x="4865733" y="3579997"/>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a:solidFill>
                  <a:schemeClr val="accent2"/>
                </a:solidFill>
                <a:latin typeface="Neue Haas Grotesk Text Pro" panose="020B0504020202020204" pitchFamily="34" charset="77"/>
              </a:rPr>
              <a:t>PORTUGAL</a:t>
            </a:r>
          </a:p>
        </p:txBody>
      </p:sp>
      <p:sp>
        <p:nvSpPr>
          <p:cNvPr id="16" name="object 11">
            <a:extLst>
              <a:ext uri="{FF2B5EF4-FFF2-40B4-BE49-F238E27FC236}">
                <a16:creationId xmlns:a16="http://schemas.microsoft.com/office/drawing/2014/main" id="{2D369184-35A5-9348-A7DB-0BF6480D5F17}"/>
              </a:ext>
            </a:extLst>
          </p:cNvPr>
          <p:cNvSpPr txBox="1"/>
          <p:nvPr/>
        </p:nvSpPr>
        <p:spPr>
          <a:xfrm>
            <a:off x="5873123" y="3649739"/>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dirty="0">
                <a:solidFill>
                  <a:schemeClr val="accent2"/>
                </a:solidFill>
                <a:latin typeface="Neue Haas Grotesk Text Pro" panose="020B0504020202020204" pitchFamily="34" charset="77"/>
              </a:rPr>
              <a:t>ESPAÑA</a:t>
            </a:r>
          </a:p>
        </p:txBody>
      </p:sp>
      <p:sp>
        <p:nvSpPr>
          <p:cNvPr id="17" name="object 11">
            <a:extLst>
              <a:ext uri="{FF2B5EF4-FFF2-40B4-BE49-F238E27FC236}">
                <a16:creationId xmlns:a16="http://schemas.microsoft.com/office/drawing/2014/main" id="{AC962C97-5585-EE49-0F8F-3D19D6CF465D}"/>
              </a:ext>
            </a:extLst>
          </p:cNvPr>
          <p:cNvSpPr txBox="1"/>
          <p:nvPr/>
        </p:nvSpPr>
        <p:spPr>
          <a:xfrm>
            <a:off x="6857265" y="2766335"/>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dirty="0">
                <a:solidFill>
                  <a:schemeClr val="accent2"/>
                </a:solidFill>
                <a:latin typeface="Neue Haas Grotesk Text Pro" panose="020B0504020202020204" pitchFamily="34" charset="77"/>
              </a:rPr>
              <a:t>FRANCIA</a:t>
            </a:r>
          </a:p>
        </p:txBody>
      </p:sp>
      <p:sp>
        <p:nvSpPr>
          <p:cNvPr id="18" name="object 11">
            <a:extLst>
              <a:ext uri="{FF2B5EF4-FFF2-40B4-BE49-F238E27FC236}">
                <a16:creationId xmlns:a16="http://schemas.microsoft.com/office/drawing/2014/main" id="{CE95B6E2-A150-27C7-6323-86243BDC1A23}"/>
              </a:ext>
            </a:extLst>
          </p:cNvPr>
          <p:cNvSpPr txBox="1"/>
          <p:nvPr/>
        </p:nvSpPr>
        <p:spPr>
          <a:xfrm>
            <a:off x="7996391" y="2216145"/>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dirty="0">
                <a:solidFill>
                  <a:schemeClr val="accent2"/>
                </a:solidFill>
                <a:latin typeface="Neue Haas Grotesk Text Pro" panose="020B0504020202020204" pitchFamily="34" charset="77"/>
              </a:rPr>
              <a:t>ALEMANIA</a:t>
            </a:r>
          </a:p>
        </p:txBody>
      </p:sp>
      <p:sp>
        <p:nvSpPr>
          <p:cNvPr id="19" name="object 11">
            <a:extLst>
              <a:ext uri="{FF2B5EF4-FFF2-40B4-BE49-F238E27FC236}">
                <a16:creationId xmlns:a16="http://schemas.microsoft.com/office/drawing/2014/main" id="{E65A648F-B1B9-DFED-3836-DE47657B0B1F}"/>
              </a:ext>
            </a:extLst>
          </p:cNvPr>
          <p:cNvSpPr txBox="1"/>
          <p:nvPr/>
        </p:nvSpPr>
        <p:spPr>
          <a:xfrm>
            <a:off x="6702283" y="1634959"/>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dirty="0">
                <a:solidFill>
                  <a:schemeClr val="accent2"/>
                </a:solidFill>
                <a:latin typeface="Neue Haas Grotesk Text Pro" panose="020B0504020202020204" pitchFamily="34" charset="77"/>
              </a:rPr>
              <a:t>REINO UNIDO</a:t>
            </a:r>
          </a:p>
        </p:txBody>
      </p:sp>
      <p:sp>
        <p:nvSpPr>
          <p:cNvPr id="20" name="object 11">
            <a:extLst>
              <a:ext uri="{FF2B5EF4-FFF2-40B4-BE49-F238E27FC236}">
                <a16:creationId xmlns:a16="http://schemas.microsoft.com/office/drawing/2014/main" id="{5CF5D37F-8F6D-FBD6-FFB4-8C01D143D7C2}"/>
              </a:ext>
            </a:extLst>
          </p:cNvPr>
          <p:cNvSpPr txBox="1"/>
          <p:nvPr/>
        </p:nvSpPr>
        <p:spPr>
          <a:xfrm>
            <a:off x="6051354" y="1386986"/>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dirty="0">
                <a:solidFill>
                  <a:schemeClr val="accent2"/>
                </a:solidFill>
                <a:latin typeface="Neue Haas Grotesk Text Pro" panose="020B0504020202020204" pitchFamily="34" charset="77"/>
              </a:rPr>
              <a:t>IRLANDA</a:t>
            </a:r>
          </a:p>
        </p:txBody>
      </p:sp>
      <p:sp>
        <p:nvSpPr>
          <p:cNvPr id="21" name="object 11">
            <a:extLst>
              <a:ext uri="{FF2B5EF4-FFF2-40B4-BE49-F238E27FC236}">
                <a16:creationId xmlns:a16="http://schemas.microsoft.com/office/drawing/2014/main" id="{16DF9654-D526-DE2D-CFB7-D0E28629824D}"/>
              </a:ext>
            </a:extLst>
          </p:cNvPr>
          <p:cNvSpPr txBox="1"/>
          <p:nvPr/>
        </p:nvSpPr>
        <p:spPr>
          <a:xfrm>
            <a:off x="9213008" y="2254890"/>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dirty="0">
                <a:solidFill>
                  <a:schemeClr val="accent2"/>
                </a:solidFill>
                <a:latin typeface="Neue Haas Grotesk Text Pro" panose="020B0504020202020204" pitchFamily="34" charset="77"/>
              </a:rPr>
              <a:t>POLONIA</a:t>
            </a:r>
          </a:p>
        </p:txBody>
      </p:sp>
      <p:sp>
        <p:nvSpPr>
          <p:cNvPr id="22" name="object 11">
            <a:extLst>
              <a:ext uri="{FF2B5EF4-FFF2-40B4-BE49-F238E27FC236}">
                <a16:creationId xmlns:a16="http://schemas.microsoft.com/office/drawing/2014/main" id="{119954F9-00DD-9D15-ED3E-9A3D47AC9FB9}"/>
              </a:ext>
            </a:extLst>
          </p:cNvPr>
          <p:cNvSpPr txBox="1"/>
          <p:nvPr/>
        </p:nvSpPr>
        <p:spPr>
          <a:xfrm>
            <a:off x="8980533" y="1185507"/>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dirty="0">
                <a:solidFill>
                  <a:schemeClr val="accent2"/>
                </a:solidFill>
                <a:latin typeface="Neue Haas Grotesk Text Pro" panose="020B0504020202020204" pitchFamily="34" charset="77"/>
              </a:rPr>
              <a:t>SUECIA</a:t>
            </a:r>
          </a:p>
        </p:txBody>
      </p:sp>
      <p:sp>
        <p:nvSpPr>
          <p:cNvPr id="23" name="object 11">
            <a:extLst>
              <a:ext uri="{FF2B5EF4-FFF2-40B4-BE49-F238E27FC236}">
                <a16:creationId xmlns:a16="http://schemas.microsoft.com/office/drawing/2014/main" id="{C51BE116-7C27-0D11-7C74-743111C48355}"/>
              </a:ext>
            </a:extLst>
          </p:cNvPr>
          <p:cNvSpPr txBox="1"/>
          <p:nvPr/>
        </p:nvSpPr>
        <p:spPr>
          <a:xfrm>
            <a:off x="8143625" y="3882213"/>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dirty="0">
                <a:solidFill>
                  <a:schemeClr val="accent2"/>
                </a:solidFill>
                <a:latin typeface="Neue Haas Grotesk Text Pro" panose="020B0504020202020204" pitchFamily="34" charset="77"/>
              </a:rPr>
              <a:t>ITALIA</a:t>
            </a:r>
          </a:p>
        </p:txBody>
      </p:sp>
      <p:sp>
        <p:nvSpPr>
          <p:cNvPr id="24" name="object 11">
            <a:extLst>
              <a:ext uri="{FF2B5EF4-FFF2-40B4-BE49-F238E27FC236}">
                <a16:creationId xmlns:a16="http://schemas.microsoft.com/office/drawing/2014/main" id="{38940DF0-5D8E-4EC0-E033-8B99CF04BA23}"/>
              </a:ext>
            </a:extLst>
          </p:cNvPr>
          <p:cNvSpPr txBox="1"/>
          <p:nvPr/>
        </p:nvSpPr>
        <p:spPr>
          <a:xfrm>
            <a:off x="9143266" y="4680375"/>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dirty="0">
                <a:solidFill>
                  <a:schemeClr val="accent2"/>
                </a:solidFill>
                <a:latin typeface="Neue Haas Grotesk Text Pro" panose="020B0504020202020204" pitchFamily="34" charset="77"/>
              </a:rPr>
              <a:t>GRECIA</a:t>
            </a:r>
          </a:p>
        </p:txBody>
      </p:sp>
      <p:sp>
        <p:nvSpPr>
          <p:cNvPr id="25" name="object 11">
            <a:extLst>
              <a:ext uri="{FF2B5EF4-FFF2-40B4-BE49-F238E27FC236}">
                <a16:creationId xmlns:a16="http://schemas.microsoft.com/office/drawing/2014/main" id="{088DCFB0-326C-1737-FC52-65DC5B20B42D}"/>
              </a:ext>
            </a:extLst>
          </p:cNvPr>
          <p:cNvSpPr txBox="1"/>
          <p:nvPr/>
        </p:nvSpPr>
        <p:spPr>
          <a:xfrm>
            <a:off x="8376100" y="2998809"/>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a:solidFill>
                  <a:schemeClr val="accent2"/>
                </a:solidFill>
                <a:latin typeface="Neue Haas Grotesk Text Pro" panose="020B0504020202020204" pitchFamily="34" charset="77"/>
              </a:rPr>
              <a:t>AUSTRIA</a:t>
            </a:r>
          </a:p>
        </p:txBody>
      </p:sp>
      <p:sp>
        <p:nvSpPr>
          <p:cNvPr id="26" name="object 11">
            <a:extLst>
              <a:ext uri="{FF2B5EF4-FFF2-40B4-BE49-F238E27FC236}">
                <a16:creationId xmlns:a16="http://schemas.microsoft.com/office/drawing/2014/main" id="{0AE9A5CF-2A46-483F-E3A6-6B0BBA5B3CA1}"/>
              </a:ext>
            </a:extLst>
          </p:cNvPr>
          <p:cNvSpPr txBox="1"/>
          <p:nvPr/>
        </p:nvSpPr>
        <p:spPr>
          <a:xfrm>
            <a:off x="9801944" y="3479256"/>
            <a:ext cx="991361" cy="140423"/>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r>
              <a:rPr lang="en-AU" sz="800" b="0">
                <a:solidFill>
                  <a:schemeClr val="accent2"/>
                </a:solidFill>
                <a:latin typeface="Neue Haas Grotesk Text Pro" panose="020B0504020202020204" pitchFamily="34" charset="77"/>
              </a:rPr>
              <a:t>ROMANIA</a:t>
            </a:r>
          </a:p>
        </p:txBody>
      </p:sp>
      <p:sp>
        <p:nvSpPr>
          <p:cNvPr id="28" name="TextBox 27">
            <a:extLst>
              <a:ext uri="{FF2B5EF4-FFF2-40B4-BE49-F238E27FC236}">
                <a16:creationId xmlns:a16="http://schemas.microsoft.com/office/drawing/2014/main" id="{8162D78B-9D1D-1A7E-DB7E-D22D3817626A}"/>
              </a:ext>
            </a:extLst>
          </p:cNvPr>
          <p:cNvSpPr txBox="1"/>
          <p:nvPr/>
        </p:nvSpPr>
        <p:spPr>
          <a:xfrm>
            <a:off x="664546" y="496557"/>
            <a:ext cx="6096000" cy="923330"/>
          </a:xfrm>
          <a:prstGeom prst="rect">
            <a:avLst/>
          </a:prstGeom>
          <a:noFill/>
        </p:spPr>
        <p:txBody>
          <a:bodyPr wrap="square">
            <a:spAutoFit/>
          </a:bodyPr>
          <a:lstStyle/>
          <a:p>
            <a:r>
              <a:rPr lang="en-US" sz="5400">
                <a:solidFill>
                  <a:schemeClr val="accent1"/>
                </a:solidFill>
                <a:latin typeface="Neue Haas Grotesk Text Pro" panose="020B0504020202020204" pitchFamily="34" charset="77"/>
              </a:rPr>
              <a:t>AUSTRALIA</a:t>
            </a:r>
            <a:endParaRPr lang="en-US" sz="5400">
              <a:latin typeface="Neue Haas Grotesk Text Pro" panose="020B0504020202020204" pitchFamily="34" charset="77"/>
            </a:endParaRPr>
          </a:p>
        </p:txBody>
      </p:sp>
    </p:spTree>
    <p:extLst>
      <p:ext uri="{BB962C8B-B14F-4D97-AF65-F5344CB8AC3E}">
        <p14:creationId xmlns:p14="http://schemas.microsoft.com/office/powerpoint/2010/main" val="77460138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australia with black text&#10;&#10;Description automatically generated">
            <a:extLst>
              <a:ext uri="{FF2B5EF4-FFF2-40B4-BE49-F238E27FC236}">
                <a16:creationId xmlns:a16="http://schemas.microsoft.com/office/drawing/2014/main" id="{6A4F4023-9E6A-9C03-D191-73E71BB3D69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56043" y="-688405"/>
            <a:ext cx="8843174" cy="8090189"/>
          </a:xfrm>
          <a:prstGeom prst="rect">
            <a:avLst/>
          </a:prstGeom>
        </p:spPr>
      </p:pic>
      <p:sp>
        <p:nvSpPr>
          <p:cNvPr id="6" name="TextBox 5">
            <a:extLst>
              <a:ext uri="{FF2B5EF4-FFF2-40B4-BE49-F238E27FC236}">
                <a16:creationId xmlns:a16="http://schemas.microsoft.com/office/drawing/2014/main" id="{F7389061-BC6A-6AD2-2504-A7E4A8C15A6A}"/>
              </a:ext>
            </a:extLst>
          </p:cNvPr>
          <p:cNvSpPr txBox="1"/>
          <p:nvPr/>
        </p:nvSpPr>
        <p:spPr>
          <a:xfrm>
            <a:off x="374435" y="1575021"/>
            <a:ext cx="2255343" cy="4278094"/>
          </a:xfrm>
          <a:prstGeom prst="rect">
            <a:avLst/>
          </a:prstGeom>
          <a:noFill/>
        </p:spPr>
        <p:txBody>
          <a:bodyPr wrap="square" lIns="91440" tIns="45720" rIns="91440" bIns="45720" anchor="t">
            <a:spAutoFit/>
          </a:bodyPr>
          <a:lstStyle/>
          <a:p>
            <a:pPr defTabSz="195965"/>
            <a:r>
              <a:rPr lang="en-US" sz="800" b="1" dirty="0">
                <a:latin typeface="Neue Haas Grotesk Text Pro"/>
                <a:ea typeface="Inter Display"/>
                <a:cs typeface="Inter Display"/>
              </a:rPr>
              <a:t>AUSTRALIA OCCIDENTAL</a:t>
            </a:r>
            <a:endParaRPr lang="en-US" dirty="0"/>
          </a:p>
          <a:p>
            <a:pPr defTabSz="195965"/>
            <a:r>
              <a:rPr lang="en-US" sz="800" dirty="0">
                <a:latin typeface="Neue Haas Grotesk Text Pro"/>
                <a:ea typeface="Inter Display"/>
                <a:cs typeface="Inter Display"/>
              </a:rPr>
              <a:t>1	Swan District</a:t>
            </a:r>
          </a:p>
          <a:p>
            <a:pPr defTabSz="195965"/>
            <a:r>
              <a:rPr lang="en-US" sz="800" dirty="0">
                <a:latin typeface="Neue Haas Grotesk Text Pro"/>
                <a:ea typeface="Inter Display"/>
                <a:cs typeface="Inter Display"/>
              </a:rPr>
              <a:t>2	Perth Hills</a:t>
            </a:r>
          </a:p>
          <a:p>
            <a:pPr defTabSz="195965"/>
            <a:r>
              <a:rPr lang="en-US" sz="800" dirty="0">
                <a:latin typeface="Neue Haas Grotesk Text Pro"/>
                <a:ea typeface="Inter Display"/>
                <a:cs typeface="Inter Display"/>
              </a:rPr>
              <a:t>3	Peel</a:t>
            </a:r>
          </a:p>
          <a:p>
            <a:pPr defTabSz="195965"/>
            <a:r>
              <a:rPr lang="en-US" sz="800" dirty="0">
                <a:latin typeface="Neue Haas Grotesk Text Pro"/>
                <a:ea typeface="Inter Display"/>
                <a:cs typeface="Inter Display"/>
              </a:rPr>
              <a:t>4	</a:t>
            </a:r>
            <a:r>
              <a:rPr lang="en-US" sz="800" dirty="0" err="1">
                <a:latin typeface="Neue Haas Grotesk Text Pro"/>
                <a:ea typeface="Inter Display"/>
                <a:cs typeface="Inter Display"/>
              </a:rPr>
              <a:t>Geographe</a:t>
            </a:r>
            <a:endParaRPr lang="en-US" sz="800">
              <a:latin typeface="Neue Haas Grotesk Text Pro"/>
              <a:ea typeface="Inter Display"/>
              <a:cs typeface="Inter Display"/>
            </a:endParaRPr>
          </a:p>
          <a:p>
            <a:pPr defTabSz="195965"/>
            <a:r>
              <a:rPr lang="en-US" sz="800" dirty="0">
                <a:latin typeface="Neue Haas Grotesk Text Pro"/>
                <a:ea typeface="Inter Display"/>
                <a:cs typeface="Inter Display"/>
              </a:rPr>
              <a:t>5	Margaret River</a:t>
            </a:r>
          </a:p>
          <a:p>
            <a:pPr defTabSz="195965"/>
            <a:r>
              <a:rPr lang="en-US" sz="800" dirty="0">
                <a:latin typeface="Neue Haas Grotesk Text Pro"/>
                <a:ea typeface="Inter Display"/>
                <a:cs typeface="Inter Display"/>
              </a:rPr>
              <a:t>6	Blackwood Valley</a:t>
            </a:r>
          </a:p>
          <a:p>
            <a:pPr defTabSz="195965"/>
            <a:r>
              <a:rPr lang="en-US" sz="800" dirty="0">
                <a:latin typeface="Neue Haas Grotesk Text Pro"/>
                <a:ea typeface="Inter Display"/>
                <a:cs typeface="Inter Display"/>
              </a:rPr>
              <a:t>7	Pemberton</a:t>
            </a:r>
          </a:p>
          <a:p>
            <a:pPr defTabSz="195965"/>
            <a:r>
              <a:rPr lang="en-US" sz="800" dirty="0">
                <a:latin typeface="Neue Haas Grotesk Text Pro"/>
                <a:ea typeface="Inter Display"/>
                <a:cs typeface="Inter Display"/>
              </a:rPr>
              <a:t>8	</a:t>
            </a:r>
            <a:r>
              <a:rPr lang="en-US" sz="800" dirty="0" err="1">
                <a:latin typeface="Neue Haas Grotesk Text Pro"/>
                <a:ea typeface="Inter Display"/>
                <a:cs typeface="Inter Display"/>
              </a:rPr>
              <a:t>Manjimup</a:t>
            </a:r>
            <a:endParaRPr lang="en-US" sz="800">
              <a:latin typeface="Neue Haas Grotesk Text Pro"/>
              <a:ea typeface="Inter Display"/>
              <a:cs typeface="Inter Display"/>
            </a:endParaRPr>
          </a:p>
          <a:p>
            <a:pPr defTabSz="195965"/>
            <a:r>
              <a:rPr lang="en-US" sz="800" dirty="0">
                <a:latin typeface="Neue Haas Grotesk Text Pro"/>
                <a:ea typeface="Inter Display"/>
                <a:cs typeface="Inter Display"/>
              </a:rPr>
              <a:t>9	Great Southern</a:t>
            </a:r>
          </a:p>
          <a:p>
            <a:pPr defTabSz="195965"/>
            <a:endParaRPr lang="en-US" sz="800" dirty="0">
              <a:latin typeface="Neue Haas Grotesk Text Pro"/>
              <a:ea typeface="Inter Display"/>
              <a:cs typeface="Inter Display"/>
            </a:endParaRPr>
          </a:p>
          <a:p>
            <a:pPr defTabSz="195965"/>
            <a:r>
              <a:rPr lang="en-US" sz="800" b="1" dirty="0">
                <a:latin typeface="Neue Haas Grotesk Text Pro"/>
                <a:ea typeface="Inter Display"/>
                <a:cs typeface="Inter Display"/>
              </a:rPr>
              <a:t>AUSTRALIA DEL SUR</a:t>
            </a:r>
            <a:endParaRPr lang="en-US" dirty="0"/>
          </a:p>
          <a:p>
            <a:pPr defTabSz="195965"/>
            <a:r>
              <a:rPr lang="en-US" sz="800" dirty="0">
                <a:latin typeface="Neue Haas Grotesk Text Pro"/>
                <a:ea typeface="Inter Display"/>
                <a:cs typeface="Inter Display"/>
              </a:rPr>
              <a:t>10	Southern Flinders Ranges</a:t>
            </a:r>
          </a:p>
          <a:p>
            <a:pPr defTabSz="195965"/>
            <a:r>
              <a:rPr lang="en-US" sz="800" dirty="0">
                <a:latin typeface="Neue Haas Grotesk Text Pro"/>
                <a:ea typeface="Inter Display"/>
                <a:cs typeface="Inter Display"/>
              </a:rPr>
              <a:t>11	Clare Valley</a:t>
            </a:r>
          </a:p>
          <a:p>
            <a:pPr defTabSz="195965"/>
            <a:r>
              <a:rPr lang="en-US" sz="800" dirty="0">
                <a:latin typeface="Neue Haas Grotesk Text Pro"/>
                <a:ea typeface="Inter Display"/>
                <a:cs typeface="Inter Display"/>
              </a:rPr>
              <a:t>12	Barossa Valley</a:t>
            </a:r>
          </a:p>
          <a:p>
            <a:pPr defTabSz="195965"/>
            <a:r>
              <a:rPr lang="en-US" sz="800" dirty="0">
                <a:latin typeface="Neue Haas Grotesk Text Pro"/>
                <a:ea typeface="Inter Display"/>
                <a:cs typeface="Inter Display"/>
              </a:rPr>
              <a:t>13	Eden Valley</a:t>
            </a:r>
          </a:p>
          <a:p>
            <a:pPr defTabSz="195965"/>
            <a:r>
              <a:rPr lang="en-US" sz="800" dirty="0">
                <a:latin typeface="Neue Haas Grotesk Text Pro"/>
                <a:ea typeface="Inter Display"/>
                <a:cs typeface="Inter Display"/>
              </a:rPr>
              <a:t>14	Riverland</a:t>
            </a:r>
          </a:p>
          <a:p>
            <a:pPr defTabSz="195965"/>
            <a:r>
              <a:rPr lang="en-US" sz="800" dirty="0">
                <a:latin typeface="Neue Haas Grotesk Text Pro"/>
                <a:ea typeface="Inter Display"/>
                <a:cs typeface="Inter Display"/>
              </a:rPr>
              <a:t>15	Adelaide Plains</a:t>
            </a:r>
          </a:p>
          <a:p>
            <a:pPr defTabSz="195965"/>
            <a:r>
              <a:rPr lang="en-US" sz="800" dirty="0">
                <a:latin typeface="Neue Haas Grotesk Text Pro"/>
                <a:ea typeface="Inter Display"/>
                <a:cs typeface="Inter Display"/>
              </a:rPr>
              <a:t>16	Adelaide Hills</a:t>
            </a:r>
          </a:p>
          <a:p>
            <a:pPr defTabSz="195965"/>
            <a:r>
              <a:rPr lang="en-US" sz="800" dirty="0">
                <a:latin typeface="Neue Haas Grotesk Text Pro"/>
                <a:ea typeface="Inter Display"/>
                <a:cs typeface="Inter Display"/>
              </a:rPr>
              <a:t>17	McLaren Vale</a:t>
            </a:r>
          </a:p>
          <a:p>
            <a:pPr defTabSz="195965"/>
            <a:r>
              <a:rPr lang="en-US" sz="800" dirty="0">
                <a:latin typeface="Neue Haas Grotesk Text Pro"/>
                <a:ea typeface="Inter Display"/>
                <a:cs typeface="Inter Display"/>
              </a:rPr>
              <a:t>18	Kangaroo Island</a:t>
            </a:r>
          </a:p>
          <a:p>
            <a:pPr defTabSz="195965"/>
            <a:r>
              <a:rPr lang="en-US" sz="800" dirty="0">
                <a:latin typeface="Neue Haas Grotesk Text Pro"/>
                <a:ea typeface="Inter Display"/>
                <a:cs typeface="Inter Display"/>
              </a:rPr>
              <a:t>19	Southern </a:t>
            </a:r>
            <a:r>
              <a:rPr lang="en-US" sz="800" dirty="0" err="1">
                <a:latin typeface="Neue Haas Grotesk Text Pro"/>
                <a:ea typeface="Inter Display"/>
                <a:cs typeface="Inter Display"/>
              </a:rPr>
              <a:t>Fleurieu</a:t>
            </a:r>
            <a:endParaRPr lang="en-US" sz="800">
              <a:latin typeface="Neue Haas Grotesk Text Pro"/>
              <a:ea typeface="Inter Display"/>
              <a:cs typeface="Inter Display"/>
            </a:endParaRPr>
          </a:p>
          <a:p>
            <a:pPr defTabSz="195965"/>
            <a:r>
              <a:rPr lang="en-US" sz="800" dirty="0">
                <a:latin typeface="Neue Haas Grotesk Text Pro"/>
                <a:ea typeface="Inter Display"/>
                <a:cs typeface="Inter Display"/>
              </a:rPr>
              <a:t>20	Currency Creek</a:t>
            </a:r>
          </a:p>
          <a:p>
            <a:pPr defTabSz="195965"/>
            <a:r>
              <a:rPr lang="en-US" sz="800" dirty="0">
                <a:latin typeface="Neue Haas Grotesk Text Pro"/>
                <a:ea typeface="Inter Display"/>
                <a:cs typeface="Inter Display"/>
              </a:rPr>
              <a:t>21	Langhorne Creek</a:t>
            </a:r>
          </a:p>
          <a:p>
            <a:pPr defTabSz="195965"/>
            <a:r>
              <a:rPr lang="en-US" sz="800" dirty="0">
                <a:latin typeface="Neue Haas Grotesk Text Pro"/>
                <a:ea typeface="Inter Display"/>
                <a:cs typeface="Inter Display"/>
              </a:rPr>
              <a:t>22	</a:t>
            </a:r>
            <a:r>
              <a:rPr lang="en-US" sz="800" dirty="0" err="1">
                <a:latin typeface="Neue Haas Grotesk Text Pro"/>
                <a:ea typeface="Inter Display"/>
                <a:cs typeface="Inter Display"/>
              </a:rPr>
              <a:t>Padthaway</a:t>
            </a:r>
            <a:endParaRPr lang="en-US" sz="800">
              <a:latin typeface="Neue Haas Grotesk Text Pro"/>
              <a:ea typeface="Inter Display"/>
              <a:cs typeface="Inter Display"/>
            </a:endParaRPr>
          </a:p>
          <a:p>
            <a:pPr defTabSz="195965"/>
            <a:r>
              <a:rPr lang="en-US" sz="800" dirty="0">
                <a:latin typeface="Neue Haas Grotesk Text Pro"/>
                <a:ea typeface="Inter Display"/>
                <a:cs typeface="Inter Display"/>
              </a:rPr>
              <a:t>23	Mount Benson</a:t>
            </a:r>
          </a:p>
          <a:p>
            <a:pPr defTabSz="195965"/>
            <a:r>
              <a:rPr lang="en-US" sz="800" dirty="0">
                <a:latin typeface="Neue Haas Grotesk Text Pro"/>
                <a:ea typeface="Inter Display"/>
                <a:cs typeface="Inter Display"/>
              </a:rPr>
              <a:t>24	</a:t>
            </a:r>
            <a:r>
              <a:rPr lang="en-US" sz="800" dirty="0" err="1">
                <a:latin typeface="Neue Haas Grotesk Text Pro"/>
                <a:ea typeface="Inter Display"/>
                <a:cs typeface="Inter Display"/>
              </a:rPr>
              <a:t>Wrattonbully</a:t>
            </a:r>
            <a:endParaRPr lang="en-US" sz="800">
              <a:latin typeface="Neue Haas Grotesk Text Pro"/>
              <a:ea typeface="Inter Display"/>
              <a:cs typeface="Inter Display"/>
            </a:endParaRPr>
          </a:p>
          <a:p>
            <a:pPr defTabSz="195965"/>
            <a:r>
              <a:rPr lang="en-US" sz="800" dirty="0">
                <a:latin typeface="Neue Haas Grotesk Text Pro"/>
                <a:ea typeface="Inter Display"/>
                <a:cs typeface="Inter Display"/>
              </a:rPr>
              <a:t>25	Robe</a:t>
            </a:r>
          </a:p>
          <a:p>
            <a:pPr defTabSz="195965"/>
            <a:r>
              <a:rPr lang="en-US" sz="800" dirty="0">
                <a:latin typeface="Neue Haas Grotesk Text Pro"/>
                <a:ea typeface="Inter Display"/>
                <a:cs typeface="Inter Display"/>
              </a:rPr>
              <a:t>26	Coonawarra</a:t>
            </a:r>
          </a:p>
          <a:p>
            <a:pPr defTabSz="195965"/>
            <a:r>
              <a:rPr lang="en-US" sz="800" dirty="0">
                <a:latin typeface="Neue Haas Grotesk Text Pro"/>
                <a:ea typeface="Inter Display"/>
                <a:cs typeface="Inter Display"/>
              </a:rPr>
              <a:t>27	Mount Gambier</a:t>
            </a:r>
          </a:p>
          <a:p>
            <a:pPr defTabSz="195965"/>
            <a:endParaRPr lang="en-US" sz="800">
              <a:latin typeface="Neue Haas Grotesk Text Pro" panose="020B0504020202020204" pitchFamily="34" charset="77"/>
              <a:ea typeface="Inter Display" panose="02000503000000020004" pitchFamily="2" charset="0"/>
              <a:cs typeface="Inter Display" panose="02000503000000020004" pitchFamily="2" charset="0"/>
            </a:endParaRPr>
          </a:p>
          <a:p>
            <a:pPr defTabSz="195965"/>
            <a:r>
              <a:rPr lang="en-US" sz="800" b="1" dirty="0">
                <a:latin typeface="Neue Haas Grotesk Text Pro"/>
                <a:ea typeface="Inter Display"/>
                <a:cs typeface="Inter Display"/>
              </a:rPr>
              <a:t>QUEENSLAND</a:t>
            </a:r>
          </a:p>
          <a:p>
            <a:pPr defTabSz="195965"/>
            <a:r>
              <a:rPr lang="en-US" sz="800" dirty="0">
                <a:latin typeface="Neue Haas Grotesk Text Pro"/>
                <a:ea typeface="Inter Display"/>
                <a:cs typeface="Inter Display"/>
              </a:rPr>
              <a:t>28	South Burnett</a:t>
            </a:r>
          </a:p>
          <a:p>
            <a:pPr defTabSz="195965"/>
            <a:r>
              <a:rPr lang="en-US" sz="800" dirty="0">
                <a:latin typeface="Neue Haas Grotesk Text Pro"/>
                <a:ea typeface="Inter Display"/>
                <a:cs typeface="Inter Display"/>
              </a:rPr>
              <a:t>29	Granite Belt</a:t>
            </a:r>
          </a:p>
        </p:txBody>
      </p:sp>
      <p:sp>
        <p:nvSpPr>
          <p:cNvPr id="9" name="TextBox 8">
            <a:extLst>
              <a:ext uri="{FF2B5EF4-FFF2-40B4-BE49-F238E27FC236}">
                <a16:creationId xmlns:a16="http://schemas.microsoft.com/office/drawing/2014/main" id="{189D3564-F87F-ED0E-0967-8858DBAB7073}"/>
              </a:ext>
            </a:extLst>
          </p:cNvPr>
          <p:cNvSpPr txBox="1"/>
          <p:nvPr/>
        </p:nvSpPr>
        <p:spPr>
          <a:xfrm>
            <a:off x="1967972" y="1575021"/>
            <a:ext cx="1490980" cy="5139869"/>
          </a:xfrm>
          <a:prstGeom prst="rect">
            <a:avLst/>
          </a:prstGeom>
          <a:noFill/>
        </p:spPr>
        <p:txBody>
          <a:bodyPr wrap="square" lIns="91440" tIns="45720" rIns="91440" bIns="45720" anchor="t">
            <a:spAutoFit/>
          </a:bodyPr>
          <a:lstStyle/>
          <a:p>
            <a:pPr defTabSz="195965"/>
            <a:r>
              <a:rPr lang="en-US" sz="800" b="1" dirty="0">
                <a:latin typeface="Neue Haas Grotesk Text Pro"/>
                <a:ea typeface="Inter Display"/>
                <a:cs typeface="Inter Display"/>
              </a:rPr>
              <a:t>NUEVO GALES DEL SUR</a:t>
            </a:r>
            <a:endParaRPr lang="en-US" dirty="0"/>
          </a:p>
          <a:p>
            <a:pPr defTabSz="195965"/>
            <a:r>
              <a:rPr lang="en-US" sz="800" dirty="0">
                <a:latin typeface="Neue Haas Grotesk Text Pro"/>
                <a:ea typeface="Inter Display"/>
                <a:cs typeface="Inter Display"/>
              </a:rPr>
              <a:t>30	New England Australia</a:t>
            </a:r>
          </a:p>
          <a:p>
            <a:pPr defTabSz="195965"/>
            <a:r>
              <a:rPr lang="en-US" sz="800" dirty="0">
                <a:latin typeface="Neue Haas Grotesk Text Pro"/>
                <a:ea typeface="Inter Display"/>
                <a:cs typeface="Inter Display"/>
              </a:rPr>
              <a:t>31	Hastings River</a:t>
            </a:r>
          </a:p>
          <a:p>
            <a:pPr defTabSz="195965"/>
            <a:r>
              <a:rPr lang="en-US" sz="800" dirty="0">
                <a:latin typeface="Neue Haas Grotesk Text Pro"/>
                <a:ea typeface="Inter Display"/>
                <a:cs typeface="Inter Display"/>
              </a:rPr>
              <a:t>32	Hunter</a:t>
            </a:r>
          </a:p>
          <a:p>
            <a:pPr defTabSz="195965"/>
            <a:r>
              <a:rPr lang="en-US" sz="800" dirty="0">
                <a:latin typeface="Neue Haas Grotesk Text Pro"/>
                <a:ea typeface="Inter Display"/>
                <a:cs typeface="Inter Display"/>
              </a:rPr>
              <a:t>33	</a:t>
            </a:r>
            <a:r>
              <a:rPr lang="en-US" sz="800" dirty="0" err="1">
                <a:latin typeface="Neue Haas Grotesk Text Pro"/>
                <a:ea typeface="Inter Display"/>
                <a:cs typeface="Inter Display"/>
              </a:rPr>
              <a:t>Mudgee</a:t>
            </a:r>
            <a:endParaRPr lang="en-US" sz="800">
              <a:latin typeface="Neue Haas Grotesk Text Pro"/>
              <a:ea typeface="Inter Display"/>
              <a:cs typeface="Inter Display"/>
            </a:endParaRPr>
          </a:p>
          <a:p>
            <a:pPr defTabSz="195965"/>
            <a:r>
              <a:rPr lang="en-US" sz="800" dirty="0">
                <a:latin typeface="Neue Haas Grotesk Text Pro"/>
                <a:ea typeface="Inter Display"/>
                <a:cs typeface="Inter Display"/>
              </a:rPr>
              <a:t>34	Orange</a:t>
            </a:r>
          </a:p>
          <a:p>
            <a:pPr defTabSz="195965"/>
            <a:r>
              <a:rPr lang="en-US" sz="800" dirty="0">
                <a:latin typeface="Neue Haas Grotesk Text Pro"/>
                <a:ea typeface="Inter Display"/>
                <a:cs typeface="Inter Display"/>
              </a:rPr>
              <a:t>35	</a:t>
            </a:r>
            <a:r>
              <a:rPr lang="en-US" sz="800" dirty="0" err="1">
                <a:latin typeface="Neue Haas Grotesk Text Pro"/>
                <a:ea typeface="Inter Display"/>
                <a:cs typeface="Inter Display"/>
              </a:rPr>
              <a:t>Cowra</a:t>
            </a:r>
            <a:endParaRPr lang="en-US" sz="800">
              <a:latin typeface="Neue Haas Grotesk Text Pro"/>
              <a:ea typeface="Inter Display"/>
              <a:cs typeface="Inter Display"/>
            </a:endParaRPr>
          </a:p>
          <a:p>
            <a:pPr defTabSz="195965"/>
            <a:r>
              <a:rPr lang="en-US" sz="800" dirty="0">
                <a:latin typeface="Neue Haas Grotesk Text Pro"/>
                <a:ea typeface="Inter Display"/>
                <a:cs typeface="Inter Display"/>
              </a:rPr>
              <a:t>36	Riverina</a:t>
            </a:r>
          </a:p>
          <a:p>
            <a:pPr defTabSz="195965"/>
            <a:r>
              <a:rPr lang="en-US" sz="800" dirty="0">
                <a:latin typeface="Neue Haas Grotesk Text Pro"/>
                <a:ea typeface="Inter Display"/>
                <a:cs typeface="Inter Display"/>
              </a:rPr>
              <a:t>37	Hilltops</a:t>
            </a:r>
          </a:p>
          <a:p>
            <a:pPr defTabSz="195965"/>
            <a:r>
              <a:rPr lang="en-US" sz="800" dirty="0">
                <a:latin typeface="Neue Haas Grotesk Text Pro"/>
                <a:ea typeface="Inter Display"/>
                <a:cs typeface="Inter Display"/>
              </a:rPr>
              <a:t>38	Southern Highlands</a:t>
            </a:r>
          </a:p>
          <a:p>
            <a:pPr defTabSz="195965"/>
            <a:r>
              <a:rPr lang="en-US" sz="800" dirty="0">
                <a:latin typeface="Neue Haas Grotesk Text Pro"/>
                <a:ea typeface="Inter Display"/>
                <a:cs typeface="Inter Display"/>
              </a:rPr>
              <a:t>39	Gundagai</a:t>
            </a:r>
          </a:p>
          <a:p>
            <a:pPr defTabSz="195965"/>
            <a:r>
              <a:rPr lang="en-US" sz="800" dirty="0">
                <a:latin typeface="Neue Haas Grotesk Text Pro"/>
                <a:ea typeface="Inter Display"/>
                <a:cs typeface="Inter Display"/>
              </a:rPr>
              <a:t>40	Canberra District</a:t>
            </a:r>
          </a:p>
          <a:p>
            <a:pPr defTabSz="195965"/>
            <a:r>
              <a:rPr lang="en-US" sz="800" dirty="0">
                <a:latin typeface="Neue Haas Grotesk Text Pro"/>
                <a:ea typeface="Inter Display"/>
                <a:cs typeface="Inter Display"/>
              </a:rPr>
              <a:t>41	Shoalhaven Coast</a:t>
            </a:r>
          </a:p>
          <a:p>
            <a:pPr defTabSz="195965"/>
            <a:r>
              <a:rPr lang="en-US" sz="800" dirty="0">
                <a:latin typeface="Neue Haas Grotesk Text Pro"/>
                <a:ea typeface="Inter Display"/>
                <a:cs typeface="Inter Display"/>
              </a:rPr>
              <a:t>42	</a:t>
            </a:r>
            <a:r>
              <a:rPr lang="en-US" sz="800" dirty="0" err="1">
                <a:latin typeface="Neue Haas Grotesk Text Pro"/>
                <a:ea typeface="Inter Display"/>
                <a:cs typeface="Inter Display"/>
              </a:rPr>
              <a:t>Tumbarumba</a:t>
            </a:r>
            <a:endParaRPr lang="en-US" sz="800">
              <a:latin typeface="Neue Haas Grotesk Text Pro"/>
              <a:ea typeface="Inter Display"/>
              <a:cs typeface="Inter Display"/>
            </a:endParaRPr>
          </a:p>
          <a:p>
            <a:pPr defTabSz="195965"/>
            <a:r>
              <a:rPr lang="en-US" sz="800" dirty="0">
                <a:latin typeface="Neue Haas Grotesk Text Pro"/>
                <a:ea typeface="Inter Display"/>
                <a:cs typeface="Inter Display"/>
              </a:rPr>
              <a:t>43	</a:t>
            </a:r>
            <a:r>
              <a:rPr lang="en-US" sz="800" dirty="0" err="1">
                <a:latin typeface="Neue Haas Grotesk Text Pro"/>
                <a:ea typeface="Inter Display"/>
                <a:cs typeface="Inter Display"/>
              </a:rPr>
              <a:t>Perricoota</a:t>
            </a:r>
            <a:endParaRPr lang="en-US" sz="800">
              <a:latin typeface="Neue Haas Grotesk Text Pro"/>
              <a:ea typeface="Inter Display"/>
              <a:cs typeface="Inter Display"/>
            </a:endParaRPr>
          </a:p>
          <a:p>
            <a:pPr defTabSz="195965"/>
            <a:endParaRPr lang="en-US" sz="800">
              <a:latin typeface="Neue Haas Grotesk Text Pro" panose="020B0504020202020204" pitchFamily="34" charset="77"/>
              <a:ea typeface="Inter Display" panose="02000503000000020004" pitchFamily="2" charset="0"/>
              <a:cs typeface="Inter Display" panose="02000503000000020004" pitchFamily="2" charset="0"/>
            </a:endParaRPr>
          </a:p>
          <a:p>
            <a:pPr defTabSz="195965"/>
            <a:r>
              <a:rPr lang="en-US" sz="800" b="1" dirty="0">
                <a:latin typeface="Neue Haas Grotesk Text Pro"/>
                <a:ea typeface="Inter Display"/>
                <a:cs typeface="Inter Display"/>
              </a:rPr>
              <a:t>VICTORIA</a:t>
            </a:r>
          </a:p>
          <a:p>
            <a:pPr defTabSz="195965"/>
            <a:r>
              <a:rPr lang="en-US" sz="800" dirty="0">
                <a:latin typeface="Neue Haas Grotesk Text Pro"/>
                <a:ea typeface="Inter Display"/>
                <a:cs typeface="Inter Display"/>
              </a:rPr>
              <a:t>44	Murray Darling</a:t>
            </a:r>
          </a:p>
          <a:p>
            <a:pPr defTabSz="195965"/>
            <a:r>
              <a:rPr lang="en-US" sz="800" dirty="0">
                <a:latin typeface="Neue Haas Grotesk Text Pro"/>
                <a:ea typeface="Inter Display"/>
                <a:cs typeface="Inter Display"/>
              </a:rPr>
              <a:t>45	Swan Hill</a:t>
            </a:r>
          </a:p>
          <a:p>
            <a:pPr defTabSz="195965"/>
            <a:r>
              <a:rPr lang="en-US" sz="800" dirty="0">
                <a:latin typeface="Neue Haas Grotesk Text Pro"/>
                <a:ea typeface="Inter Display"/>
                <a:cs typeface="Inter Display"/>
              </a:rPr>
              <a:t>46	Goulburn Valley</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47	Rutherglen</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48	</a:t>
            </a:r>
            <a:r>
              <a:rPr lang="en-US" sz="800" dirty="0" err="1">
                <a:latin typeface="Neue Haas Grotesk Text Pro" panose="020B0504020202020204" pitchFamily="34" charset="77"/>
                <a:ea typeface="Inter Display" panose="02000503000000020004" pitchFamily="2" charset="0"/>
                <a:cs typeface="Inter Display" panose="02000503000000020004" pitchFamily="2" charset="0"/>
              </a:rPr>
              <a:t>Glenrowan</a:t>
            </a:r>
            <a:endParaRPr lang="en-US" sz="800" dirty="0">
              <a:latin typeface="Neue Haas Grotesk Text Pro" panose="020B0504020202020204" pitchFamily="34" charset="77"/>
              <a:ea typeface="Inter Display" panose="02000503000000020004" pitchFamily="2" charset="0"/>
              <a:cs typeface="Inter Display" panose="02000503000000020004" pitchFamily="2" charset="0"/>
            </a:endParaRP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49	Beechworth</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50	King Valley</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51	Alpine Valleys</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52	</a:t>
            </a:r>
            <a:r>
              <a:rPr lang="en-US" sz="800" dirty="0" err="1">
                <a:latin typeface="Neue Haas Grotesk Text Pro" panose="020B0504020202020204" pitchFamily="34" charset="77"/>
                <a:ea typeface="Inter Display" panose="02000503000000020004" pitchFamily="2" charset="0"/>
                <a:cs typeface="Inter Display" panose="02000503000000020004" pitchFamily="2" charset="0"/>
              </a:rPr>
              <a:t>Strathbogie</a:t>
            </a:r>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 Ranges</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53	Upper Goulburn</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54	Heathcote</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55	Bendigo</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56	Pyrenees</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57	Macedon Ranges</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58	Sunbury</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59	Grampians</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60	Henty</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61	Geelong</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62	</a:t>
            </a:r>
            <a:r>
              <a:rPr lang="en-US" sz="800" dirty="0" err="1">
                <a:latin typeface="Neue Haas Grotesk Text Pro" panose="020B0504020202020204" pitchFamily="34" charset="77"/>
                <a:ea typeface="Inter Display" panose="02000503000000020004" pitchFamily="2" charset="0"/>
                <a:cs typeface="Inter Display" panose="02000503000000020004" pitchFamily="2" charset="0"/>
              </a:rPr>
              <a:t>Yarra</a:t>
            </a:r>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 Valley</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63	Mornington Peninsula</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64	Gippsland*</a:t>
            </a:r>
          </a:p>
          <a:p>
            <a:pPr defTabSz="195965"/>
            <a:endParaRPr lang="en-US" sz="800">
              <a:latin typeface="Neue Haas Grotesk Text Pro" panose="020B0504020202020204" pitchFamily="34" charset="77"/>
              <a:ea typeface="Inter Display" panose="02000503000000020004" pitchFamily="2" charset="0"/>
              <a:cs typeface="Inter Display" panose="02000503000000020004" pitchFamily="2" charset="0"/>
            </a:endParaRPr>
          </a:p>
          <a:p>
            <a:pPr defTabSz="195965"/>
            <a:r>
              <a:rPr lang="en-US" sz="800" b="1" dirty="0">
                <a:latin typeface="Neue Haas Grotesk Text Pro"/>
                <a:ea typeface="Inter Display"/>
                <a:cs typeface="Inter Display"/>
              </a:rPr>
              <a:t>TASMANIA</a:t>
            </a:r>
          </a:p>
          <a:p>
            <a:pPr defTabSz="195965"/>
            <a:r>
              <a:rPr lang="en-US" sz="800" dirty="0">
                <a:latin typeface="Neue Haas Grotesk Text Pro" panose="020B0504020202020204" pitchFamily="34" charset="77"/>
                <a:ea typeface="Inter Display" panose="02000503000000020004" pitchFamily="2" charset="0"/>
                <a:cs typeface="Inter Display" panose="02000503000000020004" pitchFamily="2" charset="0"/>
              </a:rPr>
              <a:t>65	Tasmania*</a:t>
            </a:r>
            <a:endParaRPr lang="en-US" sz="800" dirty="0">
              <a:latin typeface="Neue Haas Grotesk Text Pro" panose="020B0504020202020204" pitchFamily="34" charset="77"/>
            </a:endParaRPr>
          </a:p>
        </p:txBody>
      </p:sp>
      <p:sp>
        <p:nvSpPr>
          <p:cNvPr id="10" name="object 4">
            <a:extLst>
              <a:ext uri="{FF2B5EF4-FFF2-40B4-BE49-F238E27FC236}">
                <a16:creationId xmlns:a16="http://schemas.microsoft.com/office/drawing/2014/main" id="{ED63674C-6EF1-4DC7-049E-94C85D6D3B13}"/>
              </a:ext>
            </a:extLst>
          </p:cNvPr>
          <p:cNvSpPr txBox="1"/>
          <p:nvPr/>
        </p:nvSpPr>
        <p:spPr>
          <a:xfrm>
            <a:off x="409736" y="385714"/>
            <a:ext cx="6751227" cy="1052785"/>
          </a:xfrm>
          <a:prstGeom prst="rect">
            <a:avLst/>
          </a:prstGeom>
        </p:spPr>
        <p:txBody>
          <a:bodyPr vert="horz" wrap="square" lIns="0" tIns="11521" rIns="0" bIns="0" rtlCol="0">
            <a:noAutofit/>
          </a:bodyPr>
          <a:lstStyle/>
          <a:p>
            <a:pPr defTabSz="829587">
              <a:lnSpc>
                <a:spcPct val="83000"/>
              </a:lnSpc>
              <a:tabLst>
                <a:tab pos="1156236" algn="l"/>
              </a:tabLst>
              <a:defRPr/>
            </a:pPr>
            <a:r>
              <a:rPr lang="en-AU" sz="40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LAS REGIONES VINÍCOLAS DE AUSTRALIA</a:t>
            </a:r>
          </a:p>
        </p:txBody>
      </p:sp>
      <p:sp>
        <p:nvSpPr>
          <p:cNvPr id="24" name="TextBox 23">
            <a:extLst>
              <a:ext uri="{FF2B5EF4-FFF2-40B4-BE49-F238E27FC236}">
                <a16:creationId xmlns:a16="http://schemas.microsoft.com/office/drawing/2014/main" id="{8195C441-9E2D-3B44-CAB9-E16B7A5F424B}"/>
              </a:ext>
            </a:extLst>
          </p:cNvPr>
          <p:cNvSpPr txBox="1"/>
          <p:nvPr/>
        </p:nvSpPr>
        <p:spPr>
          <a:xfrm>
            <a:off x="378539" y="5960388"/>
            <a:ext cx="1363168" cy="427425"/>
          </a:xfrm>
          <a:prstGeom prst="rect">
            <a:avLst/>
          </a:prstGeom>
          <a:noFill/>
        </p:spPr>
        <p:txBody>
          <a:bodyPr wrap="square">
            <a:spAutoFit/>
          </a:bodyPr>
          <a:lstStyle/>
          <a:p>
            <a:pPr defTabSz="195965"/>
            <a:r>
              <a:rPr lang="en-US" sz="726">
                <a:latin typeface="Neue Haas Grotesk Text Pro" panose="020B0504020202020204" pitchFamily="34" charset="77"/>
                <a:ea typeface="Inter Display" panose="02000503000000020004" pitchFamily="2" charset="0"/>
                <a:cs typeface="Inter Display" panose="02000503000000020004" pitchFamily="2" charset="0"/>
              </a:rPr>
              <a:t>*South Eastern Australia </a:t>
            </a:r>
            <a:br>
              <a:rPr lang="en-US" sz="726">
                <a:latin typeface="Neue Haas Grotesk Text Pro" panose="020B0504020202020204" pitchFamily="34" charset="77"/>
                <a:ea typeface="Inter Display" panose="02000503000000020004" pitchFamily="2" charset="0"/>
                <a:cs typeface="Inter Display" panose="02000503000000020004" pitchFamily="2" charset="0"/>
              </a:rPr>
            </a:br>
            <a:r>
              <a:rPr lang="en-US" sz="726">
                <a:latin typeface="Neue Haas Grotesk Text Pro" panose="020B0504020202020204" pitchFamily="34" charset="77"/>
                <a:ea typeface="Inter Display" panose="02000503000000020004" pitchFamily="2" charset="0"/>
                <a:cs typeface="Inter Display" panose="02000503000000020004" pitchFamily="2" charset="0"/>
              </a:rPr>
              <a:t>and Gippsland are zones, </a:t>
            </a:r>
            <a:br>
              <a:rPr lang="en-US" sz="726">
                <a:latin typeface="Neue Haas Grotesk Text Pro" panose="020B0504020202020204" pitchFamily="34" charset="77"/>
                <a:ea typeface="Inter Display" panose="02000503000000020004" pitchFamily="2" charset="0"/>
                <a:cs typeface="Inter Display" panose="02000503000000020004" pitchFamily="2" charset="0"/>
              </a:rPr>
            </a:br>
            <a:r>
              <a:rPr lang="en-US" sz="726">
                <a:latin typeface="Neue Haas Grotesk Text Pro" panose="020B0504020202020204" pitchFamily="34" charset="77"/>
                <a:ea typeface="Inter Display" panose="02000503000000020004" pitchFamily="2" charset="0"/>
                <a:cs typeface="Inter Display" panose="02000503000000020004" pitchFamily="2" charset="0"/>
              </a:rPr>
              <a:t>Tasmania is a state.</a:t>
            </a:r>
          </a:p>
        </p:txBody>
      </p:sp>
    </p:spTree>
    <p:extLst>
      <p:ext uri="{BB962C8B-B14F-4D97-AF65-F5344CB8AC3E}">
        <p14:creationId xmlns:p14="http://schemas.microsoft.com/office/powerpoint/2010/main" val="408564898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687-4E79-695A-3540-CC261F046F74}"/>
              </a:ext>
            </a:extLst>
          </p:cNvPr>
          <p:cNvSpPr txBox="1"/>
          <p:nvPr/>
        </p:nvSpPr>
        <p:spPr>
          <a:xfrm>
            <a:off x="631786" y="2727953"/>
            <a:ext cx="5202618" cy="665819"/>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6000" b="1" cap="none" dirty="0">
                <a:solidFill>
                  <a:schemeClr val="accent1"/>
                </a:solidFill>
                <a:latin typeface="Neue Haas Grotesk Text Pro" panose="020B0504020202020204" pitchFamily="34" charset="77"/>
              </a:rPr>
              <a:t>145,000</a:t>
            </a:r>
          </a:p>
        </p:txBody>
      </p:sp>
      <p:sp>
        <p:nvSpPr>
          <p:cNvPr id="3" name="TextBox 2">
            <a:extLst>
              <a:ext uri="{FF2B5EF4-FFF2-40B4-BE49-F238E27FC236}">
                <a16:creationId xmlns:a16="http://schemas.microsoft.com/office/drawing/2014/main" id="{9C868EA0-6601-D096-DA6F-11CFB1D544C5}"/>
              </a:ext>
            </a:extLst>
          </p:cNvPr>
          <p:cNvSpPr txBox="1"/>
          <p:nvPr/>
        </p:nvSpPr>
        <p:spPr>
          <a:xfrm>
            <a:off x="720687" y="2363999"/>
            <a:ext cx="3080734" cy="338554"/>
          </a:xfrm>
          <a:prstGeom prst="rect">
            <a:avLst/>
          </a:prstGeom>
          <a:noFill/>
        </p:spPr>
        <p:txBody>
          <a:bodyPr wrap="square" rtlCol="0">
            <a:spAutoFit/>
          </a:bodyPr>
          <a:lstStyle/>
          <a:p>
            <a:pPr algn="l"/>
            <a:r>
              <a:rPr lang="en-US"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Solo</a:t>
            </a:r>
          </a:p>
        </p:txBody>
      </p:sp>
      <p:sp>
        <p:nvSpPr>
          <p:cNvPr id="6" name="TextBox 5">
            <a:extLst>
              <a:ext uri="{FF2B5EF4-FFF2-40B4-BE49-F238E27FC236}">
                <a16:creationId xmlns:a16="http://schemas.microsoft.com/office/drawing/2014/main" id="{20EA411C-6F0B-3855-CC5A-641318A436FE}"/>
              </a:ext>
            </a:extLst>
          </p:cNvPr>
          <p:cNvSpPr txBox="1"/>
          <p:nvPr/>
        </p:nvSpPr>
        <p:spPr>
          <a:xfrm>
            <a:off x="733387" y="3488169"/>
            <a:ext cx="3080734" cy="338554"/>
          </a:xfrm>
          <a:prstGeom prst="rect">
            <a:avLst/>
          </a:prstGeom>
          <a:noFill/>
        </p:spPr>
        <p:txBody>
          <a:bodyPr wrap="square" rtlCol="0">
            <a:spAutoFit/>
          </a:bodyPr>
          <a:lstStyle/>
          <a:p>
            <a:pPr algn="l"/>
            <a:r>
              <a:rPr lang="en-US" sz="1600" dirty="0" err="1">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hectáreas</a:t>
            </a:r>
            <a:endParaRPr lang="en-US"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7" name="Title 1">
            <a:extLst>
              <a:ext uri="{FF2B5EF4-FFF2-40B4-BE49-F238E27FC236}">
                <a16:creationId xmlns:a16="http://schemas.microsoft.com/office/drawing/2014/main" id="{62C8ADFD-3E5A-D10E-188E-F0CDB35E0585}"/>
              </a:ext>
            </a:extLst>
          </p:cNvPr>
          <p:cNvSpPr txBox="1"/>
          <p:nvPr/>
        </p:nvSpPr>
        <p:spPr>
          <a:xfrm>
            <a:off x="707986" y="3941656"/>
            <a:ext cx="5202618" cy="665819"/>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4000" b="1" cap="none" dirty="0">
                <a:solidFill>
                  <a:schemeClr val="accent1"/>
                </a:solidFill>
                <a:latin typeface="Neue Haas Grotesk Text Pro" panose="020B0504020202020204" pitchFamily="34" charset="77"/>
              </a:rPr>
              <a:t>(0.02%)</a:t>
            </a:r>
          </a:p>
        </p:txBody>
      </p:sp>
      <p:sp>
        <p:nvSpPr>
          <p:cNvPr id="8" name="TextBox 7">
            <a:extLst>
              <a:ext uri="{FF2B5EF4-FFF2-40B4-BE49-F238E27FC236}">
                <a16:creationId xmlns:a16="http://schemas.microsoft.com/office/drawing/2014/main" id="{B3E48E66-C308-BC09-1D77-5CD689F6A281}"/>
              </a:ext>
            </a:extLst>
          </p:cNvPr>
          <p:cNvSpPr txBox="1"/>
          <p:nvPr/>
        </p:nvSpPr>
        <p:spPr>
          <a:xfrm>
            <a:off x="720686" y="4432000"/>
            <a:ext cx="2914879" cy="1815882"/>
          </a:xfrm>
          <a:prstGeom prst="rect">
            <a:avLst/>
          </a:prstGeom>
          <a:noFill/>
        </p:spPr>
        <p:txBody>
          <a:bodyPr wrap="square" rtlCol="0">
            <a:spAutoFit/>
          </a:bodyPr>
          <a:lstStyle/>
          <a:p>
            <a:r>
              <a:rPr lang="en-US" sz="16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de la </a:t>
            </a:r>
            <a:r>
              <a:rPr lang="en-US" sz="1600" dirty="0" err="1">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superficie</a:t>
            </a:r>
            <a:r>
              <a:rPr lang="en-US" sz="16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 </a:t>
            </a:r>
            <a:r>
              <a:rPr lang="en-US" sz="1600" dirty="0" err="1">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terrestre</a:t>
            </a:r>
            <a:r>
              <a:rPr lang="en-US" sz="16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 total de Australia </a:t>
            </a:r>
            <a:r>
              <a:rPr lang="en-US" sz="1600" dirty="0" err="1">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tiene</a:t>
            </a:r>
            <a:r>
              <a:rPr lang="en-US" sz="16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 </a:t>
            </a:r>
            <a:r>
              <a:rPr lang="en-US" sz="1600" dirty="0" err="1">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viñas</a:t>
            </a:r>
            <a:r>
              <a:rPr lang="en-US" sz="16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 </a:t>
            </a:r>
          </a:p>
          <a:p>
            <a:pPr algn="l"/>
            <a:endPar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Representa</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un poco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menos</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de las regiones </a:t>
            </a:r>
            <a:r>
              <a:rPr lang="en-US" sz="1600" dirty="0" err="1">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francesas</a:t>
            </a:r>
            <a:r>
              <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 de Bordeaux y Burgundy juntas. </a:t>
            </a:r>
          </a:p>
          <a:p>
            <a:endParaRPr lang="en-US"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5" name="Picture 4" descr="A map of france with a black background&#10;&#10;Description automatically generated">
            <a:extLst>
              <a:ext uri="{FF2B5EF4-FFF2-40B4-BE49-F238E27FC236}">
                <a16:creationId xmlns:a16="http://schemas.microsoft.com/office/drawing/2014/main" id="{A46C4239-4599-0B56-2E61-C0E208526E8D}"/>
              </a:ext>
            </a:extLst>
          </p:cNvPr>
          <p:cNvPicPr>
            <a:picLocks noChangeAspect="1"/>
          </p:cNvPicPr>
          <p:nvPr/>
        </p:nvPicPr>
        <p:blipFill>
          <a:blip r:embed="rId2" cstate="screen">
            <a:extLst>
              <a:ext uri="{28A0092B-C50C-407E-A947-70E740481C1C}">
                <a14:useLocalDpi xmlns:a14="http://schemas.microsoft.com/office/drawing/2010/main"/>
              </a:ext>
            </a:extLst>
          </a:blip>
          <a:srcRect t="25874" b="11270"/>
          <a:stretch>
            <a:fillRect/>
          </a:stretch>
        </p:blipFill>
        <p:spPr>
          <a:xfrm>
            <a:off x="2605837" y="-774536"/>
            <a:ext cx="10108723" cy="8894181"/>
          </a:xfrm>
          <a:prstGeom prst="rect">
            <a:avLst/>
          </a:prstGeom>
        </p:spPr>
      </p:pic>
      <p:sp>
        <p:nvSpPr>
          <p:cNvPr id="9" name="TextBox 8">
            <a:extLst>
              <a:ext uri="{FF2B5EF4-FFF2-40B4-BE49-F238E27FC236}">
                <a16:creationId xmlns:a16="http://schemas.microsoft.com/office/drawing/2014/main" id="{263AA5EF-8233-E829-BA17-0A29FA6E241E}"/>
              </a:ext>
            </a:extLst>
          </p:cNvPr>
          <p:cNvSpPr txBox="1"/>
          <p:nvPr/>
        </p:nvSpPr>
        <p:spPr>
          <a:xfrm>
            <a:off x="6161998" y="3393772"/>
            <a:ext cx="3080734" cy="646331"/>
          </a:xfrm>
          <a:prstGeom prst="rect">
            <a:avLst/>
          </a:prstGeom>
          <a:noFill/>
        </p:spPr>
        <p:txBody>
          <a:bodyPr wrap="square" lIns="91440" tIns="45720" rIns="91440" bIns="45720" rtlCol="0" anchor="t">
            <a:spAutoFit/>
          </a:bodyPr>
          <a:lstStyle/>
          <a:p>
            <a:pPr algn="l"/>
            <a:r>
              <a:rPr lang="en-US" sz="3600" dirty="0">
                <a:solidFill>
                  <a:srgbClr val="190000"/>
                </a:solidFill>
                <a:latin typeface="Neue Haas Grotesk Text Pro"/>
                <a:ea typeface="Inter Display"/>
                <a:cs typeface="Inter Display"/>
              </a:rPr>
              <a:t>FRANCIA</a:t>
            </a:r>
            <a:endParaRPr lang="en-US" dirty="0"/>
          </a:p>
        </p:txBody>
      </p:sp>
      <p:sp>
        <p:nvSpPr>
          <p:cNvPr id="11" name="TextBox 10">
            <a:extLst>
              <a:ext uri="{FF2B5EF4-FFF2-40B4-BE49-F238E27FC236}">
                <a16:creationId xmlns:a16="http://schemas.microsoft.com/office/drawing/2014/main" id="{5082A2D5-E861-2330-39FC-2111B9878A48}"/>
              </a:ext>
            </a:extLst>
          </p:cNvPr>
          <p:cNvSpPr txBox="1"/>
          <p:nvPr/>
        </p:nvSpPr>
        <p:spPr>
          <a:xfrm>
            <a:off x="5204526" y="2513694"/>
            <a:ext cx="835478" cy="276999"/>
          </a:xfrm>
          <a:prstGeom prst="rect">
            <a:avLst/>
          </a:prstGeom>
          <a:noFill/>
        </p:spPr>
        <p:txBody>
          <a:bodyPr wrap="square">
            <a:spAutoFit/>
          </a:bodyPr>
          <a:lstStyle/>
          <a:p>
            <a:r>
              <a:rPr lang="en-US" sz="120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NANTES</a:t>
            </a:r>
            <a:endParaRPr lang="en-US" sz="1200">
              <a:latin typeface="Neue Haas Grotesk Text Pro" panose="020B0504020202020204" pitchFamily="34" charset="77"/>
            </a:endParaRPr>
          </a:p>
        </p:txBody>
      </p:sp>
      <p:sp>
        <p:nvSpPr>
          <p:cNvPr id="12" name="TextBox 11">
            <a:extLst>
              <a:ext uri="{FF2B5EF4-FFF2-40B4-BE49-F238E27FC236}">
                <a16:creationId xmlns:a16="http://schemas.microsoft.com/office/drawing/2014/main" id="{6EA4F9EC-3E1C-ADBD-906E-12518B16D7E2}"/>
              </a:ext>
            </a:extLst>
          </p:cNvPr>
          <p:cNvSpPr txBox="1"/>
          <p:nvPr/>
        </p:nvSpPr>
        <p:spPr>
          <a:xfrm>
            <a:off x="7965621" y="1133282"/>
            <a:ext cx="966107" cy="307777"/>
          </a:xfrm>
          <a:prstGeom prst="rect">
            <a:avLst/>
          </a:prstGeom>
          <a:noFill/>
        </p:spPr>
        <p:txBody>
          <a:bodyPr wrap="square">
            <a:spAutoFit/>
          </a:bodyPr>
          <a:lstStyle/>
          <a:p>
            <a:r>
              <a:rPr lang="en-US" sz="140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PARIS</a:t>
            </a:r>
            <a:endParaRPr lang="en-US" sz="1400">
              <a:latin typeface="Neue Haas Grotesk Text Pro" panose="020B0504020202020204" pitchFamily="34" charset="77"/>
            </a:endParaRPr>
          </a:p>
        </p:txBody>
      </p:sp>
      <p:sp>
        <p:nvSpPr>
          <p:cNvPr id="13" name="TextBox 12">
            <a:extLst>
              <a:ext uri="{FF2B5EF4-FFF2-40B4-BE49-F238E27FC236}">
                <a16:creationId xmlns:a16="http://schemas.microsoft.com/office/drawing/2014/main" id="{3FB7697C-4CBD-7410-C38C-125750E58587}"/>
              </a:ext>
            </a:extLst>
          </p:cNvPr>
          <p:cNvSpPr txBox="1"/>
          <p:nvPr/>
        </p:nvSpPr>
        <p:spPr>
          <a:xfrm>
            <a:off x="6395357" y="4763750"/>
            <a:ext cx="1608364" cy="338554"/>
          </a:xfrm>
          <a:prstGeom prst="rect">
            <a:avLst/>
          </a:prstGeom>
          <a:noFill/>
        </p:spPr>
        <p:txBody>
          <a:bodyPr wrap="square">
            <a:spAutoFit/>
          </a:bodyPr>
          <a:lstStyle/>
          <a:p>
            <a:r>
              <a:rPr lang="en-US" sz="1600">
                <a:solidFill>
                  <a:schemeClr val="accent1"/>
                </a:solidFill>
                <a:effectLst/>
                <a:latin typeface="Neue Haas Grotesk Text Pro" panose="020B0504020202020204" pitchFamily="34" charset="77"/>
                <a:ea typeface="Inter Display" panose="02000503000000020004" pitchFamily="2" charset="0"/>
                <a:cs typeface="Inter Display" panose="02000503000000020004" pitchFamily="2" charset="0"/>
              </a:rPr>
              <a:t>BORDEAUX</a:t>
            </a:r>
            <a:endParaRPr lang="en-US" sz="1600">
              <a:solidFill>
                <a:schemeClr val="accent1"/>
              </a:solidFill>
              <a:latin typeface="Neue Haas Grotesk Text Pro" panose="020B0504020202020204" pitchFamily="34" charset="77"/>
            </a:endParaRPr>
          </a:p>
        </p:txBody>
      </p:sp>
      <p:sp>
        <p:nvSpPr>
          <p:cNvPr id="14" name="TextBox 13">
            <a:extLst>
              <a:ext uri="{FF2B5EF4-FFF2-40B4-BE49-F238E27FC236}">
                <a16:creationId xmlns:a16="http://schemas.microsoft.com/office/drawing/2014/main" id="{256114E2-9BCC-FB17-077D-5E7573CC940A}"/>
              </a:ext>
            </a:extLst>
          </p:cNvPr>
          <p:cNvSpPr txBox="1"/>
          <p:nvPr/>
        </p:nvSpPr>
        <p:spPr>
          <a:xfrm>
            <a:off x="9114065" y="2363999"/>
            <a:ext cx="1608364" cy="338554"/>
          </a:xfrm>
          <a:prstGeom prst="rect">
            <a:avLst/>
          </a:prstGeom>
          <a:noFill/>
        </p:spPr>
        <p:txBody>
          <a:bodyPr wrap="square">
            <a:spAutoFit/>
          </a:bodyPr>
          <a:lstStyle/>
          <a:p>
            <a:r>
              <a:rPr lang="en-US" sz="1600">
                <a:solidFill>
                  <a:schemeClr val="accent1"/>
                </a:solidFill>
                <a:effectLst/>
                <a:latin typeface="Neue Haas Grotesk Text Pro" panose="020B0504020202020204" pitchFamily="34" charset="77"/>
                <a:ea typeface="Inter Display" panose="02000503000000020004" pitchFamily="2" charset="0"/>
                <a:cs typeface="Inter Display" panose="02000503000000020004" pitchFamily="2" charset="0"/>
              </a:rPr>
              <a:t>BURGUNDY</a:t>
            </a:r>
            <a:endParaRPr lang="en-US" sz="1600">
              <a:solidFill>
                <a:schemeClr val="accent1"/>
              </a:solidFill>
              <a:latin typeface="Neue Haas Grotesk Text Pro" panose="020B0504020202020204" pitchFamily="34" charset="77"/>
            </a:endParaRPr>
          </a:p>
        </p:txBody>
      </p:sp>
      <p:sp>
        <p:nvSpPr>
          <p:cNvPr id="15" name="TextBox 14">
            <a:extLst>
              <a:ext uri="{FF2B5EF4-FFF2-40B4-BE49-F238E27FC236}">
                <a16:creationId xmlns:a16="http://schemas.microsoft.com/office/drawing/2014/main" id="{94AA274C-8A1F-F8CF-E5AE-783D0A792821}"/>
              </a:ext>
            </a:extLst>
          </p:cNvPr>
          <p:cNvSpPr txBox="1"/>
          <p:nvPr/>
        </p:nvSpPr>
        <p:spPr>
          <a:xfrm>
            <a:off x="9636577" y="2652194"/>
            <a:ext cx="966107" cy="276999"/>
          </a:xfrm>
          <a:prstGeom prst="rect">
            <a:avLst/>
          </a:prstGeom>
          <a:noFill/>
        </p:spPr>
        <p:txBody>
          <a:bodyPr wrap="square">
            <a:spAutoFit/>
          </a:bodyPr>
          <a:lstStyle/>
          <a:p>
            <a:r>
              <a:rPr lang="en-US" sz="120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DIJON</a:t>
            </a:r>
            <a:endParaRPr lang="en-US" sz="1200">
              <a:latin typeface="Neue Haas Grotesk Text Pro" panose="020B0504020202020204" pitchFamily="34" charset="77"/>
            </a:endParaRPr>
          </a:p>
        </p:txBody>
      </p:sp>
      <p:sp>
        <p:nvSpPr>
          <p:cNvPr id="16" name="TextBox 15">
            <a:extLst>
              <a:ext uri="{FF2B5EF4-FFF2-40B4-BE49-F238E27FC236}">
                <a16:creationId xmlns:a16="http://schemas.microsoft.com/office/drawing/2014/main" id="{AD629D36-AC66-6CBE-F876-96C2B9B374AD}"/>
              </a:ext>
            </a:extLst>
          </p:cNvPr>
          <p:cNvSpPr txBox="1"/>
          <p:nvPr/>
        </p:nvSpPr>
        <p:spPr>
          <a:xfrm>
            <a:off x="9529086" y="4380075"/>
            <a:ext cx="966107" cy="276999"/>
          </a:xfrm>
          <a:prstGeom prst="rect">
            <a:avLst/>
          </a:prstGeom>
          <a:noFill/>
        </p:spPr>
        <p:txBody>
          <a:bodyPr wrap="square">
            <a:spAutoFit/>
          </a:bodyPr>
          <a:lstStyle/>
          <a:p>
            <a:r>
              <a:rPr lang="en-US" sz="120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LYON</a:t>
            </a:r>
            <a:endParaRPr lang="en-US" sz="1200">
              <a:latin typeface="Neue Haas Grotesk Text Pro" panose="020B0504020202020204" pitchFamily="34" charset="77"/>
            </a:endParaRPr>
          </a:p>
        </p:txBody>
      </p:sp>
      <p:sp>
        <p:nvSpPr>
          <p:cNvPr id="17" name="TextBox 16">
            <a:extLst>
              <a:ext uri="{FF2B5EF4-FFF2-40B4-BE49-F238E27FC236}">
                <a16:creationId xmlns:a16="http://schemas.microsoft.com/office/drawing/2014/main" id="{4CF1657E-AC83-3250-2E12-775112878D1A}"/>
              </a:ext>
            </a:extLst>
          </p:cNvPr>
          <p:cNvSpPr txBox="1"/>
          <p:nvPr/>
        </p:nvSpPr>
        <p:spPr>
          <a:xfrm>
            <a:off x="9964968" y="1479159"/>
            <a:ext cx="1281792" cy="276999"/>
          </a:xfrm>
          <a:prstGeom prst="rect">
            <a:avLst/>
          </a:prstGeom>
          <a:noFill/>
        </p:spPr>
        <p:txBody>
          <a:bodyPr wrap="square">
            <a:spAutoFit/>
          </a:bodyPr>
          <a:lstStyle/>
          <a:p>
            <a:r>
              <a:rPr lang="en-US" sz="120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STRASBOURG</a:t>
            </a:r>
            <a:endParaRPr lang="en-US" sz="1200">
              <a:latin typeface="Neue Haas Grotesk Text Pro" panose="020B0504020202020204" pitchFamily="34" charset="77"/>
            </a:endParaRPr>
          </a:p>
        </p:txBody>
      </p:sp>
      <p:sp>
        <p:nvSpPr>
          <p:cNvPr id="18" name="TextBox 17">
            <a:extLst>
              <a:ext uri="{FF2B5EF4-FFF2-40B4-BE49-F238E27FC236}">
                <a16:creationId xmlns:a16="http://schemas.microsoft.com/office/drawing/2014/main" id="{CD671DD3-2CA4-3616-599D-EB97FE7606A8}"/>
              </a:ext>
            </a:extLst>
          </p:cNvPr>
          <p:cNvSpPr txBox="1"/>
          <p:nvPr/>
        </p:nvSpPr>
        <p:spPr>
          <a:xfrm>
            <a:off x="4695370" y="5102304"/>
            <a:ext cx="1400630" cy="276999"/>
          </a:xfrm>
          <a:prstGeom prst="rect">
            <a:avLst/>
          </a:prstGeom>
          <a:noFill/>
        </p:spPr>
        <p:txBody>
          <a:bodyPr wrap="square">
            <a:spAutoFit/>
          </a:bodyPr>
          <a:lstStyle/>
          <a:p>
            <a:r>
              <a:rPr lang="en-US" sz="120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rPr>
              <a:t>BORDEAUX</a:t>
            </a:r>
            <a:endParaRPr lang="en-US" sz="1200">
              <a:latin typeface="Neue Haas Grotesk Text Pro" panose="020B0504020202020204" pitchFamily="34" charset="77"/>
            </a:endParaRPr>
          </a:p>
        </p:txBody>
      </p:sp>
    </p:spTree>
    <p:extLst>
      <p:ext uri="{BB962C8B-B14F-4D97-AF65-F5344CB8AC3E}">
        <p14:creationId xmlns:p14="http://schemas.microsoft.com/office/powerpoint/2010/main" val="317330502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5789F4C2-6187-4D99-9661-821741FA63FC}"/>
              </a:ext>
            </a:extLst>
          </p:cNvPr>
          <p:cNvSpPr txBox="1"/>
          <p:nvPr/>
        </p:nvSpPr>
        <p:spPr>
          <a:xfrm>
            <a:off x="645466" y="1767112"/>
            <a:ext cx="11918390" cy="907601"/>
          </a:xfrm>
          <a:prstGeom prst="rect">
            <a:avLst/>
          </a:prstGeom>
        </p:spPr>
        <p:txBody>
          <a:bodyPr vert="horz" wrap="none" lIns="0" tIns="11521" rIns="0" bIns="0" rtlCol="0">
            <a:noAutofit/>
          </a:bodyPr>
          <a:lstStyle/>
          <a:p>
            <a:pPr defTabSz="914453">
              <a:lnSpc>
                <a:spcPct val="80000"/>
              </a:lnSpc>
              <a:defRPr/>
            </a:pPr>
            <a:r>
              <a:rPr lang="en-AU" sz="5400" cap="all" dirty="0">
                <a:solidFill>
                  <a:schemeClr val="bg2"/>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rPr>
              <a:t>LOS CLIMAS VARIADOS</a:t>
            </a:r>
          </a:p>
        </p:txBody>
      </p:sp>
      <p:sp>
        <p:nvSpPr>
          <p:cNvPr id="6" name="Content Placeholder 2">
            <a:extLst>
              <a:ext uri="{FF2B5EF4-FFF2-40B4-BE49-F238E27FC236}">
                <a16:creationId xmlns:a16="http://schemas.microsoft.com/office/drawing/2014/main" id="{D6C6D7CD-855F-45D5-B346-71223F407688}"/>
              </a:ext>
            </a:extLst>
          </p:cNvPr>
          <p:cNvSpPr txBox="1"/>
          <p:nvPr/>
        </p:nvSpPr>
        <p:spPr>
          <a:xfrm>
            <a:off x="6959600" y="3566863"/>
            <a:ext cx="4939976" cy="352302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buClr>
                <a:schemeClr val="accent3"/>
              </a:buClr>
              <a:buFont typeface="Arial" panose="020B0604020202020204" pitchFamily="34" charset="0"/>
              <a:buChar char="•"/>
            </a:pPr>
            <a:r>
              <a:rPr lang="en-US" sz="1600" dirty="0">
                <a:solidFill>
                  <a:schemeClr val="bg1"/>
                </a:solidFill>
                <a:latin typeface="Neue Haas Grotesk Text Pro" panose="020B0504020202020204" pitchFamily="34" charset="77"/>
              </a:rPr>
              <a:t>La </a:t>
            </a:r>
            <a:r>
              <a:rPr lang="en-US" sz="1600" dirty="0" err="1">
                <a:solidFill>
                  <a:schemeClr val="bg1"/>
                </a:solidFill>
                <a:latin typeface="Neue Haas Grotesk Text Pro" panose="020B0504020202020204" pitchFamily="34" charset="77"/>
              </a:rPr>
              <a:t>latitud</a:t>
            </a:r>
            <a:r>
              <a:rPr lang="en-US" sz="1600" dirty="0">
                <a:solidFill>
                  <a:schemeClr val="bg1"/>
                </a:solidFill>
                <a:latin typeface="Neue Haas Grotesk Text Pro" panose="020B0504020202020204" pitchFamily="34" charset="77"/>
              </a:rPr>
              <a:t>, las </a:t>
            </a:r>
            <a:r>
              <a:rPr lang="en-US" sz="1600" dirty="0" err="1">
                <a:solidFill>
                  <a:schemeClr val="bg1"/>
                </a:solidFill>
                <a:latin typeface="Neue Haas Grotesk Text Pro" panose="020B0504020202020204" pitchFamily="34" charset="77"/>
              </a:rPr>
              <a:t>influencias</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marítimas</a:t>
            </a:r>
            <a:r>
              <a:rPr lang="en-US" sz="1600" dirty="0">
                <a:solidFill>
                  <a:schemeClr val="bg1"/>
                </a:solidFill>
                <a:latin typeface="Neue Haas Grotesk Text Pro" panose="020B0504020202020204" pitchFamily="34" charset="77"/>
              </a:rPr>
              <a:t> y la </a:t>
            </a:r>
            <a:r>
              <a:rPr lang="en-US" sz="1600" dirty="0" err="1">
                <a:solidFill>
                  <a:schemeClr val="bg1"/>
                </a:solidFill>
                <a:latin typeface="Neue Haas Grotesk Text Pro" panose="020B0504020202020204" pitchFamily="34" charset="77"/>
              </a:rPr>
              <a:t>elevación</a:t>
            </a:r>
            <a:r>
              <a:rPr lang="en-US" sz="1600" dirty="0">
                <a:solidFill>
                  <a:schemeClr val="bg1"/>
                </a:solidFill>
                <a:latin typeface="Neue Haas Grotesk Text Pro" panose="020B0504020202020204" pitchFamily="34" charset="77"/>
              </a:rPr>
              <a:t> de Australia </a:t>
            </a:r>
            <a:r>
              <a:rPr lang="en-US" sz="1600" dirty="0" err="1">
                <a:solidFill>
                  <a:schemeClr val="bg1"/>
                </a:solidFill>
                <a:latin typeface="Neue Haas Grotesk Text Pro" panose="020B0504020202020204" pitchFamily="34" charset="77"/>
              </a:rPr>
              <a:t>contribuyen</a:t>
            </a:r>
            <a:r>
              <a:rPr lang="en-US" sz="1600" dirty="0">
                <a:solidFill>
                  <a:schemeClr val="bg1"/>
                </a:solidFill>
                <a:latin typeface="Neue Haas Grotesk Text Pro" panose="020B0504020202020204" pitchFamily="34" charset="77"/>
              </a:rPr>
              <a:t> a </a:t>
            </a:r>
            <a:r>
              <a:rPr lang="en-US" sz="1600" dirty="0" err="1">
                <a:solidFill>
                  <a:schemeClr val="bg1"/>
                </a:solidFill>
                <a:latin typeface="Neue Haas Grotesk Text Pro" panose="020B0504020202020204" pitchFamily="34" charset="77"/>
              </a:rPr>
              <a:t>una</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diversidad</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sorprendente</a:t>
            </a:r>
            <a:r>
              <a:rPr lang="en-US" sz="1600" dirty="0">
                <a:solidFill>
                  <a:schemeClr val="bg1"/>
                </a:solidFill>
                <a:latin typeface="Neue Haas Grotesk Text Pro" panose="020B0504020202020204" pitchFamily="34" charset="77"/>
              </a:rPr>
              <a:t> de </a:t>
            </a:r>
            <a:r>
              <a:rPr lang="en-US" sz="1600" dirty="0" err="1">
                <a:solidFill>
                  <a:schemeClr val="bg1"/>
                </a:solidFill>
                <a:latin typeface="Neue Haas Grotesk Text Pro" panose="020B0504020202020204" pitchFamily="34" charset="77"/>
              </a:rPr>
              <a:t>climas</a:t>
            </a:r>
            <a:r>
              <a:rPr lang="en-US" sz="1600" dirty="0">
                <a:solidFill>
                  <a:schemeClr val="bg1"/>
                </a:solidFill>
                <a:latin typeface="Neue Haas Grotesk Text Pro" panose="020B0504020202020204" pitchFamily="34" charset="77"/>
              </a:rPr>
              <a:t> </a:t>
            </a:r>
          </a:p>
          <a:p>
            <a:pPr>
              <a:spcBef>
                <a:spcPts val="800"/>
              </a:spcBef>
              <a:buClr>
                <a:schemeClr val="accent3"/>
              </a:buClr>
              <a:buFont typeface="Arial" panose="020B0604020202020204" pitchFamily="34" charset="0"/>
              <a:buChar char="•"/>
            </a:pPr>
            <a:r>
              <a:rPr lang="en-US" sz="1600" dirty="0">
                <a:solidFill>
                  <a:schemeClr val="bg1"/>
                </a:solidFill>
                <a:latin typeface="Neue Haas Grotesk Text Pro" panose="020B0504020202020204" pitchFamily="34" charset="77"/>
              </a:rPr>
              <a:t>Las regiones </a:t>
            </a:r>
            <a:r>
              <a:rPr lang="en-US" sz="1600" dirty="0" err="1">
                <a:solidFill>
                  <a:schemeClr val="bg1"/>
                </a:solidFill>
                <a:latin typeface="Neue Haas Grotesk Text Pro" panose="020B0504020202020204" pitchFamily="34" charset="77"/>
              </a:rPr>
              <a:t>vinícolas</a:t>
            </a:r>
            <a:r>
              <a:rPr lang="en-US" sz="1600" dirty="0">
                <a:solidFill>
                  <a:schemeClr val="bg1"/>
                </a:solidFill>
                <a:latin typeface="Neue Haas Grotesk Text Pro" panose="020B0504020202020204" pitchFamily="34" charset="77"/>
              </a:rPr>
              <a:t> premium </a:t>
            </a:r>
            <a:r>
              <a:rPr lang="en-US" sz="1600" dirty="0" err="1">
                <a:solidFill>
                  <a:schemeClr val="bg1"/>
                </a:solidFill>
                <a:latin typeface="Neue Haas Grotesk Text Pro" panose="020B0504020202020204" pitchFamily="34" charset="77"/>
              </a:rPr>
              <a:t>están</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ubicadas</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en</a:t>
            </a:r>
            <a:r>
              <a:rPr lang="en-US" sz="1600" dirty="0">
                <a:solidFill>
                  <a:schemeClr val="bg1"/>
                </a:solidFill>
                <a:latin typeface="Neue Haas Grotesk Text Pro" panose="020B0504020202020204" pitchFamily="34" charset="77"/>
              </a:rPr>
              <a:t> las zonas </a:t>
            </a:r>
            <a:r>
              <a:rPr lang="en-US" sz="1600" dirty="0" err="1">
                <a:solidFill>
                  <a:schemeClr val="bg1"/>
                </a:solidFill>
                <a:latin typeface="Neue Haas Grotesk Text Pro" panose="020B0504020202020204" pitchFamily="34" charset="77"/>
              </a:rPr>
              <a:t>templadas</a:t>
            </a:r>
            <a:r>
              <a:rPr lang="en-US" sz="1600" dirty="0">
                <a:solidFill>
                  <a:schemeClr val="bg1"/>
                </a:solidFill>
                <a:latin typeface="Neue Haas Grotesk Text Pro" panose="020B0504020202020204" pitchFamily="34" charset="77"/>
              </a:rPr>
              <a:t> del </a:t>
            </a:r>
            <a:r>
              <a:rPr lang="en-US" sz="1600" dirty="0" err="1">
                <a:solidFill>
                  <a:schemeClr val="bg1"/>
                </a:solidFill>
                <a:latin typeface="Neue Haas Grotesk Text Pro" panose="020B0504020202020204" pitchFamily="34" charset="77"/>
              </a:rPr>
              <a:t>país</a:t>
            </a:r>
            <a:r>
              <a:rPr lang="en-US" sz="1600" dirty="0">
                <a:solidFill>
                  <a:schemeClr val="bg1"/>
                </a:solidFill>
                <a:latin typeface="Neue Haas Grotesk Text Pro" panose="020B0504020202020204" pitchFamily="34" charset="77"/>
              </a:rPr>
              <a:t> </a:t>
            </a:r>
          </a:p>
          <a:p>
            <a:pPr>
              <a:spcBef>
                <a:spcPts val="800"/>
              </a:spcBef>
              <a:buClr>
                <a:schemeClr val="accent3"/>
              </a:buClr>
              <a:buFont typeface="Arial" panose="020B0604020202020204" pitchFamily="34" charset="0"/>
              <a:buChar char="•"/>
            </a:pPr>
            <a:r>
              <a:rPr lang="en-US" sz="1600" dirty="0" err="1">
                <a:solidFill>
                  <a:schemeClr val="bg1"/>
                </a:solidFill>
                <a:latin typeface="Neue Haas Grotesk Text Pro" panose="020B0504020202020204" pitchFamily="34" charset="77"/>
              </a:rPr>
              <a:t>Concentradas</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en</a:t>
            </a:r>
            <a:r>
              <a:rPr lang="en-US" sz="1600" dirty="0">
                <a:solidFill>
                  <a:schemeClr val="bg1"/>
                </a:solidFill>
                <a:latin typeface="Neue Haas Grotesk Text Pro" panose="020B0504020202020204" pitchFamily="34" charset="77"/>
              </a:rPr>
              <a:t> NSW, South Australia, Tasmania, Victoria y Western Australia </a:t>
            </a:r>
          </a:p>
          <a:p>
            <a:pPr>
              <a:spcBef>
                <a:spcPts val="800"/>
              </a:spcBef>
              <a:buClr>
                <a:schemeClr val="accent3"/>
              </a:buClr>
              <a:buFont typeface="Arial" panose="020B0604020202020204" pitchFamily="34" charset="0"/>
              <a:buChar char="•"/>
            </a:pPr>
            <a:endParaRPr lang="en-US" sz="1600" dirty="0">
              <a:solidFill>
                <a:schemeClr val="bg1"/>
              </a:solidFill>
              <a:latin typeface="Neue Haas Grotesk Text Pro" panose="020B0504020202020204" pitchFamily="34" charset="77"/>
            </a:endParaRPr>
          </a:p>
        </p:txBody>
      </p:sp>
      <p:pic>
        <p:nvPicPr>
          <p:cNvPr id="3" name="Picture 2" descr="A wooden post in a vineyard&#10;&#10;Description automatically generated">
            <a:extLst>
              <a:ext uri="{FF2B5EF4-FFF2-40B4-BE49-F238E27FC236}">
                <a16:creationId xmlns:a16="http://schemas.microsoft.com/office/drawing/2014/main" id="{2A8512DF-6CDE-1E50-51EC-1EC17A3E26C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115475"/>
            <a:ext cx="6096000" cy="4995767"/>
          </a:xfrm>
          <a:prstGeom prst="rect">
            <a:avLst/>
          </a:prstGeom>
        </p:spPr>
      </p:pic>
      <p:pic>
        <p:nvPicPr>
          <p:cNvPr id="7" name="Picture 6" descr="A bunch of grapes on a vine&#10;&#10;Description automatically generated">
            <a:extLst>
              <a:ext uri="{FF2B5EF4-FFF2-40B4-BE49-F238E27FC236}">
                <a16:creationId xmlns:a16="http://schemas.microsoft.com/office/drawing/2014/main" id="{35A14A18-7B77-D08F-3C53-AE804FCE98A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391970" y="-557784"/>
            <a:ext cx="7257536" cy="2018210"/>
          </a:xfrm>
          <a:prstGeom prst="rect">
            <a:avLst/>
          </a:prstGeom>
        </p:spPr>
      </p:pic>
      <p:sp>
        <p:nvSpPr>
          <p:cNvPr id="2" name="object 4">
            <a:extLst>
              <a:ext uri="{FF2B5EF4-FFF2-40B4-BE49-F238E27FC236}">
                <a16:creationId xmlns:a16="http://schemas.microsoft.com/office/drawing/2014/main" id="{57CE5D63-59C4-C391-8D71-CEE501EF727A}"/>
              </a:ext>
            </a:extLst>
          </p:cNvPr>
          <p:cNvSpPr txBox="1"/>
          <p:nvPr/>
        </p:nvSpPr>
        <p:spPr>
          <a:xfrm>
            <a:off x="722853" y="2527598"/>
            <a:ext cx="11918390" cy="907601"/>
          </a:xfrm>
          <a:prstGeom prst="rect">
            <a:avLst/>
          </a:prstGeom>
        </p:spPr>
        <p:txBody>
          <a:bodyPr vert="horz" wrap="none" lIns="0" tIns="11521" rIns="0" bIns="0" rtlCol="0" anchor="t">
            <a:noAutofit/>
          </a:bodyPr>
          <a:lstStyle/>
          <a:p>
            <a:pPr defTabSz="914453">
              <a:lnSpc>
                <a:spcPct val="80000"/>
              </a:lnSpc>
              <a:defRPr/>
            </a:pPr>
            <a:r>
              <a:rPr lang="en-AU" sz="3200" cap="all" dirty="0">
                <a:solidFill>
                  <a:schemeClr val="accent3"/>
                </a:solidFill>
                <a:uFill>
                  <a:solidFill>
                    <a:srgbClr val="F40000"/>
                  </a:solidFill>
                </a:uFill>
                <a:latin typeface="Neue Haas Grotesk Text Pro"/>
                <a:ea typeface="Inter Display"/>
                <a:cs typeface="Inter Display"/>
              </a:rPr>
              <a:t>DE LAS REGIONES VINÍCOLAS DE AUSTRALIA </a:t>
            </a:r>
          </a:p>
          <a:p>
            <a:pPr defTabSz="914453">
              <a:lnSpc>
                <a:spcPct val="80000"/>
              </a:lnSpc>
              <a:defRPr/>
            </a:pPr>
            <a:endParaRPr lang="en-AU" sz="3200" cap="all" dirty="0">
              <a:solidFill>
                <a:schemeClr val="accent3"/>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96997963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descr="A map of australia with different shades of blue and green&#10;&#10;Description automatically generated">
            <a:extLst>
              <a:ext uri="{FF2B5EF4-FFF2-40B4-BE49-F238E27FC236}">
                <a16:creationId xmlns:a16="http://schemas.microsoft.com/office/drawing/2014/main" id="{21389B3B-DAA1-64D0-D6E1-9D5B9A7DC1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69262" y="-596567"/>
            <a:ext cx="10136451" cy="8298101"/>
          </a:xfrm>
          <a:prstGeom prst="rect">
            <a:avLst/>
          </a:prstGeom>
        </p:spPr>
      </p:pic>
      <p:sp>
        <p:nvSpPr>
          <p:cNvPr id="10" name="object 4">
            <a:extLst>
              <a:ext uri="{FF2B5EF4-FFF2-40B4-BE49-F238E27FC236}">
                <a16:creationId xmlns:a16="http://schemas.microsoft.com/office/drawing/2014/main" id="{ED63674C-6EF1-4DC7-049E-94C85D6D3B13}"/>
              </a:ext>
            </a:extLst>
          </p:cNvPr>
          <p:cNvSpPr txBox="1"/>
          <p:nvPr/>
        </p:nvSpPr>
        <p:spPr>
          <a:xfrm>
            <a:off x="407988" y="5000814"/>
            <a:ext cx="5229063" cy="1052785"/>
          </a:xfrm>
          <a:prstGeom prst="rect">
            <a:avLst/>
          </a:prstGeom>
        </p:spPr>
        <p:txBody>
          <a:bodyPr vert="horz" wrap="square" lIns="0" tIns="11521" rIns="0" bIns="0" rtlCol="0">
            <a:noAutofit/>
          </a:bodyPr>
          <a:lstStyle/>
          <a:p>
            <a:pPr defTabSz="829587">
              <a:lnSpc>
                <a:spcPct val="83000"/>
              </a:lnSpc>
              <a:tabLst>
                <a:tab pos="1156236" algn="l"/>
              </a:tabLst>
              <a:defRPr/>
            </a:pPr>
            <a:r>
              <a:rPr lang="en-AU" sz="48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TEMPERATURA</a:t>
            </a:r>
          </a:p>
          <a:p>
            <a:pPr defTabSz="829587">
              <a:lnSpc>
                <a:spcPct val="83000"/>
              </a:lnSpc>
              <a:tabLst>
                <a:tab pos="1156236" algn="l"/>
              </a:tabLst>
              <a:defRPr/>
            </a:pPr>
            <a:r>
              <a:rPr lang="en-AU" sz="48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MÍNIMA</a:t>
            </a:r>
          </a:p>
        </p:txBody>
      </p:sp>
      <p:sp>
        <p:nvSpPr>
          <p:cNvPr id="2" name="object 4">
            <a:extLst>
              <a:ext uri="{FF2B5EF4-FFF2-40B4-BE49-F238E27FC236}">
                <a16:creationId xmlns:a16="http://schemas.microsoft.com/office/drawing/2014/main" id="{1374F64B-836D-4AED-920A-CFA013B1A962}"/>
              </a:ext>
            </a:extLst>
          </p:cNvPr>
          <p:cNvSpPr txBox="1"/>
          <p:nvPr/>
        </p:nvSpPr>
        <p:spPr>
          <a:xfrm>
            <a:off x="407988" y="6270814"/>
            <a:ext cx="7766528" cy="1052785"/>
          </a:xfrm>
          <a:prstGeom prst="rect">
            <a:avLst/>
          </a:prstGeom>
        </p:spPr>
        <p:txBody>
          <a:bodyPr vert="horz" wrap="square" lIns="0" tIns="11521" rIns="0" bIns="0" rtlCol="0">
            <a:noAutofit/>
          </a:bodyPr>
          <a:lstStyle/>
          <a:p>
            <a:pPr defTabSz="829587">
              <a:lnSpc>
                <a:spcPct val="83000"/>
              </a:lnSpc>
              <a:tabLst>
                <a:tab pos="1156236" algn="l"/>
              </a:tabLst>
              <a:defRPr/>
            </a:pPr>
            <a:r>
              <a:rPr lang="en-AU" sz="24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PROMEDIO ANNUAL DE 30 AÑOS: 1976-2005</a:t>
            </a:r>
          </a:p>
          <a:p>
            <a:pPr defTabSz="829587">
              <a:lnSpc>
                <a:spcPct val="83000"/>
              </a:lnSpc>
              <a:tabLst>
                <a:tab pos="1156236" algn="l"/>
              </a:tabLst>
              <a:defRPr/>
            </a:pPr>
            <a:endParaRPr lang="en-AU" sz="24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grpSp>
        <p:nvGrpSpPr>
          <p:cNvPr id="59" name="Group 58">
            <a:extLst>
              <a:ext uri="{FF2B5EF4-FFF2-40B4-BE49-F238E27FC236}">
                <a16:creationId xmlns:a16="http://schemas.microsoft.com/office/drawing/2014/main" id="{ED31B737-A852-E390-674A-A2E47AFB212E}"/>
              </a:ext>
            </a:extLst>
          </p:cNvPr>
          <p:cNvGrpSpPr/>
          <p:nvPr/>
        </p:nvGrpSpPr>
        <p:grpSpPr>
          <a:xfrm>
            <a:off x="808873" y="622650"/>
            <a:ext cx="1388653" cy="3983801"/>
            <a:chOff x="826643" y="483370"/>
            <a:chExt cx="1388653" cy="3983801"/>
          </a:xfrm>
        </p:grpSpPr>
        <p:sp>
          <p:nvSpPr>
            <p:cNvPr id="3" name="object 11">
              <a:extLst>
                <a:ext uri="{FF2B5EF4-FFF2-40B4-BE49-F238E27FC236}">
                  <a16:creationId xmlns:a16="http://schemas.microsoft.com/office/drawing/2014/main" id="{141858DA-72CA-D085-B875-3176DEE45DDD}"/>
                </a:ext>
              </a:extLst>
            </p:cNvPr>
            <p:cNvSpPr txBox="1"/>
            <p:nvPr/>
          </p:nvSpPr>
          <p:spPr>
            <a:xfrm flipH="1">
              <a:off x="826643" y="483370"/>
              <a:ext cx="1249787"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39ºC / 102ºF</a:t>
              </a:r>
              <a:endParaRPr sz="1400" b="0">
                <a:solidFill>
                  <a:schemeClr val="tx1"/>
                </a:solidFill>
                <a:latin typeface="Neue Haas Grotesk Text Pro" panose="020B0504020202020204" pitchFamily="34" charset="77"/>
              </a:endParaRPr>
            </a:p>
          </p:txBody>
        </p:sp>
        <p:sp>
          <p:nvSpPr>
            <p:cNvPr id="4" name="object 11">
              <a:extLst>
                <a:ext uri="{FF2B5EF4-FFF2-40B4-BE49-F238E27FC236}">
                  <a16:creationId xmlns:a16="http://schemas.microsoft.com/office/drawing/2014/main" id="{6D674A62-3750-5FC5-F117-7D049A41483E}"/>
                </a:ext>
              </a:extLst>
            </p:cNvPr>
            <p:cNvSpPr txBox="1"/>
            <p:nvPr/>
          </p:nvSpPr>
          <p:spPr>
            <a:xfrm flipH="1">
              <a:off x="826643" y="751302"/>
              <a:ext cx="1249786"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36ºC / 97ºF</a:t>
              </a:r>
              <a:endParaRPr sz="1400" b="0">
                <a:solidFill>
                  <a:schemeClr val="tx1"/>
                </a:solidFill>
                <a:latin typeface="Neue Haas Grotesk Text Pro" panose="020B0504020202020204" pitchFamily="34" charset="77"/>
              </a:endParaRPr>
            </a:p>
          </p:txBody>
        </p:sp>
        <p:sp>
          <p:nvSpPr>
            <p:cNvPr id="5" name="object 11">
              <a:extLst>
                <a:ext uri="{FF2B5EF4-FFF2-40B4-BE49-F238E27FC236}">
                  <a16:creationId xmlns:a16="http://schemas.microsoft.com/office/drawing/2014/main" id="{9AD08A97-8521-B365-6A19-ACE857716629}"/>
                </a:ext>
              </a:extLst>
            </p:cNvPr>
            <p:cNvSpPr txBox="1"/>
            <p:nvPr/>
          </p:nvSpPr>
          <p:spPr>
            <a:xfrm flipH="1">
              <a:off x="826643" y="1019234"/>
              <a:ext cx="1249785"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33ºC / 92ºF</a:t>
              </a:r>
              <a:endParaRPr sz="1400" b="0">
                <a:solidFill>
                  <a:schemeClr val="tx1"/>
                </a:solidFill>
                <a:latin typeface="Neue Haas Grotesk Text Pro" panose="020B0504020202020204" pitchFamily="34" charset="77"/>
              </a:endParaRPr>
            </a:p>
          </p:txBody>
        </p:sp>
        <p:sp>
          <p:nvSpPr>
            <p:cNvPr id="6" name="object 11">
              <a:extLst>
                <a:ext uri="{FF2B5EF4-FFF2-40B4-BE49-F238E27FC236}">
                  <a16:creationId xmlns:a16="http://schemas.microsoft.com/office/drawing/2014/main" id="{8ADCA493-9EE6-84A6-71E4-6105A612506D}"/>
                </a:ext>
              </a:extLst>
            </p:cNvPr>
            <p:cNvSpPr txBox="1"/>
            <p:nvPr/>
          </p:nvSpPr>
          <p:spPr>
            <a:xfrm flipH="1">
              <a:off x="826643" y="1287166"/>
              <a:ext cx="1249783"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latin typeface="Neue Haas Grotesk Text Pro" panose="020B0504020202020204" pitchFamily="34" charset="77"/>
                </a:rPr>
                <a:t>30ºC / 86ºF</a:t>
              </a:r>
              <a:endParaRPr sz="1400" b="0" dirty="0">
                <a:solidFill>
                  <a:schemeClr val="tx1"/>
                </a:solidFill>
                <a:latin typeface="Neue Haas Grotesk Text Pro" panose="020B0504020202020204" pitchFamily="34" charset="77"/>
              </a:endParaRPr>
            </a:p>
          </p:txBody>
        </p:sp>
        <p:sp>
          <p:nvSpPr>
            <p:cNvPr id="7" name="object 11">
              <a:extLst>
                <a:ext uri="{FF2B5EF4-FFF2-40B4-BE49-F238E27FC236}">
                  <a16:creationId xmlns:a16="http://schemas.microsoft.com/office/drawing/2014/main" id="{9BB99285-69A8-EFB8-F58D-7B34585ED883}"/>
                </a:ext>
              </a:extLst>
            </p:cNvPr>
            <p:cNvSpPr txBox="1"/>
            <p:nvPr/>
          </p:nvSpPr>
          <p:spPr>
            <a:xfrm flipH="1">
              <a:off x="826643" y="1555098"/>
              <a:ext cx="132429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27ºC / 81ºF</a:t>
              </a:r>
              <a:endParaRPr sz="1400" b="0">
                <a:solidFill>
                  <a:schemeClr val="tx1"/>
                </a:solidFill>
                <a:latin typeface="Neue Haas Grotesk Text Pro" panose="020B0504020202020204" pitchFamily="34" charset="77"/>
              </a:endParaRPr>
            </a:p>
          </p:txBody>
        </p:sp>
        <p:sp>
          <p:nvSpPr>
            <p:cNvPr id="8" name="object 11">
              <a:extLst>
                <a:ext uri="{FF2B5EF4-FFF2-40B4-BE49-F238E27FC236}">
                  <a16:creationId xmlns:a16="http://schemas.microsoft.com/office/drawing/2014/main" id="{BF3F359E-EC11-B99D-A1BF-B0473122946C}"/>
                </a:ext>
              </a:extLst>
            </p:cNvPr>
            <p:cNvSpPr txBox="1"/>
            <p:nvPr/>
          </p:nvSpPr>
          <p:spPr>
            <a:xfrm flipH="1">
              <a:off x="826643" y="1823030"/>
              <a:ext cx="124978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24ºC / 75ºF</a:t>
              </a:r>
              <a:endParaRPr sz="1400" b="0">
                <a:solidFill>
                  <a:schemeClr val="tx1"/>
                </a:solidFill>
                <a:latin typeface="Neue Haas Grotesk Text Pro" panose="020B0504020202020204" pitchFamily="34" charset="77"/>
              </a:endParaRPr>
            </a:p>
          </p:txBody>
        </p:sp>
        <p:sp>
          <p:nvSpPr>
            <p:cNvPr id="9" name="object 11">
              <a:extLst>
                <a:ext uri="{FF2B5EF4-FFF2-40B4-BE49-F238E27FC236}">
                  <a16:creationId xmlns:a16="http://schemas.microsoft.com/office/drawing/2014/main" id="{BAF78B9C-BC12-718F-1170-C85F480F44F2}"/>
                </a:ext>
              </a:extLst>
            </p:cNvPr>
            <p:cNvSpPr txBox="1"/>
            <p:nvPr/>
          </p:nvSpPr>
          <p:spPr>
            <a:xfrm flipH="1">
              <a:off x="826643" y="2090962"/>
              <a:ext cx="132429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dirty="0">
                  <a:solidFill>
                    <a:schemeClr val="tx1"/>
                  </a:solidFill>
                  <a:latin typeface="Neue Haas Grotesk Text Pro" panose="020B0504020202020204" pitchFamily="34" charset="77"/>
                </a:rPr>
                <a:t>21ºC / 70ºF</a:t>
              </a:r>
              <a:endParaRPr sz="1400" b="0" dirty="0">
                <a:solidFill>
                  <a:schemeClr val="tx1"/>
                </a:solidFill>
                <a:latin typeface="Neue Haas Grotesk Text Pro" panose="020B0504020202020204" pitchFamily="34" charset="77"/>
              </a:endParaRPr>
            </a:p>
          </p:txBody>
        </p:sp>
        <p:sp>
          <p:nvSpPr>
            <p:cNvPr id="11" name="object 11">
              <a:extLst>
                <a:ext uri="{FF2B5EF4-FFF2-40B4-BE49-F238E27FC236}">
                  <a16:creationId xmlns:a16="http://schemas.microsoft.com/office/drawing/2014/main" id="{98A23143-7186-6C15-97D2-A2AE693E4C82}"/>
                </a:ext>
              </a:extLst>
            </p:cNvPr>
            <p:cNvSpPr txBox="1"/>
            <p:nvPr/>
          </p:nvSpPr>
          <p:spPr>
            <a:xfrm flipH="1">
              <a:off x="826643" y="2358894"/>
              <a:ext cx="1388653"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18ºC / 64ºF</a:t>
              </a:r>
              <a:endParaRPr sz="1400" b="0">
                <a:solidFill>
                  <a:schemeClr val="tx1"/>
                </a:solidFill>
                <a:latin typeface="Neue Haas Grotesk Text Pro" panose="020B0504020202020204" pitchFamily="34" charset="77"/>
              </a:endParaRPr>
            </a:p>
          </p:txBody>
        </p:sp>
        <p:sp>
          <p:nvSpPr>
            <p:cNvPr id="12" name="object 11">
              <a:extLst>
                <a:ext uri="{FF2B5EF4-FFF2-40B4-BE49-F238E27FC236}">
                  <a16:creationId xmlns:a16="http://schemas.microsoft.com/office/drawing/2014/main" id="{B9A695AF-94D8-4761-8B44-A1C509358ACB}"/>
                </a:ext>
              </a:extLst>
            </p:cNvPr>
            <p:cNvSpPr txBox="1"/>
            <p:nvPr/>
          </p:nvSpPr>
          <p:spPr>
            <a:xfrm flipH="1">
              <a:off x="826643" y="2626826"/>
              <a:ext cx="1324289"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15ºC / 59ºF</a:t>
              </a:r>
              <a:endParaRPr sz="1400" b="0">
                <a:solidFill>
                  <a:schemeClr val="tx1"/>
                </a:solidFill>
                <a:latin typeface="Neue Haas Grotesk Text Pro" panose="020B0504020202020204" pitchFamily="34" charset="77"/>
              </a:endParaRPr>
            </a:p>
          </p:txBody>
        </p:sp>
        <p:sp>
          <p:nvSpPr>
            <p:cNvPr id="13" name="object 11">
              <a:extLst>
                <a:ext uri="{FF2B5EF4-FFF2-40B4-BE49-F238E27FC236}">
                  <a16:creationId xmlns:a16="http://schemas.microsoft.com/office/drawing/2014/main" id="{7D736ED3-B17F-552B-7B44-C3C02BD53EAB}"/>
                </a:ext>
              </a:extLst>
            </p:cNvPr>
            <p:cNvSpPr txBox="1"/>
            <p:nvPr/>
          </p:nvSpPr>
          <p:spPr>
            <a:xfrm flipH="1">
              <a:off x="826643" y="2894758"/>
              <a:ext cx="124978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12ºC / 54ºF</a:t>
              </a:r>
              <a:endParaRPr sz="1400" b="0">
                <a:solidFill>
                  <a:schemeClr val="tx1"/>
                </a:solidFill>
                <a:latin typeface="Neue Haas Grotesk Text Pro" panose="020B0504020202020204" pitchFamily="34" charset="77"/>
              </a:endParaRPr>
            </a:p>
          </p:txBody>
        </p:sp>
        <p:sp>
          <p:nvSpPr>
            <p:cNvPr id="14" name="object 11">
              <a:extLst>
                <a:ext uri="{FF2B5EF4-FFF2-40B4-BE49-F238E27FC236}">
                  <a16:creationId xmlns:a16="http://schemas.microsoft.com/office/drawing/2014/main" id="{95A681DE-7BFF-0C8C-AE50-2217581D3553}"/>
                </a:ext>
              </a:extLst>
            </p:cNvPr>
            <p:cNvSpPr txBox="1"/>
            <p:nvPr/>
          </p:nvSpPr>
          <p:spPr>
            <a:xfrm flipH="1">
              <a:off x="826643" y="3162690"/>
              <a:ext cx="1324287"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9ºC / 49ºF</a:t>
              </a:r>
              <a:endParaRPr sz="1400" b="0">
                <a:solidFill>
                  <a:schemeClr val="tx1"/>
                </a:solidFill>
                <a:latin typeface="Neue Haas Grotesk Text Pro" panose="020B0504020202020204" pitchFamily="34" charset="77"/>
              </a:endParaRPr>
            </a:p>
          </p:txBody>
        </p:sp>
        <p:sp>
          <p:nvSpPr>
            <p:cNvPr id="15" name="object 11">
              <a:extLst>
                <a:ext uri="{FF2B5EF4-FFF2-40B4-BE49-F238E27FC236}">
                  <a16:creationId xmlns:a16="http://schemas.microsoft.com/office/drawing/2014/main" id="{430CE282-5FC4-5C0A-029E-5652E7F3B4DB}"/>
                </a:ext>
              </a:extLst>
            </p:cNvPr>
            <p:cNvSpPr txBox="1"/>
            <p:nvPr/>
          </p:nvSpPr>
          <p:spPr>
            <a:xfrm flipH="1">
              <a:off x="826643" y="3430622"/>
              <a:ext cx="138865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6ºC / 43ºF</a:t>
              </a:r>
              <a:endParaRPr sz="1400" b="0">
                <a:solidFill>
                  <a:schemeClr val="tx1"/>
                </a:solidFill>
                <a:latin typeface="Neue Haas Grotesk Text Pro" panose="020B0504020202020204" pitchFamily="34" charset="77"/>
              </a:endParaRPr>
            </a:p>
          </p:txBody>
        </p:sp>
        <p:sp>
          <p:nvSpPr>
            <p:cNvPr id="16" name="object 11">
              <a:extLst>
                <a:ext uri="{FF2B5EF4-FFF2-40B4-BE49-F238E27FC236}">
                  <a16:creationId xmlns:a16="http://schemas.microsoft.com/office/drawing/2014/main" id="{6D2F957C-68FE-DC83-1A7C-A8582A1C8CB6}"/>
                </a:ext>
              </a:extLst>
            </p:cNvPr>
            <p:cNvSpPr txBox="1"/>
            <p:nvPr/>
          </p:nvSpPr>
          <p:spPr>
            <a:xfrm flipH="1">
              <a:off x="826643" y="3698554"/>
              <a:ext cx="1324286"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3ºC / 37ºF</a:t>
              </a:r>
              <a:endParaRPr sz="1400" b="0">
                <a:solidFill>
                  <a:schemeClr val="tx1"/>
                </a:solidFill>
                <a:latin typeface="Neue Haas Grotesk Text Pro" panose="020B0504020202020204" pitchFamily="34" charset="77"/>
              </a:endParaRPr>
            </a:p>
          </p:txBody>
        </p:sp>
        <p:sp>
          <p:nvSpPr>
            <p:cNvPr id="17" name="object 11">
              <a:extLst>
                <a:ext uri="{FF2B5EF4-FFF2-40B4-BE49-F238E27FC236}">
                  <a16:creationId xmlns:a16="http://schemas.microsoft.com/office/drawing/2014/main" id="{A7CEE2DC-CEDB-D13A-AFE9-A12E4EB3767B}"/>
                </a:ext>
              </a:extLst>
            </p:cNvPr>
            <p:cNvSpPr txBox="1"/>
            <p:nvPr/>
          </p:nvSpPr>
          <p:spPr>
            <a:xfrm flipH="1">
              <a:off x="826643" y="3966486"/>
              <a:ext cx="138865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0ºC / 32ºF</a:t>
              </a:r>
              <a:endParaRPr sz="1400" b="0">
                <a:solidFill>
                  <a:schemeClr val="tx1"/>
                </a:solidFill>
                <a:latin typeface="Neue Haas Grotesk Text Pro" panose="020B0504020202020204" pitchFamily="34" charset="77"/>
              </a:endParaRPr>
            </a:p>
          </p:txBody>
        </p:sp>
        <p:sp>
          <p:nvSpPr>
            <p:cNvPr id="18" name="object 11">
              <a:extLst>
                <a:ext uri="{FF2B5EF4-FFF2-40B4-BE49-F238E27FC236}">
                  <a16:creationId xmlns:a16="http://schemas.microsoft.com/office/drawing/2014/main" id="{36D9BD26-1C02-DD1B-21A2-A504E270FD74}"/>
                </a:ext>
              </a:extLst>
            </p:cNvPr>
            <p:cNvSpPr txBox="1"/>
            <p:nvPr/>
          </p:nvSpPr>
          <p:spPr>
            <a:xfrm flipH="1">
              <a:off x="826643" y="4234415"/>
              <a:ext cx="1388649"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-3ºC / 27ºF</a:t>
              </a:r>
              <a:endParaRPr sz="1400" b="0">
                <a:solidFill>
                  <a:schemeClr val="tx1"/>
                </a:solidFill>
                <a:latin typeface="Neue Haas Grotesk Text Pro" panose="020B0504020202020204" pitchFamily="34" charset="77"/>
              </a:endParaRPr>
            </a:p>
          </p:txBody>
        </p:sp>
      </p:grpSp>
      <p:sp>
        <p:nvSpPr>
          <p:cNvPr id="19" name="object 11">
            <a:extLst>
              <a:ext uri="{FF2B5EF4-FFF2-40B4-BE49-F238E27FC236}">
                <a16:creationId xmlns:a16="http://schemas.microsoft.com/office/drawing/2014/main" id="{9599D66E-55A8-24B9-E1FA-5FAACD277D8D}"/>
              </a:ext>
            </a:extLst>
          </p:cNvPr>
          <p:cNvSpPr txBox="1"/>
          <p:nvPr/>
        </p:nvSpPr>
        <p:spPr>
          <a:xfrm>
            <a:off x="4999530" y="2788330"/>
            <a:ext cx="1452069" cy="16350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sz="95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WESTERN AUSTRALIA</a:t>
            </a:r>
          </a:p>
        </p:txBody>
      </p:sp>
      <p:sp>
        <p:nvSpPr>
          <p:cNvPr id="20" name="object 15">
            <a:extLst>
              <a:ext uri="{FF2B5EF4-FFF2-40B4-BE49-F238E27FC236}">
                <a16:creationId xmlns:a16="http://schemas.microsoft.com/office/drawing/2014/main" id="{26C70A0E-03C5-54CE-933E-98EC2E77E088}"/>
              </a:ext>
            </a:extLst>
          </p:cNvPr>
          <p:cNvSpPr txBox="1"/>
          <p:nvPr/>
        </p:nvSpPr>
        <p:spPr>
          <a:xfrm>
            <a:off x="7189005" y="1721689"/>
            <a:ext cx="836896" cy="309700"/>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NORTHERN TERRITORY</a:t>
            </a:r>
          </a:p>
        </p:txBody>
      </p:sp>
      <p:sp>
        <p:nvSpPr>
          <p:cNvPr id="21" name="object 17">
            <a:extLst>
              <a:ext uri="{FF2B5EF4-FFF2-40B4-BE49-F238E27FC236}">
                <a16:creationId xmlns:a16="http://schemas.microsoft.com/office/drawing/2014/main" id="{EEDA871A-821F-B5DF-7FFC-CAA5C467DDCD}"/>
              </a:ext>
            </a:extLst>
          </p:cNvPr>
          <p:cNvSpPr txBox="1"/>
          <p:nvPr/>
        </p:nvSpPr>
        <p:spPr>
          <a:xfrm>
            <a:off x="7262028" y="3377818"/>
            <a:ext cx="1189364" cy="163506"/>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SOUTH </a:t>
            </a:r>
            <a:r>
              <a:rPr kumimoji="0" lang="en-US"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A</a:t>
            </a: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USTRALIA</a:t>
            </a:r>
            <a:endParaRPr kumimoji="0"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2" name="object 19">
            <a:extLst>
              <a:ext uri="{FF2B5EF4-FFF2-40B4-BE49-F238E27FC236}">
                <a16:creationId xmlns:a16="http://schemas.microsoft.com/office/drawing/2014/main" id="{EC29185E-C7B8-62AE-0CEC-58750658D9B6}"/>
              </a:ext>
            </a:extLst>
          </p:cNvPr>
          <p:cNvSpPr txBox="1"/>
          <p:nvPr/>
        </p:nvSpPr>
        <p:spPr>
          <a:xfrm>
            <a:off x="8901461" y="2408495"/>
            <a:ext cx="979792" cy="163506"/>
          </a:xfrm>
          <a:prstGeom prst="rect">
            <a:avLst/>
          </a:prstGeom>
        </p:spPr>
        <p:txBody>
          <a:bodyPr vert="horz" wrap="square" lIns="0" tIns="17145"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QUEENSLAND</a:t>
            </a:r>
          </a:p>
        </p:txBody>
      </p:sp>
      <p:sp>
        <p:nvSpPr>
          <p:cNvPr id="23" name="object 20">
            <a:extLst>
              <a:ext uri="{FF2B5EF4-FFF2-40B4-BE49-F238E27FC236}">
                <a16:creationId xmlns:a16="http://schemas.microsoft.com/office/drawing/2014/main" id="{1AF6A217-F0A1-BC47-D99B-5B92D186B16D}"/>
              </a:ext>
            </a:extLst>
          </p:cNvPr>
          <p:cNvSpPr txBox="1"/>
          <p:nvPr/>
        </p:nvSpPr>
        <p:spPr>
          <a:xfrm>
            <a:off x="7918692" y="6412764"/>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solidFill>
                  <a:schemeClr val="bg1"/>
                </a:solidFill>
                <a:effectLst/>
                <a:uLnTx/>
                <a:uFillTx/>
                <a:latin typeface="Arial"/>
                <a:cs typeface="Hellix"/>
              </a:rPr>
              <a:t>TASMANIA</a:t>
            </a:r>
          </a:p>
        </p:txBody>
      </p:sp>
      <p:sp>
        <p:nvSpPr>
          <p:cNvPr id="24" name="object 93">
            <a:extLst>
              <a:ext uri="{FF2B5EF4-FFF2-40B4-BE49-F238E27FC236}">
                <a16:creationId xmlns:a16="http://schemas.microsoft.com/office/drawing/2014/main" id="{C0F6D6B4-DF2B-ABFA-1637-87F55F5B801E}"/>
              </a:ext>
            </a:extLst>
          </p:cNvPr>
          <p:cNvSpPr txBox="1"/>
          <p:nvPr/>
        </p:nvSpPr>
        <p:spPr>
          <a:xfrm>
            <a:off x="9141475" y="4259084"/>
            <a:ext cx="1219885" cy="159018"/>
          </a:xfrm>
          <a:prstGeom prst="rect">
            <a:avLst/>
          </a:prstGeom>
        </p:spPr>
        <p:txBody>
          <a:bodyPr vert="horz" wrap="none" lIns="0" tIns="12700"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NEW SOUTH WALE</a:t>
            </a: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a:t>
            </a:r>
            <a:endParaRPr kumimoji="0" sz="110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5" name="object 20">
            <a:extLst>
              <a:ext uri="{FF2B5EF4-FFF2-40B4-BE49-F238E27FC236}">
                <a16:creationId xmlns:a16="http://schemas.microsoft.com/office/drawing/2014/main" id="{EF48A1F7-5D1B-05C3-B8E1-1E734C3144F3}"/>
              </a:ext>
            </a:extLst>
          </p:cNvPr>
          <p:cNvSpPr txBox="1"/>
          <p:nvPr/>
        </p:nvSpPr>
        <p:spPr>
          <a:xfrm>
            <a:off x="8943187" y="5197425"/>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VICTORIA</a:t>
            </a:r>
          </a:p>
        </p:txBody>
      </p:sp>
      <p:sp>
        <p:nvSpPr>
          <p:cNvPr id="26" name="object 20">
            <a:extLst>
              <a:ext uri="{FF2B5EF4-FFF2-40B4-BE49-F238E27FC236}">
                <a16:creationId xmlns:a16="http://schemas.microsoft.com/office/drawing/2014/main" id="{883C6D72-055A-B7CA-04C0-427D461DBC51}"/>
              </a:ext>
            </a:extLst>
          </p:cNvPr>
          <p:cNvSpPr txBox="1"/>
          <p:nvPr/>
        </p:nvSpPr>
        <p:spPr>
          <a:xfrm>
            <a:off x="9274280" y="4756555"/>
            <a:ext cx="1057188" cy="24814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7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AUSTRALIAN </a:t>
            </a:r>
            <a:br>
              <a:rPr kumimoji="0" lang="en-AU" sz="7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br>
            <a:r>
              <a:rPr kumimoji="0" lang="en-AU" sz="7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CAPITAL TERRITORY</a:t>
            </a:r>
          </a:p>
        </p:txBody>
      </p:sp>
      <p:sp>
        <p:nvSpPr>
          <p:cNvPr id="28" name="object 11">
            <a:extLst>
              <a:ext uri="{FF2B5EF4-FFF2-40B4-BE49-F238E27FC236}">
                <a16:creationId xmlns:a16="http://schemas.microsoft.com/office/drawing/2014/main" id="{9FF0F47D-E5A1-5869-676B-8D50DB12367B}"/>
              </a:ext>
            </a:extLst>
          </p:cNvPr>
          <p:cNvSpPr txBox="1"/>
          <p:nvPr/>
        </p:nvSpPr>
        <p:spPr>
          <a:xfrm>
            <a:off x="10384040" y="5026399"/>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Canberra</a:t>
            </a:r>
          </a:p>
        </p:txBody>
      </p:sp>
      <p:sp>
        <p:nvSpPr>
          <p:cNvPr id="29" name="object 11">
            <a:extLst>
              <a:ext uri="{FF2B5EF4-FFF2-40B4-BE49-F238E27FC236}">
                <a16:creationId xmlns:a16="http://schemas.microsoft.com/office/drawing/2014/main" id="{AE60D30C-0B52-8822-E319-F50991D8E0C8}"/>
              </a:ext>
            </a:extLst>
          </p:cNvPr>
          <p:cNvSpPr txBox="1"/>
          <p:nvPr/>
        </p:nvSpPr>
        <p:spPr>
          <a:xfrm>
            <a:off x="11011563" y="3525393"/>
            <a:ext cx="77725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Brisbane</a:t>
            </a:r>
          </a:p>
        </p:txBody>
      </p:sp>
      <p:sp>
        <p:nvSpPr>
          <p:cNvPr id="30" name="object 11">
            <a:extLst>
              <a:ext uri="{FF2B5EF4-FFF2-40B4-BE49-F238E27FC236}">
                <a16:creationId xmlns:a16="http://schemas.microsoft.com/office/drawing/2014/main" id="{C92C6C7A-46AF-3A35-5134-8263300706C1}"/>
              </a:ext>
            </a:extLst>
          </p:cNvPr>
          <p:cNvSpPr txBox="1"/>
          <p:nvPr/>
        </p:nvSpPr>
        <p:spPr>
          <a:xfrm>
            <a:off x="8736476" y="5590008"/>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Melbourne</a:t>
            </a:r>
          </a:p>
        </p:txBody>
      </p:sp>
      <p:sp>
        <p:nvSpPr>
          <p:cNvPr id="31" name="object 11">
            <a:extLst>
              <a:ext uri="{FF2B5EF4-FFF2-40B4-BE49-F238E27FC236}">
                <a16:creationId xmlns:a16="http://schemas.microsoft.com/office/drawing/2014/main" id="{BB469845-8A3C-6E6A-0A92-8E2BF02CE68D}"/>
              </a:ext>
            </a:extLst>
          </p:cNvPr>
          <p:cNvSpPr txBox="1"/>
          <p:nvPr/>
        </p:nvSpPr>
        <p:spPr>
          <a:xfrm>
            <a:off x="7563909" y="4850849"/>
            <a:ext cx="76772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Adelaide</a:t>
            </a:r>
          </a:p>
        </p:txBody>
      </p:sp>
      <p:sp>
        <p:nvSpPr>
          <p:cNvPr id="32" name="object 11">
            <a:extLst>
              <a:ext uri="{FF2B5EF4-FFF2-40B4-BE49-F238E27FC236}">
                <a16:creationId xmlns:a16="http://schemas.microsoft.com/office/drawing/2014/main" id="{1FDED5B8-DEA2-37D5-A9B4-F15E28620072}"/>
              </a:ext>
            </a:extLst>
          </p:cNvPr>
          <p:cNvSpPr txBox="1"/>
          <p:nvPr/>
        </p:nvSpPr>
        <p:spPr>
          <a:xfrm>
            <a:off x="9845670" y="6393444"/>
            <a:ext cx="5599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Hobart</a:t>
            </a:r>
          </a:p>
        </p:txBody>
      </p:sp>
      <p:sp>
        <p:nvSpPr>
          <p:cNvPr id="33" name="object 11">
            <a:extLst>
              <a:ext uri="{FF2B5EF4-FFF2-40B4-BE49-F238E27FC236}">
                <a16:creationId xmlns:a16="http://schemas.microsoft.com/office/drawing/2014/main" id="{A3383F36-4B79-BAEB-E119-76B1E98E1DC4}"/>
              </a:ext>
            </a:extLst>
          </p:cNvPr>
          <p:cNvSpPr txBox="1"/>
          <p:nvPr/>
        </p:nvSpPr>
        <p:spPr>
          <a:xfrm>
            <a:off x="10528386" y="4711478"/>
            <a:ext cx="692260"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Sydney</a:t>
            </a:r>
          </a:p>
        </p:txBody>
      </p:sp>
      <p:sp>
        <p:nvSpPr>
          <p:cNvPr id="34" name="object 11">
            <a:extLst>
              <a:ext uri="{FF2B5EF4-FFF2-40B4-BE49-F238E27FC236}">
                <a16:creationId xmlns:a16="http://schemas.microsoft.com/office/drawing/2014/main" id="{57AB0089-0C95-3003-8B6D-A945BD491DA6}"/>
              </a:ext>
            </a:extLst>
          </p:cNvPr>
          <p:cNvSpPr txBox="1"/>
          <p:nvPr/>
        </p:nvSpPr>
        <p:spPr>
          <a:xfrm rot="16200000">
            <a:off x="11253664" y="5860114"/>
            <a:ext cx="1461611" cy="140423"/>
          </a:xfrm>
          <a:prstGeom prst="rect">
            <a:avLst/>
          </a:prstGeom>
        </p:spPr>
        <p:txBody>
          <a:bodyPr vert="horz" wrap="none" lIns="0" tIns="17145" rIns="0" bIns="0" rtlCol="0" anchor="t">
            <a:noAutofit/>
          </a:bodyPr>
          <a:lstStyle>
            <a:defPPr>
              <a:defRPr lang="en-US"/>
            </a:defPPr>
            <a:lvl1pPr algn="ctr">
              <a:defRPr sz="950" b="1">
                <a:solidFill>
                  <a:srgbClr val="FFFFFF"/>
                </a:solidFill>
                <a:cs typeface="Hellix"/>
              </a:defRPr>
            </a:lvl1pPr>
          </a:lstStyle>
          <a:p>
            <a:pPr algn="l"/>
            <a:r>
              <a:rPr lang="en-AU" sz="800" b="0" dirty="0">
                <a:solidFill>
                  <a:schemeClr val="tx1"/>
                </a:solidFill>
                <a:latin typeface="Neue Haas Grotesk Text Pro"/>
              </a:rPr>
              <a:t>Fuente: Bureau of Meteorology</a:t>
            </a:r>
            <a:endParaRPr sz="800" b="0" dirty="0">
              <a:solidFill>
                <a:schemeClr val="tx1"/>
              </a:solidFill>
              <a:latin typeface="Neue Haas Grotesk Text Pro"/>
            </a:endParaRPr>
          </a:p>
        </p:txBody>
      </p:sp>
      <p:sp>
        <p:nvSpPr>
          <p:cNvPr id="35" name="object 11">
            <a:extLst>
              <a:ext uri="{FF2B5EF4-FFF2-40B4-BE49-F238E27FC236}">
                <a16:creationId xmlns:a16="http://schemas.microsoft.com/office/drawing/2014/main" id="{57C4C26D-9F5D-1943-167D-121A7E227341}"/>
              </a:ext>
            </a:extLst>
          </p:cNvPr>
          <p:cNvSpPr txBox="1"/>
          <p:nvPr/>
        </p:nvSpPr>
        <p:spPr>
          <a:xfrm>
            <a:off x="6423724" y="485167"/>
            <a:ext cx="596154"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b="0">
                <a:solidFill>
                  <a:schemeClr val="tx1"/>
                </a:solidFill>
                <a:latin typeface="Neue Haas Grotesk Text Pro" panose="020B0504020202020204" pitchFamily="34" charset="77"/>
              </a:rPr>
              <a:t>Darwin</a:t>
            </a:r>
          </a:p>
        </p:txBody>
      </p:sp>
      <p:sp>
        <p:nvSpPr>
          <p:cNvPr id="36" name="object 11">
            <a:extLst>
              <a:ext uri="{FF2B5EF4-FFF2-40B4-BE49-F238E27FC236}">
                <a16:creationId xmlns:a16="http://schemas.microsoft.com/office/drawing/2014/main" id="{10825B0B-3AF3-87E9-3EF4-6CD623B04EF6}"/>
              </a:ext>
            </a:extLst>
          </p:cNvPr>
          <p:cNvSpPr txBox="1"/>
          <p:nvPr/>
        </p:nvSpPr>
        <p:spPr>
          <a:xfrm>
            <a:off x="4187293" y="4375789"/>
            <a:ext cx="514708"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b="0">
                <a:solidFill>
                  <a:schemeClr val="tx1"/>
                </a:solidFill>
                <a:latin typeface="Neue Haas Grotesk Text Pro" panose="020B0504020202020204" pitchFamily="34" charset="77"/>
              </a:rPr>
              <a:t>Perth</a:t>
            </a:r>
          </a:p>
        </p:txBody>
      </p:sp>
      <p:grpSp>
        <p:nvGrpSpPr>
          <p:cNvPr id="58" name="Group 57">
            <a:extLst>
              <a:ext uri="{FF2B5EF4-FFF2-40B4-BE49-F238E27FC236}">
                <a16:creationId xmlns:a16="http://schemas.microsoft.com/office/drawing/2014/main" id="{905ECE5A-058A-294B-6893-F397C84752B4}"/>
              </a:ext>
            </a:extLst>
          </p:cNvPr>
          <p:cNvGrpSpPr/>
          <p:nvPr/>
        </p:nvGrpSpPr>
        <p:grpSpPr>
          <a:xfrm>
            <a:off x="509998" y="537050"/>
            <a:ext cx="196278" cy="4184591"/>
            <a:chOff x="2215292" y="615480"/>
            <a:chExt cx="180664" cy="3851692"/>
          </a:xfrm>
        </p:grpSpPr>
        <p:sp>
          <p:nvSpPr>
            <p:cNvPr id="40" name="Oval 39">
              <a:extLst>
                <a:ext uri="{FF2B5EF4-FFF2-40B4-BE49-F238E27FC236}">
                  <a16:creationId xmlns:a16="http://schemas.microsoft.com/office/drawing/2014/main" id="{556ED453-EEC3-DE49-F44D-032BC84FD246}"/>
                </a:ext>
              </a:extLst>
            </p:cNvPr>
            <p:cNvSpPr/>
            <p:nvPr/>
          </p:nvSpPr>
          <p:spPr>
            <a:xfrm>
              <a:off x="2215292" y="615480"/>
              <a:ext cx="180664" cy="180664"/>
            </a:xfrm>
            <a:prstGeom prst="ellipse">
              <a:avLst/>
            </a:prstGeom>
            <a:solidFill>
              <a:srgbClr val="F000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1" name="Oval 40">
              <a:extLst>
                <a:ext uri="{FF2B5EF4-FFF2-40B4-BE49-F238E27FC236}">
                  <a16:creationId xmlns:a16="http://schemas.microsoft.com/office/drawing/2014/main" id="{1FD12A1B-B15A-5543-8ABB-3E02EC3D7B66}"/>
                </a:ext>
              </a:extLst>
            </p:cNvPr>
            <p:cNvSpPr/>
            <p:nvPr/>
          </p:nvSpPr>
          <p:spPr>
            <a:xfrm>
              <a:off x="2215292" y="860215"/>
              <a:ext cx="180664" cy="180664"/>
            </a:xfrm>
            <a:prstGeom prst="ellipse">
              <a:avLst/>
            </a:prstGeom>
            <a:solidFill>
              <a:srgbClr val="DA4A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2" name="Oval 41">
              <a:extLst>
                <a:ext uri="{FF2B5EF4-FFF2-40B4-BE49-F238E27FC236}">
                  <a16:creationId xmlns:a16="http://schemas.microsoft.com/office/drawing/2014/main" id="{534FB051-C079-3DFA-32FD-D4E1285C25C4}"/>
                </a:ext>
              </a:extLst>
            </p:cNvPr>
            <p:cNvSpPr/>
            <p:nvPr/>
          </p:nvSpPr>
          <p:spPr>
            <a:xfrm>
              <a:off x="2215292" y="1104951"/>
              <a:ext cx="180664" cy="180664"/>
            </a:xfrm>
            <a:prstGeom prst="ellipse">
              <a:avLst/>
            </a:prstGeom>
            <a:solidFill>
              <a:srgbClr val="DA87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3" name="Oval 42">
              <a:extLst>
                <a:ext uri="{FF2B5EF4-FFF2-40B4-BE49-F238E27FC236}">
                  <a16:creationId xmlns:a16="http://schemas.microsoft.com/office/drawing/2014/main" id="{A3358941-33A8-0B63-C8F7-048B236F2C7C}"/>
                </a:ext>
              </a:extLst>
            </p:cNvPr>
            <p:cNvSpPr/>
            <p:nvPr/>
          </p:nvSpPr>
          <p:spPr>
            <a:xfrm>
              <a:off x="2215292" y="1349686"/>
              <a:ext cx="180664" cy="180664"/>
            </a:xfrm>
            <a:prstGeom prst="ellipse">
              <a:avLst/>
            </a:prstGeom>
            <a:solidFill>
              <a:srgbClr val="CFA1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4" name="Oval 43">
              <a:extLst>
                <a:ext uri="{FF2B5EF4-FFF2-40B4-BE49-F238E27FC236}">
                  <a16:creationId xmlns:a16="http://schemas.microsoft.com/office/drawing/2014/main" id="{FC47C233-3A26-75D0-A14F-A15C33169DB3}"/>
                </a:ext>
              </a:extLst>
            </p:cNvPr>
            <p:cNvSpPr/>
            <p:nvPr/>
          </p:nvSpPr>
          <p:spPr>
            <a:xfrm>
              <a:off x="2215292" y="1594422"/>
              <a:ext cx="180664" cy="180664"/>
            </a:xfrm>
            <a:prstGeom prst="ellipse">
              <a:avLst/>
            </a:prstGeom>
            <a:solidFill>
              <a:srgbClr val="F3C9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5" name="Oval 44">
              <a:extLst>
                <a:ext uri="{FF2B5EF4-FFF2-40B4-BE49-F238E27FC236}">
                  <a16:creationId xmlns:a16="http://schemas.microsoft.com/office/drawing/2014/main" id="{836E4649-668C-5CBB-6090-86DE6F423C5F}"/>
                </a:ext>
              </a:extLst>
            </p:cNvPr>
            <p:cNvSpPr/>
            <p:nvPr/>
          </p:nvSpPr>
          <p:spPr>
            <a:xfrm>
              <a:off x="2215292" y="1839157"/>
              <a:ext cx="180664" cy="180664"/>
            </a:xfrm>
            <a:prstGeom prst="ellipse">
              <a:avLst/>
            </a:prstGeom>
            <a:solidFill>
              <a:srgbClr val="FFD0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6" name="Oval 45">
              <a:extLst>
                <a:ext uri="{FF2B5EF4-FFF2-40B4-BE49-F238E27FC236}">
                  <a16:creationId xmlns:a16="http://schemas.microsoft.com/office/drawing/2014/main" id="{A4D9B28B-0533-721B-4C6C-EF2ED642864C}"/>
                </a:ext>
              </a:extLst>
            </p:cNvPr>
            <p:cNvSpPr/>
            <p:nvPr/>
          </p:nvSpPr>
          <p:spPr>
            <a:xfrm>
              <a:off x="2215292" y="2083893"/>
              <a:ext cx="180664" cy="180664"/>
            </a:xfrm>
            <a:prstGeom prst="ellipse">
              <a:avLst/>
            </a:prstGeom>
            <a:solidFill>
              <a:srgbClr val="FBE8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7" name="Oval 46">
              <a:extLst>
                <a:ext uri="{FF2B5EF4-FFF2-40B4-BE49-F238E27FC236}">
                  <a16:creationId xmlns:a16="http://schemas.microsoft.com/office/drawing/2014/main" id="{C9BA8C2D-930C-A23C-63FE-964A14495CE5}"/>
                </a:ext>
              </a:extLst>
            </p:cNvPr>
            <p:cNvSpPr/>
            <p:nvPr/>
          </p:nvSpPr>
          <p:spPr>
            <a:xfrm>
              <a:off x="2215292" y="2328628"/>
              <a:ext cx="180664" cy="180664"/>
            </a:xfrm>
            <a:prstGeom prst="ellipse">
              <a:avLst/>
            </a:prstGeom>
            <a:solidFill>
              <a:srgbClr val="E5F1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8" name="Oval 47">
              <a:extLst>
                <a:ext uri="{FF2B5EF4-FFF2-40B4-BE49-F238E27FC236}">
                  <a16:creationId xmlns:a16="http://schemas.microsoft.com/office/drawing/2014/main" id="{88F702A2-AC74-0740-0159-77C0E9CBEF43}"/>
                </a:ext>
              </a:extLst>
            </p:cNvPr>
            <p:cNvSpPr/>
            <p:nvPr/>
          </p:nvSpPr>
          <p:spPr>
            <a:xfrm>
              <a:off x="2215292" y="2573364"/>
              <a:ext cx="180664" cy="180664"/>
            </a:xfrm>
            <a:prstGeom prst="ellipse">
              <a:avLst/>
            </a:prstGeom>
            <a:solidFill>
              <a:srgbClr val="CDE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9" name="Oval 48">
              <a:extLst>
                <a:ext uri="{FF2B5EF4-FFF2-40B4-BE49-F238E27FC236}">
                  <a16:creationId xmlns:a16="http://schemas.microsoft.com/office/drawing/2014/main" id="{C606E4B9-BFA8-E61E-5CB2-DC3B7676B0DB}"/>
                </a:ext>
              </a:extLst>
            </p:cNvPr>
            <p:cNvSpPr/>
            <p:nvPr/>
          </p:nvSpPr>
          <p:spPr>
            <a:xfrm>
              <a:off x="2215292" y="2818099"/>
              <a:ext cx="180664" cy="180664"/>
            </a:xfrm>
            <a:prstGeom prst="ellipse">
              <a:avLst/>
            </a:prstGeom>
            <a:solidFill>
              <a:srgbClr val="ABDC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0" name="Oval 49">
              <a:extLst>
                <a:ext uri="{FF2B5EF4-FFF2-40B4-BE49-F238E27FC236}">
                  <a16:creationId xmlns:a16="http://schemas.microsoft.com/office/drawing/2014/main" id="{62A8E925-66CF-DC06-BE15-4EA8E06ADBE6}"/>
                </a:ext>
              </a:extLst>
            </p:cNvPr>
            <p:cNvSpPr/>
            <p:nvPr/>
          </p:nvSpPr>
          <p:spPr>
            <a:xfrm>
              <a:off x="2215292" y="3062834"/>
              <a:ext cx="180664" cy="180664"/>
            </a:xfrm>
            <a:prstGeom prst="ellipse">
              <a:avLst/>
            </a:prstGeom>
            <a:solidFill>
              <a:srgbClr val="5BC5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1" name="Oval 50">
              <a:extLst>
                <a:ext uri="{FF2B5EF4-FFF2-40B4-BE49-F238E27FC236}">
                  <a16:creationId xmlns:a16="http://schemas.microsoft.com/office/drawing/2014/main" id="{9CF95113-BF3D-0DE3-BBD2-50C263FF374C}"/>
                </a:ext>
              </a:extLst>
            </p:cNvPr>
            <p:cNvSpPr/>
            <p:nvPr/>
          </p:nvSpPr>
          <p:spPr>
            <a:xfrm>
              <a:off x="2215292" y="3307570"/>
              <a:ext cx="180664" cy="180664"/>
            </a:xfrm>
            <a:prstGeom prst="ellipse">
              <a:avLst/>
            </a:prstGeom>
            <a:solidFill>
              <a:srgbClr val="419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2" name="Oval 51">
              <a:extLst>
                <a:ext uri="{FF2B5EF4-FFF2-40B4-BE49-F238E27FC236}">
                  <a16:creationId xmlns:a16="http://schemas.microsoft.com/office/drawing/2014/main" id="{A0176873-B170-E005-1828-5CEB71AADA44}"/>
                </a:ext>
              </a:extLst>
            </p:cNvPr>
            <p:cNvSpPr/>
            <p:nvPr/>
          </p:nvSpPr>
          <p:spPr>
            <a:xfrm>
              <a:off x="2215292" y="3552305"/>
              <a:ext cx="180664" cy="180664"/>
            </a:xfrm>
            <a:prstGeom prst="ellipse">
              <a:avLst/>
            </a:prstGeom>
            <a:solidFill>
              <a:srgbClr val="3F8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3" name="Oval 52">
              <a:extLst>
                <a:ext uri="{FF2B5EF4-FFF2-40B4-BE49-F238E27FC236}">
                  <a16:creationId xmlns:a16="http://schemas.microsoft.com/office/drawing/2014/main" id="{3B6BC99C-68BC-A674-DBFD-E9C56CB484FD}"/>
                </a:ext>
              </a:extLst>
            </p:cNvPr>
            <p:cNvSpPr/>
            <p:nvPr/>
          </p:nvSpPr>
          <p:spPr>
            <a:xfrm>
              <a:off x="2215292" y="3797041"/>
              <a:ext cx="180664" cy="180664"/>
            </a:xfrm>
            <a:prstGeom prst="ellipse">
              <a:avLst/>
            </a:prstGeom>
            <a:solidFill>
              <a:srgbClr val="378F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4" name="Oval 53">
              <a:extLst>
                <a:ext uri="{FF2B5EF4-FFF2-40B4-BE49-F238E27FC236}">
                  <a16:creationId xmlns:a16="http://schemas.microsoft.com/office/drawing/2014/main" id="{1BCE0F62-9322-77A8-80B1-F0FDEADFBBB1}"/>
                </a:ext>
              </a:extLst>
            </p:cNvPr>
            <p:cNvSpPr/>
            <p:nvPr/>
          </p:nvSpPr>
          <p:spPr>
            <a:xfrm>
              <a:off x="2215292" y="4041776"/>
              <a:ext cx="180664" cy="180664"/>
            </a:xfrm>
            <a:prstGeom prst="ellipse">
              <a:avLst/>
            </a:prstGeom>
            <a:solidFill>
              <a:srgbClr val="468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5" name="Oval 54">
              <a:extLst>
                <a:ext uri="{FF2B5EF4-FFF2-40B4-BE49-F238E27FC236}">
                  <a16:creationId xmlns:a16="http://schemas.microsoft.com/office/drawing/2014/main" id="{E111921E-5708-7426-1A90-DCFBA1FD7740}"/>
                </a:ext>
              </a:extLst>
            </p:cNvPr>
            <p:cNvSpPr/>
            <p:nvPr/>
          </p:nvSpPr>
          <p:spPr>
            <a:xfrm>
              <a:off x="2215292" y="4286508"/>
              <a:ext cx="180664" cy="180664"/>
            </a:xfrm>
            <a:prstGeom prst="ellipse">
              <a:avLst/>
            </a:prstGeom>
            <a:solidFill>
              <a:srgbClr val="2F54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grpSp>
      <p:sp>
        <p:nvSpPr>
          <p:cNvPr id="61" name="TextBox 60">
            <a:extLst>
              <a:ext uri="{FF2B5EF4-FFF2-40B4-BE49-F238E27FC236}">
                <a16:creationId xmlns:a16="http://schemas.microsoft.com/office/drawing/2014/main" id="{ACCE05CA-7A7E-7A42-84EE-CA20B8258C76}"/>
              </a:ext>
            </a:extLst>
          </p:cNvPr>
          <p:cNvSpPr txBox="1"/>
          <p:nvPr/>
        </p:nvSpPr>
        <p:spPr>
          <a:xfrm>
            <a:off x="706276" y="149775"/>
            <a:ext cx="2047941" cy="523220"/>
          </a:xfrm>
          <a:prstGeom prst="rect">
            <a:avLst/>
          </a:prstGeom>
          <a:noFill/>
        </p:spPr>
        <p:txBody>
          <a:bodyPr wrap="square">
            <a:spAutoFit/>
          </a:bodyPr>
          <a:lstStyle/>
          <a:p>
            <a:r>
              <a:rPr lang="en-AU" sz="1400" dirty="0">
                <a:latin typeface="Neue Haas Grotesk Text Pro" panose="020B0504020202020204" pitchFamily="34" charset="77"/>
              </a:rPr>
              <a:t>Grados Celsius</a:t>
            </a:r>
          </a:p>
          <a:p>
            <a:endParaRPr lang="en-AU" sz="1400" dirty="0">
              <a:latin typeface="Neue Haas Grotesk Text Pro" panose="020B0504020202020204" pitchFamily="34" charset="77"/>
            </a:endParaRPr>
          </a:p>
        </p:txBody>
      </p:sp>
      <p:sp>
        <p:nvSpPr>
          <p:cNvPr id="27" name="object 20">
            <a:extLst>
              <a:ext uri="{FF2B5EF4-FFF2-40B4-BE49-F238E27FC236}">
                <a16:creationId xmlns:a16="http://schemas.microsoft.com/office/drawing/2014/main" id="{981A22D5-A05D-2AC8-1D9B-2EEA20B620D3}"/>
              </a:ext>
            </a:extLst>
          </p:cNvPr>
          <p:cNvSpPr txBox="1"/>
          <p:nvPr/>
        </p:nvSpPr>
        <p:spPr>
          <a:xfrm>
            <a:off x="9078199" y="6179331"/>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TASMANIA</a:t>
            </a:r>
          </a:p>
        </p:txBody>
      </p:sp>
    </p:spTree>
    <p:extLst>
      <p:ext uri="{BB962C8B-B14F-4D97-AF65-F5344CB8AC3E}">
        <p14:creationId xmlns:p14="http://schemas.microsoft.com/office/powerpoint/2010/main" val="361790953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a:extLst>
              <a:ext uri="{FF2B5EF4-FFF2-40B4-BE49-F238E27FC236}">
                <a16:creationId xmlns:a16="http://schemas.microsoft.com/office/drawing/2014/main" id="{21389B3B-DAA1-64D0-D6E1-9D5B9A7DC1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69263" y="-596567"/>
            <a:ext cx="10136449" cy="8298101"/>
          </a:xfrm>
          <a:prstGeom prst="rect">
            <a:avLst/>
          </a:prstGeom>
        </p:spPr>
      </p:pic>
      <p:sp>
        <p:nvSpPr>
          <p:cNvPr id="10" name="object 4">
            <a:extLst>
              <a:ext uri="{FF2B5EF4-FFF2-40B4-BE49-F238E27FC236}">
                <a16:creationId xmlns:a16="http://schemas.microsoft.com/office/drawing/2014/main" id="{ED63674C-6EF1-4DC7-049E-94C85D6D3B13}"/>
              </a:ext>
            </a:extLst>
          </p:cNvPr>
          <p:cNvSpPr txBox="1"/>
          <p:nvPr/>
        </p:nvSpPr>
        <p:spPr>
          <a:xfrm>
            <a:off x="407988" y="5000814"/>
            <a:ext cx="5229063" cy="1052785"/>
          </a:xfrm>
          <a:prstGeom prst="rect">
            <a:avLst/>
          </a:prstGeom>
        </p:spPr>
        <p:txBody>
          <a:bodyPr vert="horz" wrap="square" lIns="0" tIns="11521" rIns="0" bIns="0" rtlCol="0">
            <a:noAutofit/>
          </a:bodyPr>
          <a:lstStyle/>
          <a:p>
            <a:pPr defTabSz="829587">
              <a:lnSpc>
                <a:spcPct val="83000"/>
              </a:lnSpc>
              <a:tabLst>
                <a:tab pos="1156236" algn="l"/>
              </a:tabLst>
              <a:defRPr/>
            </a:pPr>
            <a:r>
              <a:rPr lang="en-AU" sz="48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PRECIPITACIÓN</a:t>
            </a:r>
          </a:p>
          <a:p>
            <a:pPr defTabSz="829587">
              <a:lnSpc>
                <a:spcPct val="83000"/>
              </a:lnSpc>
              <a:tabLst>
                <a:tab pos="1156236" algn="l"/>
              </a:tabLst>
              <a:defRPr/>
            </a:pPr>
            <a:r>
              <a:rPr lang="en-AU" sz="48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ANUAL</a:t>
            </a:r>
          </a:p>
          <a:p>
            <a:pPr defTabSz="829587">
              <a:lnSpc>
                <a:spcPct val="83000"/>
              </a:lnSpc>
              <a:tabLst>
                <a:tab pos="1156236" algn="l"/>
              </a:tabLst>
              <a:defRPr/>
            </a:pPr>
            <a:endParaRPr lang="en-AU" sz="48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 name="object 4">
            <a:extLst>
              <a:ext uri="{FF2B5EF4-FFF2-40B4-BE49-F238E27FC236}">
                <a16:creationId xmlns:a16="http://schemas.microsoft.com/office/drawing/2014/main" id="{1374F64B-836D-4AED-920A-CFA013B1A962}"/>
              </a:ext>
            </a:extLst>
          </p:cNvPr>
          <p:cNvSpPr txBox="1"/>
          <p:nvPr/>
        </p:nvSpPr>
        <p:spPr>
          <a:xfrm>
            <a:off x="407988" y="6270814"/>
            <a:ext cx="6041863" cy="1052785"/>
          </a:xfrm>
          <a:prstGeom prst="rect">
            <a:avLst/>
          </a:prstGeom>
        </p:spPr>
        <p:txBody>
          <a:bodyPr vert="horz" wrap="square" lIns="0" tIns="11521" rIns="0" bIns="0" rtlCol="0">
            <a:noAutofit/>
          </a:bodyPr>
          <a:lstStyle/>
          <a:p>
            <a:pPr defTabSz="829587">
              <a:lnSpc>
                <a:spcPct val="83000"/>
              </a:lnSpc>
              <a:tabLst>
                <a:tab pos="1156236" algn="l"/>
              </a:tabLst>
              <a:defRPr/>
            </a:pPr>
            <a:r>
              <a:rPr lang="en-AU" sz="24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PROMEDIO DE 30 AÑOS: 1976-2005</a:t>
            </a:r>
          </a:p>
          <a:p>
            <a:pPr defTabSz="829587">
              <a:lnSpc>
                <a:spcPct val="83000"/>
              </a:lnSpc>
              <a:tabLst>
                <a:tab pos="1156236" algn="l"/>
              </a:tabLst>
              <a:defRPr/>
            </a:pPr>
            <a:endParaRPr lang="en-AU" sz="24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9" name="object 11">
            <a:extLst>
              <a:ext uri="{FF2B5EF4-FFF2-40B4-BE49-F238E27FC236}">
                <a16:creationId xmlns:a16="http://schemas.microsoft.com/office/drawing/2014/main" id="{9599D66E-55A8-24B9-E1FA-5FAACD277D8D}"/>
              </a:ext>
            </a:extLst>
          </p:cNvPr>
          <p:cNvSpPr txBox="1"/>
          <p:nvPr/>
        </p:nvSpPr>
        <p:spPr>
          <a:xfrm>
            <a:off x="4999530" y="2788330"/>
            <a:ext cx="1452069" cy="16350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sz="95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WESTERN AUSTRALIA</a:t>
            </a:r>
          </a:p>
        </p:txBody>
      </p:sp>
      <p:sp>
        <p:nvSpPr>
          <p:cNvPr id="20" name="object 15">
            <a:extLst>
              <a:ext uri="{FF2B5EF4-FFF2-40B4-BE49-F238E27FC236}">
                <a16:creationId xmlns:a16="http://schemas.microsoft.com/office/drawing/2014/main" id="{26C70A0E-03C5-54CE-933E-98EC2E77E088}"/>
              </a:ext>
            </a:extLst>
          </p:cNvPr>
          <p:cNvSpPr txBox="1"/>
          <p:nvPr/>
        </p:nvSpPr>
        <p:spPr>
          <a:xfrm>
            <a:off x="7189005" y="1721689"/>
            <a:ext cx="836896" cy="309700"/>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NORTHERN TERRITORY</a:t>
            </a:r>
          </a:p>
        </p:txBody>
      </p:sp>
      <p:sp>
        <p:nvSpPr>
          <p:cNvPr id="21" name="object 17">
            <a:extLst>
              <a:ext uri="{FF2B5EF4-FFF2-40B4-BE49-F238E27FC236}">
                <a16:creationId xmlns:a16="http://schemas.microsoft.com/office/drawing/2014/main" id="{EEDA871A-821F-B5DF-7FFC-CAA5C467DDCD}"/>
              </a:ext>
            </a:extLst>
          </p:cNvPr>
          <p:cNvSpPr txBox="1"/>
          <p:nvPr/>
        </p:nvSpPr>
        <p:spPr>
          <a:xfrm>
            <a:off x="7262028" y="3377818"/>
            <a:ext cx="1189364" cy="163506"/>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SOUTH </a:t>
            </a:r>
            <a:r>
              <a:rPr kumimoji="0" lang="en-US"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A</a:t>
            </a: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USTRALIA</a:t>
            </a:r>
            <a:endParaRPr kumimoji="0"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2" name="object 19">
            <a:extLst>
              <a:ext uri="{FF2B5EF4-FFF2-40B4-BE49-F238E27FC236}">
                <a16:creationId xmlns:a16="http://schemas.microsoft.com/office/drawing/2014/main" id="{EC29185E-C7B8-62AE-0CEC-58750658D9B6}"/>
              </a:ext>
            </a:extLst>
          </p:cNvPr>
          <p:cNvSpPr txBox="1"/>
          <p:nvPr/>
        </p:nvSpPr>
        <p:spPr>
          <a:xfrm>
            <a:off x="8901461" y="2408495"/>
            <a:ext cx="979792" cy="163506"/>
          </a:xfrm>
          <a:prstGeom prst="rect">
            <a:avLst/>
          </a:prstGeom>
        </p:spPr>
        <p:txBody>
          <a:bodyPr vert="horz" wrap="square" lIns="0" tIns="17145"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QUEENSLAND</a:t>
            </a:r>
          </a:p>
        </p:txBody>
      </p:sp>
      <p:sp>
        <p:nvSpPr>
          <p:cNvPr id="23" name="object 20">
            <a:extLst>
              <a:ext uri="{FF2B5EF4-FFF2-40B4-BE49-F238E27FC236}">
                <a16:creationId xmlns:a16="http://schemas.microsoft.com/office/drawing/2014/main" id="{1AF6A217-F0A1-BC47-D99B-5B92D186B16D}"/>
              </a:ext>
            </a:extLst>
          </p:cNvPr>
          <p:cNvSpPr txBox="1"/>
          <p:nvPr/>
        </p:nvSpPr>
        <p:spPr>
          <a:xfrm>
            <a:off x="7918692" y="6412764"/>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solidFill>
                  <a:schemeClr val="bg1"/>
                </a:solidFill>
                <a:effectLst/>
                <a:uLnTx/>
                <a:uFillTx/>
                <a:latin typeface="Arial"/>
                <a:cs typeface="Hellix"/>
              </a:rPr>
              <a:t>TASMANIA</a:t>
            </a:r>
          </a:p>
        </p:txBody>
      </p:sp>
      <p:sp>
        <p:nvSpPr>
          <p:cNvPr id="24" name="object 93">
            <a:extLst>
              <a:ext uri="{FF2B5EF4-FFF2-40B4-BE49-F238E27FC236}">
                <a16:creationId xmlns:a16="http://schemas.microsoft.com/office/drawing/2014/main" id="{C0F6D6B4-DF2B-ABFA-1637-87F55F5B801E}"/>
              </a:ext>
            </a:extLst>
          </p:cNvPr>
          <p:cNvSpPr txBox="1"/>
          <p:nvPr/>
        </p:nvSpPr>
        <p:spPr>
          <a:xfrm>
            <a:off x="9141475" y="4259084"/>
            <a:ext cx="1219885" cy="159018"/>
          </a:xfrm>
          <a:prstGeom prst="rect">
            <a:avLst/>
          </a:prstGeom>
        </p:spPr>
        <p:txBody>
          <a:bodyPr vert="horz" wrap="none" lIns="0" tIns="12700"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NEW SOUTH WALE</a:t>
            </a: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a:t>
            </a:r>
            <a:endParaRPr kumimoji="0" sz="110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5" name="object 20">
            <a:extLst>
              <a:ext uri="{FF2B5EF4-FFF2-40B4-BE49-F238E27FC236}">
                <a16:creationId xmlns:a16="http://schemas.microsoft.com/office/drawing/2014/main" id="{EF48A1F7-5D1B-05C3-B8E1-1E734C3144F3}"/>
              </a:ext>
            </a:extLst>
          </p:cNvPr>
          <p:cNvSpPr txBox="1"/>
          <p:nvPr/>
        </p:nvSpPr>
        <p:spPr>
          <a:xfrm>
            <a:off x="8943187" y="5197425"/>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VICTORIA</a:t>
            </a:r>
          </a:p>
        </p:txBody>
      </p:sp>
      <p:sp>
        <p:nvSpPr>
          <p:cNvPr id="26" name="object 20">
            <a:extLst>
              <a:ext uri="{FF2B5EF4-FFF2-40B4-BE49-F238E27FC236}">
                <a16:creationId xmlns:a16="http://schemas.microsoft.com/office/drawing/2014/main" id="{883C6D72-055A-B7CA-04C0-427D461DBC51}"/>
              </a:ext>
            </a:extLst>
          </p:cNvPr>
          <p:cNvSpPr txBox="1"/>
          <p:nvPr/>
        </p:nvSpPr>
        <p:spPr>
          <a:xfrm>
            <a:off x="9274280" y="4756555"/>
            <a:ext cx="1057188" cy="24814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7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AUSTRALIAN </a:t>
            </a:r>
            <a:br>
              <a:rPr kumimoji="0" lang="en-AU" sz="7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br>
            <a:r>
              <a:rPr kumimoji="0" lang="en-AU" sz="7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CAPITAL TERRITORY</a:t>
            </a:r>
          </a:p>
        </p:txBody>
      </p:sp>
      <p:sp>
        <p:nvSpPr>
          <p:cNvPr id="28" name="object 11">
            <a:extLst>
              <a:ext uri="{FF2B5EF4-FFF2-40B4-BE49-F238E27FC236}">
                <a16:creationId xmlns:a16="http://schemas.microsoft.com/office/drawing/2014/main" id="{9FF0F47D-E5A1-5869-676B-8D50DB12367B}"/>
              </a:ext>
            </a:extLst>
          </p:cNvPr>
          <p:cNvSpPr txBox="1"/>
          <p:nvPr/>
        </p:nvSpPr>
        <p:spPr>
          <a:xfrm>
            <a:off x="10384040" y="5026399"/>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Canberra</a:t>
            </a:r>
          </a:p>
        </p:txBody>
      </p:sp>
      <p:sp>
        <p:nvSpPr>
          <p:cNvPr id="29" name="object 11">
            <a:extLst>
              <a:ext uri="{FF2B5EF4-FFF2-40B4-BE49-F238E27FC236}">
                <a16:creationId xmlns:a16="http://schemas.microsoft.com/office/drawing/2014/main" id="{AE60D30C-0B52-8822-E319-F50991D8E0C8}"/>
              </a:ext>
            </a:extLst>
          </p:cNvPr>
          <p:cNvSpPr txBox="1"/>
          <p:nvPr/>
        </p:nvSpPr>
        <p:spPr>
          <a:xfrm>
            <a:off x="11011563" y="3525393"/>
            <a:ext cx="77725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Brisbane</a:t>
            </a:r>
          </a:p>
        </p:txBody>
      </p:sp>
      <p:sp>
        <p:nvSpPr>
          <p:cNvPr id="30" name="object 11">
            <a:extLst>
              <a:ext uri="{FF2B5EF4-FFF2-40B4-BE49-F238E27FC236}">
                <a16:creationId xmlns:a16="http://schemas.microsoft.com/office/drawing/2014/main" id="{C92C6C7A-46AF-3A35-5134-8263300706C1}"/>
              </a:ext>
            </a:extLst>
          </p:cNvPr>
          <p:cNvSpPr txBox="1"/>
          <p:nvPr/>
        </p:nvSpPr>
        <p:spPr>
          <a:xfrm>
            <a:off x="8736476" y="5590008"/>
            <a:ext cx="8764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Melbourne</a:t>
            </a:r>
          </a:p>
        </p:txBody>
      </p:sp>
      <p:sp>
        <p:nvSpPr>
          <p:cNvPr id="31" name="object 11">
            <a:extLst>
              <a:ext uri="{FF2B5EF4-FFF2-40B4-BE49-F238E27FC236}">
                <a16:creationId xmlns:a16="http://schemas.microsoft.com/office/drawing/2014/main" id="{BB469845-8A3C-6E6A-0A92-8E2BF02CE68D}"/>
              </a:ext>
            </a:extLst>
          </p:cNvPr>
          <p:cNvSpPr txBox="1"/>
          <p:nvPr/>
        </p:nvSpPr>
        <p:spPr>
          <a:xfrm>
            <a:off x="7563909" y="4850849"/>
            <a:ext cx="767729"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Adelaide</a:t>
            </a:r>
          </a:p>
        </p:txBody>
      </p:sp>
      <p:sp>
        <p:nvSpPr>
          <p:cNvPr id="32" name="object 11">
            <a:extLst>
              <a:ext uri="{FF2B5EF4-FFF2-40B4-BE49-F238E27FC236}">
                <a16:creationId xmlns:a16="http://schemas.microsoft.com/office/drawing/2014/main" id="{1FDED5B8-DEA2-37D5-A9B4-F15E28620072}"/>
              </a:ext>
            </a:extLst>
          </p:cNvPr>
          <p:cNvSpPr txBox="1"/>
          <p:nvPr/>
        </p:nvSpPr>
        <p:spPr>
          <a:xfrm>
            <a:off x="9845670" y="6393444"/>
            <a:ext cx="559943"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Hobart</a:t>
            </a:r>
          </a:p>
        </p:txBody>
      </p:sp>
      <p:sp>
        <p:nvSpPr>
          <p:cNvPr id="33" name="object 11">
            <a:extLst>
              <a:ext uri="{FF2B5EF4-FFF2-40B4-BE49-F238E27FC236}">
                <a16:creationId xmlns:a16="http://schemas.microsoft.com/office/drawing/2014/main" id="{A3383F36-4B79-BAEB-E119-76B1E98E1DC4}"/>
              </a:ext>
            </a:extLst>
          </p:cNvPr>
          <p:cNvSpPr txBox="1"/>
          <p:nvPr/>
        </p:nvSpPr>
        <p:spPr>
          <a:xfrm>
            <a:off x="10528386" y="4711478"/>
            <a:ext cx="692260"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000" b="0">
                <a:solidFill>
                  <a:schemeClr val="tx1"/>
                </a:solidFill>
                <a:latin typeface="Neue Haas Grotesk Text Pro" panose="020B0504020202020204" pitchFamily="34" charset="77"/>
              </a:rPr>
              <a:t>Sydney</a:t>
            </a:r>
          </a:p>
        </p:txBody>
      </p:sp>
      <p:sp>
        <p:nvSpPr>
          <p:cNvPr id="34" name="object 11">
            <a:extLst>
              <a:ext uri="{FF2B5EF4-FFF2-40B4-BE49-F238E27FC236}">
                <a16:creationId xmlns:a16="http://schemas.microsoft.com/office/drawing/2014/main" id="{57AB0089-0C95-3003-8B6D-A945BD491DA6}"/>
              </a:ext>
            </a:extLst>
          </p:cNvPr>
          <p:cNvSpPr txBox="1"/>
          <p:nvPr/>
        </p:nvSpPr>
        <p:spPr>
          <a:xfrm rot="16200000">
            <a:off x="11253664" y="5860114"/>
            <a:ext cx="1461611" cy="140423"/>
          </a:xfrm>
          <a:prstGeom prst="rect">
            <a:avLst/>
          </a:prstGeom>
        </p:spPr>
        <p:txBody>
          <a:bodyPr vert="horz" wrap="none" lIns="0" tIns="17145" rIns="0" bIns="0" rtlCol="0" anchor="t">
            <a:noAutofit/>
          </a:bodyPr>
          <a:lstStyle>
            <a:defPPr>
              <a:defRPr lang="en-US"/>
            </a:defPPr>
            <a:lvl1pPr algn="ctr">
              <a:defRPr sz="950" b="1">
                <a:solidFill>
                  <a:srgbClr val="FFFFFF"/>
                </a:solidFill>
                <a:cs typeface="Hellix"/>
              </a:defRPr>
            </a:lvl1pPr>
          </a:lstStyle>
          <a:p>
            <a:pPr algn="l"/>
            <a:r>
              <a:rPr lang="en-AU" sz="800" b="0" dirty="0">
                <a:solidFill>
                  <a:schemeClr val="tx1"/>
                </a:solidFill>
                <a:latin typeface="Neue Haas Grotesk Text Pro"/>
              </a:rPr>
              <a:t>Fuente: Bureau of Meteorology</a:t>
            </a:r>
            <a:endParaRPr sz="800" b="0" dirty="0">
              <a:solidFill>
                <a:schemeClr val="tx1"/>
              </a:solidFill>
              <a:latin typeface="Neue Haas Grotesk Text Pro"/>
            </a:endParaRPr>
          </a:p>
        </p:txBody>
      </p:sp>
      <p:sp>
        <p:nvSpPr>
          <p:cNvPr id="35" name="object 11">
            <a:extLst>
              <a:ext uri="{FF2B5EF4-FFF2-40B4-BE49-F238E27FC236}">
                <a16:creationId xmlns:a16="http://schemas.microsoft.com/office/drawing/2014/main" id="{57C4C26D-9F5D-1943-167D-121A7E227341}"/>
              </a:ext>
            </a:extLst>
          </p:cNvPr>
          <p:cNvSpPr txBox="1"/>
          <p:nvPr/>
        </p:nvSpPr>
        <p:spPr>
          <a:xfrm>
            <a:off x="6423724" y="485167"/>
            <a:ext cx="596154"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b="0">
                <a:solidFill>
                  <a:schemeClr val="tx1"/>
                </a:solidFill>
                <a:latin typeface="Neue Haas Grotesk Text Pro" panose="020B0504020202020204" pitchFamily="34" charset="77"/>
              </a:rPr>
              <a:t>Darwin</a:t>
            </a:r>
          </a:p>
        </p:txBody>
      </p:sp>
      <p:sp>
        <p:nvSpPr>
          <p:cNvPr id="36" name="object 11">
            <a:extLst>
              <a:ext uri="{FF2B5EF4-FFF2-40B4-BE49-F238E27FC236}">
                <a16:creationId xmlns:a16="http://schemas.microsoft.com/office/drawing/2014/main" id="{10825B0B-3AF3-87E9-3EF4-6CD623B04EF6}"/>
              </a:ext>
            </a:extLst>
          </p:cNvPr>
          <p:cNvSpPr txBox="1"/>
          <p:nvPr/>
        </p:nvSpPr>
        <p:spPr>
          <a:xfrm>
            <a:off x="4187293" y="4375789"/>
            <a:ext cx="514708" cy="171201"/>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r"/>
            <a:r>
              <a:rPr lang="en-AU" sz="1000" b="0">
                <a:solidFill>
                  <a:schemeClr val="tx1"/>
                </a:solidFill>
                <a:latin typeface="Neue Haas Grotesk Text Pro" panose="020B0504020202020204" pitchFamily="34" charset="77"/>
              </a:rPr>
              <a:t>Perth</a:t>
            </a:r>
          </a:p>
        </p:txBody>
      </p:sp>
      <p:sp>
        <p:nvSpPr>
          <p:cNvPr id="61" name="TextBox 60">
            <a:extLst>
              <a:ext uri="{FF2B5EF4-FFF2-40B4-BE49-F238E27FC236}">
                <a16:creationId xmlns:a16="http://schemas.microsoft.com/office/drawing/2014/main" id="{ACCE05CA-7A7E-7A42-84EE-CA20B8258C76}"/>
              </a:ext>
            </a:extLst>
          </p:cNvPr>
          <p:cNvSpPr txBox="1"/>
          <p:nvPr/>
        </p:nvSpPr>
        <p:spPr>
          <a:xfrm>
            <a:off x="838437" y="508682"/>
            <a:ext cx="6096000" cy="307777"/>
          </a:xfrm>
          <a:prstGeom prst="rect">
            <a:avLst/>
          </a:prstGeom>
          <a:noFill/>
        </p:spPr>
        <p:txBody>
          <a:bodyPr wrap="square">
            <a:spAutoFit/>
          </a:bodyPr>
          <a:lstStyle/>
          <a:p>
            <a:r>
              <a:rPr lang="en-AU" sz="1400" dirty="0" err="1">
                <a:latin typeface="Neue Haas Grotesk Text Pro" panose="020B0504020202020204" pitchFamily="34" charset="77"/>
              </a:rPr>
              <a:t>Milímetros</a:t>
            </a:r>
            <a:endParaRPr lang="en-AU" sz="1400" dirty="0">
              <a:latin typeface="Neue Haas Grotesk Text Pro" panose="020B0504020202020204" pitchFamily="34" charset="77"/>
            </a:endParaRPr>
          </a:p>
        </p:txBody>
      </p:sp>
      <p:grpSp>
        <p:nvGrpSpPr>
          <p:cNvPr id="80" name="Group 79">
            <a:extLst>
              <a:ext uri="{FF2B5EF4-FFF2-40B4-BE49-F238E27FC236}">
                <a16:creationId xmlns:a16="http://schemas.microsoft.com/office/drawing/2014/main" id="{1B9350A9-735D-3674-C4E0-39F10FF0264F}"/>
              </a:ext>
            </a:extLst>
          </p:cNvPr>
          <p:cNvGrpSpPr/>
          <p:nvPr/>
        </p:nvGrpSpPr>
        <p:grpSpPr>
          <a:xfrm>
            <a:off x="642159" y="900333"/>
            <a:ext cx="1555120" cy="3438260"/>
            <a:chOff x="474103" y="1037367"/>
            <a:chExt cx="1555120" cy="3438260"/>
          </a:xfrm>
        </p:grpSpPr>
        <p:sp>
          <p:nvSpPr>
            <p:cNvPr id="43" name="Oval 42">
              <a:extLst>
                <a:ext uri="{FF2B5EF4-FFF2-40B4-BE49-F238E27FC236}">
                  <a16:creationId xmlns:a16="http://schemas.microsoft.com/office/drawing/2014/main" id="{A3358941-33A8-0B63-C8F7-048B236F2C7C}"/>
                </a:ext>
              </a:extLst>
            </p:cNvPr>
            <p:cNvSpPr/>
            <p:nvPr/>
          </p:nvSpPr>
          <p:spPr>
            <a:xfrm rot="10800000">
              <a:off x="474103" y="4259475"/>
              <a:ext cx="196278" cy="196279"/>
            </a:xfrm>
            <a:prstGeom prst="ellipse">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4" name="Oval 43">
              <a:extLst>
                <a:ext uri="{FF2B5EF4-FFF2-40B4-BE49-F238E27FC236}">
                  <a16:creationId xmlns:a16="http://schemas.microsoft.com/office/drawing/2014/main" id="{FC47C233-3A26-75D0-A14F-A15C33169DB3}"/>
                </a:ext>
              </a:extLst>
            </p:cNvPr>
            <p:cNvSpPr/>
            <p:nvPr/>
          </p:nvSpPr>
          <p:spPr>
            <a:xfrm rot="10800000">
              <a:off x="474103" y="3993587"/>
              <a:ext cx="196278" cy="196279"/>
            </a:xfrm>
            <a:prstGeom prst="ellipse">
              <a:avLst/>
            </a:prstGeom>
            <a:solidFill>
              <a:srgbClr val="FCEF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5" name="Oval 44">
              <a:extLst>
                <a:ext uri="{FF2B5EF4-FFF2-40B4-BE49-F238E27FC236}">
                  <a16:creationId xmlns:a16="http://schemas.microsoft.com/office/drawing/2014/main" id="{836E4649-668C-5CBB-6090-86DE6F423C5F}"/>
                </a:ext>
              </a:extLst>
            </p:cNvPr>
            <p:cNvSpPr/>
            <p:nvPr/>
          </p:nvSpPr>
          <p:spPr>
            <a:xfrm rot="10800000">
              <a:off x="474103" y="3727699"/>
              <a:ext cx="196278" cy="196279"/>
            </a:xfrm>
            <a:prstGeom prst="ellipse">
              <a:avLst/>
            </a:prstGeom>
            <a:solidFill>
              <a:srgbClr val="FFDD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6" name="Oval 45">
              <a:extLst>
                <a:ext uri="{FF2B5EF4-FFF2-40B4-BE49-F238E27FC236}">
                  <a16:creationId xmlns:a16="http://schemas.microsoft.com/office/drawing/2014/main" id="{A4D9B28B-0533-721B-4C6C-EF2ED642864C}"/>
                </a:ext>
              </a:extLst>
            </p:cNvPr>
            <p:cNvSpPr/>
            <p:nvPr/>
          </p:nvSpPr>
          <p:spPr>
            <a:xfrm rot="10800000">
              <a:off x="474103" y="3461811"/>
              <a:ext cx="196278" cy="196279"/>
            </a:xfrm>
            <a:prstGeom prst="ellipse">
              <a:avLst/>
            </a:prstGeom>
            <a:solidFill>
              <a:srgbClr val="FFCF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7" name="Oval 46">
              <a:extLst>
                <a:ext uri="{FF2B5EF4-FFF2-40B4-BE49-F238E27FC236}">
                  <a16:creationId xmlns:a16="http://schemas.microsoft.com/office/drawing/2014/main" id="{C9BA8C2D-930C-A23C-63FE-964A14495CE5}"/>
                </a:ext>
              </a:extLst>
            </p:cNvPr>
            <p:cNvSpPr/>
            <p:nvPr/>
          </p:nvSpPr>
          <p:spPr>
            <a:xfrm rot="10800000">
              <a:off x="474103" y="3195924"/>
              <a:ext cx="196278" cy="196279"/>
            </a:xfrm>
            <a:prstGeom prst="ellipse">
              <a:avLst/>
            </a:prstGeom>
            <a:solidFill>
              <a:srgbClr val="F3C9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8" name="Oval 47">
              <a:extLst>
                <a:ext uri="{FF2B5EF4-FFF2-40B4-BE49-F238E27FC236}">
                  <a16:creationId xmlns:a16="http://schemas.microsoft.com/office/drawing/2014/main" id="{88F702A2-AC74-0740-0159-77C0E9CBEF43}"/>
                </a:ext>
              </a:extLst>
            </p:cNvPr>
            <p:cNvSpPr/>
            <p:nvPr/>
          </p:nvSpPr>
          <p:spPr>
            <a:xfrm rot="10800000">
              <a:off x="474103" y="2930035"/>
              <a:ext cx="196278" cy="196279"/>
            </a:xfrm>
            <a:prstGeom prst="ellipse">
              <a:avLst/>
            </a:prstGeom>
            <a:solidFill>
              <a:srgbClr val="CDE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49" name="Oval 48">
              <a:extLst>
                <a:ext uri="{FF2B5EF4-FFF2-40B4-BE49-F238E27FC236}">
                  <a16:creationId xmlns:a16="http://schemas.microsoft.com/office/drawing/2014/main" id="{C606E4B9-BFA8-E61E-5CB2-DC3B7676B0DB}"/>
                </a:ext>
              </a:extLst>
            </p:cNvPr>
            <p:cNvSpPr/>
            <p:nvPr/>
          </p:nvSpPr>
          <p:spPr>
            <a:xfrm rot="10800000">
              <a:off x="474103" y="2664148"/>
              <a:ext cx="196278" cy="196279"/>
            </a:xfrm>
            <a:prstGeom prst="ellipse">
              <a:avLst/>
            </a:prstGeom>
            <a:solidFill>
              <a:srgbClr val="A3BF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0" name="Oval 49">
              <a:extLst>
                <a:ext uri="{FF2B5EF4-FFF2-40B4-BE49-F238E27FC236}">
                  <a16:creationId xmlns:a16="http://schemas.microsoft.com/office/drawing/2014/main" id="{62A8E925-66CF-DC06-BE15-4EA8E06ADBE6}"/>
                </a:ext>
              </a:extLst>
            </p:cNvPr>
            <p:cNvSpPr/>
            <p:nvPr/>
          </p:nvSpPr>
          <p:spPr>
            <a:xfrm rot="10800000">
              <a:off x="474103" y="2398261"/>
              <a:ext cx="196278" cy="196279"/>
            </a:xfrm>
            <a:prstGeom prst="ellipse">
              <a:avLst/>
            </a:prstGeom>
            <a:solidFill>
              <a:srgbClr val="5BC5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1" name="Oval 50">
              <a:extLst>
                <a:ext uri="{FF2B5EF4-FFF2-40B4-BE49-F238E27FC236}">
                  <a16:creationId xmlns:a16="http://schemas.microsoft.com/office/drawing/2014/main" id="{9CF95113-BF3D-0DE3-BBD2-50C263FF374C}"/>
                </a:ext>
              </a:extLst>
            </p:cNvPr>
            <p:cNvSpPr/>
            <p:nvPr/>
          </p:nvSpPr>
          <p:spPr>
            <a:xfrm rot="10800000">
              <a:off x="474103" y="2132373"/>
              <a:ext cx="196278" cy="196279"/>
            </a:xfrm>
            <a:prstGeom prst="ellipse">
              <a:avLst/>
            </a:prstGeom>
            <a:solidFill>
              <a:srgbClr val="419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2" name="Oval 51">
              <a:extLst>
                <a:ext uri="{FF2B5EF4-FFF2-40B4-BE49-F238E27FC236}">
                  <a16:creationId xmlns:a16="http://schemas.microsoft.com/office/drawing/2014/main" id="{A0176873-B170-E005-1828-5CEB71AADA44}"/>
                </a:ext>
              </a:extLst>
            </p:cNvPr>
            <p:cNvSpPr/>
            <p:nvPr/>
          </p:nvSpPr>
          <p:spPr>
            <a:xfrm rot="10800000">
              <a:off x="474103" y="1866485"/>
              <a:ext cx="196278" cy="196279"/>
            </a:xfrm>
            <a:prstGeom prst="ellipse">
              <a:avLst/>
            </a:prstGeom>
            <a:solidFill>
              <a:srgbClr val="3F81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3" name="Oval 52">
              <a:extLst>
                <a:ext uri="{FF2B5EF4-FFF2-40B4-BE49-F238E27FC236}">
                  <a16:creationId xmlns:a16="http://schemas.microsoft.com/office/drawing/2014/main" id="{3B6BC99C-68BC-A674-DBFD-E9C56CB484FD}"/>
                </a:ext>
              </a:extLst>
            </p:cNvPr>
            <p:cNvSpPr/>
            <p:nvPr/>
          </p:nvSpPr>
          <p:spPr>
            <a:xfrm rot="10800000">
              <a:off x="474103" y="1600597"/>
              <a:ext cx="196278" cy="196279"/>
            </a:xfrm>
            <a:prstGeom prst="ellipse">
              <a:avLst/>
            </a:prstGeom>
            <a:solidFill>
              <a:srgbClr val="378F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4" name="Oval 53">
              <a:extLst>
                <a:ext uri="{FF2B5EF4-FFF2-40B4-BE49-F238E27FC236}">
                  <a16:creationId xmlns:a16="http://schemas.microsoft.com/office/drawing/2014/main" id="{1BCE0F62-9322-77A8-80B1-F0FDEADFBBB1}"/>
                </a:ext>
              </a:extLst>
            </p:cNvPr>
            <p:cNvSpPr/>
            <p:nvPr/>
          </p:nvSpPr>
          <p:spPr>
            <a:xfrm rot="10800000">
              <a:off x="474103" y="1334710"/>
              <a:ext cx="196278" cy="196279"/>
            </a:xfrm>
            <a:prstGeom prst="ellipse">
              <a:avLst/>
            </a:prstGeom>
            <a:solidFill>
              <a:srgbClr val="468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55" name="Oval 54">
              <a:extLst>
                <a:ext uri="{FF2B5EF4-FFF2-40B4-BE49-F238E27FC236}">
                  <a16:creationId xmlns:a16="http://schemas.microsoft.com/office/drawing/2014/main" id="{E111921E-5708-7426-1A90-DCFBA1FD7740}"/>
                </a:ext>
              </a:extLst>
            </p:cNvPr>
            <p:cNvSpPr/>
            <p:nvPr/>
          </p:nvSpPr>
          <p:spPr>
            <a:xfrm rot="10800000">
              <a:off x="474103" y="1068826"/>
              <a:ext cx="196278" cy="196279"/>
            </a:xfrm>
            <a:prstGeom prst="ellipse">
              <a:avLst/>
            </a:prstGeom>
            <a:solidFill>
              <a:srgbClr val="2F54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grpSp>
          <p:nvGrpSpPr>
            <p:cNvPr id="79" name="Group 78">
              <a:extLst>
                <a:ext uri="{FF2B5EF4-FFF2-40B4-BE49-F238E27FC236}">
                  <a16:creationId xmlns:a16="http://schemas.microsoft.com/office/drawing/2014/main" id="{C21FE6A4-D093-DD9C-21AF-3E2B0ECE0289}"/>
                </a:ext>
              </a:extLst>
            </p:cNvPr>
            <p:cNvGrpSpPr/>
            <p:nvPr/>
          </p:nvGrpSpPr>
          <p:grpSpPr>
            <a:xfrm>
              <a:off x="773392" y="1037367"/>
              <a:ext cx="1255831" cy="3438260"/>
              <a:chOff x="2108246" y="1101678"/>
              <a:chExt cx="1255831" cy="3438260"/>
            </a:xfrm>
          </p:grpSpPr>
          <p:sp>
            <p:nvSpPr>
              <p:cNvPr id="66" name="object 11">
                <a:extLst>
                  <a:ext uri="{FF2B5EF4-FFF2-40B4-BE49-F238E27FC236}">
                    <a16:creationId xmlns:a16="http://schemas.microsoft.com/office/drawing/2014/main" id="{8D43ACDB-2874-9184-76FB-19D535697605}"/>
                  </a:ext>
                </a:extLst>
              </p:cNvPr>
              <p:cNvSpPr txBox="1"/>
              <p:nvPr/>
            </p:nvSpPr>
            <p:spPr>
              <a:xfrm flipH="1">
                <a:off x="2108246" y="1101678"/>
                <a:ext cx="125583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3200 / 126</a:t>
                </a:r>
                <a:endParaRPr sz="1400" b="0">
                  <a:solidFill>
                    <a:schemeClr val="tx1"/>
                  </a:solidFill>
                  <a:latin typeface="Neue Haas Grotesk Text Pro" panose="020B0504020202020204" pitchFamily="34" charset="77"/>
                </a:endParaRPr>
              </a:p>
            </p:txBody>
          </p:sp>
          <p:sp>
            <p:nvSpPr>
              <p:cNvPr id="67" name="object 11">
                <a:extLst>
                  <a:ext uri="{FF2B5EF4-FFF2-40B4-BE49-F238E27FC236}">
                    <a16:creationId xmlns:a16="http://schemas.microsoft.com/office/drawing/2014/main" id="{714419B0-672C-03CC-274C-ADA42178DD4B}"/>
                  </a:ext>
                </a:extLst>
              </p:cNvPr>
              <p:cNvSpPr txBox="1"/>
              <p:nvPr/>
            </p:nvSpPr>
            <p:spPr>
              <a:xfrm flipH="1">
                <a:off x="2108246" y="1368804"/>
                <a:ext cx="1117463"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2400 / 94.5</a:t>
                </a:r>
                <a:endParaRPr sz="1400" b="0">
                  <a:solidFill>
                    <a:schemeClr val="tx1"/>
                  </a:solidFill>
                  <a:latin typeface="Neue Haas Grotesk Text Pro" panose="020B0504020202020204" pitchFamily="34" charset="77"/>
                </a:endParaRPr>
              </a:p>
            </p:txBody>
          </p:sp>
          <p:sp>
            <p:nvSpPr>
              <p:cNvPr id="68" name="object 11">
                <a:extLst>
                  <a:ext uri="{FF2B5EF4-FFF2-40B4-BE49-F238E27FC236}">
                    <a16:creationId xmlns:a16="http://schemas.microsoft.com/office/drawing/2014/main" id="{B4166A83-4870-7851-B295-14768B25E580}"/>
                  </a:ext>
                </a:extLst>
              </p:cNvPr>
              <p:cNvSpPr txBox="1"/>
              <p:nvPr/>
            </p:nvSpPr>
            <p:spPr>
              <a:xfrm flipH="1">
                <a:off x="2108246" y="1635929"/>
                <a:ext cx="111746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2000 / 78.7</a:t>
                </a:r>
                <a:endParaRPr sz="1400" b="0">
                  <a:solidFill>
                    <a:schemeClr val="tx1"/>
                  </a:solidFill>
                  <a:latin typeface="Neue Haas Grotesk Text Pro" panose="020B0504020202020204" pitchFamily="34" charset="77"/>
                </a:endParaRPr>
              </a:p>
            </p:txBody>
          </p:sp>
          <p:sp>
            <p:nvSpPr>
              <p:cNvPr id="69" name="object 11">
                <a:extLst>
                  <a:ext uri="{FF2B5EF4-FFF2-40B4-BE49-F238E27FC236}">
                    <a16:creationId xmlns:a16="http://schemas.microsoft.com/office/drawing/2014/main" id="{EAA64494-B0E3-7827-E467-6A244307A0C3}"/>
                  </a:ext>
                </a:extLst>
              </p:cNvPr>
              <p:cNvSpPr txBox="1"/>
              <p:nvPr/>
            </p:nvSpPr>
            <p:spPr>
              <a:xfrm flipH="1">
                <a:off x="2108246" y="1903054"/>
                <a:ext cx="1117459"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1600 / 63</a:t>
                </a:r>
                <a:endParaRPr sz="1400" b="0">
                  <a:solidFill>
                    <a:schemeClr val="tx1"/>
                  </a:solidFill>
                  <a:latin typeface="Neue Haas Grotesk Text Pro" panose="020B0504020202020204" pitchFamily="34" charset="77"/>
                </a:endParaRPr>
              </a:p>
            </p:txBody>
          </p:sp>
          <p:sp>
            <p:nvSpPr>
              <p:cNvPr id="70" name="object 11">
                <a:extLst>
                  <a:ext uri="{FF2B5EF4-FFF2-40B4-BE49-F238E27FC236}">
                    <a16:creationId xmlns:a16="http://schemas.microsoft.com/office/drawing/2014/main" id="{3BBD7E54-F884-4FC0-63E9-0200222CE455}"/>
                  </a:ext>
                </a:extLst>
              </p:cNvPr>
              <p:cNvSpPr txBox="1"/>
              <p:nvPr/>
            </p:nvSpPr>
            <p:spPr>
              <a:xfrm flipH="1">
                <a:off x="2108247" y="2170179"/>
                <a:ext cx="96699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1200 / 47.2</a:t>
                </a:r>
                <a:endParaRPr sz="1400" b="0">
                  <a:solidFill>
                    <a:schemeClr val="tx1"/>
                  </a:solidFill>
                  <a:latin typeface="Neue Haas Grotesk Text Pro" panose="020B0504020202020204" pitchFamily="34" charset="77"/>
                </a:endParaRPr>
              </a:p>
            </p:txBody>
          </p:sp>
          <p:sp>
            <p:nvSpPr>
              <p:cNvPr id="71" name="object 11">
                <a:extLst>
                  <a:ext uri="{FF2B5EF4-FFF2-40B4-BE49-F238E27FC236}">
                    <a16:creationId xmlns:a16="http://schemas.microsoft.com/office/drawing/2014/main" id="{55E66789-A2C0-26DA-A635-63F1B20AE455}"/>
                  </a:ext>
                </a:extLst>
              </p:cNvPr>
              <p:cNvSpPr txBox="1"/>
              <p:nvPr/>
            </p:nvSpPr>
            <p:spPr>
              <a:xfrm flipH="1">
                <a:off x="2108247" y="2437304"/>
                <a:ext cx="1117458"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100 / 39.40</a:t>
                </a:r>
                <a:endParaRPr sz="1400" b="0">
                  <a:solidFill>
                    <a:schemeClr val="tx1"/>
                  </a:solidFill>
                  <a:latin typeface="Neue Haas Grotesk Text Pro" panose="020B0504020202020204" pitchFamily="34" charset="77"/>
                </a:endParaRPr>
              </a:p>
            </p:txBody>
          </p:sp>
          <p:sp>
            <p:nvSpPr>
              <p:cNvPr id="72" name="object 11">
                <a:extLst>
                  <a:ext uri="{FF2B5EF4-FFF2-40B4-BE49-F238E27FC236}">
                    <a16:creationId xmlns:a16="http://schemas.microsoft.com/office/drawing/2014/main" id="{AF3B028F-A041-808A-15D3-444577C929C9}"/>
                  </a:ext>
                </a:extLst>
              </p:cNvPr>
              <p:cNvSpPr txBox="1"/>
              <p:nvPr/>
            </p:nvSpPr>
            <p:spPr>
              <a:xfrm flipH="1">
                <a:off x="2108246" y="2704429"/>
                <a:ext cx="1117457"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800 / 31.5</a:t>
                </a:r>
                <a:endParaRPr sz="1400" b="0">
                  <a:solidFill>
                    <a:schemeClr val="tx1"/>
                  </a:solidFill>
                  <a:latin typeface="Neue Haas Grotesk Text Pro" panose="020B0504020202020204" pitchFamily="34" charset="77"/>
                </a:endParaRPr>
              </a:p>
            </p:txBody>
          </p:sp>
          <p:sp>
            <p:nvSpPr>
              <p:cNvPr id="73" name="object 11">
                <a:extLst>
                  <a:ext uri="{FF2B5EF4-FFF2-40B4-BE49-F238E27FC236}">
                    <a16:creationId xmlns:a16="http://schemas.microsoft.com/office/drawing/2014/main" id="{F3EF5F1F-A2C5-F4B7-8DED-341797526980}"/>
                  </a:ext>
                </a:extLst>
              </p:cNvPr>
              <p:cNvSpPr txBox="1"/>
              <p:nvPr/>
            </p:nvSpPr>
            <p:spPr>
              <a:xfrm flipH="1">
                <a:off x="2108247" y="2971554"/>
                <a:ext cx="97979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600 / 23.6</a:t>
                </a:r>
                <a:endParaRPr sz="1400" b="0">
                  <a:solidFill>
                    <a:schemeClr val="tx1"/>
                  </a:solidFill>
                  <a:latin typeface="Neue Haas Grotesk Text Pro" panose="020B0504020202020204" pitchFamily="34" charset="77"/>
                </a:endParaRPr>
              </a:p>
            </p:txBody>
          </p:sp>
          <p:sp>
            <p:nvSpPr>
              <p:cNvPr id="74" name="object 11">
                <a:extLst>
                  <a:ext uri="{FF2B5EF4-FFF2-40B4-BE49-F238E27FC236}">
                    <a16:creationId xmlns:a16="http://schemas.microsoft.com/office/drawing/2014/main" id="{98884E9F-638D-CC42-B972-4BCBB071FE81}"/>
                  </a:ext>
                </a:extLst>
              </p:cNvPr>
              <p:cNvSpPr txBox="1"/>
              <p:nvPr/>
            </p:nvSpPr>
            <p:spPr>
              <a:xfrm flipH="1">
                <a:off x="2108247" y="3238679"/>
                <a:ext cx="979792"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500 / 19.7</a:t>
                </a:r>
                <a:endParaRPr sz="1400" b="0">
                  <a:solidFill>
                    <a:schemeClr val="tx1"/>
                  </a:solidFill>
                  <a:latin typeface="Neue Haas Grotesk Text Pro" panose="020B0504020202020204" pitchFamily="34" charset="77"/>
                </a:endParaRPr>
              </a:p>
            </p:txBody>
          </p:sp>
          <p:sp>
            <p:nvSpPr>
              <p:cNvPr id="75" name="object 11">
                <a:extLst>
                  <a:ext uri="{FF2B5EF4-FFF2-40B4-BE49-F238E27FC236}">
                    <a16:creationId xmlns:a16="http://schemas.microsoft.com/office/drawing/2014/main" id="{2584428E-49FA-02EE-835F-193427F4955F}"/>
                  </a:ext>
                </a:extLst>
              </p:cNvPr>
              <p:cNvSpPr txBox="1"/>
              <p:nvPr/>
            </p:nvSpPr>
            <p:spPr>
              <a:xfrm flipH="1">
                <a:off x="2108246" y="3505804"/>
                <a:ext cx="979790"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400 / 15.7</a:t>
                </a:r>
                <a:endParaRPr sz="1400" b="0">
                  <a:solidFill>
                    <a:schemeClr val="tx1"/>
                  </a:solidFill>
                  <a:latin typeface="Neue Haas Grotesk Text Pro" panose="020B0504020202020204" pitchFamily="34" charset="77"/>
                </a:endParaRPr>
              </a:p>
            </p:txBody>
          </p:sp>
          <p:sp>
            <p:nvSpPr>
              <p:cNvPr id="76" name="object 11">
                <a:extLst>
                  <a:ext uri="{FF2B5EF4-FFF2-40B4-BE49-F238E27FC236}">
                    <a16:creationId xmlns:a16="http://schemas.microsoft.com/office/drawing/2014/main" id="{908F0A58-C129-2EDD-5D71-C076777D744A}"/>
                  </a:ext>
                </a:extLst>
              </p:cNvPr>
              <p:cNvSpPr txBox="1"/>
              <p:nvPr/>
            </p:nvSpPr>
            <p:spPr>
              <a:xfrm flipH="1">
                <a:off x="2108246" y="3772929"/>
                <a:ext cx="979788"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300 / 11.8</a:t>
                </a:r>
                <a:endParaRPr sz="1400" b="0">
                  <a:solidFill>
                    <a:schemeClr val="tx1"/>
                  </a:solidFill>
                  <a:latin typeface="Neue Haas Grotesk Text Pro" panose="020B0504020202020204" pitchFamily="34" charset="77"/>
                </a:endParaRPr>
              </a:p>
            </p:txBody>
          </p:sp>
          <p:sp>
            <p:nvSpPr>
              <p:cNvPr id="77" name="object 11">
                <a:extLst>
                  <a:ext uri="{FF2B5EF4-FFF2-40B4-BE49-F238E27FC236}">
                    <a16:creationId xmlns:a16="http://schemas.microsoft.com/office/drawing/2014/main" id="{E73DBEC5-F442-CC5E-90AD-0DA2946ECFB8}"/>
                  </a:ext>
                </a:extLst>
              </p:cNvPr>
              <p:cNvSpPr txBox="1"/>
              <p:nvPr/>
            </p:nvSpPr>
            <p:spPr>
              <a:xfrm flipH="1">
                <a:off x="2108247" y="4040054"/>
                <a:ext cx="1117456"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200 / 7.9</a:t>
                </a:r>
                <a:endParaRPr sz="1400" b="0">
                  <a:solidFill>
                    <a:schemeClr val="tx1"/>
                  </a:solidFill>
                  <a:latin typeface="Neue Haas Grotesk Text Pro" panose="020B0504020202020204" pitchFamily="34" charset="77"/>
                </a:endParaRPr>
              </a:p>
            </p:txBody>
          </p:sp>
          <p:sp>
            <p:nvSpPr>
              <p:cNvPr id="78" name="object 11">
                <a:extLst>
                  <a:ext uri="{FF2B5EF4-FFF2-40B4-BE49-F238E27FC236}">
                    <a16:creationId xmlns:a16="http://schemas.microsoft.com/office/drawing/2014/main" id="{9AF64092-62F4-AC2F-1EF0-E70A6D97D82B}"/>
                  </a:ext>
                </a:extLst>
              </p:cNvPr>
              <p:cNvSpPr txBox="1"/>
              <p:nvPr/>
            </p:nvSpPr>
            <p:spPr>
              <a:xfrm flipH="1">
                <a:off x="2108246" y="4307182"/>
                <a:ext cx="64290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algn="l"/>
                <a:r>
                  <a:rPr lang="en-AU" sz="1400" b="0">
                    <a:solidFill>
                      <a:schemeClr val="tx1"/>
                    </a:solidFill>
                    <a:latin typeface="Neue Haas Grotesk Text Pro" panose="020B0504020202020204" pitchFamily="34" charset="77"/>
                  </a:rPr>
                  <a:t>0 / 0</a:t>
                </a:r>
                <a:endParaRPr sz="1400" b="0">
                  <a:solidFill>
                    <a:schemeClr val="tx1"/>
                  </a:solidFill>
                  <a:latin typeface="Neue Haas Grotesk Text Pro" panose="020B0504020202020204" pitchFamily="34" charset="77"/>
                </a:endParaRPr>
              </a:p>
            </p:txBody>
          </p:sp>
        </p:grpSp>
      </p:grpSp>
      <p:sp>
        <p:nvSpPr>
          <p:cNvPr id="82" name="object 20">
            <a:extLst>
              <a:ext uri="{FF2B5EF4-FFF2-40B4-BE49-F238E27FC236}">
                <a16:creationId xmlns:a16="http://schemas.microsoft.com/office/drawing/2014/main" id="{B1E750B5-4AE6-72BA-62A9-B86ADCF788F9}"/>
              </a:ext>
            </a:extLst>
          </p:cNvPr>
          <p:cNvSpPr txBox="1"/>
          <p:nvPr/>
        </p:nvSpPr>
        <p:spPr>
          <a:xfrm>
            <a:off x="9078199" y="6179331"/>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TASMANIA</a:t>
            </a:r>
          </a:p>
        </p:txBody>
      </p:sp>
    </p:spTree>
    <p:extLst>
      <p:ext uri="{BB962C8B-B14F-4D97-AF65-F5344CB8AC3E}">
        <p14:creationId xmlns:p14="http://schemas.microsoft.com/office/powerpoint/2010/main" val="131650104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field of vines with trees in the background&#10;&#10;Description automatically generated">
            <a:extLst>
              <a:ext uri="{FF2B5EF4-FFF2-40B4-BE49-F238E27FC236}">
                <a16:creationId xmlns:a16="http://schemas.microsoft.com/office/drawing/2014/main" id="{A65E23F0-F35A-FBE6-016F-67921596AF9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83475" y="334317"/>
            <a:ext cx="5608525" cy="3739017"/>
          </a:xfrm>
          <a:prstGeom prst="rect">
            <a:avLst/>
          </a:prstGeom>
        </p:spPr>
      </p:pic>
      <p:pic>
        <p:nvPicPr>
          <p:cNvPr id="4" name="Picture 3" descr="A field of crops in a valley&#10;&#10;Description automatically generated">
            <a:extLst>
              <a:ext uri="{FF2B5EF4-FFF2-40B4-BE49-F238E27FC236}">
                <a16:creationId xmlns:a16="http://schemas.microsoft.com/office/drawing/2014/main" id="{11128844-DAA4-4C91-1B6E-920FAE885B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988" y="3104504"/>
            <a:ext cx="5632313" cy="3753496"/>
          </a:xfrm>
          <a:prstGeom prst="rect">
            <a:avLst/>
          </a:prstGeom>
        </p:spPr>
      </p:pic>
      <p:sp>
        <p:nvSpPr>
          <p:cNvPr id="7" name="Content Placeholder 2">
            <a:extLst>
              <a:ext uri="{FF2B5EF4-FFF2-40B4-BE49-F238E27FC236}">
                <a16:creationId xmlns:a16="http://schemas.microsoft.com/office/drawing/2014/main" id="{1200BBB0-4B55-451C-A8D4-2FBDCCA69E86}"/>
              </a:ext>
            </a:extLst>
          </p:cNvPr>
          <p:cNvSpPr txBox="1"/>
          <p:nvPr/>
        </p:nvSpPr>
        <p:spPr>
          <a:xfrm>
            <a:off x="407988" y="2114926"/>
            <a:ext cx="5688012" cy="1123522"/>
          </a:xfrm>
          <a:prstGeom prst="rect">
            <a:avLst/>
          </a:prstGeom>
        </p:spPr>
        <p:txBody>
          <a:bodyPr anchor="t" anchorCtr="0"/>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en-US" sz="1600" dirty="0">
                <a:latin typeface="Neue Haas Grotesk Text Pro" panose="020B0504020202020204" pitchFamily="34" charset="77"/>
              </a:rPr>
              <a:t>Las zonas </a:t>
            </a:r>
            <a:r>
              <a:rPr lang="en-US" sz="1600" dirty="0" err="1">
                <a:latin typeface="Neue Haas Grotesk Text Pro" panose="020B0504020202020204" pitchFamily="34" charset="77"/>
              </a:rPr>
              <a:t>en</a:t>
            </a:r>
            <a:r>
              <a:rPr lang="en-US" sz="1600" dirty="0">
                <a:latin typeface="Neue Haas Grotesk Text Pro" panose="020B0504020202020204" pitchFamily="34" charset="77"/>
              </a:rPr>
              <a:t> latitudes </a:t>
            </a:r>
            <a:r>
              <a:rPr lang="en-US" sz="1600" dirty="0" err="1">
                <a:latin typeface="Neue Haas Grotesk Text Pro" panose="020B0504020202020204" pitchFamily="34" charset="77"/>
              </a:rPr>
              <a:t>más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elevadas</a:t>
            </a:r>
            <a:r>
              <a:rPr lang="en-US" sz="1600" dirty="0">
                <a:latin typeface="Neue Haas Grotesk Text Pro" panose="020B0504020202020204" pitchFamily="34" charset="77"/>
              </a:rPr>
              <a:t> – las </a:t>
            </a:r>
            <a:r>
              <a:rPr lang="en-US" sz="1600" dirty="0" err="1">
                <a:latin typeface="Neue Haas Grotesk Text Pro" panose="020B0504020202020204" pitchFamily="34" charset="77"/>
              </a:rPr>
              <a:t>cuales</a:t>
            </a:r>
            <a:r>
              <a:rPr lang="en-US" sz="1600" dirty="0">
                <a:latin typeface="Neue Haas Grotesk Text Pro" panose="020B0504020202020204" pitchFamily="34" charset="77"/>
              </a:rPr>
              <a:t> son </a:t>
            </a:r>
            <a:r>
              <a:rPr lang="en-US" sz="1600" dirty="0" err="1">
                <a:latin typeface="Neue Haas Grotesk Text Pro" panose="020B0504020202020204" pitchFamily="34" charset="77"/>
              </a:rPr>
              <a:t>más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alejadas</a:t>
            </a:r>
            <a:r>
              <a:rPr lang="en-US" sz="1600" dirty="0">
                <a:latin typeface="Neue Haas Grotesk Text Pro" panose="020B0504020202020204" pitchFamily="34" charset="77"/>
              </a:rPr>
              <a:t> de la </a:t>
            </a:r>
            <a:r>
              <a:rPr lang="en-US" sz="1600" dirty="0" err="1">
                <a:latin typeface="Neue Haas Grotesk Text Pro" panose="020B0504020202020204" pitchFamily="34" charset="77"/>
              </a:rPr>
              <a:t>línea</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ecuatorial</a:t>
            </a:r>
            <a:r>
              <a:rPr lang="en-US" sz="1600" dirty="0">
                <a:latin typeface="Neue Haas Grotesk Text Pro" panose="020B0504020202020204" pitchFamily="34" charset="77"/>
              </a:rPr>
              <a:t> - son </a:t>
            </a:r>
            <a:r>
              <a:rPr lang="en-US" sz="1600" dirty="0" err="1">
                <a:latin typeface="Neue Haas Grotesk Text Pro" panose="020B0504020202020204" pitchFamily="34" charset="77"/>
              </a:rPr>
              <a:t>más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frías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esto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hace</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que</a:t>
            </a:r>
            <a:r>
              <a:rPr lang="en-US" sz="1600" dirty="0">
                <a:latin typeface="Neue Haas Grotesk Text Pro" panose="020B0504020202020204" pitchFamily="34" charset="77"/>
              </a:rPr>
              <a:t> el sur de Australia sea </a:t>
            </a:r>
            <a:r>
              <a:rPr lang="en-US" sz="1600" dirty="0" err="1">
                <a:latin typeface="Neue Haas Grotesk Text Pro" panose="020B0504020202020204" pitchFamily="34" charset="77"/>
              </a:rPr>
              <a:t>mucho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más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frio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que</a:t>
            </a:r>
            <a:r>
              <a:rPr lang="en-US" sz="1600" dirty="0">
                <a:latin typeface="Neue Haas Grotesk Text Pro" panose="020B0504020202020204" pitchFamily="34" charset="77"/>
              </a:rPr>
              <a:t> el </a:t>
            </a:r>
            <a:r>
              <a:rPr lang="en-US" sz="1600" dirty="0" err="1">
                <a:latin typeface="Neue Haas Grotesk Text Pro" panose="020B0504020202020204" pitchFamily="34" charset="77"/>
              </a:rPr>
              <a:t>norte</a:t>
            </a:r>
            <a:r>
              <a:rPr lang="en-US" sz="1600" dirty="0">
                <a:latin typeface="Neue Haas Grotesk Text Pro" panose="020B0504020202020204" pitchFamily="34" charset="77"/>
              </a:rPr>
              <a:t>. </a:t>
            </a:r>
          </a:p>
          <a:p>
            <a:pPr marL="0" indent="0">
              <a:buNone/>
            </a:pPr>
            <a:endParaRPr lang="en-US" sz="1600" dirty="0">
              <a:latin typeface="Neue Haas Grotesk Text Pro" panose="020B0504020202020204" pitchFamily="34" charset="77"/>
            </a:endParaRPr>
          </a:p>
        </p:txBody>
      </p:sp>
      <p:sp>
        <p:nvSpPr>
          <p:cNvPr id="3" name="object 4">
            <a:extLst>
              <a:ext uri="{FF2B5EF4-FFF2-40B4-BE49-F238E27FC236}">
                <a16:creationId xmlns:a16="http://schemas.microsoft.com/office/drawing/2014/main" id="{1BE16FED-717B-55A7-D1A9-BBEF504C7E07}"/>
              </a:ext>
            </a:extLst>
          </p:cNvPr>
          <p:cNvSpPr txBox="1"/>
          <p:nvPr/>
        </p:nvSpPr>
        <p:spPr>
          <a:xfrm>
            <a:off x="479921" y="1462857"/>
            <a:ext cx="5049997" cy="823143"/>
          </a:xfrm>
          <a:prstGeom prst="rect">
            <a:avLst/>
          </a:prstGeom>
        </p:spPr>
        <p:txBody>
          <a:bodyPr vert="horz" wrap="square" lIns="0" tIns="11521" rIns="0" bIns="0" rtlCol="0">
            <a:noAutofit/>
          </a:bodyPr>
          <a:lstStyle/>
          <a:p>
            <a:pPr defTabSz="829587">
              <a:lnSpc>
                <a:spcPct val="83000"/>
              </a:lnSpc>
              <a:tabLst>
                <a:tab pos="1156236" algn="l"/>
              </a:tabLst>
              <a:defRPr/>
            </a:pPr>
            <a:r>
              <a:rPr lang="en-US" sz="48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LATITUD</a:t>
            </a:r>
          </a:p>
          <a:p>
            <a:pPr defTabSz="829587">
              <a:lnSpc>
                <a:spcPct val="83000"/>
              </a:lnSpc>
              <a:tabLst>
                <a:tab pos="1156236" algn="l"/>
              </a:tabLst>
              <a:defRPr/>
            </a:pPr>
            <a:endParaRPr lang="en-US" sz="48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object 4">
            <a:extLst>
              <a:ext uri="{FF2B5EF4-FFF2-40B4-BE49-F238E27FC236}">
                <a16:creationId xmlns:a16="http://schemas.microsoft.com/office/drawing/2014/main" id="{F8338ADC-29D5-FEA7-AB85-2DDBBDC5F5C8}"/>
              </a:ext>
            </a:extLst>
          </p:cNvPr>
          <p:cNvSpPr txBox="1"/>
          <p:nvPr/>
        </p:nvSpPr>
        <p:spPr>
          <a:xfrm>
            <a:off x="6583474" y="4384171"/>
            <a:ext cx="5200537" cy="2639031"/>
          </a:xfrm>
          <a:prstGeom prst="rect">
            <a:avLst/>
          </a:prstGeom>
        </p:spPr>
        <p:txBody>
          <a:bodyPr vert="horz" wrap="square" lIns="0" tIns="11521" rIns="0" bIns="0" rtlCol="0">
            <a:noAutofit/>
          </a:bodyPr>
          <a:lstStyle/>
          <a:p>
            <a:pPr defTabSz="829587">
              <a:lnSpc>
                <a:spcPct val="83000"/>
              </a:lnSpc>
              <a:tabLst>
                <a:tab pos="1156236" algn="l"/>
              </a:tabLst>
              <a:defRPr/>
            </a:pPr>
            <a:r>
              <a:rPr lang="en-US" sz="36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PATRONES</a:t>
            </a:r>
          </a:p>
          <a:p>
            <a:pPr defTabSz="829587">
              <a:lnSpc>
                <a:spcPct val="83000"/>
              </a:lnSpc>
              <a:tabLst>
                <a:tab pos="1156236" algn="l"/>
              </a:tabLst>
              <a:defRPr/>
            </a:pPr>
            <a:r>
              <a:rPr lang="en-US" sz="36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METEROLÓGICOS</a:t>
            </a:r>
          </a:p>
          <a:p>
            <a:pPr defTabSz="829587">
              <a:lnSpc>
                <a:spcPct val="83000"/>
              </a:lnSpc>
              <a:tabLst>
                <a:tab pos="1156236" algn="l"/>
              </a:tabLst>
              <a:defRPr/>
            </a:pPr>
            <a:r>
              <a:rPr lang="en-US" sz="36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DEL ENFRIAMIENTO</a:t>
            </a:r>
            <a:endParaRPr lang="en-AU" sz="36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9" name="Content Placeholder 2">
            <a:extLst>
              <a:ext uri="{FF2B5EF4-FFF2-40B4-BE49-F238E27FC236}">
                <a16:creationId xmlns:a16="http://schemas.microsoft.com/office/drawing/2014/main" id="{1B14A2F0-C0E8-8C07-5165-79925085C5A1}"/>
              </a:ext>
            </a:extLst>
          </p:cNvPr>
          <p:cNvSpPr txBox="1"/>
          <p:nvPr/>
        </p:nvSpPr>
        <p:spPr>
          <a:xfrm>
            <a:off x="7465264" y="5837672"/>
            <a:ext cx="4726736" cy="1800729"/>
          </a:xfrm>
          <a:prstGeom prst="rect">
            <a:avLst/>
          </a:prstGeom>
        </p:spPr>
        <p:txBody>
          <a:bodyPr anchor="t" anchorCtr="0"/>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95000"/>
              </a:lnSpc>
              <a:buNone/>
            </a:pPr>
            <a:r>
              <a:rPr lang="en-US" sz="1600" dirty="0">
                <a:latin typeface="Neue Haas Grotesk Text Pro" panose="020B0504020202020204" pitchFamily="34" charset="77"/>
              </a:rPr>
              <a:t>Los </a:t>
            </a:r>
            <a:r>
              <a:rPr lang="en-US" sz="1600" dirty="0" err="1">
                <a:latin typeface="Neue Haas Grotesk Text Pro" panose="020B0504020202020204" pitchFamily="34" charset="77"/>
              </a:rPr>
              <a:t>vientos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fríos</a:t>
            </a:r>
            <a:r>
              <a:rPr lang="en-US" sz="1600" dirty="0">
                <a:latin typeface="Neue Haas Grotesk Text Pro" panose="020B0504020202020204" pitchFamily="34" charset="77"/>
              </a:rPr>
              <a:t> del </a:t>
            </a:r>
            <a:r>
              <a:rPr lang="en-US" sz="1600" dirty="0" err="1">
                <a:latin typeface="Neue Haas Grotesk Text Pro" panose="020B0504020202020204" pitchFamily="34" charset="77"/>
              </a:rPr>
              <a:t>océano</a:t>
            </a:r>
            <a:r>
              <a:rPr lang="en-US" sz="1600" dirty="0">
                <a:latin typeface="Neue Haas Grotesk Text Pro" panose="020B0504020202020204" pitchFamily="34" charset="77"/>
              </a:rPr>
              <a:t> sur </a:t>
            </a:r>
            <a:r>
              <a:rPr lang="en-US" sz="1600" dirty="0" err="1">
                <a:latin typeface="Neue Haas Grotesk Text Pro" panose="020B0504020202020204" pitchFamily="34" charset="77"/>
              </a:rPr>
              <a:t>moderan</a:t>
            </a:r>
            <a:r>
              <a:rPr lang="en-US" sz="1600" dirty="0">
                <a:latin typeface="Neue Haas Grotesk Text Pro" panose="020B0504020202020204" pitchFamily="34" charset="77"/>
              </a:rPr>
              <a:t> el </a:t>
            </a:r>
            <a:r>
              <a:rPr lang="en-US" sz="1600" dirty="0" err="1">
                <a:latin typeface="Neue Haas Grotesk Text Pro" panose="020B0504020202020204" pitchFamily="34" charset="77"/>
              </a:rPr>
              <a:t>tiempo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muchas</a:t>
            </a:r>
            <a:r>
              <a:rPr lang="en-US" sz="1600" dirty="0">
                <a:latin typeface="Neue Haas Grotesk Text Pro" panose="020B0504020202020204" pitchFamily="34" charset="77"/>
              </a:rPr>
              <a:t> de las regiones </a:t>
            </a:r>
            <a:r>
              <a:rPr lang="en-US" sz="1600" dirty="0" err="1">
                <a:latin typeface="Neue Haas Grotesk Text Pro" panose="020B0504020202020204" pitchFamily="34" charset="77"/>
              </a:rPr>
              <a:t>vinícolas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famosas</a:t>
            </a:r>
            <a:r>
              <a:rPr lang="en-US" sz="1600" dirty="0">
                <a:latin typeface="Neue Haas Grotesk Text Pro" panose="020B0504020202020204" pitchFamily="34" charset="77"/>
              </a:rPr>
              <a:t> de Australia </a:t>
            </a:r>
          </a:p>
          <a:p>
            <a:pPr marL="0" indent="0">
              <a:lnSpc>
                <a:spcPct val="95000"/>
              </a:lnSpc>
              <a:buNone/>
            </a:pPr>
            <a:endParaRPr lang="en-US" sz="1600" dirty="0">
              <a:latin typeface="Neue Haas Grotesk Text Pro" panose="020B0504020202020204" pitchFamily="34" charset="77"/>
            </a:endParaRPr>
          </a:p>
        </p:txBody>
      </p:sp>
      <p:sp>
        <p:nvSpPr>
          <p:cNvPr id="10" name="object 4">
            <a:extLst>
              <a:ext uri="{FF2B5EF4-FFF2-40B4-BE49-F238E27FC236}">
                <a16:creationId xmlns:a16="http://schemas.microsoft.com/office/drawing/2014/main" id="{5E127019-959E-4FD8-7962-19702A30B52F}"/>
              </a:ext>
            </a:extLst>
          </p:cNvPr>
          <p:cNvSpPr txBox="1"/>
          <p:nvPr/>
        </p:nvSpPr>
        <p:spPr>
          <a:xfrm>
            <a:off x="505273" y="454358"/>
            <a:ext cx="5334212" cy="1008499"/>
          </a:xfrm>
          <a:prstGeom prst="rect">
            <a:avLst/>
          </a:prstGeom>
        </p:spPr>
        <p:txBody>
          <a:bodyPr vert="horz" wrap="square" lIns="0" tIns="11521" rIns="0" bIns="0" rtlCol="0" anchor="t">
            <a:noAutofit/>
          </a:bodyPr>
          <a:lstStyle/>
          <a:p>
            <a:pPr defTabSz="829587">
              <a:lnSpc>
                <a:spcPct val="83000"/>
              </a:lnSpc>
              <a:tabLst>
                <a:tab pos="1156236" algn="l"/>
              </a:tabLst>
              <a:defRPr/>
            </a:pPr>
            <a:r>
              <a:rPr lang="en-US" sz="2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LOS FACTORES CLAVES</a:t>
            </a:r>
          </a:p>
          <a:p>
            <a:pPr defTabSz="829587">
              <a:lnSpc>
                <a:spcPct val="83000"/>
              </a:lnSpc>
              <a:tabLst>
                <a:tab pos="1156236" algn="l"/>
              </a:tabLst>
              <a:defRPr/>
            </a:pPr>
            <a:r>
              <a:rPr lang="en-US" sz="2400" dirty="0">
                <a:solidFill>
                  <a:schemeClr val="accent1"/>
                </a:solidFill>
                <a:latin typeface="Neue Haas Grotesk Text Pro"/>
                <a:ea typeface="Inter Display"/>
                <a:cs typeface="Inter Display"/>
              </a:rPr>
              <a:t>QUE INFLUYEN EN EL CLIMA EN</a:t>
            </a:r>
          </a:p>
          <a:p>
            <a:pPr defTabSz="829587">
              <a:lnSpc>
                <a:spcPct val="83000"/>
              </a:lnSpc>
              <a:tabLst>
                <a:tab pos="1156236" algn="l"/>
              </a:tabLst>
              <a:defRPr/>
            </a:pPr>
            <a:r>
              <a:rPr lang="en-US" sz="2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ZONAS VITIVINÍCOLAS PREMIUM</a:t>
            </a:r>
          </a:p>
        </p:txBody>
      </p:sp>
    </p:spTree>
    <p:extLst>
      <p:ext uri="{BB962C8B-B14F-4D97-AF65-F5344CB8AC3E}">
        <p14:creationId xmlns:p14="http://schemas.microsoft.com/office/powerpoint/2010/main" val="428973966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A sunset over a rolling hills&#10;&#10;Description automatically generated">
            <a:extLst>
              <a:ext uri="{FF2B5EF4-FFF2-40B4-BE49-F238E27FC236}">
                <a16:creationId xmlns:a16="http://schemas.microsoft.com/office/drawing/2014/main" id="{68BD6FD6-5AA9-D53B-50B6-01BB41FBA5CD}"/>
              </a:ext>
            </a:extLst>
          </p:cNvPr>
          <p:cNvPicPr>
            <a:picLocks noChangeAspect="1"/>
          </p:cNvPicPr>
          <p:nvPr/>
        </p:nvPicPr>
        <p:blipFill>
          <a:blip r:embed="rId2" cstate="screen">
            <a:extLst>
              <a:ext uri="{28A0092B-C50C-407E-A947-70E740481C1C}">
                <a14:useLocalDpi xmlns:a14="http://schemas.microsoft.com/office/drawing/2010/main"/>
              </a:ext>
            </a:extLst>
          </a:blip>
          <a:srcRect l="18726" t="24567" r="8856" b="7882"/>
          <a:stretch>
            <a:fillRect/>
          </a:stretch>
        </p:blipFill>
        <p:spPr>
          <a:xfrm>
            <a:off x="6555350" y="3429000"/>
            <a:ext cx="5048845" cy="3529065"/>
          </a:xfrm>
          <a:prstGeom prst="rect">
            <a:avLst/>
          </a:prstGeom>
        </p:spPr>
      </p:pic>
      <p:pic>
        <p:nvPicPr>
          <p:cNvPr id="10" name="Picture 9">
            <a:extLst>
              <a:ext uri="{FF2B5EF4-FFF2-40B4-BE49-F238E27FC236}">
                <a16:creationId xmlns:a16="http://schemas.microsoft.com/office/drawing/2014/main" id="{BB625693-AD9F-379B-1714-1BCFE30CFDEE}"/>
              </a:ext>
            </a:extLst>
          </p:cNvPr>
          <p:cNvPicPr>
            <a:picLocks noChangeAspect="1"/>
          </p:cNvPicPr>
          <p:nvPr/>
        </p:nvPicPr>
        <p:blipFill>
          <a:blip r:embed="rId3" cstate="screen">
            <a:extLst>
              <a:ext uri="{28A0092B-C50C-407E-A947-70E740481C1C}">
                <a14:useLocalDpi xmlns:a14="http://schemas.microsoft.com/office/drawing/2010/main"/>
              </a:ext>
            </a:extLst>
          </a:blip>
          <a:srcRect t="5960" b="5960"/>
          <a:stretch>
            <a:fillRect/>
          </a:stretch>
        </p:blipFill>
        <p:spPr>
          <a:xfrm>
            <a:off x="407987" y="-21378"/>
            <a:ext cx="5630245" cy="3314299"/>
          </a:xfrm>
          <a:prstGeom prst="rect">
            <a:avLst/>
          </a:prstGeom>
        </p:spPr>
      </p:pic>
      <p:sp>
        <p:nvSpPr>
          <p:cNvPr id="5" name="object 4">
            <a:extLst>
              <a:ext uri="{FF2B5EF4-FFF2-40B4-BE49-F238E27FC236}">
                <a16:creationId xmlns:a16="http://schemas.microsoft.com/office/drawing/2014/main" id="{E28D3BE0-22DC-47F7-8C05-1D8289B9D1DA}"/>
              </a:ext>
            </a:extLst>
          </p:cNvPr>
          <p:cNvSpPr txBox="1"/>
          <p:nvPr/>
        </p:nvSpPr>
        <p:spPr>
          <a:xfrm>
            <a:off x="6096000" y="454358"/>
            <a:ext cx="4865943" cy="356343"/>
          </a:xfrm>
          <a:prstGeom prst="rect">
            <a:avLst/>
          </a:prstGeom>
        </p:spPr>
        <p:txBody>
          <a:bodyPr vert="horz" wrap="square" lIns="0" tIns="11521" rIns="0" bIns="0" rtlCol="0">
            <a:spAutoFit/>
          </a:bodyPr>
          <a:lstStyle/>
          <a:p>
            <a:pPr defTabSz="829587">
              <a:lnSpc>
                <a:spcPct val="80000"/>
              </a:lnSpc>
              <a:tabLst>
                <a:tab pos="1156236" algn="l"/>
              </a:tabLst>
              <a:defRPr/>
            </a:pPr>
            <a:r>
              <a:rPr lang="en-AU" sz="280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TODAY’S CLASSICS</a:t>
            </a:r>
          </a:p>
        </p:txBody>
      </p:sp>
      <p:sp>
        <p:nvSpPr>
          <p:cNvPr id="7" name="Content Placeholder 2">
            <a:extLst>
              <a:ext uri="{FF2B5EF4-FFF2-40B4-BE49-F238E27FC236}">
                <a16:creationId xmlns:a16="http://schemas.microsoft.com/office/drawing/2014/main" id="{1200BBB0-4B55-451C-A8D4-2FBDCCA69E86}"/>
              </a:ext>
            </a:extLst>
          </p:cNvPr>
          <p:cNvSpPr txBox="1"/>
          <p:nvPr/>
        </p:nvSpPr>
        <p:spPr>
          <a:xfrm>
            <a:off x="348655" y="4293726"/>
            <a:ext cx="5908676" cy="1123522"/>
          </a:xfrm>
          <a:prstGeom prst="rect">
            <a:avLst/>
          </a:prstGeom>
        </p:spPr>
        <p:txBody>
          <a:bodyPr lIns="91440" tIns="45720" rIns="91440" bIns="45720" anchor="t" anchorCtr="0"/>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en-US" sz="1600" dirty="0">
                <a:latin typeface="Neue Haas Grotesk Text Pro"/>
              </a:rPr>
              <a:t>Las </a:t>
            </a:r>
            <a:r>
              <a:rPr lang="en-US" sz="1600" dirty="0" err="1">
                <a:latin typeface="Neue Haas Grotesk Text Pro"/>
              </a:rPr>
              <a:t>temperaturas</a:t>
            </a:r>
            <a:r>
              <a:rPr lang="en-US" sz="1600" dirty="0">
                <a:latin typeface="Neue Haas Grotesk Text Pro"/>
              </a:rPr>
              <a:t> </a:t>
            </a:r>
            <a:r>
              <a:rPr lang="en-US" sz="1600" dirty="0" err="1">
                <a:latin typeface="Neue Haas Grotesk Text Pro"/>
              </a:rPr>
              <a:t>disminuyen</a:t>
            </a:r>
            <a:r>
              <a:rPr lang="en-US" sz="1600" dirty="0">
                <a:latin typeface="Neue Haas Grotesk Text Pro"/>
              </a:rPr>
              <a:t> </a:t>
            </a:r>
            <a:r>
              <a:rPr lang="en-US" sz="1600" dirty="0" err="1">
                <a:latin typeface="Neue Haas Grotesk Text Pro"/>
              </a:rPr>
              <a:t>en</a:t>
            </a:r>
            <a:r>
              <a:rPr lang="en-US" sz="1600" dirty="0">
                <a:latin typeface="Neue Haas Grotesk Text Pro"/>
              </a:rPr>
              <a:t> 0.65</a:t>
            </a:r>
            <a:r>
              <a:rPr lang="en-US" sz="1600" dirty="0">
                <a:ea typeface="+mn-lt"/>
                <a:cs typeface="+mn-lt"/>
              </a:rPr>
              <a:t>°C</a:t>
            </a:r>
            <a:r>
              <a:rPr lang="en-US" sz="1600" dirty="0">
                <a:latin typeface="Neue Haas Grotesk Text Pro"/>
              </a:rPr>
              <a:t> </a:t>
            </a:r>
            <a:r>
              <a:rPr lang="en-US" sz="1600" dirty="0" err="1">
                <a:latin typeface="Neue Haas Grotesk Text Pro"/>
              </a:rPr>
              <a:t>aproximadamente</a:t>
            </a:r>
            <a:r>
              <a:rPr lang="en-US" sz="1600" dirty="0">
                <a:latin typeface="Neue Haas Grotesk Text Pro"/>
              </a:rPr>
              <a:t> </a:t>
            </a:r>
            <a:r>
              <a:rPr lang="en-US" sz="1600" dirty="0" err="1">
                <a:latin typeface="Neue Haas Grotesk Text Pro"/>
              </a:rPr>
              <a:t>por</a:t>
            </a:r>
            <a:r>
              <a:rPr lang="en-US" sz="1600" dirty="0">
                <a:latin typeface="Neue Haas Grotesk Text Pro"/>
              </a:rPr>
              <a:t> </a:t>
            </a:r>
            <a:r>
              <a:rPr lang="en-US" sz="1600" dirty="0" err="1">
                <a:latin typeface="Neue Haas Grotesk Text Pro"/>
              </a:rPr>
              <a:t>cada</a:t>
            </a:r>
            <a:r>
              <a:rPr lang="en-US" sz="1600" dirty="0">
                <a:latin typeface="Neue Haas Grotesk Text Pro"/>
              </a:rPr>
              <a:t> 100 metros (328 pies) de altitud; las regiones vinícolas más elevadas de Australia llegan a ser </a:t>
            </a:r>
          </a:p>
          <a:p>
            <a:pPr marL="0" indent="0">
              <a:buNone/>
            </a:pPr>
            <a:endParaRPr lang="en-US" sz="1600" dirty="0">
              <a:latin typeface="Neue Haas Grotesk Text Pro" panose="020B0504020202020204" pitchFamily="34" charset="77"/>
            </a:endParaRPr>
          </a:p>
        </p:txBody>
      </p:sp>
      <p:sp>
        <p:nvSpPr>
          <p:cNvPr id="3" name="object 4">
            <a:extLst>
              <a:ext uri="{FF2B5EF4-FFF2-40B4-BE49-F238E27FC236}">
                <a16:creationId xmlns:a16="http://schemas.microsoft.com/office/drawing/2014/main" id="{1BE16FED-717B-55A7-D1A9-BBEF504C7E07}"/>
              </a:ext>
            </a:extLst>
          </p:cNvPr>
          <p:cNvSpPr txBox="1"/>
          <p:nvPr/>
        </p:nvSpPr>
        <p:spPr>
          <a:xfrm>
            <a:off x="407987" y="3680986"/>
            <a:ext cx="5526684" cy="940027"/>
          </a:xfrm>
          <a:prstGeom prst="rect">
            <a:avLst/>
          </a:prstGeom>
        </p:spPr>
        <p:txBody>
          <a:bodyPr vert="horz" wrap="square" lIns="0" tIns="11521" rIns="0" bIns="0" rtlCol="0">
            <a:noAutofit/>
          </a:bodyPr>
          <a:lstStyle/>
          <a:p>
            <a:pPr defTabSz="829587">
              <a:lnSpc>
                <a:spcPct val="83000"/>
              </a:lnSpc>
              <a:tabLst>
                <a:tab pos="1156236" algn="l"/>
              </a:tabLst>
              <a:defRPr/>
            </a:pPr>
            <a:r>
              <a:rPr lang="en-US" sz="48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ALTITUD</a:t>
            </a:r>
            <a:endParaRPr lang="en-AU" sz="48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object 4">
            <a:extLst>
              <a:ext uri="{FF2B5EF4-FFF2-40B4-BE49-F238E27FC236}">
                <a16:creationId xmlns:a16="http://schemas.microsoft.com/office/drawing/2014/main" id="{F8338ADC-29D5-FEA7-AB85-2DDBBDC5F5C8}"/>
              </a:ext>
            </a:extLst>
          </p:cNvPr>
          <p:cNvSpPr txBox="1"/>
          <p:nvPr/>
        </p:nvSpPr>
        <p:spPr>
          <a:xfrm>
            <a:off x="6618547" y="454358"/>
            <a:ext cx="6403390" cy="1123523"/>
          </a:xfrm>
          <a:prstGeom prst="rect">
            <a:avLst/>
          </a:prstGeom>
        </p:spPr>
        <p:txBody>
          <a:bodyPr vert="horz" wrap="square" lIns="0" tIns="11521" rIns="0" bIns="0" rtlCol="0">
            <a:noAutofit/>
          </a:bodyPr>
          <a:lstStyle/>
          <a:p>
            <a:pPr defTabSz="829587">
              <a:lnSpc>
                <a:spcPct val="83000"/>
              </a:lnSpc>
              <a:tabLst>
                <a:tab pos="1156236" algn="l"/>
              </a:tabLst>
              <a:defRPr/>
            </a:pPr>
            <a:r>
              <a:rPr lang="en-US" sz="44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CARACTERÍSTICAS</a:t>
            </a:r>
          </a:p>
          <a:p>
            <a:pPr defTabSz="829587">
              <a:lnSpc>
                <a:spcPct val="83000"/>
              </a:lnSpc>
              <a:tabLst>
                <a:tab pos="1156236" algn="l"/>
              </a:tabLst>
              <a:defRPr/>
            </a:pPr>
            <a:r>
              <a:rPr lang="en-US" sz="44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GEOGRÁFICAS</a:t>
            </a:r>
          </a:p>
          <a:p>
            <a:pPr defTabSz="829587">
              <a:lnSpc>
                <a:spcPct val="83000"/>
              </a:lnSpc>
              <a:tabLst>
                <a:tab pos="1156236" algn="l"/>
              </a:tabLst>
              <a:defRPr/>
            </a:pPr>
            <a:endParaRPr lang="en-US" sz="48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9" name="Content Placeholder 2">
            <a:extLst>
              <a:ext uri="{FF2B5EF4-FFF2-40B4-BE49-F238E27FC236}">
                <a16:creationId xmlns:a16="http://schemas.microsoft.com/office/drawing/2014/main" id="{1B14A2F0-C0E8-8C07-5165-79925085C5A1}"/>
              </a:ext>
            </a:extLst>
          </p:cNvPr>
          <p:cNvSpPr txBox="1"/>
          <p:nvPr/>
        </p:nvSpPr>
        <p:spPr>
          <a:xfrm>
            <a:off x="6555350" y="1773873"/>
            <a:ext cx="5144563" cy="1123522"/>
          </a:xfrm>
          <a:prstGeom prst="rect">
            <a:avLst/>
          </a:prstGeom>
        </p:spPr>
        <p:txBody>
          <a:bodyPr anchor="t" anchorCtr="0"/>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lnSpc>
                <a:spcPct val="90000"/>
              </a:lnSpc>
              <a:buNone/>
            </a:pPr>
            <a:r>
              <a:rPr lang="en-US" sz="1600" dirty="0">
                <a:latin typeface="Neue Haas Grotesk Text Pro" panose="020B0504020202020204" pitchFamily="34" charset="77"/>
              </a:rPr>
              <a:t>Las </a:t>
            </a:r>
            <a:r>
              <a:rPr lang="en-US" sz="1600" dirty="0" err="1">
                <a:latin typeface="Neue Haas Grotesk Text Pro" panose="020B0504020202020204" pitchFamily="34" charset="77"/>
              </a:rPr>
              <a:t>tres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principales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cadenas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montañosas</a:t>
            </a:r>
            <a:r>
              <a:rPr lang="en-US" sz="1600" dirty="0">
                <a:latin typeface="Neue Haas Grotesk Text Pro" panose="020B0504020202020204" pitchFamily="34" charset="77"/>
              </a:rPr>
              <a:t> de Australia </a:t>
            </a:r>
            <a:r>
              <a:rPr lang="en-US" sz="1600" dirty="0" err="1">
                <a:latin typeface="Neue Haas Grotesk Text Pro" panose="020B0504020202020204" pitchFamily="34" charset="77"/>
              </a:rPr>
              <a:t>influyen</a:t>
            </a:r>
            <a:r>
              <a:rPr lang="en-US" sz="1600" dirty="0">
                <a:latin typeface="Neue Haas Grotesk Text Pro" panose="020B0504020202020204" pitchFamily="34" charset="77"/>
              </a:rPr>
              <a:t> el </a:t>
            </a:r>
            <a:r>
              <a:rPr lang="en-US" sz="1600" dirty="0" err="1">
                <a:latin typeface="Neue Haas Grotesk Text Pro" panose="020B0504020202020204" pitchFamily="34" charset="77"/>
              </a:rPr>
              <a:t>clima</a:t>
            </a:r>
            <a:r>
              <a:rPr lang="en-US" sz="1600" dirty="0">
                <a:latin typeface="Neue Haas Grotesk Text Pro" panose="020B0504020202020204" pitchFamily="34" charset="77"/>
              </a:rPr>
              <a:t> y el </a:t>
            </a:r>
            <a:r>
              <a:rPr lang="en-US" sz="1600" dirty="0" err="1">
                <a:latin typeface="Neue Haas Grotesk Text Pro" panose="020B0504020202020204" pitchFamily="34" charset="77"/>
              </a:rPr>
              <a:t>viento</a:t>
            </a:r>
            <a:r>
              <a:rPr lang="en-US" sz="1600" dirty="0">
                <a:latin typeface="Neue Haas Grotesk Text Pro" panose="020B0504020202020204" pitchFamily="34" charset="77"/>
              </a:rPr>
              <a:t>, las </a:t>
            </a:r>
            <a:r>
              <a:rPr lang="en-US" sz="1600" dirty="0" err="1">
                <a:latin typeface="Neue Haas Grotesk Text Pro" panose="020B0504020202020204" pitchFamily="34" charset="77"/>
              </a:rPr>
              <a:t>cuales</a:t>
            </a:r>
            <a:r>
              <a:rPr lang="en-US" sz="1600" dirty="0">
                <a:latin typeface="Neue Haas Grotesk Text Pro" panose="020B0504020202020204" pitchFamily="34" charset="77"/>
              </a:rPr>
              <a:t> son: </a:t>
            </a:r>
          </a:p>
          <a:p>
            <a:pPr>
              <a:lnSpc>
                <a:spcPct val="90000"/>
              </a:lnSpc>
              <a:buClr>
                <a:schemeClr val="accent4"/>
              </a:buClr>
              <a:buFont typeface="Arial" panose="020B0604020202020204" pitchFamily="34" charset="0"/>
              <a:buChar char="•"/>
            </a:pPr>
            <a:r>
              <a:rPr lang="en-US" sz="1600" dirty="0">
                <a:latin typeface="Neue Haas Grotesk Text Pro" panose="020B0504020202020204" pitchFamily="34" charset="77"/>
              </a:rPr>
              <a:t>Darling Scarp (WA)</a:t>
            </a:r>
          </a:p>
          <a:p>
            <a:pPr>
              <a:lnSpc>
                <a:spcPct val="90000"/>
              </a:lnSpc>
              <a:buClr>
                <a:schemeClr val="accent4"/>
              </a:buClr>
              <a:buFont typeface="Arial" panose="020B0604020202020204" pitchFamily="34" charset="0"/>
              <a:buChar char="•"/>
            </a:pPr>
            <a:r>
              <a:rPr lang="en-US" sz="1600" dirty="0">
                <a:latin typeface="Neue Haas Grotesk Text Pro" panose="020B0504020202020204" pitchFamily="34" charset="77"/>
              </a:rPr>
              <a:t>Mount Lofty Ranges (SA)</a:t>
            </a:r>
          </a:p>
          <a:p>
            <a:pPr>
              <a:lnSpc>
                <a:spcPct val="90000"/>
              </a:lnSpc>
              <a:buClr>
                <a:schemeClr val="accent4"/>
              </a:buClr>
              <a:buFont typeface="Arial" panose="020B0604020202020204" pitchFamily="34" charset="0"/>
              <a:buChar char="•"/>
            </a:pPr>
            <a:r>
              <a:rPr lang="en-US" sz="1600" dirty="0">
                <a:latin typeface="Neue Haas Grotesk Text Pro" panose="020B0504020202020204" pitchFamily="34" charset="77"/>
              </a:rPr>
              <a:t>The Great Dividing Range (QLD, NSW, VIC)</a:t>
            </a:r>
            <a:endParaRPr lang="en-AU" sz="1600" dirty="0">
              <a:latin typeface="Neue Haas Grotesk Text Pro" panose="020B0504020202020204" pitchFamily="34" charset="77"/>
            </a:endParaRPr>
          </a:p>
        </p:txBody>
      </p:sp>
      <p:sp>
        <p:nvSpPr>
          <p:cNvPr id="8" name="Title 1">
            <a:extLst>
              <a:ext uri="{FF2B5EF4-FFF2-40B4-BE49-F238E27FC236}">
                <a16:creationId xmlns:a16="http://schemas.microsoft.com/office/drawing/2014/main" id="{CFE10FBB-F0C8-5DA0-7A1F-C4267C9A35F1}"/>
              </a:ext>
            </a:extLst>
          </p:cNvPr>
          <p:cNvSpPr txBox="1"/>
          <p:nvPr/>
        </p:nvSpPr>
        <p:spPr>
          <a:xfrm>
            <a:off x="348655" y="5193532"/>
            <a:ext cx="5202618" cy="940027"/>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4000" b="1" cap="none" dirty="0">
                <a:solidFill>
                  <a:schemeClr val="accent1"/>
                </a:solidFill>
                <a:latin typeface="Neue Haas Grotesk Text Pro" panose="020B0504020202020204" pitchFamily="34" charset="77"/>
              </a:rPr>
              <a:t>1000–1200m</a:t>
            </a:r>
          </a:p>
          <a:p>
            <a:r>
              <a:rPr lang="en-US" sz="1600" cap="none" dirty="0">
                <a:solidFill>
                  <a:schemeClr val="accent1"/>
                </a:solidFill>
                <a:latin typeface="Neue Haas Grotesk Text Pro" panose="020B0504020202020204" pitchFamily="34" charset="77"/>
              </a:rPr>
              <a:t>(3281–3937pies)</a:t>
            </a:r>
          </a:p>
        </p:txBody>
      </p:sp>
    </p:spTree>
    <p:extLst>
      <p:ext uri="{BB962C8B-B14F-4D97-AF65-F5344CB8AC3E}">
        <p14:creationId xmlns:p14="http://schemas.microsoft.com/office/powerpoint/2010/main" val="404715693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714C56-047B-36F5-B380-2647C7FC6C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199" y="-1953927"/>
            <a:ext cx="13663112" cy="11185166"/>
          </a:xfrm>
          <a:prstGeom prst="rect">
            <a:avLst/>
          </a:prstGeom>
        </p:spPr>
      </p:pic>
      <p:sp>
        <p:nvSpPr>
          <p:cNvPr id="2" name="object 4">
            <a:extLst>
              <a:ext uri="{FF2B5EF4-FFF2-40B4-BE49-F238E27FC236}">
                <a16:creationId xmlns:a16="http://schemas.microsoft.com/office/drawing/2014/main" id="{3655ADAA-EDEF-566E-4E17-248B177B3143}"/>
              </a:ext>
            </a:extLst>
          </p:cNvPr>
          <p:cNvSpPr txBox="1"/>
          <p:nvPr/>
        </p:nvSpPr>
        <p:spPr>
          <a:xfrm>
            <a:off x="407987" y="922034"/>
            <a:ext cx="6003829" cy="2639031"/>
          </a:xfrm>
          <a:prstGeom prst="rect">
            <a:avLst/>
          </a:prstGeom>
        </p:spPr>
        <p:txBody>
          <a:bodyPr vert="horz" wrap="square" lIns="0" tIns="11521" rIns="0" bIns="0" rtlCol="0">
            <a:noAutofit/>
          </a:bodyPr>
          <a:lstStyle/>
          <a:p>
            <a:pPr defTabSz="829587">
              <a:lnSpc>
                <a:spcPct val="83000"/>
              </a:lnSpc>
              <a:tabLst>
                <a:tab pos="1156236" algn="l"/>
              </a:tabLst>
              <a:defRPr/>
            </a:pPr>
            <a:r>
              <a:rPr lang="en-US" sz="48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CARACTERÍSTICAS</a:t>
            </a:r>
          </a:p>
          <a:p>
            <a:pPr defTabSz="829587">
              <a:lnSpc>
                <a:spcPct val="83000"/>
              </a:lnSpc>
              <a:tabLst>
                <a:tab pos="1156236" algn="l"/>
              </a:tabLst>
              <a:defRPr/>
            </a:pPr>
            <a:r>
              <a:rPr lang="en-US" sz="48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GEOGRÁFICAS</a:t>
            </a:r>
            <a:endParaRPr lang="en-AU" sz="48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 name="object 11">
            <a:extLst>
              <a:ext uri="{FF2B5EF4-FFF2-40B4-BE49-F238E27FC236}">
                <a16:creationId xmlns:a16="http://schemas.microsoft.com/office/drawing/2014/main" id="{87E1C029-5A54-1DFD-1415-7B374B9C5CFB}"/>
              </a:ext>
            </a:extLst>
          </p:cNvPr>
          <p:cNvSpPr txBox="1"/>
          <p:nvPr/>
        </p:nvSpPr>
        <p:spPr>
          <a:xfrm>
            <a:off x="3359149" y="3241228"/>
            <a:ext cx="1452069" cy="16350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sz="95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WESTERN AUSTRALIA</a:t>
            </a:r>
          </a:p>
        </p:txBody>
      </p:sp>
      <p:sp>
        <p:nvSpPr>
          <p:cNvPr id="5" name="object 15">
            <a:extLst>
              <a:ext uri="{FF2B5EF4-FFF2-40B4-BE49-F238E27FC236}">
                <a16:creationId xmlns:a16="http://schemas.microsoft.com/office/drawing/2014/main" id="{23EE2FEA-9F01-180A-314E-9CF7858D9681}"/>
              </a:ext>
            </a:extLst>
          </p:cNvPr>
          <p:cNvSpPr txBox="1"/>
          <p:nvPr/>
        </p:nvSpPr>
        <p:spPr>
          <a:xfrm>
            <a:off x="6015116" y="1856239"/>
            <a:ext cx="836896" cy="309700"/>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NORTHERN TERRITORY</a:t>
            </a:r>
          </a:p>
        </p:txBody>
      </p:sp>
      <p:sp>
        <p:nvSpPr>
          <p:cNvPr id="6" name="object 17">
            <a:extLst>
              <a:ext uri="{FF2B5EF4-FFF2-40B4-BE49-F238E27FC236}">
                <a16:creationId xmlns:a16="http://schemas.microsoft.com/office/drawing/2014/main" id="{4D743CE5-9C02-9C02-F1A1-4FF8D7E65F70}"/>
              </a:ext>
            </a:extLst>
          </p:cNvPr>
          <p:cNvSpPr txBox="1"/>
          <p:nvPr/>
        </p:nvSpPr>
        <p:spPr>
          <a:xfrm>
            <a:off x="6257330" y="3735197"/>
            <a:ext cx="1189364" cy="163506"/>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SOUTH </a:t>
            </a:r>
            <a:r>
              <a:rPr kumimoji="0" lang="en-US"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A</a:t>
            </a: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USTRALIA</a:t>
            </a:r>
            <a:endParaRPr kumimoji="0"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7" name="object 19">
            <a:extLst>
              <a:ext uri="{FF2B5EF4-FFF2-40B4-BE49-F238E27FC236}">
                <a16:creationId xmlns:a16="http://schemas.microsoft.com/office/drawing/2014/main" id="{F6406E90-C949-2AA4-83F6-8CC327C1015C}"/>
              </a:ext>
            </a:extLst>
          </p:cNvPr>
          <p:cNvSpPr txBox="1"/>
          <p:nvPr/>
        </p:nvSpPr>
        <p:spPr>
          <a:xfrm>
            <a:off x="7748901" y="2489511"/>
            <a:ext cx="979792" cy="163506"/>
          </a:xfrm>
          <a:prstGeom prst="rect">
            <a:avLst/>
          </a:prstGeom>
        </p:spPr>
        <p:txBody>
          <a:bodyPr vert="horz" wrap="square" lIns="0" tIns="17145"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QUEENSLAND</a:t>
            </a:r>
          </a:p>
        </p:txBody>
      </p:sp>
      <p:sp>
        <p:nvSpPr>
          <p:cNvPr id="9" name="object 93">
            <a:extLst>
              <a:ext uri="{FF2B5EF4-FFF2-40B4-BE49-F238E27FC236}">
                <a16:creationId xmlns:a16="http://schemas.microsoft.com/office/drawing/2014/main" id="{E1CC63B9-E3FB-CB15-057D-F361E40E1AF6}"/>
              </a:ext>
            </a:extLst>
          </p:cNvPr>
          <p:cNvSpPr txBox="1"/>
          <p:nvPr/>
        </p:nvSpPr>
        <p:spPr>
          <a:xfrm>
            <a:off x="8203531" y="4161170"/>
            <a:ext cx="1223092" cy="159018"/>
          </a:xfrm>
          <a:prstGeom prst="rect">
            <a:avLst/>
          </a:prstGeom>
        </p:spPr>
        <p:txBody>
          <a:bodyPr vert="horz" wrap="none" lIns="0" tIns="12700"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NEW SOUTH WALE</a:t>
            </a: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a:t>
            </a:r>
            <a:endParaRPr kumimoji="0" sz="110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0" name="object 20">
            <a:extLst>
              <a:ext uri="{FF2B5EF4-FFF2-40B4-BE49-F238E27FC236}">
                <a16:creationId xmlns:a16="http://schemas.microsoft.com/office/drawing/2014/main" id="{0C10486C-1CC1-C33A-9F64-7DEE43C593F2}"/>
              </a:ext>
            </a:extLst>
          </p:cNvPr>
          <p:cNvSpPr txBox="1"/>
          <p:nvPr/>
        </p:nvSpPr>
        <p:spPr>
          <a:xfrm>
            <a:off x="8085935" y="5660117"/>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VICTORIA</a:t>
            </a:r>
          </a:p>
        </p:txBody>
      </p:sp>
      <p:sp>
        <p:nvSpPr>
          <p:cNvPr id="11" name="object 20">
            <a:extLst>
              <a:ext uri="{FF2B5EF4-FFF2-40B4-BE49-F238E27FC236}">
                <a16:creationId xmlns:a16="http://schemas.microsoft.com/office/drawing/2014/main" id="{9164B5A2-8758-BA15-FAD4-136C47525FC5}"/>
              </a:ext>
            </a:extLst>
          </p:cNvPr>
          <p:cNvSpPr txBox="1"/>
          <p:nvPr/>
        </p:nvSpPr>
        <p:spPr>
          <a:xfrm>
            <a:off x="9002812" y="5303288"/>
            <a:ext cx="1057188" cy="24814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7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AUSTRALIAN </a:t>
            </a:r>
            <a:br>
              <a:rPr kumimoji="0" lang="en-AU" sz="7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br>
            <a:r>
              <a:rPr kumimoji="0" lang="en-AU" sz="7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CAPITAL TERRITORY</a:t>
            </a:r>
          </a:p>
        </p:txBody>
      </p:sp>
      <p:sp>
        <p:nvSpPr>
          <p:cNvPr id="18" name="object 11">
            <a:extLst>
              <a:ext uri="{FF2B5EF4-FFF2-40B4-BE49-F238E27FC236}">
                <a16:creationId xmlns:a16="http://schemas.microsoft.com/office/drawing/2014/main" id="{5718CCF4-1352-1BA6-417A-1C95B8B8752E}"/>
              </a:ext>
            </a:extLst>
          </p:cNvPr>
          <p:cNvSpPr txBox="1"/>
          <p:nvPr/>
        </p:nvSpPr>
        <p:spPr>
          <a:xfrm>
            <a:off x="11327307" y="6512157"/>
            <a:ext cx="1461611" cy="140423"/>
          </a:xfrm>
          <a:prstGeom prst="rect">
            <a:avLst/>
          </a:prstGeom>
        </p:spPr>
        <p:txBody>
          <a:bodyPr vert="horz" wrap="none" lIns="0" tIns="17145" rIns="0" bIns="0" rtlCol="0">
            <a:noAutofit/>
          </a:bodyPr>
          <a:lstStyle>
            <a:defPPr>
              <a:defRPr lang="en-US"/>
            </a:defPPr>
            <a:lvl1pPr algn="ctr">
              <a:defRPr sz="950" b="1">
                <a:solidFill>
                  <a:srgbClr val="FFFFFF"/>
                </a:solidFill>
                <a:cs typeface="Hellix"/>
              </a:defRPr>
            </a:lvl1pPr>
          </a:lstStyle>
          <a:p>
            <a:pPr algn="l"/>
            <a:r>
              <a:rPr lang="en-AU" sz="800" b="0">
                <a:solidFill>
                  <a:schemeClr val="tx1"/>
                </a:solidFill>
                <a:latin typeface="Neue Haas Grotesk Text Pro" panose="020B0504020202020204" pitchFamily="34" charset="77"/>
              </a:rPr>
              <a:t>Indicative only</a:t>
            </a:r>
            <a:endParaRPr sz="800" b="0">
              <a:solidFill>
                <a:schemeClr val="tx1"/>
              </a:solidFill>
              <a:latin typeface="Neue Haas Grotesk Text Pro" panose="020B0504020202020204" pitchFamily="34" charset="77"/>
            </a:endParaRPr>
          </a:p>
        </p:txBody>
      </p:sp>
      <p:sp>
        <p:nvSpPr>
          <p:cNvPr id="21" name="object 20">
            <a:extLst>
              <a:ext uri="{FF2B5EF4-FFF2-40B4-BE49-F238E27FC236}">
                <a16:creationId xmlns:a16="http://schemas.microsoft.com/office/drawing/2014/main" id="{1B8957C1-4392-DB8D-CB54-5FD50DFE8307}"/>
              </a:ext>
            </a:extLst>
          </p:cNvPr>
          <p:cNvSpPr txBox="1"/>
          <p:nvPr/>
        </p:nvSpPr>
        <p:spPr>
          <a:xfrm>
            <a:off x="9531406" y="7735210"/>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TASMANIA</a:t>
            </a:r>
          </a:p>
        </p:txBody>
      </p:sp>
      <p:sp>
        <p:nvSpPr>
          <p:cNvPr id="22" name="object 11">
            <a:extLst>
              <a:ext uri="{FF2B5EF4-FFF2-40B4-BE49-F238E27FC236}">
                <a16:creationId xmlns:a16="http://schemas.microsoft.com/office/drawing/2014/main" id="{CFB6C7DC-DF2E-F6A2-DFD8-7C2B8566A411}"/>
              </a:ext>
            </a:extLst>
          </p:cNvPr>
          <p:cNvSpPr txBox="1"/>
          <p:nvPr/>
        </p:nvSpPr>
        <p:spPr>
          <a:xfrm>
            <a:off x="2768762" y="4418102"/>
            <a:ext cx="1452069" cy="448200"/>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140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DARLING SCARP</a:t>
            </a:r>
            <a:endParaRPr kumimoji="0" sz="140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3" name="object 11">
            <a:extLst>
              <a:ext uri="{FF2B5EF4-FFF2-40B4-BE49-F238E27FC236}">
                <a16:creationId xmlns:a16="http://schemas.microsoft.com/office/drawing/2014/main" id="{996E34F2-6822-8B9D-796F-20F659598B1D}"/>
              </a:ext>
            </a:extLst>
          </p:cNvPr>
          <p:cNvSpPr txBox="1"/>
          <p:nvPr/>
        </p:nvSpPr>
        <p:spPr>
          <a:xfrm>
            <a:off x="4907655" y="5427361"/>
            <a:ext cx="2376689"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140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MOUNT LOFTY RANGES</a:t>
            </a:r>
            <a:endParaRPr kumimoji="0" sz="140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4" name="object 11">
            <a:extLst>
              <a:ext uri="{FF2B5EF4-FFF2-40B4-BE49-F238E27FC236}">
                <a16:creationId xmlns:a16="http://schemas.microsoft.com/office/drawing/2014/main" id="{072AADC2-505C-47E3-B876-05ADB8580ADD}"/>
              </a:ext>
            </a:extLst>
          </p:cNvPr>
          <p:cNvSpPr txBox="1"/>
          <p:nvPr/>
        </p:nvSpPr>
        <p:spPr>
          <a:xfrm>
            <a:off x="8085935" y="3404734"/>
            <a:ext cx="2376689" cy="448200"/>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defTabSz="914400" rtl="0" eaLnBrk="1" fontAlgn="auto" latinLnBrk="0" hangingPunct="1">
              <a:lnSpc>
                <a:spcPct val="100000"/>
              </a:lnSpc>
              <a:spcBef>
                <a:spcPct val="0"/>
              </a:spcBef>
              <a:spcAft>
                <a:spcPct val="0"/>
              </a:spcAft>
              <a:buClrTx/>
              <a:buSzTx/>
              <a:buFontTx/>
              <a:buNone/>
              <a:defRPr/>
            </a:pPr>
            <a:r>
              <a:rPr kumimoji="0" lang="en-AU" sz="140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GREAT DIVIDING</a:t>
            </a:r>
          </a:p>
          <a:p>
            <a:pPr marL="0" marR="0" lvl="0" indent="0" defTabSz="914400" rtl="0" eaLnBrk="1" fontAlgn="auto" latinLnBrk="0" hangingPunct="1">
              <a:lnSpc>
                <a:spcPct val="100000"/>
              </a:lnSpc>
              <a:spcBef>
                <a:spcPct val="0"/>
              </a:spcBef>
              <a:spcAft>
                <a:spcPct val="0"/>
              </a:spcAft>
              <a:buClrTx/>
              <a:buSzTx/>
              <a:buFontTx/>
              <a:buNone/>
              <a:defRPr/>
            </a:pPr>
            <a:r>
              <a:rPr kumimoji="0" lang="en-AU" sz="140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RANGE</a:t>
            </a:r>
            <a:endParaRPr kumimoji="0" sz="140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277408205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7985-A33E-C105-7BEB-09D7FB713FA2}"/>
              </a:ext>
            </a:extLst>
          </p:cNvPr>
          <p:cNvSpPr>
            <a:spLocks noGrp="1"/>
          </p:cNvSpPr>
          <p:nvPr>
            <p:ph type="title"/>
          </p:nvPr>
        </p:nvSpPr>
        <p:spPr>
          <a:xfrm>
            <a:off x="424676" y="770658"/>
            <a:ext cx="5250410" cy="1694412"/>
          </a:xfrm>
        </p:spPr>
        <p:txBody>
          <a:bodyPr/>
          <a:lstStyle/>
          <a:p>
            <a:r>
              <a:rPr lang="en-AU" sz="5400" dirty="0">
                <a:solidFill>
                  <a:schemeClr val="bg1"/>
                </a:solidFill>
              </a:rPr>
              <a:t>EL CLIMA</a:t>
            </a:r>
            <a:br>
              <a:rPr lang="en-AU" sz="5400" dirty="0">
                <a:solidFill>
                  <a:schemeClr val="bg2"/>
                </a:solidFill>
              </a:rPr>
            </a:br>
            <a:r>
              <a:rPr lang="en-AU" sz="5400" dirty="0">
                <a:solidFill>
                  <a:schemeClr val="bg2"/>
                </a:solidFill>
              </a:rPr>
              <a:t>CONTINENTAL</a:t>
            </a:r>
            <a:br>
              <a:rPr lang="en-AU" sz="5400" dirty="0">
                <a:solidFill>
                  <a:schemeClr val="bg1"/>
                </a:solidFill>
              </a:rPr>
            </a:br>
            <a:br>
              <a:rPr lang="en-AU" sz="5400" dirty="0">
                <a:solidFill>
                  <a:schemeClr val="bg1"/>
                </a:solidFill>
              </a:rPr>
            </a:br>
            <a:endParaRPr lang="en-US" sz="5400" dirty="0">
              <a:solidFill>
                <a:schemeClr val="bg1"/>
              </a:solidFill>
            </a:endParaRPr>
          </a:p>
        </p:txBody>
      </p:sp>
      <p:sp>
        <p:nvSpPr>
          <p:cNvPr id="3" name="Text Placeholder 2">
            <a:extLst>
              <a:ext uri="{FF2B5EF4-FFF2-40B4-BE49-F238E27FC236}">
                <a16:creationId xmlns:a16="http://schemas.microsoft.com/office/drawing/2014/main" id="{7C8480C7-DD09-8474-C98A-392FD5BADBEF}"/>
              </a:ext>
            </a:extLst>
          </p:cNvPr>
          <p:cNvSpPr>
            <a:spLocks noGrp="1"/>
          </p:cNvSpPr>
          <p:nvPr>
            <p:ph type="body" sz="quarter" idx="10"/>
          </p:nvPr>
        </p:nvSpPr>
        <p:spPr>
          <a:xfrm>
            <a:off x="424676" y="2469969"/>
            <a:ext cx="4602459" cy="846545"/>
          </a:xfrm>
        </p:spPr>
        <p:txBody>
          <a:bodyPr/>
          <a:lstStyle/>
          <a:p>
            <a:r>
              <a:rPr lang="en-US" sz="1600" dirty="0">
                <a:solidFill>
                  <a:schemeClr val="bg1"/>
                </a:solidFill>
              </a:rPr>
              <a:t>Las regiones </a:t>
            </a:r>
            <a:r>
              <a:rPr lang="en-US" sz="1600" dirty="0" err="1">
                <a:solidFill>
                  <a:schemeClr val="bg1"/>
                </a:solidFill>
              </a:rPr>
              <a:t>en</a:t>
            </a:r>
            <a:r>
              <a:rPr lang="en-US" sz="1600" dirty="0">
                <a:solidFill>
                  <a:schemeClr val="bg1"/>
                </a:solidFill>
              </a:rPr>
              <a:t> el </a:t>
            </a:r>
            <a:r>
              <a:rPr lang="en-US" sz="1600" dirty="0" err="1">
                <a:solidFill>
                  <a:schemeClr val="bg1"/>
                </a:solidFill>
              </a:rPr>
              <a:t>centro</a:t>
            </a:r>
            <a:r>
              <a:rPr lang="en-US" sz="1600" dirty="0">
                <a:solidFill>
                  <a:schemeClr val="bg1"/>
                </a:solidFill>
              </a:rPr>
              <a:t> de </a:t>
            </a:r>
            <a:r>
              <a:rPr lang="en-US" sz="1600" dirty="0" err="1">
                <a:solidFill>
                  <a:schemeClr val="bg1"/>
                </a:solidFill>
              </a:rPr>
              <a:t>masas</a:t>
            </a:r>
            <a:r>
              <a:rPr lang="en-US" sz="1600" dirty="0">
                <a:solidFill>
                  <a:schemeClr val="bg1"/>
                </a:solidFill>
              </a:rPr>
              <a:t> </a:t>
            </a:r>
            <a:r>
              <a:rPr lang="en-US" sz="1600" dirty="0" err="1">
                <a:solidFill>
                  <a:schemeClr val="bg1"/>
                </a:solidFill>
              </a:rPr>
              <a:t>territoriales</a:t>
            </a:r>
            <a:r>
              <a:rPr lang="en-US" sz="1600" dirty="0">
                <a:solidFill>
                  <a:schemeClr val="bg1"/>
                </a:solidFill>
              </a:rPr>
              <a:t> </a:t>
            </a:r>
            <a:r>
              <a:rPr lang="en-US" sz="1600" dirty="0" err="1">
                <a:solidFill>
                  <a:schemeClr val="bg1"/>
                </a:solidFill>
              </a:rPr>
              <a:t>grandes</a:t>
            </a:r>
            <a:r>
              <a:rPr lang="en-US" sz="1600" dirty="0">
                <a:solidFill>
                  <a:schemeClr val="bg1"/>
                </a:solidFill>
              </a:rPr>
              <a:t> </a:t>
            </a:r>
            <a:r>
              <a:rPr lang="en-US" sz="1600" dirty="0" err="1">
                <a:solidFill>
                  <a:schemeClr val="bg1"/>
                </a:solidFill>
              </a:rPr>
              <a:t>tienden</a:t>
            </a:r>
            <a:r>
              <a:rPr lang="en-US" sz="1600" dirty="0">
                <a:solidFill>
                  <a:schemeClr val="bg1"/>
                </a:solidFill>
              </a:rPr>
              <a:t> a </a:t>
            </a:r>
            <a:r>
              <a:rPr lang="en-US" sz="1600" dirty="0" err="1">
                <a:solidFill>
                  <a:schemeClr val="bg1"/>
                </a:solidFill>
              </a:rPr>
              <a:t>tener</a:t>
            </a:r>
            <a:r>
              <a:rPr lang="en-US" sz="1600" dirty="0">
                <a:solidFill>
                  <a:schemeClr val="bg1"/>
                </a:solidFill>
              </a:rPr>
              <a:t> </a:t>
            </a:r>
            <a:r>
              <a:rPr lang="en-US" sz="1600" dirty="0" err="1">
                <a:solidFill>
                  <a:schemeClr val="bg1"/>
                </a:solidFill>
              </a:rPr>
              <a:t>veranos</a:t>
            </a:r>
            <a:r>
              <a:rPr lang="en-US" sz="1600" dirty="0">
                <a:solidFill>
                  <a:schemeClr val="bg1"/>
                </a:solidFill>
              </a:rPr>
              <a:t> </a:t>
            </a:r>
            <a:r>
              <a:rPr lang="en-US" sz="1600" dirty="0" err="1">
                <a:solidFill>
                  <a:schemeClr val="bg1"/>
                </a:solidFill>
              </a:rPr>
              <a:t>más</a:t>
            </a:r>
            <a:r>
              <a:rPr lang="en-US" sz="1600" dirty="0">
                <a:solidFill>
                  <a:schemeClr val="bg1"/>
                </a:solidFill>
              </a:rPr>
              <a:t> </a:t>
            </a:r>
            <a:r>
              <a:rPr lang="en-US" sz="1600" dirty="0" err="1">
                <a:solidFill>
                  <a:schemeClr val="bg1"/>
                </a:solidFill>
              </a:rPr>
              <a:t>cálidos</a:t>
            </a:r>
            <a:r>
              <a:rPr lang="en-US" sz="1600" dirty="0">
                <a:solidFill>
                  <a:schemeClr val="bg1"/>
                </a:solidFill>
              </a:rPr>
              <a:t> e </a:t>
            </a:r>
            <a:r>
              <a:rPr lang="en-US" sz="1600" dirty="0" err="1">
                <a:solidFill>
                  <a:schemeClr val="bg1"/>
                </a:solidFill>
              </a:rPr>
              <a:t>inviernos</a:t>
            </a:r>
            <a:r>
              <a:rPr lang="en-US" sz="1600" dirty="0">
                <a:solidFill>
                  <a:schemeClr val="bg1"/>
                </a:solidFill>
              </a:rPr>
              <a:t> </a:t>
            </a:r>
            <a:r>
              <a:rPr lang="en-US" sz="1600" dirty="0" err="1">
                <a:solidFill>
                  <a:schemeClr val="bg1"/>
                </a:solidFill>
              </a:rPr>
              <a:t>más</a:t>
            </a:r>
            <a:r>
              <a:rPr lang="en-US" sz="1600" dirty="0">
                <a:solidFill>
                  <a:schemeClr val="bg1"/>
                </a:solidFill>
              </a:rPr>
              <a:t> </a:t>
            </a:r>
            <a:r>
              <a:rPr lang="en-US" sz="1600" dirty="0" err="1">
                <a:solidFill>
                  <a:schemeClr val="bg1"/>
                </a:solidFill>
              </a:rPr>
              <a:t>fríos</a:t>
            </a:r>
            <a:r>
              <a:rPr lang="en-US" sz="1600" dirty="0">
                <a:solidFill>
                  <a:schemeClr val="bg1"/>
                </a:solidFill>
              </a:rPr>
              <a:t>.  </a:t>
            </a:r>
          </a:p>
          <a:p>
            <a:endParaRPr lang="en-US" sz="1600" dirty="0">
              <a:solidFill>
                <a:schemeClr val="bg1"/>
              </a:solidFill>
            </a:endParaRPr>
          </a:p>
        </p:txBody>
      </p:sp>
      <p:sp>
        <p:nvSpPr>
          <p:cNvPr id="4" name="Text Placeholder 2">
            <a:extLst>
              <a:ext uri="{FF2B5EF4-FFF2-40B4-BE49-F238E27FC236}">
                <a16:creationId xmlns:a16="http://schemas.microsoft.com/office/drawing/2014/main" id="{D4E3C8A1-59EE-6837-1E58-7EB4D8376188}"/>
              </a:ext>
            </a:extLst>
          </p:cNvPr>
          <p:cNvSpPr txBox="1"/>
          <p:nvPr/>
        </p:nvSpPr>
        <p:spPr>
          <a:xfrm>
            <a:off x="407988" y="4559299"/>
            <a:ext cx="4415497" cy="178271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chemeClr val="bg1"/>
                </a:solidFill>
                <a:latin typeface="Neue Haas Grotesk Text Pro" panose="020B0504020202020204" pitchFamily="34" charset="77"/>
              </a:rPr>
              <a:t>CLARE VALLEY</a:t>
            </a:r>
          </a:p>
          <a:p>
            <a:r>
              <a:rPr lang="en-US" sz="2400" b="1" dirty="0">
                <a:solidFill>
                  <a:schemeClr val="bg1"/>
                </a:solidFill>
                <a:latin typeface="Neue Haas Grotesk Text Pro" panose="020B0504020202020204" pitchFamily="34" charset="77"/>
              </a:rPr>
              <a:t>RUTHERGLEN</a:t>
            </a:r>
          </a:p>
          <a:p>
            <a:r>
              <a:rPr lang="en-US" sz="2400" dirty="0">
                <a:solidFill>
                  <a:schemeClr val="bg1"/>
                </a:solidFill>
                <a:latin typeface="Neue Haas Grotesk Text Pro" panose="020B0504020202020204" pitchFamily="34" charset="77"/>
              </a:rPr>
              <a:t>Partes del </a:t>
            </a:r>
            <a:r>
              <a:rPr lang="en-US" sz="2400" b="1" dirty="0">
                <a:solidFill>
                  <a:schemeClr val="bg1"/>
                </a:solidFill>
                <a:latin typeface="Neue Haas Grotesk Text Pro" panose="020B0504020202020204" pitchFamily="34" charset="77"/>
              </a:rPr>
              <a:t>GREAT SOUTHERN</a:t>
            </a:r>
          </a:p>
          <a:p>
            <a:r>
              <a:rPr lang="en-US" sz="2400" b="1" dirty="0">
                <a:solidFill>
                  <a:schemeClr val="bg1"/>
                </a:solidFill>
                <a:latin typeface="Neue Haas Grotesk Text Pro" panose="020B0504020202020204" pitchFamily="34" charset="77"/>
              </a:rPr>
              <a:t>CANBERRA DISTRICT</a:t>
            </a:r>
            <a:endParaRPr lang="en-AU" sz="2400" b="1" dirty="0">
              <a:solidFill>
                <a:schemeClr val="bg1"/>
              </a:solidFill>
              <a:latin typeface="Neue Haas Grotesk Text Pro" panose="020B0504020202020204" pitchFamily="34" charset="77"/>
            </a:endParaRPr>
          </a:p>
        </p:txBody>
      </p:sp>
      <p:pic>
        <p:nvPicPr>
          <p:cNvPr id="6" name="Picture 5" descr="A vineyard with a pond&#10;&#10;Description automatically generated with medium confidence">
            <a:extLst>
              <a:ext uri="{FF2B5EF4-FFF2-40B4-BE49-F238E27FC236}">
                <a16:creationId xmlns:a16="http://schemas.microsoft.com/office/drawing/2014/main" id="{3B13FAD4-A658-A9A7-1B71-3E54D2B18AB4}"/>
              </a:ext>
            </a:extLst>
          </p:cNvPr>
          <p:cNvPicPr>
            <a:picLocks noChangeAspect="1"/>
          </p:cNvPicPr>
          <p:nvPr/>
        </p:nvPicPr>
        <p:blipFill>
          <a:blip r:embed="rId2" cstate="screen">
            <a:extLst>
              <a:ext uri="{28A0092B-C50C-407E-A947-70E740481C1C}">
                <a14:useLocalDpi xmlns:a14="http://schemas.microsoft.com/office/drawing/2010/main"/>
              </a:ext>
            </a:extLst>
          </a:blip>
          <a:srcRect l="24201" r="9406"/>
          <a:stretch>
            <a:fillRect/>
          </a:stretch>
        </p:blipFill>
        <p:spPr>
          <a:xfrm>
            <a:off x="6096000" y="-16402"/>
            <a:ext cx="6096000" cy="6874401"/>
          </a:xfrm>
          <a:prstGeom prst="rect">
            <a:avLst/>
          </a:prstGeom>
        </p:spPr>
      </p:pic>
    </p:spTree>
    <p:extLst>
      <p:ext uri="{BB962C8B-B14F-4D97-AF65-F5344CB8AC3E}">
        <p14:creationId xmlns:p14="http://schemas.microsoft.com/office/powerpoint/2010/main" val="87748965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7985-A33E-C105-7BEB-09D7FB713FA2}"/>
              </a:ext>
            </a:extLst>
          </p:cNvPr>
          <p:cNvSpPr>
            <a:spLocks noGrp="1"/>
          </p:cNvSpPr>
          <p:nvPr>
            <p:ph type="title"/>
          </p:nvPr>
        </p:nvSpPr>
        <p:spPr>
          <a:xfrm>
            <a:off x="407988" y="770658"/>
            <a:ext cx="5250410" cy="1694412"/>
          </a:xfrm>
        </p:spPr>
        <p:txBody>
          <a:bodyPr/>
          <a:lstStyle/>
          <a:p>
            <a:r>
              <a:rPr lang="en-AU" dirty="0">
                <a:solidFill>
                  <a:schemeClr val="bg1"/>
                </a:solidFill>
              </a:rPr>
              <a:t>EL CLIMA </a:t>
            </a:r>
            <a:r>
              <a:rPr lang="en-AU" dirty="0">
                <a:solidFill>
                  <a:schemeClr val="bg2"/>
                </a:solidFill>
              </a:rPr>
              <a:t>MARÍTIMO</a:t>
            </a:r>
            <a:br>
              <a:rPr lang="en-AU" dirty="0">
                <a:solidFill>
                  <a:schemeClr val="bg2"/>
                </a:solidFill>
              </a:rPr>
            </a:br>
            <a:br>
              <a:rPr lang="en-AU" dirty="0">
                <a:solidFill>
                  <a:schemeClr val="bg2"/>
                </a:solidFill>
              </a:rPr>
            </a:br>
            <a:br>
              <a:rPr lang="en-AU" dirty="0">
                <a:solidFill>
                  <a:schemeClr val="bg2"/>
                </a:solidFill>
              </a:rPr>
            </a:br>
            <a:endParaRPr lang="en-US" dirty="0">
              <a:solidFill>
                <a:schemeClr val="bg1"/>
              </a:solidFill>
            </a:endParaRPr>
          </a:p>
        </p:txBody>
      </p:sp>
      <p:sp>
        <p:nvSpPr>
          <p:cNvPr id="3" name="Text Placeholder 2">
            <a:extLst>
              <a:ext uri="{FF2B5EF4-FFF2-40B4-BE49-F238E27FC236}">
                <a16:creationId xmlns:a16="http://schemas.microsoft.com/office/drawing/2014/main" id="{7C8480C7-DD09-8474-C98A-392FD5BADBEF}"/>
              </a:ext>
            </a:extLst>
          </p:cNvPr>
          <p:cNvSpPr>
            <a:spLocks noGrp="1"/>
          </p:cNvSpPr>
          <p:nvPr>
            <p:ph type="body" sz="quarter" idx="10"/>
          </p:nvPr>
        </p:nvSpPr>
        <p:spPr>
          <a:xfrm>
            <a:off x="473302" y="2469969"/>
            <a:ext cx="4415497" cy="846545"/>
          </a:xfrm>
        </p:spPr>
        <p:txBody>
          <a:bodyPr/>
          <a:lstStyle/>
          <a:p>
            <a:r>
              <a:rPr lang="en-US" sz="1600" dirty="0">
                <a:solidFill>
                  <a:schemeClr val="bg1"/>
                </a:solidFill>
              </a:rPr>
              <a:t>Las regiones </a:t>
            </a:r>
            <a:r>
              <a:rPr lang="en-US" sz="1600" dirty="0" err="1">
                <a:solidFill>
                  <a:schemeClr val="bg1"/>
                </a:solidFill>
              </a:rPr>
              <a:t>cerca</a:t>
            </a:r>
            <a:r>
              <a:rPr lang="en-US" sz="1600" dirty="0">
                <a:solidFill>
                  <a:schemeClr val="bg1"/>
                </a:solidFill>
              </a:rPr>
              <a:t> de la costa, </a:t>
            </a:r>
            <a:r>
              <a:rPr lang="en-US" sz="1600" dirty="0" err="1">
                <a:solidFill>
                  <a:schemeClr val="bg1"/>
                </a:solidFill>
              </a:rPr>
              <a:t>en</a:t>
            </a:r>
            <a:r>
              <a:rPr lang="en-US" sz="1600" dirty="0">
                <a:solidFill>
                  <a:schemeClr val="bg1"/>
                </a:solidFill>
              </a:rPr>
              <a:t> </a:t>
            </a:r>
            <a:r>
              <a:rPr lang="en-US" sz="1600" dirty="0" err="1">
                <a:solidFill>
                  <a:schemeClr val="bg1"/>
                </a:solidFill>
              </a:rPr>
              <a:t>donde</a:t>
            </a:r>
            <a:r>
              <a:rPr lang="en-US" sz="1600" dirty="0">
                <a:solidFill>
                  <a:schemeClr val="bg1"/>
                </a:solidFill>
              </a:rPr>
              <a:t> el </a:t>
            </a:r>
            <a:r>
              <a:rPr lang="en-US" sz="1600" dirty="0" err="1">
                <a:solidFill>
                  <a:schemeClr val="bg1"/>
                </a:solidFill>
              </a:rPr>
              <a:t>clima</a:t>
            </a:r>
            <a:r>
              <a:rPr lang="en-US" sz="1600" dirty="0">
                <a:solidFill>
                  <a:schemeClr val="bg1"/>
                </a:solidFill>
              </a:rPr>
              <a:t> </a:t>
            </a:r>
            <a:r>
              <a:rPr lang="en-US" sz="1600" dirty="0" err="1">
                <a:solidFill>
                  <a:schemeClr val="bg1"/>
                </a:solidFill>
              </a:rPr>
              <a:t>tiene</a:t>
            </a:r>
            <a:r>
              <a:rPr lang="en-US" sz="1600" dirty="0">
                <a:solidFill>
                  <a:schemeClr val="bg1"/>
                </a:solidFill>
              </a:rPr>
              <a:t> </a:t>
            </a:r>
            <a:r>
              <a:rPr lang="en-US" sz="1600" dirty="0" err="1">
                <a:solidFill>
                  <a:schemeClr val="bg1"/>
                </a:solidFill>
              </a:rPr>
              <a:t>una</a:t>
            </a:r>
            <a:r>
              <a:rPr lang="en-US" sz="1600" dirty="0">
                <a:solidFill>
                  <a:schemeClr val="bg1"/>
                </a:solidFill>
              </a:rPr>
              <a:t> </a:t>
            </a:r>
            <a:r>
              <a:rPr lang="en-US" sz="1600" dirty="0" err="1">
                <a:solidFill>
                  <a:schemeClr val="bg1"/>
                </a:solidFill>
              </a:rPr>
              <a:t>variedad</a:t>
            </a:r>
            <a:r>
              <a:rPr lang="en-US" sz="1600" dirty="0">
                <a:solidFill>
                  <a:schemeClr val="bg1"/>
                </a:solidFill>
              </a:rPr>
              <a:t> </a:t>
            </a:r>
            <a:r>
              <a:rPr lang="en-US" sz="1600" dirty="0" err="1">
                <a:solidFill>
                  <a:schemeClr val="bg1"/>
                </a:solidFill>
              </a:rPr>
              <a:t>más</a:t>
            </a:r>
            <a:r>
              <a:rPr lang="en-US" sz="1600" dirty="0">
                <a:solidFill>
                  <a:schemeClr val="bg1"/>
                </a:solidFill>
              </a:rPr>
              <a:t> </a:t>
            </a:r>
            <a:r>
              <a:rPr lang="en-US" sz="1600" dirty="0" err="1">
                <a:solidFill>
                  <a:schemeClr val="bg1"/>
                </a:solidFill>
              </a:rPr>
              <a:t>reducida</a:t>
            </a:r>
            <a:r>
              <a:rPr lang="en-US" sz="1600" dirty="0">
                <a:solidFill>
                  <a:schemeClr val="bg1"/>
                </a:solidFill>
              </a:rPr>
              <a:t> de </a:t>
            </a:r>
            <a:r>
              <a:rPr lang="en-US" sz="1600" dirty="0" err="1">
                <a:solidFill>
                  <a:schemeClr val="bg1"/>
                </a:solidFill>
              </a:rPr>
              <a:t>temperaturas</a:t>
            </a:r>
            <a:r>
              <a:rPr lang="en-US" sz="1600" dirty="0">
                <a:solidFill>
                  <a:schemeClr val="bg1"/>
                </a:solidFill>
              </a:rPr>
              <a:t> y la </a:t>
            </a:r>
            <a:r>
              <a:rPr lang="en-US" sz="1600" dirty="0" err="1">
                <a:solidFill>
                  <a:schemeClr val="bg1"/>
                </a:solidFill>
              </a:rPr>
              <a:t>precipitación</a:t>
            </a:r>
            <a:r>
              <a:rPr lang="en-US" sz="1600" dirty="0">
                <a:solidFill>
                  <a:schemeClr val="bg1"/>
                </a:solidFill>
              </a:rPr>
              <a:t> se </a:t>
            </a:r>
            <a:r>
              <a:rPr lang="en-US" sz="1600" dirty="0" err="1">
                <a:solidFill>
                  <a:schemeClr val="bg1"/>
                </a:solidFill>
              </a:rPr>
              <a:t>distribuye</a:t>
            </a:r>
            <a:r>
              <a:rPr lang="en-US" sz="1600" dirty="0">
                <a:solidFill>
                  <a:schemeClr val="bg1"/>
                </a:solidFill>
              </a:rPr>
              <a:t> </a:t>
            </a:r>
            <a:r>
              <a:rPr lang="en-US" sz="1600" dirty="0" err="1">
                <a:solidFill>
                  <a:schemeClr val="bg1"/>
                </a:solidFill>
              </a:rPr>
              <a:t>más</a:t>
            </a:r>
            <a:r>
              <a:rPr lang="en-US" sz="1600" dirty="0">
                <a:solidFill>
                  <a:schemeClr val="bg1"/>
                </a:solidFill>
              </a:rPr>
              <a:t> </a:t>
            </a:r>
            <a:r>
              <a:rPr lang="en-US" sz="1600" dirty="0" err="1">
                <a:solidFill>
                  <a:schemeClr val="bg1"/>
                </a:solidFill>
              </a:rPr>
              <a:t>uniformemente</a:t>
            </a:r>
            <a:r>
              <a:rPr lang="en-US" sz="1600" dirty="0">
                <a:solidFill>
                  <a:schemeClr val="bg1"/>
                </a:solidFill>
              </a:rPr>
              <a:t> a lo largo del </a:t>
            </a:r>
            <a:r>
              <a:rPr lang="en-US" sz="1600" dirty="0" err="1">
                <a:solidFill>
                  <a:schemeClr val="bg1"/>
                </a:solidFill>
              </a:rPr>
              <a:t>año</a:t>
            </a:r>
            <a:r>
              <a:rPr lang="en-US" sz="1600" dirty="0">
                <a:solidFill>
                  <a:schemeClr val="bg1"/>
                </a:solidFill>
              </a:rPr>
              <a:t>.  </a:t>
            </a:r>
          </a:p>
          <a:p>
            <a:endParaRPr lang="en-US" sz="1600" dirty="0">
              <a:solidFill>
                <a:schemeClr val="bg1"/>
              </a:solidFill>
            </a:endParaRPr>
          </a:p>
        </p:txBody>
      </p:sp>
      <p:sp>
        <p:nvSpPr>
          <p:cNvPr id="4" name="Text Placeholder 2">
            <a:extLst>
              <a:ext uri="{FF2B5EF4-FFF2-40B4-BE49-F238E27FC236}">
                <a16:creationId xmlns:a16="http://schemas.microsoft.com/office/drawing/2014/main" id="{D4E3C8A1-59EE-6837-1E58-7EB4D8376188}"/>
              </a:ext>
            </a:extLst>
          </p:cNvPr>
          <p:cNvSpPr txBox="1"/>
          <p:nvPr/>
        </p:nvSpPr>
        <p:spPr>
          <a:xfrm>
            <a:off x="473302" y="4546599"/>
            <a:ext cx="4415497" cy="178271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solidFill>
                  <a:schemeClr val="bg1"/>
                </a:solidFill>
                <a:latin typeface="Neue Haas Grotesk Text Pro" panose="020B0504020202020204" pitchFamily="34" charset="77"/>
              </a:rPr>
              <a:t>MORNINGTON PENINSULA</a:t>
            </a:r>
          </a:p>
          <a:p>
            <a:r>
              <a:rPr lang="en-US" sz="2400" b="1">
                <a:solidFill>
                  <a:schemeClr val="bg1"/>
                </a:solidFill>
                <a:latin typeface="Neue Haas Grotesk Text Pro" panose="020B0504020202020204" pitchFamily="34" charset="77"/>
              </a:rPr>
              <a:t>TASMANIA</a:t>
            </a:r>
            <a:endParaRPr lang="en-AU" sz="2400" b="1">
              <a:solidFill>
                <a:schemeClr val="bg1"/>
              </a:solidFill>
              <a:latin typeface="Neue Haas Grotesk Text Pro" panose="020B0504020202020204" pitchFamily="34" charset="77"/>
            </a:endParaRPr>
          </a:p>
          <a:p>
            <a:r>
              <a:rPr lang="en-US" sz="2400" b="1">
                <a:solidFill>
                  <a:schemeClr val="bg1"/>
                </a:solidFill>
                <a:latin typeface="Neue Haas Grotesk Text Pro" panose="020B0504020202020204" pitchFamily="34" charset="77"/>
              </a:rPr>
              <a:t>ADELAIDE HILLS</a:t>
            </a:r>
          </a:p>
          <a:p>
            <a:r>
              <a:rPr lang="en-US" sz="2400" b="1">
                <a:solidFill>
                  <a:schemeClr val="bg1"/>
                </a:solidFill>
                <a:latin typeface="Neue Haas Grotesk Text Pro" panose="020B0504020202020204" pitchFamily="34" charset="77"/>
              </a:rPr>
              <a:t>COONAWARRA</a:t>
            </a:r>
          </a:p>
        </p:txBody>
      </p:sp>
      <p:pic>
        <p:nvPicPr>
          <p:cNvPr id="6" name="Picture 5" descr="A tractor in a field&#10;&#10;Description automatically generated">
            <a:extLst>
              <a:ext uri="{FF2B5EF4-FFF2-40B4-BE49-F238E27FC236}">
                <a16:creationId xmlns:a16="http://schemas.microsoft.com/office/drawing/2014/main" id="{33917616-1FAE-AE27-1195-F4C87C443F30}"/>
              </a:ext>
            </a:extLst>
          </p:cNvPr>
          <p:cNvPicPr>
            <a:picLocks noChangeAspect="1"/>
          </p:cNvPicPr>
          <p:nvPr/>
        </p:nvPicPr>
        <p:blipFill>
          <a:blip r:embed="rId2">
            <a:extLst>
              <a:ext uri="{28A0092B-C50C-407E-A947-70E740481C1C}">
                <a14:useLocalDpi xmlns:a14="http://schemas.microsoft.com/office/drawing/2010/main"/>
              </a:ext>
            </a:extLst>
          </a:blip>
          <a:srcRect l="55736" r="24403"/>
          <a:stretch/>
        </p:blipFill>
        <p:spPr>
          <a:xfrm>
            <a:off x="6096000" y="0"/>
            <a:ext cx="6096000" cy="6858000"/>
          </a:xfrm>
          <a:prstGeom prst="rect">
            <a:avLst/>
          </a:prstGeom>
        </p:spPr>
      </p:pic>
    </p:spTree>
    <p:extLst>
      <p:ext uri="{BB962C8B-B14F-4D97-AF65-F5344CB8AC3E}">
        <p14:creationId xmlns:p14="http://schemas.microsoft.com/office/powerpoint/2010/main" val="403127969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7985-A33E-C105-7BEB-09D7FB713FA2}"/>
              </a:ext>
            </a:extLst>
          </p:cNvPr>
          <p:cNvSpPr>
            <a:spLocks noGrp="1"/>
          </p:cNvSpPr>
          <p:nvPr>
            <p:ph type="title"/>
          </p:nvPr>
        </p:nvSpPr>
        <p:spPr>
          <a:xfrm>
            <a:off x="407988" y="770658"/>
            <a:ext cx="5786750" cy="1694412"/>
          </a:xfrm>
        </p:spPr>
        <p:txBody>
          <a:bodyPr/>
          <a:lstStyle/>
          <a:p>
            <a:r>
              <a:rPr lang="en-AU" sz="4800" dirty="0">
                <a:solidFill>
                  <a:schemeClr val="bg1"/>
                </a:solidFill>
              </a:rPr>
              <a:t>El CLIMA</a:t>
            </a:r>
            <a:br>
              <a:rPr lang="en-AU" sz="4800" dirty="0">
                <a:solidFill>
                  <a:schemeClr val="bg1"/>
                </a:solidFill>
              </a:rPr>
            </a:br>
            <a:r>
              <a:rPr lang="en-AU" sz="4800" dirty="0">
                <a:solidFill>
                  <a:schemeClr val="bg2"/>
                </a:solidFill>
              </a:rPr>
              <a:t>MEDITERRÁNEO</a:t>
            </a:r>
            <a:br>
              <a:rPr lang="en-AU" sz="4800" dirty="0">
                <a:solidFill>
                  <a:schemeClr val="bg2"/>
                </a:solidFill>
              </a:rPr>
            </a:br>
            <a:endParaRPr lang="en-AU" sz="4800" dirty="0">
              <a:solidFill>
                <a:schemeClr val="bg2"/>
              </a:solidFill>
            </a:endParaRPr>
          </a:p>
        </p:txBody>
      </p:sp>
      <p:sp>
        <p:nvSpPr>
          <p:cNvPr id="3" name="Text Placeholder 2">
            <a:extLst>
              <a:ext uri="{FF2B5EF4-FFF2-40B4-BE49-F238E27FC236}">
                <a16:creationId xmlns:a16="http://schemas.microsoft.com/office/drawing/2014/main" id="{7C8480C7-DD09-8474-C98A-392FD5BADBEF}"/>
              </a:ext>
            </a:extLst>
          </p:cNvPr>
          <p:cNvSpPr>
            <a:spLocks noGrp="1"/>
          </p:cNvSpPr>
          <p:nvPr>
            <p:ph type="body" sz="quarter" idx="10"/>
          </p:nvPr>
        </p:nvSpPr>
        <p:spPr>
          <a:xfrm>
            <a:off x="407988" y="2469969"/>
            <a:ext cx="4874063" cy="846545"/>
          </a:xfrm>
        </p:spPr>
        <p:txBody>
          <a:bodyPr/>
          <a:lstStyle/>
          <a:p>
            <a:r>
              <a:rPr lang="en-US" sz="1600" dirty="0">
                <a:solidFill>
                  <a:schemeClr val="bg1"/>
                </a:solidFill>
              </a:rPr>
              <a:t>Es </a:t>
            </a:r>
            <a:r>
              <a:rPr lang="en-US" sz="1600" dirty="0" err="1">
                <a:solidFill>
                  <a:schemeClr val="bg1"/>
                </a:solidFill>
              </a:rPr>
              <a:t>parecido</a:t>
            </a:r>
            <a:r>
              <a:rPr lang="en-US" sz="1600" dirty="0">
                <a:solidFill>
                  <a:schemeClr val="bg1"/>
                </a:solidFill>
              </a:rPr>
              <a:t> a </a:t>
            </a:r>
            <a:r>
              <a:rPr lang="en-US" sz="1600" dirty="0" err="1">
                <a:solidFill>
                  <a:schemeClr val="bg1"/>
                </a:solidFill>
              </a:rPr>
              <a:t>los</a:t>
            </a:r>
            <a:r>
              <a:rPr lang="en-US" sz="1600" dirty="0">
                <a:solidFill>
                  <a:schemeClr val="bg1"/>
                </a:solidFill>
              </a:rPr>
              <a:t> </a:t>
            </a:r>
            <a:r>
              <a:rPr lang="en-US" sz="1600" dirty="0" err="1">
                <a:solidFill>
                  <a:schemeClr val="bg1"/>
                </a:solidFill>
              </a:rPr>
              <a:t>climas</a:t>
            </a:r>
            <a:r>
              <a:rPr lang="en-US" sz="1600" dirty="0">
                <a:solidFill>
                  <a:schemeClr val="bg1"/>
                </a:solidFill>
              </a:rPr>
              <a:t> </a:t>
            </a:r>
            <a:r>
              <a:rPr lang="en-US" sz="1600" dirty="0" err="1">
                <a:solidFill>
                  <a:schemeClr val="bg1"/>
                </a:solidFill>
              </a:rPr>
              <a:t>marítimos</a:t>
            </a:r>
            <a:r>
              <a:rPr lang="en-US" sz="1600" dirty="0">
                <a:solidFill>
                  <a:schemeClr val="bg1"/>
                </a:solidFill>
              </a:rPr>
              <a:t> </a:t>
            </a:r>
            <a:r>
              <a:rPr lang="en-US" sz="1600" dirty="0" err="1">
                <a:solidFill>
                  <a:schemeClr val="bg1"/>
                </a:solidFill>
              </a:rPr>
              <a:t>pero</a:t>
            </a:r>
            <a:r>
              <a:rPr lang="en-US" sz="1600" dirty="0">
                <a:solidFill>
                  <a:schemeClr val="bg1"/>
                </a:solidFill>
              </a:rPr>
              <a:t> </a:t>
            </a:r>
            <a:r>
              <a:rPr lang="en-US" sz="1600" dirty="0" err="1">
                <a:solidFill>
                  <a:schemeClr val="bg1"/>
                </a:solidFill>
              </a:rPr>
              <a:t>los</a:t>
            </a:r>
            <a:r>
              <a:rPr lang="en-US" sz="1600" dirty="0">
                <a:solidFill>
                  <a:schemeClr val="bg1"/>
                </a:solidFill>
              </a:rPr>
              <a:t> </a:t>
            </a:r>
            <a:r>
              <a:rPr lang="en-US" sz="1600" dirty="0" err="1">
                <a:solidFill>
                  <a:schemeClr val="bg1"/>
                </a:solidFill>
              </a:rPr>
              <a:t>veranos</a:t>
            </a:r>
            <a:r>
              <a:rPr lang="en-US" sz="1600" dirty="0">
                <a:solidFill>
                  <a:schemeClr val="bg1"/>
                </a:solidFill>
              </a:rPr>
              <a:t> </a:t>
            </a:r>
            <a:r>
              <a:rPr lang="en-US" sz="1600" dirty="0" err="1">
                <a:solidFill>
                  <a:schemeClr val="bg1"/>
                </a:solidFill>
              </a:rPr>
              <a:t>suelen</a:t>
            </a:r>
            <a:r>
              <a:rPr lang="en-US" sz="1600" dirty="0">
                <a:solidFill>
                  <a:schemeClr val="bg1"/>
                </a:solidFill>
              </a:rPr>
              <a:t> ser </a:t>
            </a:r>
            <a:r>
              <a:rPr lang="en-US" sz="1600" dirty="0" err="1">
                <a:solidFill>
                  <a:schemeClr val="bg1"/>
                </a:solidFill>
              </a:rPr>
              <a:t>cálidos</a:t>
            </a:r>
            <a:r>
              <a:rPr lang="en-US" sz="1600" dirty="0">
                <a:solidFill>
                  <a:schemeClr val="bg1"/>
                </a:solidFill>
              </a:rPr>
              <a:t> y </a:t>
            </a:r>
            <a:r>
              <a:rPr lang="en-US" sz="1600" dirty="0" err="1">
                <a:solidFill>
                  <a:schemeClr val="bg1"/>
                </a:solidFill>
              </a:rPr>
              <a:t>secos</a:t>
            </a:r>
            <a:r>
              <a:rPr lang="en-US" sz="1600" dirty="0">
                <a:solidFill>
                  <a:schemeClr val="bg1"/>
                </a:solidFill>
              </a:rPr>
              <a:t>.  Hay </a:t>
            </a:r>
            <a:r>
              <a:rPr lang="en-US" sz="1600" dirty="0" err="1">
                <a:solidFill>
                  <a:schemeClr val="bg1"/>
                </a:solidFill>
              </a:rPr>
              <a:t>menos</a:t>
            </a:r>
            <a:r>
              <a:rPr lang="en-US" sz="1600" dirty="0">
                <a:solidFill>
                  <a:schemeClr val="bg1"/>
                </a:solidFill>
              </a:rPr>
              <a:t> </a:t>
            </a:r>
            <a:r>
              <a:rPr lang="en-US" sz="1600" dirty="0" err="1">
                <a:solidFill>
                  <a:schemeClr val="bg1"/>
                </a:solidFill>
              </a:rPr>
              <a:t>oscilación</a:t>
            </a:r>
            <a:r>
              <a:rPr lang="en-US" sz="1600" dirty="0">
                <a:solidFill>
                  <a:schemeClr val="bg1"/>
                </a:solidFill>
              </a:rPr>
              <a:t> </a:t>
            </a:r>
            <a:r>
              <a:rPr lang="en-US" sz="1600" dirty="0" err="1">
                <a:solidFill>
                  <a:schemeClr val="bg1"/>
                </a:solidFill>
              </a:rPr>
              <a:t>térmica</a:t>
            </a:r>
            <a:r>
              <a:rPr lang="en-US" sz="1600" dirty="0">
                <a:solidFill>
                  <a:schemeClr val="bg1"/>
                </a:solidFill>
              </a:rPr>
              <a:t> entre </a:t>
            </a:r>
            <a:r>
              <a:rPr lang="en-US" sz="1600" dirty="0" err="1">
                <a:solidFill>
                  <a:schemeClr val="bg1"/>
                </a:solidFill>
              </a:rPr>
              <a:t>los</a:t>
            </a:r>
            <a:r>
              <a:rPr lang="en-US" sz="1600" dirty="0">
                <a:solidFill>
                  <a:schemeClr val="bg1"/>
                </a:solidFill>
              </a:rPr>
              <a:t> meses </a:t>
            </a:r>
            <a:r>
              <a:rPr lang="en-US" sz="1600" dirty="0" err="1">
                <a:solidFill>
                  <a:schemeClr val="bg1"/>
                </a:solidFill>
              </a:rPr>
              <a:t>más</a:t>
            </a:r>
            <a:r>
              <a:rPr lang="en-US" sz="1600" dirty="0">
                <a:solidFill>
                  <a:schemeClr val="bg1"/>
                </a:solidFill>
              </a:rPr>
              <a:t> </a:t>
            </a:r>
            <a:r>
              <a:rPr lang="en-US" sz="1600" dirty="0" err="1">
                <a:solidFill>
                  <a:schemeClr val="bg1"/>
                </a:solidFill>
              </a:rPr>
              <a:t>cálidos</a:t>
            </a:r>
            <a:r>
              <a:rPr lang="en-US" sz="1600" dirty="0">
                <a:solidFill>
                  <a:schemeClr val="bg1"/>
                </a:solidFill>
              </a:rPr>
              <a:t> y </a:t>
            </a:r>
            <a:r>
              <a:rPr lang="en-US" sz="1600" dirty="0" err="1">
                <a:solidFill>
                  <a:schemeClr val="bg1"/>
                </a:solidFill>
              </a:rPr>
              <a:t>fríos</a:t>
            </a:r>
            <a:r>
              <a:rPr lang="en-US" sz="1600" dirty="0">
                <a:solidFill>
                  <a:schemeClr val="bg1"/>
                </a:solidFill>
              </a:rPr>
              <a:t>. </a:t>
            </a:r>
          </a:p>
          <a:p>
            <a:endParaRPr lang="en-US" sz="1600" dirty="0">
              <a:solidFill>
                <a:schemeClr val="bg1"/>
              </a:solidFill>
            </a:endParaRPr>
          </a:p>
        </p:txBody>
      </p:sp>
      <p:sp>
        <p:nvSpPr>
          <p:cNvPr id="4" name="Text Placeholder 2">
            <a:extLst>
              <a:ext uri="{FF2B5EF4-FFF2-40B4-BE49-F238E27FC236}">
                <a16:creationId xmlns:a16="http://schemas.microsoft.com/office/drawing/2014/main" id="{D4E3C8A1-59EE-6837-1E58-7EB4D8376188}"/>
              </a:ext>
            </a:extLst>
          </p:cNvPr>
          <p:cNvSpPr txBox="1"/>
          <p:nvPr/>
        </p:nvSpPr>
        <p:spPr>
          <a:xfrm>
            <a:off x="407988" y="4392930"/>
            <a:ext cx="7289326" cy="2140071"/>
          </a:xfrm>
          <a:prstGeom prst="rect">
            <a:avLst/>
          </a:prstGeom>
        </p:spPr>
        <p:txBody>
          <a:bodyPr vert="horz" lIns="0" tIns="0" rIns="0" bIns="0" rtlCol="0" anchor="t">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chemeClr val="bg1"/>
                </a:solidFill>
                <a:latin typeface="Neue Haas Grotesk Text Pro" panose="020B0504020202020204" pitchFamily="34" charset="77"/>
              </a:rPr>
              <a:t>BAROSSA VALLEY</a:t>
            </a:r>
          </a:p>
          <a:p>
            <a:r>
              <a:rPr lang="en-US" sz="2400" b="1" dirty="0">
                <a:solidFill>
                  <a:schemeClr val="bg1"/>
                </a:solidFill>
                <a:latin typeface="Neue Haas Grotesk Text Pro" panose="020B0504020202020204" pitchFamily="34" charset="77"/>
              </a:rPr>
              <a:t>GEOGRAPHE</a:t>
            </a:r>
          </a:p>
          <a:p>
            <a:r>
              <a:rPr lang="en-US" sz="2400" b="1" dirty="0">
                <a:solidFill>
                  <a:schemeClr val="bg1"/>
                </a:solidFill>
                <a:latin typeface="Neue Haas Grotesk Text Pro"/>
                <a:ea typeface="Inter Display"/>
                <a:cs typeface="Inter Display"/>
              </a:rPr>
              <a:t>McLAREN VALE</a:t>
            </a:r>
          </a:p>
          <a:p>
            <a:r>
              <a:rPr lang="en-US" sz="2400" b="1" dirty="0">
                <a:solidFill>
                  <a:schemeClr val="bg1"/>
                </a:solidFill>
                <a:latin typeface="Neue Haas Grotesk Text Pro"/>
                <a:ea typeface="Inter Display"/>
                <a:cs typeface="Inter Display"/>
              </a:rPr>
              <a:t>MARGARET RIVER</a:t>
            </a:r>
            <a:r>
              <a:rPr lang="en-US" sz="2400" dirty="0">
                <a:solidFill>
                  <a:schemeClr val="bg1"/>
                </a:solidFill>
                <a:latin typeface="Neue Haas Grotesk Text Pro"/>
                <a:ea typeface="Inter Display"/>
                <a:cs typeface="Inter Display"/>
              </a:rPr>
              <a:t> </a:t>
            </a:r>
            <a:br>
              <a:rPr lang="en-US" sz="2400" dirty="0">
                <a:latin typeface="Neue Haas Grotesk Text Pro" panose="020B0504020202020204" pitchFamily="34" charset="77"/>
              </a:rPr>
            </a:br>
            <a:r>
              <a:rPr lang="en-US" sz="1600" dirty="0">
                <a:solidFill>
                  <a:schemeClr val="bg1"/>
                </a:solidFill>
                <a:latin typeface="Neue Haas Grotesk Text Pro"/>
                <a:ea typeface="Inter Display"/>
                <a:cs typeface="Inter Display"/>
              </a:rPr>
              <a:t>(con </a:t>
            </a:r>
            <a:r>
              <a:rPr lang="en-US" sz="1600" dirty="0" err="1">
                <a:solidFill>
                  <a:schemeClr val="bg1"/>
                </a:solidFill>
                <a:latin typeface="Neue Haas Grotesk Text Pro"/>
                <a:ea typeface="Inter Display"/>
                <a:cs typeface="Inter Display"/>
              </a:rPr>
              <a:t>fuertes</a:t>
            </a:r>
            <a:r>
              <a:rPr lang="en-US" sz="1600" dirty="0">
                <a:solidFill>
                  <a:schemeClr val="bg1"/>
                </a:solidFill>
                <a:latin typeface="Neue Haas Grotesk Text Pro"/>
                <a:ea typeface="Inter Display"/>
                <a:cs typeface="Inter Display"/>
              </a:rPr>
              <a:t> </a:t>
            </a:r>
            <a:r>
              <a:rPr lang="en-US" sz="1600" dirty="0" err="1">
                <a:solidFill>
                  <a:schemeClr val="bg1"/>
                </a:solidFill>
                <a:latin typeface="Neue Haas Grotesk Text Pro"/>
                <a:ea typeface="Inter Display"/>
                <a:cs typeface="Inter Display"/>
              </a:rPr>
              <a:t>influencias</a:t>
            </a:r>
            <a:r>
              <a:rPr lang="en-US" sz="1600" dirty="0">
                <a:solidFill>
                  <a:schemeClr val="bg1"/>
                </a:solidFill>
                <a:latin typeface="Neue Haas Grotesk Text Pro"/>
                <a:ea typeface="Inter Display"/>
                <a:cs typeface="Inter Display"/>
              </a:rPr>
              <a:t> </a:t>
            </a:r>
            <a:r>
              <a:rPr lang="en-US" sz="1600" dirty="0" err="1">
                <a:solidFill>
                  <a:schemeClr val="bg1"/>
                </a:solidFill>
                <a:latin typeface="Neue Haas Grotesk Text Pro"/>
                <a:ea typeface="Inter Display"/>
                <a:cs typeface="Inter Display"/>
              </a:rPr>
              <a:t>marítimas</a:t>
            </a:r>
            <a:r>
              <a:rPr lang="en-US" sz="1600" dirty="0">
                <a:solidFill>
                  <a:schemeClr val="bg1"/>
                </a:solidFill>
                <a:latin typeface="Neue Haas Grotesk Text Pro"/>
                <a:ea typeface="Inter Display"/>
                <a:cs typeface="Inter Display"/>
              </a:rPr>
              <a:t>)</a:t>
            </a:r>
          </a:p>
        </p:txBody>
      </p:sp>
      <p:pic>
        <p:nvPicPr>
          <p:cNvPr id="6" name="Picture 5" descr="A dirt road with palm trees&#10;&#10;Description automatically generated">
            <a:extLst>
              <a:ext uri="{FF2B5EF4-FFF2-40B4-BE49-F238E27FC236}">
                <a16:creationId xmlns:a16="http://schemas.microsoft.com/office/drawing/2014/main" id="{EB42CD41-770A-74EE-D317-EED2D50BBBB4}"/>
              </a:ext>
            </a:extLst>
          </p:cNvPr>
          <p:cNvPicPr>
            <a:picLocks noChangeAspect="1"/>
          </p:cNvPicPr>
          <p:nvPr/>
        </p:nvPicPr>
        <p:blipFill>
          <a:blip r:embed="rId2" cstate="screen">
            <a:extLst>
              <a:ext uri="{28A0092B-C50C-407E-A947-70E740481C1C}">
                <a14:useLocalDpi xmlns:a14="http://schemas.microsoft.com/office/drawing/2010/main"/>
              </a:ext>
            </a:extLst>
          </a:blip>
          <a:srcRect l="6398" t="1785" r="35426"/>
          <a:stretch/>
        </p:blipFill>
        <p:spPr>
          <a:xfrm>
            <a:off x="6096001" y="0"/>
            <a:ext cx="6095999" cy="6858000"/>
          </a:xfrm>
          <a:prstGeom prst="rect">
            <a:avLst/>
          </a:prstGeom>
        </p:spPr>
      </p:pic>
    </p:spTree>
    <p:extLst>
      <p:ext uri="{BB962C8B-B14F-4D97-AF65-F5344CB8AC3E}">
        <p14:creationId xmlns:p14="http://schemas.microsoft.com/office/powerpoint/2010/main" val="220285694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Picture 17" descr="A close-up of a vine&#10;&#10;Description automatically generated">
            <a:extLst>
              <a:ext uri="{FF2B5EF4-FFF2-40B4-BE49-F238E27FC236}">
                <a16:creationId xmlns:a16="http://schemas.microsoft.com/office/drawing/2014/main" id="{9F8A1470-4E4C-3E3A-D2EC-DCCA2F21A78A}"/>
              </a:ext>
            </a:extLst>
          </p:cNvPr>
          <p:cNvPicPr>
            <a:picLocks noChangeAspect="1"/>
          </p:cNvPicPr>
          <p:nvPr/>
        </p:nvPicPr>
        <p:blipFill>
          <a:blip r:embed="rId2" cstate="screen">
            <a:extLst>
              <a:ext uri="{28A0092B-C50C-407E-A947-70E740481C1C}">
                <a14:useLocalDpi xmlns:a14="http://schemas.microsoft.com/office/drawing/2010/main"/>
              </a:ext>
            </a:extLst>
          </a:blip>
          <a:srcRect t="48898" b="11915"/>
          <a:stretch>
            <a:fillRect/>
          </a:stretch>
        </p:blipFill>
        <p:spPr>
          <a:xfrm>
            <a:off x="407988" y="1889508"/>
            <a:ext cx="11339512" cy="2962752"/>
          </a:xfrm>
          <a:prstGeom prst="rect">
            <a:avLst/>
          </a:prstGeom>
        </p:spPr>
      </p:pic>
      <p:sp>
        <p:nvSpPr>
          <p:cNvPr id="4" name="object 4">
            <a:extLst>
              <a:ext uri="{FF2B5EF4-FFF2-40B4-BE49-F238E27FC236}">
                <a16:creationId xmlns:a16="http://schemas.microsoft.com/office/drawing/2014/main" id="{20A7DF60-0072-4EBA-9DDC-4467DD424BED}"/>
              </a:ext>
            </a:extLst>
          </p:cNvPr>
          <p:cNvSpPr txBox="1"/>
          <p:nvPr/>
        </p:nvSpPr>
        <p:spPr>
          <a:xfrm>
            <a:off x="1322618" y="1780869"/>
            <a:ext cx="3322519" cy="413396"/>
          </a:xfrm>
          <a:prstGeom prst="rect">
            <a:avLst/>
          </a:prstGeom>
        </p:spPr>
        <p:txBody>
          <a:bodyPr vert="horz" wrap="none" lIns="0" tIns="11521" rIns="0" bIns="0" rtlCol="0">
            <a:noAutofit/>
          </a:bodyPr>
          <a:lstStyle/>
          <a:p>
            <a:pPr>
              <a:tabLst>
                <a:tab pos="1156236" algn="l"/>
              </a:tabLst>
            </a:pPr>
            <a:endParaRPr lang="en-AU" sz="2722" spc="91">
              <a:solidFill>
                <a:schemeClr val="bg1"/>
              </a:solidFill>
              <a:latin typeface="Neue Haas Grotesk Text Pro" panose="020B0504020202020204" pitchFamily="34" charset="77"/>
              <a:cs typeface="Hellix"/>
            </a:endParaRPr>
          </a:p>
        </p:txBody>
      </p:sp>
      <p:sp>
        <p:nvSpPr>
          <p:cNvPr id="5" name="object 4">
            <a:extLst>
              <a:ext uri="{FF2B5EF4-FFF2-40B4-BE49-F238E27FC236}">
                <a16:creationId xmlns:a16="http://schemas.microsoft.com/office/drawing/2014/main" id="{EB853927-B1C1-4B60-BA3C-61B18CFB69CD}"/>
              </a:ext>
            </a:extLst>
          </p:cNvPr>
          <p:cNvSpPr txBox="1"/>
          <p:nvPr/>
        </p:nvSpPr>
        <p:spPr>
          <a:xfrm>
            <a:off x="409059" y="290928"/>
            <a:ext cx="11095881" cy="1537492"/>
          </a:xfrm>
          <a:prstGeom prst="rect">
            <a:avLst/>
          </a:prstGeom>
        </p:spPr>
        <p:txBody>
          <a:bodyPr vert="horz" wrap="square" lIns="0" tIns="11521" rIns="0" bIns="0" rtlCol="0">
            <a:noAutofit/>
          </a:bodyPr>
          <a:lstStyle/>
          <a:p>
            <a:pPr>
              <a:lnSpc>
                <a:spcPct val="90000"/>
              </a:lnSpc>
            </a:pPr>
            <a:r>
              <a:rPr lang="en-AU" sz="540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LAS TEMPORADAS DE VITICULTURA  </a:t>
            </a:r>
            <a:r>
              <a:rPr lang="en-AU" sz="280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DE AUSTRALIA </a:t>
            </a:r>
            <a:endParaRPr lang="en-AU" sz="540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a:p>
            <a:pPr>
              <a:lnSpc>
                <a:spcPct val="90000"/>
              </a:lnSpc>
            </a:pPr>
            <a:endParaRPr lang="en-AU" sz="540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a:p>
            <a:pPr>
              <a:lnSpc>
                <a:spcPct val="90000"/>
              </a:lnSpc>
            </a:pPr>
            <a:endParaRPr lang="en-AU" sz="540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a:p>
            <a:pPr>
              <a:lnSpc>
                <a:spcPct val="90000"/>
              </a:lnSpc>
            </a:pPr>
            <a:endParaRPr lang="en-AU" sz="540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endParaRPr>
          </a:p>
          <a:p>
            <a:pPr>
              <a:lnSpc>
                <a:spcPct val="90000"/>
              </a:lnSpc>
            </a:pPr>
            <a:endParaRPr lang="en-AU" sz="540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 name="Text Placeholder 2">
            <a:extLst>
              <a:ext uri="{FF2B5EF4-FFF2-40B4-BE49-F238E27FC236}">
                <a16:creationId xmlns:a16="http://schemas.microsoft.com/office/drawing/2014/main" id="{42FBCDF9-4D6B-2CE1-F3ED-F8112984CC25}"/>
              </a:ext>
            </a:extLst>
          </p:cNvPr>
          <p:cNvSpPr txBox="1"/>
          <p:nvPr/>
        </p:nvSpPr>
        <p:spPr>
          <a:xfrm>
            <a:off x="6634442" y="5135423"/>
            <a:ext cx="3559155" cy="59368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chemeClr val="bg1"/>
                </a:solidFill>
                <a:latin typeface="Neue Haas Grotesk Text Pro" panose="020B0504020202020204" pitchFamily="34" charset="77"/>
              </a:rPr>
              <a:t>OTOÑO</a:t>
            </a:r>
          </a:p>
        </p:txBody>
      </p:sp>
      <p:sp>
        <p:nvSpPr>
          <p:cNvPr id="6" name="Text Placeholder 2">
            <a:extLst>
              <a:ext uri="{FF2B5EF4-FFF2-40B4-BE49-F238E27FC236}">
                <a16:creationId xmlns:a16="http://schemas.microsoft.com/office/drawing/2014/main" id="{B5E09B2C-BDDF-0A01-F6CB-CCBA58BA35C3}"/>
              </a:ext>
            </a:extLst>
          </p:cNvPr>
          <p:cNvSpPr txBox="1"/>
          <p:nvPr/>
        </p:nvSpPr>
        <p:spPr>
          <a:xfrm>
            <a:off x="3698291" y="5153666"/>
            <a:ext cx="3559155" cy="59368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chemeClr val="bg1"/>
                </a:solidFill>
                <a:latin typeface="Neue Haas Grotesk Text Pro" panose="020B0504020202020204" pitchFamily="34" charset="77"/>
              </a:rPr>
              <a:t>VERANO</a:t>
            </a:r>
          </a:p>
        </p:txBody>
      </p:sp>
      <p:sp>
        <p:nvSpPr>
          <p:cNvPr id="8" name="Text Placeholder 2">
            <a:extLst>
              <a:ext uri="{FF2B5EF4-FFF2-40B4-BE49-F238E27FC236}">
                <a16:creationId xmlns:a16="http://schemas.microsoft.com/office/drawing/2014/main" id="{359F908E-4342-1E10-0B5E-A34CA304241E}"/>
              </a:ext>
            </a:extLst>
          </p:cNvPr>
          <p:cNvSpPr txBox="1"/>
          <p:nvPr/>
        </p:nvSpPr>
        <p:spPr>
          <a:xfrm>
            <a:off x="407988" y="5162228"/>
            <a:ext cx="3559155" cy="59368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chemeClr val="bg1"/>
                </a:solidFill>
                <a:latin typeface="Neue Haas Grotesk Text Pro" panose="020B0504020202020204" pitchFamily="34" charset="77"/>
              </a:rPr>
              <a:t>PRIMAVERA</a:t>
            </a:r>
          </a:p>
          <a:p>
            <a:endParaRPr lang="en-US" sz="3600" b="1" dirty="0">
              <a:solidFill>
                <a:schemeClr val="bg1"/>
              </a:solidFill>
              <a:latin typeface="Neue Haas Grotesk Text Pro" panose="020B0504020202020204" pitchFamily="34" charset="77"/>
            </a:endParaRPr>
          </a:p>
          <a:p>
            <a:endParaRPr lang="en-US" sz="3600" b="1" dirty="0">
              <a:solidFill>
                <a:schemeClr val="bg1"/>
              </a:solidFill>
              <a:latin typeface="Neue Haas Grotesk Text Pro" panose="020B0504020202020204" pitchFamily="34" charset="77"/>
            </a:endParaRPr>
          </a:p>
        </p:txBody>
      </p:sp>
      <p:sp>
        <p:nvSpPr>
          <p:cNvPr id="9" name="Text Placeholder 2">
            <a:extLst>
              <a:ext uri="{FF2B5EF4-FFF2-40B4-BE49-F238E27FC236}">
                <a16:creationId xmlns:a16="http://schemas.microsoft.com/office/drawing/2014/main" id="{B097ED0C-1FFF-2165-6ED9-EEB71F757225}"/>
              </a:ext>
            </a:extLst>
          </p:cNvPr>
          <p:cNvSpPr txBox="1"/>
          <p:nvPr/>
        </p:nvSpPr>
        <p:spPr>
          <a:xfrm>
            <a:off x="9593993" y="5159031"/>
            <a:ext cx="3559155" cy="59368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dirty="0">
                <a:solidFill>
                  <a:schemeClr val="bg1"/>
                </a:solidFill>
                <a:latin typeface="Neue Haas Grotesk Text Pro" panose="020B0504020202020204" pitchFamily="34" charset="77"/>
              </a:rPr>
              <a:t>INVIERNO</a:t>
            </a:r>
          </a:p>
        </p:txBody>
      </p:sp>
      <p:sp>
        <p:nvSpPr>
          <p:cNvPr id="10" name="Text Placeholder 2">
            <a:extLst>
              <a:ext uri="{FF2B5EF4-FFF2-40B4-BE49-F238E27FC236}">
                <a16:creationId xmlns:a16="http://schemas.microsoft.com/office/drawing/2014/main" id="{4EBA5133-7861-6F86-215E-91365273A158}"/>
              </a:ext>
            </a:extLst>
          </p:cNvPr>
          <p:cNvSpPr txBox="1"/>
          <p:nvPr/>
        </p:nvSpPr>
        <p:spPr>
          <a:xfrm>
            <a:off x="6523955" y="5729109"/>
            <a:ext cx="3559156" cy="846545"/>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None/>
            </a:pPr>
            <a:r>
              <a:rPr lang="en-US" sz="1600" dirty="0">
                <a:solidFill>
                  <a:schemeClr val="bg1"/>
                </a:solidFill>
                <a:latin typeface="Neue Haas Grotesk Text Pro" panose="020B0504020202020204" pitchFamily="34" charset="77"/>
              </a:rPr>
              <a:t>Marzo – Mayo</a:t>
            </a:r>
          </a:p>
          <a:p>
            <a:pPr marL="0" indent="0">
              <a:spcBef>
                <a:spcPct val="0"/>
              </a:spcBef>
              <a:buNone/>
            </a:pPr>
            <a:r>
              <a:rPr lang="en-US" sz="1600" dirty="0" err="1">
                <a:solidFill>
                  <a:schemeClr val="bg1"/>
                </a:solidFill>
                <a:latin typeface="Neue Haas Grotesk Text Pro" panose="020B0504020202020204" pitchFamily="34" charset="77"/>
              </a:rPr>
              <a:t>Envero</a:t>
            </a:r>
            <a:r>
              <a:rPr lang="en-US" sz="1600" dirty="0">
                <a:solidFill>
                  <a:schemeClr val="bg1"/>
                </a:solidFill>
                <a:latin typeface="Neue Haas Grotesk Text Pro" panose="020B0504020202020204" pitchFamily="34" charset="77"/>
              </a:rPr>
              <a:t> y </a:t>
            </a:r>
            <a:r>
              <a:rPr lang="en-US" sz="1600" dirty="0" err="1">
                <a:solidFill>
                  <a:schemeClr val="bg1"/>
                </a:solidFill>
                <a:latin typeface="Neue Haas Grotesk Text Pro" panose="020B0504020202020204" pitchFamily="34" charset="77"/>
              </a:rPr>
              <a:t>vendimia</a:t>
            </a:r>
            <a:endParaRPr lang="en-US" sz="1600" dirty="0">
              <a:solidFill>
                <a:schemeClr val="bg1"/>
              </a:solidFill>
              <a:latin typeface="Neue Haas Grotesk Text Pro" panose="020B0504020202020204" pitchFamily="34" charset="77"/>
            </a:endParaRPr>
          </a:p>
          <a:p>
            <a:pPr marL="0" indent="0">
              <a:spcBef>
                <a:spcPct val="0"/>
              </a:spcBef>
              <a:buNone/>
            </a:pPr>
            <a:endParaRPr lang="en-US" sz="1600" dirty="0">
              <a:solidFill>
                <a:schemeClr val="bg1"/>
              </a:solidFill>
              <a:latin typeface="Neue Haas Grotesk Text Pro" panose="020B0504020202020204" pitchFamily="34" charset="77"/>
            </a:endParaRPr>
          </a:p>
        </p:txBody>
      </p:sp>
      <p:sp>
        <p:nvSpPr>
          <p:cNvPr id="11" name="Text Placeholder 2">
            <a:extLst>
              <a:ext uri="{FF2B5EF4-FFF2-40B4-BE49-F238E27FC236}">
                <a16:creationId xmlns:a16="http://schemas.microsoft.com/office/drawing/2014/main" id="{532C45AC-4C3D-9CA5-8ED2-C7DE8EFF15C7}"/>
              </a:ext>
            </a:extLst>
          </p:cNvPr>
          <p:cNvSpPr txBox="1"/>
          <p:nvPr/>
        </p:nvSpPr>
        <p:spPr>
          <a:xfrm>
            <a:off x="3631346" y="5718323"/>
            <a:ext cx="2464654" cy="846545"/>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None/>
            </a:pPr>
            <a:r>
              <a:rPr lang="en-US" sz="1600" b="1" dirty="0" err="1">
                <a:solidFill>
                  <a:schemeClr val="bg1"/>
                </a:solidFill>
                <a:latin typeface="Neue Haas Grotesk Text Pro" panose="020B0504020202020204" pitchFamily="34" charset="77"/>
              </a:rPr>
              <a:t>Diciembre</a:t>
            </a:r>
            <a:r>
              <a:rPr lang="en-US" sz="1600" b="1" dirty="0">
                <a:solidFill>
                  <a:schemeClr val="bg1"/>
                </a:solidFill>
                <a:latin typeface="Neue Haas Grotesk Text Pro" panose="020B0504020202020204" pitchFamily="34" charset="77"/>
              </a:rPr>
              <a:t> – </a:t>
            </a:r>
            <a:r>
              <a:rPr lang="en-US" sz="1600" b="1" dirty="0" err="1">
                <a:solidFill>
                  <a:schemeClr val="bg1"/>
                </a:solidFill>
                <a:latin typeface="Neue Haas Grotesk Text Pro" panose="020B0504020202020204" pitchFamily="34" charset="77"/>
              </a:rPr>
              <a:t>Febrero</a:t>
            </a:r>
            <a:endParaRPr lang="en-US" sz="1600" b="1" dirty="0">
              <a:solidFill>
                <a:schemeClr val="bg1"/>
              </a:solidFill>
              <a:latin typeface="Neue Haas Grotesk Text Pro" panose="020B0504020202020204" pitchFamily="34" charset="77"/>
            </a:endParaRPr>
          </a:p>
          <a:p>
            <a:pPr marL="0" indent="0">
              <a:spcBef>
                <a:spcPct val="0"/>
              </a:spcBef>
              <a:buNone/>
            </a:pPr>
            <a:r>
              <a:rPr lang="en-US" sz="1600" dirty="0" err="1">
                <a:solidFill>
                  <a:schemeClr val="bg1"/>
                </a:solidFill>
                <a:latin typeface="Neue Haas Grotesk Text Pro" panose="020B0504020202020204" pitchFamily="34" charset="77"/>
              </a:rPr>
              <a:t>Cuajado</a:t>
            </a:r>
            <a:r>
              <a:rPr lang="en-US" sz="1600" dirty="0">
                <a:solidFill>
                  <a:schemeClr val="bg1"/>
                </a:solidFill>
                <a:latin typeface="Neue Haas Grotesk Text Pro" panose="020B0504020202020204" pitchFamily="34" charset="77"/>
              </a:rPr>
              <a:t> de la </a:t>
            </a:r>
            <a:r>
              <a:rPr lang="en-US" sz="1600" dirty="0" err="1">
                <a:solidFill>
                  <a:schemeClr val="bg1"/>
                </a:solidFill>
                <a:latin typeface="Neue Haas Grotesk Text Pro" panose="020B0504020202020204" pitchFamily="34" charset="77"/>
              </a:rPr>
              <a:t>viña</a:t>
            </a:r>
            <a:r>
              <a:rPr lang="en-US" sz="1600" dirty="0">
                <a:solidFill>
                  <a:schemeClr val="bg1"/>
                </a:solidFill>
                <a:latin typeface="Neue Haas Grotesk Text Pro" panose="020B0504020202020204" pitchFamily="34" charset="77"/>
              </a:rPr>
              <a:t> y </a:t>
            </a:r>
            <a:r>
              <a:rPr lang="en-US" sz="1600" dirty="0" err="1">
                <a:solidFill>
                  <a:schemeClr val="bg1"/>
                </a:solidFill>
                <a:latin typeface="Neue Haas Grotesk Text Pro" panose="020B0504020202020204" pitchFamily="34" charset="77"/>
              </a:rPr>
              <a:t>envero</a:t>
            </a:r>
            <a:endParaRPr lang="en-US" sz="1600" dirty="0">
              <a:solidFill>
                <a:schemeClr val="bg1"/>
              </a:solidFill>
              <a:latin typeface="Neue Haas Grotesk Text Pro" panose="020B0504020202020204" pitchFamily="34" charset="77"/>
            </a:endParaRPr>
          </a:p>
          <a:p>
            <a:pPr marL="0" indent="0">
              <a:spcBef>
                <a:spcPct val="0"/>
              </a:spcBef>
              <a:buNone/>
            </a:pPr>
            <a:endParaRPr lang="en-US" sz="1600" dirty="0">
              <a:solidFill>
                <a:schemeClr val="bg1"/>
              </a:solidFill>
              <a:latin typeface="Neue Haas Grotesk Text Pro" panose="020B0504020202020204" pitchFamily="34" charset="77"/>
            </a:endParaRPr>
          </a:p>
        </p:txBody>
      </p:sp>
      <p:sp>
        <p:nvSpPr>
          <p:cNvPr id="12" name="Text Placeholder 2">
            <a:extLst>
              <a:ext uri="{FF2B5EF4-FFF2-40B4-BE49-F238E27FC236}">
                <a16:creationId xmlns:a16="http://schemas.microsoft.com/office/drawing/2014/main" id="{AE7707FE-7ED7-4016-1901-87BED9FA11ED}"/>
              </a:ext>
            </a:extLst>
          </p:cNvPr>
          <p:cNvSpPr txBox="1"/>
          <p:nvPr/>
        </p:nvSpPr>
        <p:spPr>
          <a:xfrm>
            <a:off x="319272" y="5719628"/>
            <a:ext cx="3559156" cy="846545"/>
          </a:xfrm>
          <a:prstGeom prst="rect">
            <a:avLst/>
          </a:prstGeom>
        </p:spPr>
        <p:txBody>
          <a:bodyPr lIns="91440" tIns="45720" rIns="91440" bIns="45720" anchor="t"/>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None/>
            </a:pPr>
            <a:r>
              <a:rPr lang="en-US" sz="1600" b="1" dirty="0" err="1">
                <a:solidFill>
                  <a:schemeClr val="bg1"/>
                </a:solidFill>
                <a:latin typeface="Neue Haas Grotesk Text Pro"/>
                <a:ea typeface="Inter Display"/>
                <a:cs typeface="Inter Display"/>
              </a:rPr>
              <a:t>Septiembre</a:t>
            </a:r>
            <a:r>
              <a:rPr lang="en-US" sz="1600" b="1" dirty="0">
                <a:solidFill>
                  <a:schemeClr val="bg1"/>
                </a:solidFill>
                <a:latin typeface="Neue Haas Grotesk Text Pro"/>
                <a:ea typeface="Inter Display"/>
                <a:cs typeface="Inter Display"/>
              </a:rPr>
              <a:t> – </a:t>
            </a:r>
            <a:r>
              <a:rPr lang="en-US" sz="1600" b="1" dirty="0" err="1">
                <a:solidFill>
                  <a:schemeClr val="bg1"/>
                </a:solidFill>
                <a:latin typeface="Neue Haas Grotesk Text Pro"/>
                <a:ea typeface="Inter Display"/>
                <a:cs typeface="Inter Display"/>
              </a:rPr>
              <a:t>Noviembre</a:t>
            </a:r>
            <a:endParaRPr lang="en-US" sz="1600" b="1" dirty="0" err="1">
              <a:solidFill>
                <a:schemeClr val="bg1"/>
              </a:solidFill>
              <a:latin typeface="Neue Haas Grotesk Text Pro" panose="020B0504020202020204" pitchFamily="34" charset="77"/>
            </a:endParaRPr>
          </a:p>
          <a:p>
            <a:pPr marL="0" indent="0">
              <a:spcBef>
                <a:spcPct val="0"/>
              </a:spcBef>
              <a:buNone/>
            </a:pPr>
            <a:r>
              <a:rPr lang="en-US" sz="1600" dirty="0">
                <a:solidFill>
                  <a:schemeClr val="bg1"/>
                </a:solidFill>
                <a:latin typeface="Neue Haas Grotesk Text Pro"/>
                <a:ea typeface="Inter Display"/>
                <a:cs typeface="Inter Display"/>
              </a:rPr>
              <a:t>Brotación, crecimiento y florecimiento</a:t>
            </a:r>
          </a:p>
          <a:p>
            <a:pPr marL="0" indent="0">
              <a:spcBef>
                <a:spcPct val="0"/>
              </a:spcBef>
              <a:buNone/>
            </a:pPr>
            <a:endParaRPr lang="en-US" sz="1600" dirty="0">
              <a:solidFill>
                <a:schemeClr val="bg1"/>
              </a:solidFill>
              <a:latin typeface="Neue Haas Grotesk Text Pro" panose="020B0504020202020204" pitchFamily="34" charset="77"/>
            </a:endParaRPr>
          </a:p>
        </p:txBody>
      </p:sp>
      <p:sp>
        <p:nvSpPr>
          <p:cNvPr id="13" name="Text Placeholder 2">
            <a:extLst>
              <a:ext uri="{FF2B5EF4-FFF2-40B4-BE49-F238E27FC236}">
                <a16:creationId xmlns:a16="http://schemas.microsoft.com/office/drawing/2014/main" id="{14D25215-BF57-EB4D-476A-E5301734B036}"/>
              </a:ext>
            </a:extLst>
          </p:cNvPr>
          <p:cNvSpPr txBox="1"/>
          <p:nvPr/>
        </p:nvSpPr>
        <p:spPr>
          <a:xfrm>
            <a:off x="9519793" y="5711973"/>
            <a:ext cx="3559156" cy="846545"/>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None/>
            </a:pPr>
            <a:r>
              <a:rPr lang="en-US" sz="1600" b="1" dirty="0">
                <a:solidFill>
                  <a:schemeClr val="bg1"/>
                </a:solidFill>
                <a:latin typeface="Neue Haas Grotesk Text Pro" panose="020B0504020202020204" pitchFamily="34" charset="77"/>
              </a:rPr>
              <a:t>Junio – Agosto</a:t>
            </a:r>
          </a:p>
          <a:p>
            <a:pPr marL="0" indent="0">
              <a:spcBef>
                <a:spcPct val="0"/>
              </a:spcBef>
              <a:buNone/>
            </a:pPr>
            <a:r>
              <a:rPr lang="en-US" sz="1600" dirty="0">
                <a:solidFill>
                  <a:schemeClr val="bg1"/>
                </a:solidFill>
                <a:latin typeface="Neue Haas Grotesk Text Pro" panose="020B0504020202020204" pitchFamily="34" charset="77"/>
              </a:rPr>
              <a:t>Yema de </a:t>
            </a:r>
            <a:r>
              <a:rPr lang="en-US" sz="1600" dirty="0" err="1">
                <a:solidFill>
                  <a:schemeClr val="bg1"/>
                </a:solidFill>
                <a:latin typeface="Neue Haas Grotesk Text Pro" panose="020B0504020202020204" pitchFamily="34" charset="77"/>
              </a:rPr>
              <a:t>invierno</a:t>
            </a:r>
            <a:r>
              <a:rPr lang="en-US" sz="1600" dirty="0">
                <a:solidFill>
                  <a:schemeClr val="bg1"/>
                </a:solidFill>
                <a:latin typeface="Neue Haas Grotesk Text Pro" panose="020B0504020202020204" pitchFamily="34" charset="77"/>
              </a:rPr>
              <a:t> y</a:t>
            </a:r>
            <a:br>
              <a:rPr lang="en-US" sz="1600" dirty="0">
                <a:solidFill>
                  <a:schemeClr val="bg1"/>
                </a:solidFill>
                <a:latin typeface="Neue Haas Grotesk Text Pro" panose="020B0504020202020204" pitchFamily="34" charset="77"/>
              </a:rPr>
            </a:br>
            <a:r>
              <a:rPr lang="en-US" sz="1600" dirty="0" err="1">
                <a:solidFill>
                  <a:schemeClr val="bg1"/>
                </a:solidFill>
                <a:latin typeface="Neue Haas Grotesk Text Pro" panose="020B0504020202020204" pitchFamily="34" charset="77"/>
              </a:rPr>
              <a:t>tiempo</a:t>
            </a:r>
            <a:r>
              <a:rPr lang="en-US" sz="1600" dirty="0">
                <a:solidFill>
                  <a:schemeClr val="bg1"/>
                </a:solidFill>
                <a:latin typeface="Neue Haas Grotesk Text Pro" panose="020B0504020202020204" pitchFamily="34" charset="77"/>
              </a:rPr>
              <a:t> de </a:t>
            </a:r>
            <a:r>
              <a:rPr lang="en-US" sz="1600" dirty="0" err="1">
                <a:solidFill>
                  <a:schemeClr val="bg1"/>
                </a:solidFill>
                <a:latin typeface="Neue Haas Grotesk Text Pro" panose="020B0504020202020204" pitchFamily="34" charset="77"/>
              </a:rPr>
              <a:t>reposo</a:t>
            </a:r>
            <a:endParaRPr lang="en-US" sz="1600" dirty="0">
              <a:solidFill>
                <a:schemeClr val="bg1"/>
              </a:solidFill>
              <a:latin typeface="Neue Haas Grotesk Text Pro" panose="020B0504020202020204" pitchFamily="34" charset="77"/>
            </a:endParaRPr>
          </a:p>
          <a:p>
            <a:pPr marL="0" indent="0">
              <a:spcBef>
                <a:spcPct val="0"/>
              </a:spcBef>
              <a:buNone/>
            </a:pPr>
            <a:endParaRPr lang="en-US" sz="1600" dirty="0">
              <a:solidFill>
                <a:schemeClr val="bg1"/>
              </a:solidFill>
              <a:latin typeface="Neue Haas Grotesk Text Pro" panose="020B0504020202020204" pitchFamily="34" charset="77"/>
            </a:endParaRPr>
          </a:p>
        </p:txBody>
      </p:sp>
      <p:cxnSp>
        <p:nvCxnSpPr>
          <p:cNvPr id="3" name="Straight Connector 2">
            <a:extLst>
              <a:ext uri="{FF2B5EF4-FFF2-40B4-BE49-F238E27FC236}">
                <a16:creationId xmlns:a16="http://schemas.microsoft.com/office/drawing/2014/main" id="{A324E5C1-7515-7CED-ACE2-D3B4BD7F5B36}"/>
              </a:ext>
            </a:extLst>
          </p:cNvPr>
          <p:cNvCxnSpPr/>
          <p:nvPr/>
        </p:nvCxnSpPr>
        <p:spPr>
          <a:xfrm flipH="1">
            <a:off x="1627322" y="3699251"/>
            <a:ext cx="0" cy="1304549"/>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E5FC15C9-DBDD-A4D7-C08B-0B4A8E7AFD4D}"/>
              </a:ext>
            </a:extLst>
          </p:cNvPr>
          <p:cNvSpPr/>
          <p:nvPr/>
        </p:nvSpPr>
        <p:spPr>
          <a:xfrm>
            <a:off x="1444486" y="3459974"/>
            <a:ext cx="360000" cy="360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14" name="Oval 13">
            <a:extLst>
              <a:ext uri="{FF2B5EF4-FFF2-40B4-BE49-F238E27FC236}">
                <a16:creationId xmlns:a16="http://schemas.microsoft.com/office/drawing/2014/main" id="{358B4035-EA8E-80B3-1A3D-35F9CD381810}"/>
              </a:ext>
            </a:extLst>
          </p:cNvPr>
          <p:cNvSpPr/>
          <p:nvPr/>
        </p:nvSpPr>
        <p:spPr>
          <a:xfrm>
            <a:off x="4276111" y="3459974"/>
            <a:ext cx="360000" cy="360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15" name="Oval 14">
            <a:extLst>
              <a:ext uri="{FF2B5EF4-FFF2-40B4-BE49-F238E27FC236}">
                <a16:creationId xmlns:a16="http://schemas.microsoft.com/office/drawing/2014/main" id="{371450AD-F400-9A9F-80A1-EBB50787C2A5}"/>
              </a:ext>
            </a:extLst>
          </p:cNvPr>
          <p:cNvSpPr/>
          <p:nvPr/>
        </p:nvSpPr>
        <p:spPr>
          <a:xfrm>
            <a:off x="7107736" y="3459974"/>
            <a:ext cx="360000" cy="360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16" name="Oval 15">
            <a:extLst>
              <a:ext uri="{FF2B5EF4-FFF2-40B4-BE49-F238E27FC236}">
                <a16:creationId xmlns:a16="http://schemas.microsoft.com/office/drawing/2014/main" id="{9B895680-26A6-4C4C-1891-50C52829AEE4}"/>
              </a:ext>
            </a:extLst>
          </p:cNvPr>
          <p:cNvSpPr/>
          <p:nvPr/>
        </p:nvSpPr>
        <p:spPr>
          <a:xfrm>
            <a:off x="9939361" y="3459974"/>
            <a:ext cx="360000" cy="3600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cxnSp>
        <p:nvCxnSpPr>
          <p:cNvPr id="23" name="Straight Connector 22">
            <a:extLst>
              <a:ext uri="{FF2B5EF4-FFF2-40B4-BE49-F238E27FC236}">
                <a16:creationId xmlns:a16="http://schemas.microsoft.com/office/drawing/2014/main" id="{B5FA57D1-BB44-F4B5-07C8-C93B02CDC011}"/>
              </a:ext>
            </a:extLst>
          </p:cNvPr>
          <p:cNvCxnSpPr/>
          <p:nvPr/>
        </p:nvCxnSpPr>
        <p:spPr>
          <a:xfrm flipH="1">
            <a:off x="4459422" y="3699251"/>
            <a:ext cx="0" cy="1304549"/>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08EC6C9-48D4-2868-C723-965FB5D544A3}"/>
              </a:ext>
            </a:extLst>
          </p:cNvPr>
          <p:cNvCxnSpPr/>
          <p:nvPr/>
        </p:nvCxnSpPr>
        <p:spPr>
          <a:xfrm flipH="1">
            <a:off x="7304222" y="3699251"/>
            <a:ext cx="0" cy="1304549"/>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D725BB8-7F8A-391A-088D-6E7C01A62CD7}"/>
              </a:ext>
            </a:extLst>
          </p:cNvPr>
          <p:cNvCxnSpPr/>
          <p:nvPr/>
        </p:nvCxnSpPr>
        <p:spPr>
          <a:xfrm flipH="1">
            <a:off x="10136322" y="3699251"/>
            <a:ext cx="0" cy="1304549"/>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988406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5789F4C2-6187-4D99-9661-821741FA63FC}"/>
              </a:ext>
            </a:extLst>
          </p:cNvPr>
          <p:cNvSpPr txBox="1"/>
          <p:nvPr/>
        </p:nvSpPr>
        <p:spPr>
          <a:xfrm>
            <a:off x="520490" y="2670620"/>
            <a:ext cx="12079934" cy="388259"/>
          </a:xfrm>
          <a:prstGeom prst="rect">
            <a:avLst/>
          </a:prstGeom>
        </p:spPr>
        <p:txBody>
          <a:bodyPr vert="horz" wrap="square" lIns="0" tIns="11521" rIns="0" bIns="0" rtlCol="0">
            <a:noAutofit/>
          </a:bodyPr>
          <a:lstStyle/>
          <a:p>
            <a:pPr defTabSz="914453">
              <a:lnSpc>
                <a:spcPct val="80000"/>
              </a:lnSpc>
              <a:defRPr/>
            </a:pPr>
            <a:r>
              <a:rPr lang="en-AU" sz="4000" cap="all" dirty="0">
                <a:solidFill>
                  <a:schemeClr val="accent1"/>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rPr>
              <a:t>LAS TIERRAS ANTIGUAS DE AUSTRALIA </a:t>
            </a:r>
          </a:p>
          <a:p>
            <a:pPr defTabSz="914453">
              <a:lnSpc>
                <a:spcPct val="80000"/>
              </a:lnSpc>
              <a:defRPr/>
            </a:pPr>
            <a:endParaRPr lang="en-AU" sz="4000" cap="all" dirty="0">
              <a:solidFill>
                <a:schemeClr val="accent1"/>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Content Placeholder 2">
            <a:extLst>
              <a:ext uri="{FF2B5EF4-FFF2-40B4-BE49-F238E27FC236}">
                <a16:creationId xmlns:a16="http://schemas.microsoft.com/office/drawing/2014/main" id="{D6C6D7CD-855F-45D5-B346-71223F407688}"/>
              </a:ext>
            </a:extLst>
          </p:cNvPr>
          <p:cNvSpPr txBox="1"/>
          <p:nvPr/>
        </p:nvSpPr>
        <p:spPr>
          <a:xfrm>
            <a:off x="6682048" y="3566863"/>
            <a:ext cx="4939976" cy="352302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900"/>
              </a:spcBef>
              <a:buClr>
                <a:schemeClr val="accent4"/>
              </a:buClr>
              <a:buFont typeface="Arial" panose="020B0604020202020204" pitchFamily="34" charset="0"/>
              <a:buChar char="•"/>
            </a:pPr>
            <a:r>
              <a:rPr lang="en-US" sz="1600" dirty="0">
                <a:latin typeface="Neue Haas Grotesk Text Pro" panose="020B0504020202020204" pitchFamily="34" charset="77"/>
              </a:rPr>
              <a:t>Australia ha </a:t>
            </a:r>
            <a:r>
              <a:rPr lang="en-US" sz="1600" dirty="0" err="1">
                <a:latin typeface="Neue Haas Grotesk Text Pro" panose="020B0504020202020204" pitchFamily="34" charset="77"/>
              </a:rPr>
              <a:t>sido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una</a:t>
            </a:r>
            <a:r>
              <a:rPr lang="en-US" sz="1600" dirty="0">
                <a:latin typeface="Neue Haas Grotesk Text Pro" panose="020B0504020202020204" pitchFamily="34" charset="77"/>
              </a:rPr>
              <a:t> masa </a:t>
            </a:r>
            <a:r>
              <a:rPr lang="en-US" sz="1600" dirty="0" err="1">
                <a:latin typeface="Neue Haas Grotesk Text Pro" panose="020B0504020202020204" pitchFamily="34" charset="77"/>
              </a:rPr>
              <a:t>terrestre</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por</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más</a:t>
            </a:r>
            <a:r>
              <a:rPr lang="en-US" sz="1600" dirty="0">
                <a:latin typeface="Neue Haas Grotesk Text Pro" panose="020B0504020202020204" pitchFamily="34" charset="77"/>
              </a:rPr>
              <a:t> de 100 </a:t>
            </a:r>
            <a:r>
              <a:rPr lang="en-US" sz="1600" dirty="0" err="1">
                <a:latin typeface="Neue Haas Grotesk Text Pro" panose="020B0504020202020204" pitchFamily="34" charset="77"/>
              </a:rPr>
              <a:t>millones</a:t>
            </a:r>
            <a:r>
              <a:rPr lang="en-US" sz="1600" dirty="0">
                <a:latin typeface="Neue Haas Grotesk Text Pro" panose="020B0504020202020204" pitchFamily="34" charset="77"/>
              </a:rPr>
              <a:t> de </a:t>
            </a:r>
            <a:r>
              <a:rPr lang="en-US" sz="1600" dirty="0" err="1">
                <a:latin typeface="Neue Haas Grotesk Text Pro" panose="020B0504020202020204" pitchFamily="34" charset="77"/>
              </a:rPr>
              <a:t>años</a:t>
            </a:r>
            <a:r>
              <a:rPr lang="en-US" sz="1600" dirty="0">
                <a:latin typeface="Neue Haas Grotesk Text Pro" panose="020B0504020202020204" pitchFamily="34" charset="77"/>
              </a:rPr>
              <a:t> </a:t>
            </a:r>
          </a:p>
          <a:p>
            <a:pPr>
              <a:spcBef>
                <a:spcPts val="900"/>
              </a:spcBef>
              <a:buClr>
                <a:schemeClr val="accent4"/>
              </a:buClr>
              <a:buFont typeface="Arial" panose="020B0604020202020204" pitchFamily="34" charset="0"/>
              <a:buChar char="•"/>
            </a:pPr>
            <a:r>
              <a:rPr lang="en-US" sz="1600" dirty="0">
                <a:latin typeface="Neue Haas Grotesk Text Pro" panose="020B0504020202020204" pitchFamily="34" charset="77"/>
              </a:rPr>
              <a:t>Sus tierras son </a:t>
            </a:r>
            <a:r>
              <a:rPr lang="en-US" sz="1600" dirty="0" err="1">
                <a:latin typeface="Neue Haas Grotesk Text Pro" panose="020B0504020202020204" pitchFamily="34" charset="77"/>
              </a:rPr>
              <a:t>unas</a:t>
            </a:r>
            <a:r>
              <a:rPr lang="en-US" sz="1600" dirty="0">
                <a:latin typeface="Neue Haas Grotesk Text Pro" panose="020B0504020202020204" pitchFamily="34" charset="77"/>
              </a:rPr>
              <a:t> de las </a:t>
            </a:r>
            <a:r>
              <a:rPr lang="en-US" sz="1600" dirty="0" err="1">
                <a:latin typeface="Neue Haas Grotesk Text Pro" panose="020B0504020202020204" pitchFamily="34" charset="77"/>
              </a:rPr>
              <a:t>más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antiguas</a:t>
            </a:r>
            <a:r>
              <a:rPr lang="en-US" sz="1600" dirty="0">
                <a:latin typeface="Neue Haas Grotesk Text Pro" panose="020B0504020202020204" pitchFamily="34" charset="77"/>
              </a:rPr>
              <a:t> del </a:t>
            </a:r>
            <a:r>
              <a:rPr lang="en-US" sz="1600" dirty="0" err="1">
                <a:latin typeface="Neue Haas Grotesk Text Pro" panose="020B0504020202020204" pitchFamily="34" charset="77"/>
              </a:rPr>
              <a:t>planeta</a:t>
            </a:r>
            <a:r>
              <a:rPr lang="en-US" sz="1600" dirty="0">
                <a:latin typeface="Neue Haas Grotesk Text Pro" panose="020B0504020202020204" pitchFamily="34" charset="77"/>
              </a:rPr>
              <a:t> Tierra</a:t>
            </a:r>
          </a:p>
          <a:p>
            <a:pPr>
              <a:spcBef>
                <a:spcPts val="900"/>
              </a:spcBef>
              <a:buClr>
                <a:schemeClr val="accent4"/>
              </a:buClr>
              <a:buFont typeface="Arial" panose="020B0604020202020204" pitchFamily="34" charset="0"/>
              <a:buChar char="•"/>
            </a:pPr>
            <a:r>
              <a:rPr lang="en-US" sz="1600" dirty="0">
                <a:latin typeface="Neue Haas Grotesk Text Pro" panose="020B0504020202020204" pitchFamily="34" charset="77"/>
              </a:rPr>
              <a:t>Australia también </a:t>
            </a:r>
            <a:r>
              <a:rPr lang="en-US" sz="1600" dirty="0" err="1">
                <a:latin typeface="Neue Haas Grotesk Text Pro" panose="020B0504020202020204" pitchFamily="34" charset="77"/>
              </a:rPr>
              <a:t>tiene</a:t>
            </a:r>
            <a:r>
              <a:rPr lang="en-US" sz="1600" dirty="0">
                <a:latin typeface="Neue Haas Grotesk Text Pro" panose="020B0504020202020204" pitchFamily="34" charset="77"/>
              </a:rPr>
              <a:t> tierras </a:t>
            </a:r>
            <a:r>
              <a:rPr lang="en-US" sz="1600" dirty="0" err="1">
                <a:latin typeface="Neue Haas Grotesk Text Pro" panose="020B0504020202020204" pitchFamily="34" charset="77"/>
              </a:rPr>
              <a:t>arenosas</a:t>
            </a:r>
            <a:r>
              <a:rPr lang="en-US" sz="1600" dirty="0">
                <a:latin typeface="Neue Haas Grotesk Text Pro" panose="020B0504020202020204" pitchFamily="34" charset="77"/>
              </a:rPr>
              <a:t> y </a:t>
            </a:r>
            <a:r>
              <a:rPr lang="en-US" sz="1600" dirty="0" err="1">
                <a:latin typeface="Neue Haas Grotesk Text Pro" panose="020B0504020202020204" pitchFamily="34" charset="77"/>
              </a:rPr>
              <a:t>calcáreas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más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jóvenes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además</a:t>
            </a:r>
            <a:r>
              <a:rPr lang="en-US" sz="1600" dirty="0">
                <a:latin typeface="Neue Haas Grotesk Text Pro" panose="020B0504020202020204" pitchFamily="34" charset="77"/>
              </a:rPr>
              <a:t> de tierras </a:t>
            </a:r>
            <a:r>
              <a:rPr lang="en-US" sz="1600" dirty="0" err="1">
                <a:latin typeface="Neue Haas Grotesk Text Pro" panose="020B0504020202020204" pitchFamily="34" charset="77"/>
              </a:rPr>
              <a:t>fértiles</a:t>
            </a:r>
            <a:r>
              <a:rPr lang="en-US" sz="1600" dirty="0">
                <a:latin typeface="Neue Haas Grotesk Text Pro" panose="020B0504020202020204" pitchFamily="34" charset="77"/>
              </a:rPr>
              <a:t> y </a:t>
            </a:r>
            <a:r>
              <a:rPr lang="en-US" sz="1600" dirty="0" err="1">
                <a:latin typeface="Neue Haas Grotesk Text Pro" panose="020B0504020202020204" pitchFamily="34" charset="77"/>
              </a:rPr>
              <a:t>volcánicas</a:t>
            </a:r>
            <a:r>
              <a:rPr lang="en-US" sz="1600" dirty="0">
                <a:latin typeface="Neue Haas Grotesk Text Pro" panose="020B0504020202020204" pitchFamily="34" charset="77"/>
              </a:rPr>
              <a:t> </a:t>
            </a:r>
          </a:p>
          <a:p>
            <a:pPr>
              <a:spcBef>
                <a:spcPts val="900"/>
              </a:spcBef>
              <a:buClr>
                <a:schemeClr val="accent4"/>
              </a:buClr>
              <a:buFont typeface="Arial" panose="020B0604020202020204" pitchFamily="34" charset="0"/>
              <a:buChar char="•"/>
            </a:pPr>
            <a:r>
              <a:rPr lang="en-US" sz="1600" dirty="0" err="1">
                <a:latin typeface="Neue Haas Grotesk Text Pro" panose="020B0504020202020204" pitchFamily="34" charset="77"/>
              </a:rPr>
              <a:t>Tipos</a:t>
            </a:r>
            <a:r>
              <a:rPr lang="en-US" sz="1600" dirty="0">
                <a:latin typeface="Neue Haas Grotesk Text Pro" panose="020B0504020202020204" pitchFamily="34" charset="77"/>
              </a:rPr>
              <a:t> de tierra </a:t>
            </a:r>
            <a:r>
              <a:rPr lang="en-US" sz="1600" dirty="0" err="1">
                <a:latin typeface="Neue Haas Grotesk Text Pro" panose="020B0504020202020204" pitchFamily="34" charset="77"/>
              </a:rPr>
              <a:t>pueden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variar</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enormemente</a:t>
            </a:r>
            <a:r>
              <a:rPr lang="en-US" sz="1600" dirty="0">
                <a:latin typeface="Neue Haas Grotesk Text Pro" panose="020B0504020202020204" pitchFamily="34" charset="77"/>
              </a:rPr>
              <a:t> entre las regiones </a:t>
            </a:r>
            <a:r>
              <a:rPr lang="en-US" sz="1600" dirty="0" err="1">
                <a:latin typeface="Neue Haas Grotesk Text Pro" panose="020B0504020202020204" pitchFamily="34" charset="77"/>
              </a:rPr>
              <a:t>vinícolas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dentro</a:t>
            </a:r>
            <a:r>
              <a:rPr lang="en-US" sz="1600" dirty="0">
                <a:latin typeface="Neue Haas Grotesk Text Pro" panose="020B0504020202020204" pitchFamily="34" charset="77"/>
              </a:rPr>
              <a:t> de las </a:t>
            </a:r>
            <a:r>
              <a:rPr lang="en-US" sz="1600" dirty="0" err="1">
                <a:latin typeface="Neue Haas Grotesk Text Pro" panose="020B0504020202020204" pitchFamily="34" charset="77"/>
              </a:rPr>
              <a:t>mismas</a:t>
            </a:r>
            <a:r>
              <a:rPr lang="en-US" sz="1600" dirty="0">
                <a:latin typeface="Neue Haas Grotesk Text Pro" panose="020B0504020202020204" pitchFamily="34" charset="77"/>
              </a:rPr>
              <a:t> regiones y hasta </a:t>
            </a:r>
            <a:r>
              <a:rPr lang="en-US" sz="1600" dirty="0" err="1">
                <a:latin typeface="Neue Haas Grotesk Text Pro" panose="020B0504020202020204" pitchFamily="34" charset="77"/>
              </a:rPr>
              <a:t>en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una</a:t>
            </a:r>
            <a:r>
              <a:rPr lang="en-US" sz="1600" dirty="0">
                <a:latin typeface="Neue Haas Grotesk Text Pro" panose="020B0504020202020204" pitchFamily="34" charset="77"/>
              </a:rPr>
              <a:t> sola </a:t>
            </a:r>
            <a:r>
              <a:rPr lang="en-US" sz="1600" dirty="0" err="1">
                <a:latin typeface="Neue Haas Grotesk Text Pro" panose="020B0504020202020204" pitchFamily="34" charset="77"/>
              </a:rPr>
              <a:t>viña</a:t>
            </a:r>
            <a:r>
              <a:rPr lang="en-US" sz="1600" dirty="0">
                <a:latin typeface="Neue Haas Grotesk Text Pro" panose="020B0504020202020204" pitchFamily="34" charset="77"/>
              </a:rPr>
              <a:t>. </a:t>
            </a:r>
          </a:p>
        </p:txBody>
      </p:sp>
      <p:pic>
        <p:nvPicPr>
          <p:cNvPr id="7" name="Picture 6">
            <a:extLst>
              <a:ext uri="{FF2B5EF4-FFF2-40B4-BE49-F238E27FC236}">
                <a16:creationId xmlns:a16="http://schemas.microsoft.com/office/drawing/2014/main" id="{35A14A18-7B77-D08F-3C53-AE804FCE98A9}"/>
              </a:ext>
            </a:extLst>
          </p:cNvPr>
          <p:cNvPicPr>
            <a:picLocks noChangeAspect="1"/>
          </p:cNvPicPr>
          <p:nvPr/>
        </p:nvPicPr>
        <p:blipFill>
          <a:blip r:embed="rId3" cstate="screen">
            <a:extLst>
              <a:ext uri="{28A0092B-C50C-407E-A947-70E740481C1C}">
                <a14:useLocalDpi xmlns:a14="http://schemas.microsoft.com/office/drawing/2010/main"/>
              </a:ext>
            </a:extLst>
          </a:blip>
          <a:srcRect b="35736"/>
          <a:stretch>
            <a:fillRect/>
          </a:stretch>
        </p:blipFill>
        <p:spPr>
          <a:xfrm>
            <a:off x="407988" y="-2562819"/>
            <a:ext cx="11214036" cy="4804370"/>
          </a:xfrm>
          <a:prstGeom prst="rect">
            <a:avLst/>
          </a:prstGeom>
        </p:spPr>
      </p:pic>
      <p:pic>
        <p:nvPicPr>
          <p:cNvPr id="5" name="Picture 4" descr="A close-up of hands holding small pieces of food&#10;&#10;Description automatically generated">
            <a:extLst>
              <a:ext uri="{FF2B5EF4-FFF2-40B4-BE49-F238E27FC236}">
                <a16:creationId xmlns:a16="http://schemas.microsoft.com/office/drawing/2014/main" id="{089949E7-17CF-8AC9-ED84-377B59A231DD}"/>
              </a:ext>
            </a:extLst>
          </p:cNvPr>
          <p:cNvPicPr>
            <a:picLocks noChangeAspect="1"/>
          </p:cNvPicPr>
          <p:nvPr/>
        </p:nvPicPr>
        <p:blipFill>
          <a:blip r:embed="rId4" cstate="screen">
            <a:extLst>
              <a:ext uri="{28A0092B-C50C-407E-A947-70E740481C1C}">
                <a14:useLocalDpi xmlns:a14="http://schemas.microsoft.com/office/drawing/2010/main"/>
              </a:ext>
            </a:extLst>
          </a:blip>
          <a:srcRect l="9030" t="20760" r="16811" b="3526"/>
          <a:stretch>
            <a:fillRect/>
          </a:stretch>
        </p:blipFill>
        <p:spPr>
          <a:xfrm>
            <a:off x="-266700" y="3566863"/>
            <a:ext cx="6362700" cy="4330701"/>
          </a:xfrm>
          <a:prstGeom prst="rect">
            <a:avLst/>
          </a:prstGeom>
        </p:spPr>
      </p:pic>
    </p:spTree>
    <p:extLst>
      <p:ext uri="{BB962C8B-B14F-4D97-AF65-F5344CB8AC3E}">
        <p14:creationId xmlns:p14="http://schemas.microsoft.com/office/powerpoint/2010/main" val="77107693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lose-up of a soil&#10;&#10;Description automatically generated">
            <a:extLst>
              <a:ext uri="{FF2B5EF4-FFF2-40B4-BE49-F238E27FC236}">
                <a16:creationId xmlns:a16="http://schemas.microsoft.com/office/drawing/2014/main" id="{30AECE19-65D0-C939-A194-2A6D67A37380}"/>
              </a:ext>
            </a:extLst>
          </p:cNvPr>
          <p:cNvPicPr>
            <a:picLocks noChangeAspect="1"/>
          </p:cNvPicPr>
          <p:nvPr/>
        </p:nvPicPr>
        <p:blipFill>
          <a:blip r:embed="rId2" cstate="screen">
            <a:extLst>
              <a:ext uri="{28A0092B-C50C-407E-A947-70E740481C1C}">
                <a14:useLocalDpi xmlns:a14="http://schemas.microsoft.com/office/drawing/2010/main"/>
              </a:ext>
            </a:extLst>
          </a:blip>
          <a:srcRect b="32441"/>
          <a:stretch>
            <a:fillRect/>
          </a:stretch>
        </p:blipFill>
        <p:spPr>
          <a:xfrm>
            <a:off x="407988" y="-1061411"/>
            <a:ext cx="11390312" cy="5130127"/>
          </a:xfrm>
          <a:prstGeom prst="rect">
            <a:avLst/>
          </a:prstGeom>
        </p:spPr>
      </p:pic>
      <p:sp>
        <p:nvSpPr>
          <p:cNvPr id="2" name="Title 1">
            <a:extLst>
              <a:ext uri="{FF2B5EF4-FFF2-40B4-BE49-F238E27FC236}">
                <a16:creationId xmlns:a16="http://schemas.microsoft.com/office/drawing/2014/main" id="{6D537985-A33E-C105-7BEB-09D7FB713FA2}"/>
              </a:ext>
            </a:extLst>
          </p:cNvPr>
          <p:cNvSpPr>
            <a:spLocks noGrp="1"/>
          </p:cNvSpPr>
          <p:nvPr>
            <p:ph type="title"/>
          </p:nvPr>
        </p:nvSpPr>
        <p:spPr>
          <a:xfrm>
            <a:off x="771783" y="2502574"/>
            <a:ext cx="6796914" cy="1694412"/>
          </a:xfrm>
        </p:spPr>
        <p:txBody>
          <a:bodyPr/>
          <a:lstStyle/>
          <a:p>
            <a:r>
              <a:rPr lang="en-AU" sz="5400" dirty="0">
                <a:solidFill>
                  <a:schemeClr val="bg1"/>
                </a:solidFill>
              </a:rPr>
              <a:t>CLASIFICACIONES</a:t>
            </a:r>
            <a:br>
              <a:rPr lang="en-AU" sz="5400" dirty="0">
                <a:solidFill>
                  <a:schemeClr val="bg1"/>
                </a:solidFill>
              </a:rPr>
            </a:br>
            <a:r>
              <a:rPr lang="en-AU" sz="5400" dirty="0">
                <a:solidFill>
                  <a:schemeClr val="bg1"/>
                </a:solidFill>
              </a:rPr>
              <a:t>GEOLÓGICAS </a:t>
            </a:r>
            <a:br>
              <a:rPr lang="en-AU" sz="5400" dirty="0">
                <a:solidFill>
                  <a:schemeClr val="bg1"/>
                </a:solidFill>
              </a:rPr>
            </a:br>
            <a:endParaRPr lang="en-AU" sz="5400" dirty="0">
              <a:solidFill>
                <a:schemeClr val="bg1"/>
              </a:solidFill>
            </a:endParaRPr>
          </a:p>
        </p:txBody>
      </p:sp>
      <p:sp>
        <p:nvSpPr>
          <p:cNvPr id="4" name="Text Placeholder 2">
            <a:extLst>
              <a:ext uri="{FF2B5EF4-FFF2-40B4-BE49-F238E27FC236}">
                <a16:creationId xmlns:a16="http://schemas.microsoft.com/office/drawing/2014/main" id="{D4E3C8A1-59EE-6837-1E58-7EB4D8376188}"/>
              </a:ext>
            </a:extLst>
          </p:cNvPr>
          <p:cNvSpPr txBox="1"/>
          <p:nvPr/>
        </p:nvSpPr>
        <p:spPr>
          <a:xfrm>
            <a:off x="838673" y="4355426"/>
            <a:ext cx="2095027" cy="178271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latin typeface="Neue Haas Grotesk Text Pro" panose="020B0504020202020204" pitchFamily="34" charset="77"/>
              </a:rPr>
              <a:t>LOS DEPÓSITOS MARÍTIMOS (CALIZA) </a:t>
            </a:r>
          </a:p>
          <a:p>
            <a:r>
              <a:rPr lang="en-US" sz="1600" dirty="0">
                <a:latin typeface="Neue Haas Grotesk Text Pro" panose="020B0504020202020204" pitchFamily="34" charset="77"/>
              </a:rPr>
              <a:t>Southeast South Australia, Western Victoria, Murray Valley</a:t>
            </a:r>
            <a:endParaRPr lang="en-AU" sz="1600" dirty="0">
              <a:latin typeface="Neue Haas Grotesk Text Pro" panose="020B0504020202020204" pitchFamily="34" charset="77"/>
            </a:endParaRPr>
          </a:p>
          <a:p>
            <a:endParaRPr lang="en-AU" sz="1600" dirty="0">
              <a:latin typeface="Neue Haas Grotesk Text Pro" panose="020B0504020202020204" pitchFamily="34" charset="77"/>
            </a:endParaRPr>
          </a:p>
          <a:p>
            <a:endParaRPr lang="en-US" sz="1600" dirty="0">
              <a:latin typeface="Neue Haas Grotesk Text Pro" panose="020B0504020202020204" pitchFamily="34" charset="77"/>
            </a:endParaRPr>
          </a:p>
        </p:txBody>
      </p:sp>
      <p:sp>
        <p:nvSpPr>
          <p:cNvPr id="5" name="Text Placeholder 2">
            <a:extLst>
              <a:ext uri="{FF2B5EF4-FFF2-40B4-BE49-F238E27FC236}">
                <a16:creationId xmlns:a16="http://schemas.microsoft.com/office/drawing/2014/main" id="{D339D488-4215-A69D-F857-6E9B91FD181D}"/>
              </a:ext>
            </a:extLst>
          </p:cNvPr>
          <p:cNvSpPr txBox="1"/>
          <p:nvPr/>
        </p:nvSpPr>
        <p:spPr>
          <a:xfrm>
            <a:off x="3359150" y="4355426"/>
            <a:ext cx="2225654" cy="178271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000" b="1" dirty="0">
                <a:latin typeface="Neue Haas Grotesk Text Pro" panose="020B0504020202020204" pitchFamily="34" charset="77"/>
                <a:cs typeface="Hellix SemiBold"/>
              </a:rPr>
              <a:t>GRANITO</a:t>
            </a:r>
          </a:p>
          <a:p>
            <a:r>
              <a:rPr lang="en-US" sz="1600" dirty="0">
                <a:latin typeface="Neue Haas Grotesk Text Pro" panose="020B0504020202020204" pitchFamily="34" charset="77"/>
              </a:rPr>
              <a:t>Margaret River, Mount Barker, Grampians, Northeast Victoria</a:t>
            </a:r>
            <a:endParaRPr lang="en-AU" sz="1600" dirty="0">
              <a:latin typeface="Neue Haas Grotesk Text Pro" panose="020B0504020202020204" pitchFamily="34" charset="77"/>
            </a:endParaRPr>
          </a:p>
          <a:p>
            <a:endParaRPr lang="en-US" sz="1600" dirty="0">
              <a:latin typeface="Neue Haas Grotesk Text Pro" panose="020B0504020202020204" pitchFamily="34" charset="77"/>
            </a:endParaRPr>
          </a:p>
        </p:txBody>
      </p:sp>
      <p:sp>
        <p:nvSpPr>
          <p:cNvPr id="6" name="Text Placeholder 2">
            <a:extLst>
              <a:ext uri="{FF2B5EF4-FFF2-40B4-BE49-F238E27FC236}">
                <a16:creationId xmlns:a16="http://schemas.microsoft.com/office/drawing/2014/main" id="{89124143-DEB8-EFD4-FF59-EB52B7FB9664}"/>
              </a:ext>
            </a:extLst>
          </p:cNvPr>
          <p:cNvSpPr txBox="1"/>
          <p:nvPr/>
        </p:nvSpPr>
        <p:spPr>
          <a:xfrm>
            <a:off x="5898913" y="4355426"/>
            <a:ext cx="2225654" cy="178271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pPr>
            <a:r>
              <a:rPr lang="en-AU" sz="2000" b="1" dirty="0">
                <a:latin typeface="Neue Haas Grotesk Text Pro" panose="020B0504020202020204" pitchFamily="34" charset="77"/>
                <a:cs typeface="Hellix SemiBold"/>
              </a:rPr>
              <a:t>VOLCÁNICO (BASALTO)</a:t>
            </a:r>
          </a:p>
          <a:p>
            <a:pPr>
              <a:spcAft>
                <a:spcPts val="600"/>
              </a:spcAft>
            </a:pPr>
            <a:r>
              <a:rPr lang="en-US" sz="1600" dirty="0">
                <a:latin typeface="Neue Haas Grotesk Text Pro" panose="020B0504020202020204" pitchFamily="34" charset="77"/>
              </a:rPr>
              <a:t>Central Victoria, Northern Tasmania, Hunter Valley, Orange</a:t>
            </a:r>
            <a:endParaRPr lang="en-AU" sz="1600" dirty="0">
              <a:latin typeface="Neue Haas Grotesk Text Pro" panose="020B0504020202020204" pitchFamily="34" charset="77"/>
            </a:endParaRPr>
          </a:p>
          <a:p>
            <a:endParaRPr lang="en-US" sz="1600" dirty="0">
              <a:latin typeface="Neue Haas Grotesk Text Pro" panose="020B0504020202020204" pitchFamily="34" charset="77"/>
            </a:endParaRPr>
          </a:p>
        </p:txBody>
      </p:sp>
      <p:sp>
        <p:nvSpPr>
          <p:cNvPr id="7" name="Text Placeholder 2">
            <a:extLst>
              <a:ext uri="{FF2B5EF4-FFF2-40B4-BE49-F238E27FC236}">
                <a16:creationId xmlns:a16="http://schemas.microsoft.com/office/drawing/2014/main" id="{B6F77028-8351-EB8F-8748-C4A3C6B520FD}"/>
              </a:ext>
            </a:extLst>
          </p:cNvPr>
          <p:cNvSpPr txBox="1"/>
          <p:nvPr/>
        </p:nvSpPr>
        <p:spPr>
          <a:xfrm>
            <a:off x="8343901" y="4355426"/>
            <a:ext cx="3454399" cy="1782716"/>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pPr>
            <a:r>
              <a:rPr lang="en-AU" sz="2000" b="1" dirty="0">
                <a:latin typeface="Neue Haas Grotesk Text Pro" panose="020B0504020202020204" pitchFamily="34" charset="77"/>
                <a:cs typeface="Hellix SemiBold"/>
              </a:rPr>
              <a:t>ESTRATO SEDIMENTARIO PRECÁMBRICO Y CÁMBRICO METAMORFOSEADO </a:t>
            </a:r>
          </a:p>
          <a:p>
            <a:pPr>
              <a:spcAft>
                <a:spcPts val="600"/>
              </a:spcAft>
            </a:pPr>
            <a:r>
              <a:rPr lang="en-AU" sz="1600" dirty="0">
                <a:latin typeface="Neue Haas Grotesk Text Pro" panose="020B0504020202020204" pitchFamily="34" charset="77"/>
              </a:rPr>
              <a:t>Barossa Valley, Eden Valley, Clare Valley, Adelaide Hills, </a:t>
            </a:r>
            <a:r>
              <a:rPr lang="en-AU" sz="1600" dirty="0" err="1">
                <a:latin typeface="Neue Haas Grotesk Text Pro" panose="020B0504020202020204" pitchFamily="34" charset="77"/>
              </a:rPr>
              <a:t>Fleurieu</a:t>
            </a:r>
            <a:r>
              <a:rPr lang="en-AU" sz="1600" dirty="0">
                <a:latin typeface="Neue Haas Grotesk Text Pro" panose="020B0504020202020204" pitchFamily="34" charset="77"/>
              </a:rPr>
              <a:t> Peninsula, Kangaroo Island</a:t>
            </a:r>
          </a:p>
          <a:p>
            <a:endParaRPr lang="en-US" sz="1600" dirty="0">
              <a:latin typeface="Neue Haas Grotesk Text Pro" panose="020B0504020202020204" pitchFamily="34" charset="77"/>
            </a:endParaRPr>
          </a:p>
        </p:txBody>
      </p:sp>
    </p:spTree>
    <p:extLst>
      <p:ext uri="{BB962C8B-B14F-4D97-AF65-F5344CB8AC3E}">
        <p14:creationId xmlns:p14="http://schemas.microsoft.com/office/powerpoint/2010/main" val="381327281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vineyard with green leaves&#10;&#10;Description automatically generated with medium confidence">
            <a:extLst>
              <a:ext uri="{FF2B5EF4-FFF2-40B4-BE49-F238E27FC236}">
                <a16:creationId xmlns:a16="http://schemas.microsoft.com/office/drawing/2014/main" id="{FA15798F-ED97-5BE3-B192-ADBA133C16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83475" y="399809"/>
            <a:ext cx="5632282" cy="3753496"/>
          </a:xfrm>
          <a:prstGeom prst="rect">
            <a:avLst/>
          </a:prstGeom>
        </p:spPr>
      </p:pic>
      <p:sp>
        <p:nvSpPr>
          <p:cNvPr id="7" name="Content Placeholder 2">
            <a:extLst>
              <a:ext uri="{FF2B5EF4-FFF2-40B4-BE49-F238E27FC236}">
                <a16:creationId xmlns:a16="http://schemas.microsoft.com/office/drawing/2014/main" id="{1200BBB0-4B55-451C-A8D4-2FBDCCA69E86}"/>
              </a:ext>
            </a:extLst>
          </p:cNvPr>
          <p:cNvSpPr txBox="1"/>
          <p:nvPr/>
        </p:nvSpPr>
        <p:spPr>
          <a:xfrm>
            <a:off x="6158768" y="5385765"/>
            <a:ext cx="3028956" cy="1123522"/>
          </a:xfrm>
          <a:prstGeom prst="rect">
            <a:avLst/>
          </a:prstGeom>
        </p:spPr>
        <p:txBody>
          <a:bodyPr anchor="t" anchorCtr="0"/>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spcAft>
                <a:spcPts val="600"/>
              </a:spcAft>
              <a:buNone/>
            </a:pPr>
            <a:r>
              <a:rPr lang="en-US" sz="1600" dirty="0">
                <a:latin typeface="Neue Haas Grotesk Text Pro" panose="020B0504020202020204" pitchFamily="34" charset="77"/>
              </a:rPr>
              <a:t>Tierras </a:t>
            </a:r>
            <a:r>
              <a:rPr lang="en-US" sz="1600" dirty="0" err="1">
                <a:latin typeface="Neue Haas Grotesk Text Pro" panose="020B0504020202020204" pitchFamily="34" charset="77"/>
              </a:rPr>
              <a:t>pesadas</a:t>
            </a:r>
            <a:r>
              <a:rPr lang="en-US" sz="1600" dirty="0">
                <a:latin typeface="Neue Haas Grotesk Text Pro" panose="020B0504020202020204" pitchFamily="34" charset="77"/>
              </a:rPr>
              <a:t>, mal </a:t>
            </a:r>
            <a:r>
              <a:rPr lang="en-US" sz="1600" dirty="0" err="1">
                <a:latin typeface="Neue Haas Grotesk Text Pro" panose="020B0504020202020204" pitchFamily="34" charset="77"/>
              </a:rPr>
              <a:t>drenadas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que</a:t>
            </a:r>
            <a:r>
              <a:rPr lang="en-US" sz="1600" dirty="0">
                <a:latin typeface="Neue Haas Grotesk Text Pro" panose="020B0504020202020204" pitchFamily="34" charset="77"/>
              </a:rPr>
              <a:t> se </a:t>
            </a:r>
            <a:r>
              <a:rPr lang="en-US" sz="1600" dirty="0" err="1">
                <a:latin typeface="Neue Haas Grotesk Text Pro" panose="020B0504020202020204" pitchFamily="34" charset="77"/>
              </a:rPr>
              <a:t>convierten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duras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como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una</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roca</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cuando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estén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secas</a:t>
            </a:r>
            <a:r>
              <a:rPr lang="en-US" sz="1600" dirty="0">
                <a:latin typeface="Neue Haas Grotesk Text Pro" panose="020B0504020202020204" pitchFamily="34" charset="77"/>
              </a:rPr>
              <a:t>, y </a:t>
            </a:r>
            <a:r>
              <a:rPr lang="en-US" sz="1600" dirty="0" err="1">
                <a:latin typeface="Neue Haas Grotesk Text Pro" panose="020B0504020202020204" pitchFamily="34" charset="77"/>
              </a:rPr>
              <a:t>suelen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mantenerse</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más</a:t>
            </a:r>
            <a:r>
              <a:rPr lang="en-US" sz="1600" dirty="0">
                <a:latin typeface="Neue Haas Grotesk Text Pro" panose="020B0504020202020204" pitchFamily="34" charset="77"/>
              </a:rPr>
              <a:t> frescas. </a:t>
            </a:r>
          </a:p>
          <a:p>
            <a:pPr marL="0" indent="0">
              <a:spcAft>
                <a:spcPts val="600"/>
              </a:spcAft>
              <a:buNone/>
            </a:pPr>
            <a:endParaRPr lang="en-US" sz="1600" dirty="0">
              <a:latin typeface="Neue Haas Grotesk Text Pro" panose="020B0504020202020204" pitchFamily="34" charset="77"/>
            </a:endParaRPr>
          </a:p>
        </p:txBody>
      </p:sp>
      <p:sp>
        <p:nvSpPr>
          <p:cNvPr id="3" name="object 4">
            <a:extLst>
              <a:ext uri="{FF2B5EF4-FFF2-40B4-BE49-F238E27FC236}">
                <a16:creationId xmlns:a16="http://schemas.microsoft.com/office/drawing/2014/main" id="{1BE16FED-717B-55A7-D1A9-BBEF504C7E07}"/>
              </a:ext>
            </a:extLst>
          </p:cNvPr>
          <p:cNvSpPr txBox="1"/>
          <p:nvPr/>
        </p:nvSpPr>
        <p:spPr>
          <a:xfrm>
            <a:off x="6214443" y="4699754"/>
            <a:ext cx="3028956" cy="770336"/>
          </a:xfrm>
          <a:prstGeom prst="rect">
            <a:avLst/>
          </a:prstGeom>
        </p:spPr>
        <p:txBody>
          <a:bodyPr vert="horz" wrap="square" lIns="0" tIns="11521" rIns="0" bIns="0" rtlCol="0">
            <a:noAutofit/>
          </a:bodyPr>
          <a:lstStyle/>
          <a:p>
            <a:pPr defTabSz="829587">
              <a:lnSpc>
                <a:spcPct val="83000"/>
              </a:lnSpc>
              <a:tabLst>
                <a:tab pos="1156236" algn="l"/>
              </a:tabLst>
              <a:defRPr/>
            </a:pPr>
            <a:r>
              <a:rPr lang="en-US" sz="48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ARCILLA</a:t>
            </a:r>
            <a:endParaRPr lang="en-AU" sz="48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9" name="Content Placeholder 2">
            <a:extLst>
              <a:ext uri="{FF2B5EF4-FFF2-40B4-BE49-F238E27FC236}">
                <a16:creationId xmlns:a16="http://schemas.microsoft.com/office/drawing/2014/main" id="{1B14A2F0-C0E8-8C07-5165-79925085C5A1}"/>
              </a:ext>
            </a:extLst>
          </p:cNvPr>
          <p:cNvSpPr txBox="1"/>
          <p:nvPr/>
        </p:nvSpPr>
        <p:spPr>
          <a:xfrm>
            <a:off x="9424608" y="4977445"/>
            <a:ext cx="2489936" cy="1123522"/>
          </a:xfrm>
          <a:prstGeom prst="rect">
            <a:avLst/>
          </a:prstGeom>
        </p:spPr>
        <p:txBody>
          <a:bodyPr anchor="t" anchorCtr="0"/>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spcAft>
                <a:spcPts val="600"/>
              </a:spcAft>
              <a:buNone/>
            </a:pPr>
            <a:r>
              <a:rPr lang="en-US" sz="1600" dirty="0">
                <a:latin typeface="Neue Haas Grotesk Text Pro" panose="020B0504020202020204" pitchFamily="34" charset="77"/>
              </a:rPr>
              <a:t>Tierras </a:t>
            </a:r>
            <a:r>
              <a:rPr lang="en-US" sz="1600" dirty="0" err="1">
                <a:latin typeface="Neue Haas Grotesk Text Pro" panose="020B0504020202020204" pitchFamily="34" charset="77"/>
              </a:rPr>
              <a:t>arenosas</a:t>
            </a:r>
            <a:r>
              <a:rPr lang="en-US" sz="1600" dirty="0">
                <a:latin typeface="Neue Haas Grotesk Text Pro" panose="020B0504020202020204" pitchFamily="34" charset="77"/>
              </a:rPr>
              <a:t> y bien </a:t>
            </a:r>
            <a:r>
              <a:rPr lang="en-US" sz="1600" dirty="0" err="1">
                <a:latin typeface="Neue Haas Grotesk Text Pro" panose="020B0504020202020204" pitchFamily="34" charset="77"/>
              </a:rPr>
              <a:t>drenadas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que</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retienen</a:t>
            </a:r>
            <a:r>
              <a:rPr lang="en-US" sz="1600" dirty="0">
                <a:latin typeface="Neue Haas Grotesk Text Pro" panose="020B0504020202020204" pitchFamily="34" charset="77"/>
              </a:rPr>
              <a:t> el </a:t>
            </a:r>
            <a:r>
              <a:rPr lang="en-US" sz="1600" dirty="0" err="1">
                <a:latin typeface="Neue Haas Grotesk Text Pro" panose="020B0504020202020204" pitchFamily="34" charset="77"/>
              </a:rPr>
              <a:t>calor</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Fáciles</a:t>
            </a:r>
            <a:r>
              <a:rPr lang="en-US" sz="1600" dirty="0">
                <a:latin typeface="Neue Haas Grotesk Text Pro" panose="020B0504020202020204" pitchFamily="34" charset="77"/>
              </a:rPr>
              <a:t> de cultivar, </a:t>
            </a:r>
            <a:r>
              <a:rPr lang="en-US" sz="1600" dirty="0" err="1">
                <a:latin typeface="Neue Haas Grotesk Text Pro" panose="020B0504020202020204" pitchFamily="34" charset="77"/>
              </a:rPr>
              <a:t>pero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escasas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nutrientes</a:t>
            </a:r>
            <a:r>
              <a:rPr lang="en-US" sz="1600" dirty="0">
                <a:latin typeface="Neue Haas Grotesk Text Pro" panose="020B0504020202020204" pitchFamily="34" charset="77"/>
              </a:rPr>
              <a:t>. </a:t>
            </a:r>
          </a:p>
          <a:p>
            <a:pPr marL="0" indent="0">
              <a:spcAft>
                <a:spcPts val="600"/>
              </a:spcAft>
              <a:buNone/>
            </a:pPr>
            <a:endParaRPr lang="en-US" sz="1600" dirty="0">
              <a:latin typeface="Neue Haas Grotesk Text Pro" panose="020B0504020202020204" pitchFamily="34" charset="77"/>
            </a:endParaRPr>
          </a:p>
        </p:txBody>
      </p:sp>
      <p:sp>
        <p:nvSpPr>
          <p:cNvPr id="10" name="object 4">
            <a:extLst>
              <a:ext uri="{FF2B5EF4-FFF2-40B4-BE49-F238E27FC236}">
                <a16:creationId xmlns:a16="http://schemas.microsoft.com/office/drawing/2014/main" id="{5E127019-959E-4FD8-7962-19702A30B52F}"/>
              </a:ext>
            </a:extLst>
          </p:cNvPr>
          <p:cNvSpPr txBox="1"/>
          <p:nvPr/>
        </p:nvSpPr>
        <p:spPr>
          <a:xfrm>
            <a:off x="407988" y="399809"/>
            <a:ext cx="6430134" cy="1957025"/>
          </a:xfrm>
          <a:prstGeom prst="rect">
            <a:avLst/>
          </a:prstGeom>
        </p:spPr>
        <p:txBody>
          <a:bodyPr vert="horz" wrap="square" lIns="0" tIns="11521" rIns="0" bIns="0" rtlCol="0">
            <a:noAutofit/>
          </a:bodyPr>
          <a:lstStyle/>
          <a:p>
            <a:pPr defTabSz="829587">
              <a:lnSpc>
                <a:spcPct val="83000"/>
              </a:lnSpc>
              <a:tabLst>
                <a:tab pos="1156236" algn="l"/>
              </a:tabLst>
              <a:defRPr/>
            </a:pPr>
            <a:r>
              <a:rPr lang="en-US" sz="5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LOS PRINCIPALES </a:t>
            </a:r>
          </a:p>
          <a:p>
            <a:pPr defTabSz="829587">
              <a:lnSpc>
                <a:spcPct val="83000"/>
              </a:lnSpc>
              <a:tabLst>
                <a:tab pos="1156236" algn="l"/>
              </a:tabLst>
              <a:defRPr/>
            </a:pPr>
            <a:r>
              <a:rPr lang="en-US" sz="5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GRUPOS DE TIERRA </a:t>
            </a:r>
            <a:br>
              <a:rPr lang="en-US" sz="5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br>
            <a:r>
              <a:rPr lang="en-US" sz="2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EN LAS REGIONES VINÍCOLAS DE AUSTRALIA </a:t>
            </a:r>
          </a:p>
          <a:p>
            <a:pPr defTabSz="829587">
              <a:lnSpc>
                <a:spcPct val="83000"/>
              </a:lnSpc>
              <a:tabLst>
                <a:tab pos="1156236" algn="l"/>
              </a:tabLst>
              <a:defRPr/>
            </a:pPr>
            <a:endParaRPr lang="en-US" sz="2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endParaRPr>
          </a:p>
          <a:p>
            <a:pPr defTabSz="829587">
              <a:lnSpc>
                <a:spcPct val="83000"/>
              </a:lnSpc>
              <a:tabLst>
                <a:tab pos="1156236" algn="l"/>
              </a:tabLst>
              <a:defRPr/>
            </a:pPr>
            <a:endParaRPr lang="en-AU" sz="2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 name="object 4">
            <a:extLst>
              <a:ext uri="{FF2B5EF4-FFF2-40B4-BE49-F238E27FC236}">
                <a16:creationId xmlns:a16="http://schemas.microsoft.com/office/drawing/2014/main" id="{0EFD9478-B5B7-A173-2470-E7941047AAC0}"/>
              </a:ext>
            </a:extLst>
          </p:cNvPr>
          <p:cNvSpPr txBox="1"/>
          <p:nvPr/>
        </p:nvSpPr>
        <p:spPr>
          <a:xfrm>
            <a:off x="9424608" y="4383702"/>
            <a:ext cx="3028956" cy="770336"/>
          </a:xfrm>
          <a:prstGeom prst="rect">
            <a:avLst/>
          </a:prstGeom>
        </p:spPr>
        <p:txBody>
          <a:bodyPr vert="horz" wrap="square" lIns="0" tIns="11521" rIns="0" bIns="0" rtlCol="0">
            <a:noAutofit/>
          </a:bodyPr>
          <a:lstStyle/>
          <a:p>
            <a:pPr defTabSz="829587">
              <a:lnSpc>
                <a:spcPct val="83000"/>
              </a:lnSpc>
              <a:tabLst>
                <a:tab pos="1156236" algn="l"/>
              </a:tabLst>
              <a:defRPr/>
            </a:pPr>
            <a:r>
              <a:rPr lang="en-US" sz="48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ARENA</a:t>
            </a:r>
            <a:endParaRPr lang="en-AU" sz="48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12" name="Picture 11" descr="A close-up of a rock&#10;&#10;Description automatically generated">
            <a:extLst>
              <a:ext uri="{FF2B5EF4-FFF2-40B4-BE49-F238E27FC236}">
                <a16:creationId xmlns:a16="http://schemas.microsoft.com/office/drawing/2014/main" id="{D01A143B-8615-DF74-778E-D8B15A56AA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2990" y="3332878"/>
            <a:ext cx="5630244" cy="3753496"/>
          </a:xfrm>
          <a:prstGeom prst="rect">
            <a:avLst/>
          </a:prstGeom>
        </p:spPr>
      </p:pic>
    </p:spTree>
    <p:extLst>
      <p:ext uri="{BB962C8B-B14F-4D97-AF65-F5344CB8AC3E}">
        <p14:creationId xmlns:p14="http://schemas.microsoft.com/office/powerpoint/2010/main" val="232197751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row of small containers with different colored powders&#10;&#10;Description automatically generated">
            <a:extLst>
              <a:ext uri="{FF2B5EF4-FFF2-40B4-BE49-F238E27FC236}">
                <a16:creationId xmlns:a16="http://schemas.microsoft.com/office/drawing/2014/main" id="{6403CCE4-D10E-C139-759C-05849F24F6F0}"/>
              </a:ext>
            </a:extLst>
          </p:cNvPr>
          <p:cNvPicPr>
            <a:picLocks noChangeAspect="1"/>
          </p:cNvPicPr>
          <p:nvPr/>
        </p:nvPicPr>
        <p:blipFill>
          <a:blip r:embed="rId2" cstate="screen">
            <a:extLst>
              <a:ext uri="{28A0092B-C50C-407E-A947-70E740481C1C}">
                <a14:useLocalDpi xmlns:a14="http://schemas.microsoft.com/office/drawing/2010/main"/>
              </a:ext>
            </a:extLst>
          </a:blip>
          <a:srcRect l="46036" t="33333" r="32022" b="29132"/>
          <a:stretch>
            <a:fillRect/>
          </a:stretch>
        </p:blipFill>
        <p:spPr>
          <a:xfrm>
            <a:off x="407986" y="-21378"/>
            <a:ext cx="4108781" cy="4685754"/>
          </a:xfrm>
          <a:prstGeom prst="rect">
            <a:avLst/>
          </a:prstGeom>
        </p:spPr>
      </p:pic>
      <p:pic>
        <p:nvPicPr>
          <p:cNvPr id="11" name="Picture 10" descr="A close-up of a vineyard&#10;&#10;Description automatically generated">
            <a:extLst>
              <a:ext uri="{FF2B5EF4-FFF2-40B4-BE49-F238E27FC236}">
                <a16:creationId xmlns:a16="http://schemas.microsoft.com/office/drawing/2014/main" id="{C9C3B9B4-90A9-7572-208A-1120FE0FDD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55349" y="2053892"/>
            <a:ext cx="6524625" cy="4349750"/>
          </a:xfrm>
          <a:prstGeom prst="rect">
            <a:avLst/>
          </a:prstGeom>
        </p:spPr>
      </p:pic>
      <p:sp>
        <p:nvSpPr>
          <p:cNvPr id="5" name="object 4">
            <a:extLst>
              <a:ext uri="{FF2B5EF4-FFF2-40B4-BE49-F238E27FC236}">
                <a16:creationId xmlns:a16="http://schemas.microsoft.com/office/drawing/2014/main" id="{E28D3BE0-22DC-47F7-8C05-1D8289B9D1DA}"/>
              </a:ext>
            </a:extLst>
          </p:cNvPr>
          <p:cNvSpPr txBox="1"/>
          <p:nvPr/>
        </p:nvSpPr>
        <p:spPr>
          <a:xfrm>
            <a:off x="6096000" y="454358"/>
            <a:ext cx="4865943" cy="356343"/>
          </a:xfrm>
          <a:prstGeom prst="rect">
            <a:avLst/>
          </a:prstGeom>
        </p:spPr>
        <p:txBody>
          <a:bodyPr vert="horz" wrap="square" lIns="0" tIns="11521" rIns="0" bIns="0" rtlCol="0">
            <a:spAutoFit/>
          </a:bodyPr>
          <a:lstStyle/>
          <a:p>
            <a:pPr defTabSz="829587">
              <a:lnSpc>
                <a:spcPct val="80000"/>
              </a:lnSpc>
              <a:tabLst>
                <a:tab pos="1156236" algn="l"/>
              </a:tabLst>
              <a:defRPr/>
            </a:pPr>
            <a:r>
              <a:rPr lang="en-AU" sz="280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TODAY’S CLASSICS</a:t>
            </a:r>
          </a:p>
        </p:txBody>
      </p:sp>
      <p:sp>
        <p:nvSpPr>
          <p:cNvPr id="7" name="Content Placeholder 2">
            <a:extLst>
              <a:ext uri="{FF2B5EF4-FFF2-40B4-BE49-F238E27FC236}">
                <a16:creationId xmlns:a16="http://schemas.microsoft.com/office/drawing/2014/main" id="{1200BBB0-4B55-451C-A8D4-2FBDCCA69E86}"/>
              </a:ext>
            </a:extLst>
          </p:cNvPr>
          <p:cNvSpPr txBox="1"/>
          <p:nvPr/>
        </p:nvSpPr>
        <p:spPr>
          <a:xfrm>
            <a:off x="2664580" y="4954578"/>
            <a:ext cx="3555703" cy="1776422"/>
          </a:xfrm>
          <a:prstGeom prst="rect">
            <a:avLst/>
          </a:prstGeom>
        </p:spPr>
        <p:txBody>
          <a:bodyPr anchor="t" anchorCtr="0"/>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spcAft>
                <a:spcPts val="600"/>
              </a:spcAft>
              <a:buNone/>
            </a:pPr>
            <a:r>
              <a:rPr lang="en-US" sz="1600" dirty="0">
                <a:latin typeface="Neue Haas Grotesk Text Pro" panose="020B0504020202020204" pitchFamily="34" charset="77"/>
              </a:rPr>
              <a:t>Tierras </a:t>
            </a:r>
            <a:r>
              <a:rPr lang="en-US" sz="1600" dirty="0" err="1">
                <a:latin typeface="Neue Haas Grotesk Text Pro" panose="020B0504020202020204" pitchFamily="34" charset="77"/>
              </a:rPr>
              <a:t>lisas</a:t>
            </a:r>
            <a:r>
              <a:rPr lang="en-US" sz="1600" dirty="0">
                <a:latin typeface="Neue Haas Grotesk Text Pro" panose="020B0504020202020204" pitchFamily="34" charset="77"/>
              </a:rPr>
              <a:t> de grano </a:t>
            </a:r>
            <a:r>
              <a:rPr lang="en-US" sz="1600" dirty="0" err="1">
                <a:latin typeface="Neue Haas Grotesk Text Pro" panose="020B0504020202020204" pitchFamily="34" charset="77"/>
              </a:rPr>
              <a:t>fino</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que</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fomentan</a:t>
            </a:r>
            <a:r>
              <a:rPr lang="en-US" sz="1600" dirty="0">
                <a:latin typeface="Neue Haas Grotesk Text Pro" panose="020B0504020202020204" pitchFamily="34" charset="77"/>
              </a:rPr>
              <a:t> la </a:t>
            </a:r>
            <a:r>
              <a:rPr lang="en-US" sz="1600" dirty="0" err="1">
                <a:latin typeface="Neue Haas Grotesk Text Pro" panose="020B0504020202020204" pitchFamily="34" charset="77"/>
              </a:rPr>
              <a:t>retención</a:t>
            </a:r>
            <a:r>
              <a:rPr lang="en-US" sz="1600" dirty="0">
                <a:latin typeface="Neue Haas Grotesk Text Pro" panose="020B0504020202020204" pitchFamily="34" charset="77"/>
              </a:rPr>
              <a:t> de </a:t>
            </a:r>
            <a:r>
              <a:rPr lang="en-US" sz="1600" dirty="0" err="1">
                <a:latin typeface="Neue Haas Grotesk Text Pro" panose="020B0504020202020204" pitchFamily="34" charset="77"/>
              </a:rPr>
              <a:t>agua</a:t>
            </a:r>
            <a:r>
              <a:rPr lang="en-US" sz="1600" dirty="0">
                <a:latin typeface="Neue Haas Grotesk Text Pro" panose="020B0504020202020204" pitchFamily="34" charset="77"/>
              </a:rPr>
              <a:t> y </a:t>
            </a:r>
            <a:r>
              <a:rPr lang="en-US" sz="1600" dirty="0" err="1">
                <a:latin typeface="Neue Haas Grotesk Text Pro" panose="020B0504020202020204" pitchFamily="34" charset="77"/>
              </a:rPr>
              <a:t>pueden</a:t>
            </a:r>
            <a:r>
              <a:rPr lang="en-US" sz="1600" dirty="0">
                <a:latin typeface="Neue Haas Grotesk Text Pro" panose="020B0504020202020204" pitchFamily="34" charset="77"/>
              </a:rPr>
              <a:t> ser </a:t>
            </a:r>
            <a:r>
              <a:rPr lang="en-US" sz="1600" dirty="0" err="1">
                <a:latin typeface="Neue Haas Grotesk Text Pro" panose="020B0504020202020204" pitchFamily="34" charset="77"/>
              </a:rPr>
              <a:t>más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ricas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en</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nutrientes</a:t>
            </a:r>
            <a:r>
              <a:rPr lang="en-US" sz="1600" dirty="0">
                <a:latin typeface="Neue Haas Grotesk Text Pro" panose="020B0504020202020204" pitchFamily="34" charset="77"/>
              </a:rPr>
              <a:t> </a:t>
            </a:r>
            <a:r>
              <a:rPr lang="en-US" sz="1600" dirty="0" err="1">
                <a:latin typeface="Neue Haas Grotesk Text Pro" panose="020B0504020202020204" pitchFamily="34" charset="77"/>
              </a:rPr>
              <a:t>que</a:t>
            </a:r>
            <a:r>
              <a:rPr lang="en-US" sz="1600" dirty="0">
                <a:latin typeface="Neue Haas Grotesk Text Pro" panose="020B0504020202020204" pitchFamily="34" charset="77"/>
              </a:rPr>
              <a:t> las tierras </a:t>
            </a:r>
            <a:r>
              <a:rPr lang="en-US" sz="1600" dirty="0" err="1">
                <a:latin typeface="Neue Haas Grotesk Text Pro" panose="020B0504020202020204" pitchFamily="34" charset="77"/>
              </a:rPr>
              <a:t>arenosas</a:t>
            </a:r>
            <a:r>
              <a:rPr lang="en-US" sz="1600" dirty="0">
                <a:latin typeface="Neue Haas Grotesk Text Pro" panose="020B0504020202020204" pitchFamily="34" charset="77"/>
              </a:rPr>
              <a:t>.</a:t>
            </a:r>
          </a:p>
          <a:p>
            <a:pPr marL="0" indent="0">
              <a:spcAft>
                <a:spcPts val="600"/>
              </a:spcAft>
              <a:buNone/>
            </a:pPr>
            <a:endParaRPr lang="en-US" sz="1600" dirty="0">
              <a:latin typeface="Neue Haas Grotesk Text Pro" panose="020B0504020202020204" pitchFamily="34" charset="77"/>
            </a:endParaRPr>
          </a:p>
        </p:txBody>
      </p:sp>
      <p:sp>
        <p:nvSpPr>
          <p:cNvPr id="3" name="object 4">
            <a:extLst>
              <a:ext uri="{FF2B5EF4-FFF2-40B4-BE49-F238E27FC236}">
                <a16:creationId xmlns:a16="http://schemas.microsoft.com/office/drawing/2014/main" id="{1BE16FED-717B-55A7-D1A9-BBEF504C7E07}"/>
              </a:ext>
            </a:extLst>
          </p:cNvPr>
          <p:cNvSpPr txBox="1"/>
          <p:nvPr/>
        </p:nvSpPr>
        <p:spPr>
          <a:xfrm>
            <a:off x="708473" y="5038521"/>
            <a:ext cx="3028956" cy="770336"/>
          </a:xfrm>
          <a:prstGeom prst="rect">
            <a:avLst/>
          </a:prstGeom>
        </p:spPr>
        <p:txBody>
          <a:bodyPr vert="horz" wrap="square" lIns="0" tIns="11521" rIns="0" bIns="0" rtlCol="0">
            <a:noAutofit/>
          </a:bodyPr>
          <a:lstStyle/>
          <a:p>
            <a:pPr defTabSz="829587">
              <a:lnSpc>
                <a:spcPct val="83000"/>
              </a:lnSpc>
              <a:tabLst>
                <a:tab pos="1156236" algn="l"/>
              </a:tabLst>
              <a:defRPr/>
            </a:pPr>
            <a:r>
              <a:rPr lang="en-US" sz="54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LIMO</a:t>
            </a:r>
            <a:endParaRPr lang="en-AU" sz="54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9" name="Content Placeholder 2">
            <a:extLst>
              <a:ext uri="{FF2B5EF4-FFF2-40B4-BE49-F238E27FC236}">
                <a16:creationId xmlns:a16="http://schemas.microsoft.com/office/drawing/2014/main" id="{1B14A2F0-C0E8-8C07-5165-79925085C5A1}"/>
              </a:ext>
            </a:extLst>
          </p:cNvPr>
          <p:cNvSpPr txBox="1"/>
          <p:nvPr/>
        </p:nvSpPr>
        <p:spPr>
          <a:xfrm>
            <a:off x="7673643" y="368300"/>
            <a:ext cx="4110371" cy="1123522"/>
          </a:xfrm>
          <a:prstGeom prst="rect">
            <a:avLst/>
          </a:prstGeom>
        </p:spPr>
        <p:txBody>
          <a:bodyPr lIns="91440" tIns="45720" rIns="91440" bIns="45720" anchor="t" anchorCtr="0"/>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spcAft>
                <a:spcPts val="600"/>
              </a:spcAft>
              <a:buNone/>
            </a:pPr>
            <a:r>
              <a:rPr lang="en-US" sz="1600" dirty="0">
                <a:latin typeface="Neue Haas Grotesk Text Pro"/>
              </a:rPr>
              <a:t>Una </a:t>
            </a:r>
            <a:r>
              <a:rPr lang="en-US" sz="1600" dirty="0" err="1">
                <a:latin typeface="Neue Haas Grotesk Text Pro"/>
              </a:rPr>
              <a:t>mezcla</a:t>
            </a:r>
            <a:r>
              <a:rPr lang="en-US" sz="1600" dirty="0">
                <a:latin typeface="Neue Haas Grotesk Text Pro"/>
              </a:rPr>
              <a:t> de partes </a:t>
            </a:r>
            <a:r>
              <a:rPr lang="en-US" sz="1600" dirty="0" err="1">
                <a:latin typeface="Neue Haas Grotesk Text Pro"/>
              </a:rPr>
              <a:t>casi</a:t>
            </a:r>
            <a:r>
              <a:rPr lang="en-US" sz="1600" dirty="0">
                <a:latin typeface="Neue Haas Grotesk Text Pro"/>
              </a:rPr>
              <a:t> </a:t>
            </a:r>
            <a:r>
              <a:rPr lang="en-US" sz="1600" dirty="0" err="1">
                <a:latin typeface="Neue Haas Grotesk Text Pro"/>
              </a:rPr>
              <a:t>iguales</a:t>
            </a:r>
            <a:r>
              <a:rPr lang="en-US" sz="1600" dirty="0">
                <a:latin typeface="Neue Haas Grotesk Text Pro"/>
              </a:rPr>
              <a:t> de limo, </a:t>
            </a:r>
            <a:r>
              <a:rPr lang="en-US" sz="1600" dirty="0" err="1">
                <a:latin typeface="Neue Haas Grotesk Text Pro"/>
              </a:rPr>
              <a:t>arcilla</a:t>
            </a:r>
            <a:r>
              <a:rPr lang="en-US" sz="1600" dirty="0">
                <a:latin typeface="Neue Haas Grotesk Text Pro"/>
              </a:rPr>
              <a:t> y arena </a:t>
            </a:r>
            <a:r>
              <a:rPr lang="en-US" sz="1600" dirty="0" err="1">
                <a:latin typeface="Neue Haas Grotesk Text Pro"/>
              </a:rPr>
              <a:t>además</a:t>
            </a:r>
            <a:r>
              <a:rPr lang="en-US" sz="1600" dirty="0">
                <a:latin typeface="Neue Haas Grotesk Text Pro"/>
              </a:rPr>
              <a:t> de </a:t>
            </a:r>
            <a:r>
              <a:rPr lang="en-US" sz="1600" dirty="0" err="1">
                <a:latin typeface="Neue Haas Grotesk Text Pro"/>
              </a:rPr>
              <a:t>materia</a:t>
            </a:r>
            <a:r>
              <a:rPr lang="en-US" sz="1600" dirty="0">
                <a:latin typeface="Neue Haas Grotesk Text Pro"/>
              </a:rPr>
              <a:t> </a:t>
            </a:r>
            <a:r>
              <a:rPr lang="en-US" sz="1600" dirty="0" err="1">
                <a:latin typeface="Neue Haas Grotesk Text Pro"/>
              </a:rPr>
              <a:t>orgánica</a:t>
            </a:r>
            <a:r>
              <a:rPr lang="en-US" sz="1600" dirty="0">
                <a:latin typeface="Neue Haas Grotesk Text Pro"/>
              </a:rPr>
              <a:t>. Tierras </a:t>
            </a:r>
            <a:r>
              <a:rPr lang="en-US" sz="1600" dirty="0" err="1">
                <a:latin typeface="Neue Haas Grotesk Text Pro"/>
              </a:rPr>
              <a:t>fértiles</a:t>
            </a:r>
            <a:r>
              <a:rPr lang="en-US" sz="1600" dirty="0">
                <a:latin typeface="Neue Haas Grotesk Text Pro"/>
              </a:rPr>
              <a:t> bien </a:t>
            </a:r>
            <a:r>
              <a:rPr lang="en-US" sz="1600" dirty="0" err="1">
                <a:latin typeface="Neue Haas Grotesk Text Pro"/>
              </a:rPr>
              <a:t>drenadas</a:t>
            </a:r>
            <a:r>
              <a:rPr lang="en-US" sz="1600" dirty="0">
                <a:latin typeface="Neue Haas Grotesk Text Pro"/>
              </a:rPr>
              <a:t> </a:t>
            </a:r>
            <a:r>
              <a:rPr lang="en-US" sz="1600" dirty="0" err="1">
                <a:latin typeface="Neue Haas Grotesk Text Pro"/>
              </a:rPr>
              <a:t>que</a:t>
            </a:r>
            <a:r>
              <a:rPr lang="en-US" sz="1600" dirty="0">
                <a:latin typeface="Neue Haas Grotesk Text Pro"/>
              </a:rPr>
              <a:t> </a:t>
            </a:r>
            <a:r>
              <a:rPr lang="en-US" sz="1600" dirty="0" err="1">
                <a:latin typeface="Neue Haas Grotesk Text Pro"/>
              </a:rPr>
              <a:t>fomentan</a:t>
            </a:r>
            <a:r>
              <a:rPr lang="en-US" sz="1600" dirty="0">
                <a:latin typeface="Neue Haas Grotesk Text Pro"/>
              </a:rPr>
              <a:t> el </a:t>
            </a:r>
            <a:r>
              <a:rPr lang="en-US" sz="1600" dirty="0" err="1">
                <a:latin typeface="Neue Haas Grotesk Text Pro"/>
              </a:rPr>
              <a:t>crecimiento</a:t>
            </a:r>
            <a:r>
              <a:rPr lang="en-US" sz="1600" dirty="0">
                <a:latin typeface="Neue Haas Grotesk Text Pro"/>
              </a:rPr>
              <a:t> </a:t>
            </a:r>
            <a:r>
              <a:rPr lang="en-US" sz="1600" dirty="0" err="1">
                <a:latin typeface="Neue Haas Grotesk Text Pro"/>
              </a:rPr>
              <a:t>rápido</a:t>
            </a:r>
            <a:r>
              <a:rPr lang="en-US" sz="1600" dirty="0">
                <a:latin typeface="Neue Haas Grotesk Text Pro"/>
              </a:rPr>
              <a:t> de la cepa, lo </a:t>
            </a:r>
            <a:r>
              <a:rPr lang="en-US" sz="1600" dirty="0" err="1">
                <a:latin typeface="Neue Haas Grotesk Text Pro"/>
              </a:rPr>
              <a:t>cual</a:t>
            </a:r>
            <a:r>
              <a:rPr lang="en-US" sz="1600" dirty="0">
                <a:latin typeface="Neue Haas Grotesk Text Pro"/>
              </a:rPr>
              <a:t> </a:t>
            </a:r>
            <a:r>
              <a:rPr lang="en-US" sz="1600" dirty="0" err="1">
                <a:latin typeface="Neue Haas Grotesk Text Pro"/>
              </a:rPr>
              <a:t>hace</a:t>
            </a:r>
            <a:r>
              <a:rPr lang="en-US" sz="1600" dirty="0">
                <a:latin typeface="Neue Haas Grotesk Text Pro"/>
              </a:rPr>
              <a:t> </a:t>
            </a:r>
            <a:r>
              <a:rPr lang="en-US" sz="1600" dirty="0" err="1">
                <a:latin typeface="Neue Haas Grotesk Text Pro"/>
              </a:rPr>
              <a:t>importante</a:t>
            </a:r>
            <a:r>
              <a:rPr lang="en-US" sz="1600" dirty="0">
                <a:latin typeface="Neue Haas Grotesk Text Pro"/>
              </a:rPr>
              <a:t> la </a:t>
            </a:r>
            <a:r>
              <a:rPr lang="en-US" sz="1600" dirty="0" err="1">
                <a:latin typeface="Neue Haas Grotesk Text Pro"/>
              </a:rPr>
              <a:t>poda</a:t>
            </a:r>
            <a:r>
              <a:rPr lang="en-US" sz="1600" dirty="0">
                <a:latin typeface="Neue Haas Grotesk Text Pro"/>
              </a:rPr>
              <a:t> </a:t>
            </a:r>
            <a:r>
              <a:rPr lang="en-US" sz="1600" dirty="0" err="1">
                <a:latin typeface="Neue Haas Grotesk Text Pro"/>
              </a:rPr>
              <a:t>vigorosa</a:t>
            </a:r>
            <a:r>
              <a:rPr lang="en-US" sz="1600" dirty="0">
                <a:latin typeface="Neue Haas Grotesk Text Pro"/>
              </a:rPr>
              <a:t>. </a:t>
            </a:r>
          </a:p>
          <a:p>
            <a:pPr marL="0" indent="0">
              <a:spcAft>
                <a:spcPts val="600"/>
              </a:spcAft>
              <a:buNone/>
            </a:pPr>
            <a:endParaRPr lang="en-US" sz="1600" dirty="0">
              <a:latin typeface="Neue Haas Grotesk Text Pro" panose="020B0504020202020204" pitchFamily="34" charset="77"/>
            </a:endParaRPr>
          </a:p>
        </p:txBody>
      </p:sp>
      <p:sp>
        <p:nvSpPr>
          <p:cNvPr id="2" name="object 4">
            <a:extLst>
              <a:ext uri="{FF2B5EF4-FFF2-40B4-BE49-F238E27FC236}">
                <a16:creationId xmlns:a16="http://schemas.microsoft.com/office/drawing/2014/main" id="{0EFD9478-B5B7-A173-2470-E7941047AAC0}"/>
              </a:ext>
            </a:extLst>
          </p:cNvPr>
          <p:cNvSpPr txBox="1"/>
          <p:nvPr/>
        </p:nvSpPr>
        <p:spPr>
          <a:xfrm>
            <a:off x="5040922" y="454358"/>
            <a:ext cx="3028956" cy="770336"/>
          </a:xfrm>
          <a:prstGeom prst="rect">
            <a:avLst/>
          </a:prstGeom>
        </p:spPr>
        <p:txBody>
          <a:bodyPr vert="horz" wrap="square" lIns="0" tIns="11521" rIns="0" bIns="0" rtlCol="0">
            <a:noAutofit/>
          </a:bodyPr>
          <a:lstStyle/>
          <a:p>
            <a:pPr defTabSz="829587">
              <a:lnSpc>
                <a:spcPct val="83000"/>
              </a:lnSpc>
              <a:tabLst>
                <a:tab pos="1156236" algn="l"/>
              </a:tabLst>
              <a:defRPr/>
            </a:pPr>
            <a:r>
              <a:rPr lang="en-US" sz="54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rPr>
              <a:t>MARGA</a:t>
            </a:r>
            <a:endParaRPr lang="en-AU" sz="5400" dirty="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42637779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714C56-047B-36F5-B380-2647C7FC6C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09401" y="-593336"/>
            <a:ext cx="8441928" cy="7657613"/>
          </a:xfrm>
          <a:prstGeom prst="rect">
            <a:avLst/>
          </a:prstGeom>
        </p:spPr>
      </p:pic>
      <p:sp>
        <p:nvSpPr>
          <p:cNvPr id="2" name="object 4">
            <a:extLst>
              <a:ext uri="{FF2B5EF4-FFF2-40B4-BE49-F238E27FC236}">
                <a16:creationId xmlns:a16="http://schemas.microsoft.com/office/drawing/2014/main" id="{3655ADAA-EDEF-566E-4E17-248B177B3143}"/>
              </a:ext>
            </a:extLst>
          </p:cNvPr>
          <p:cNvSpPr txBox="1"/>
          <p:nvPr/>
        </p:nvSpPr>
        <p:spPr>
          <a:xfrm>
            <a:off x="407988" y="402173"/>
            <a:ext cx="5526684" cy="2639031"/>
          </a:xfrm>
          <a:prstGeom prst="rect">
            <a:avLst/>
          </a:prstGeom>
        </p:spPr>
        <p:txBody>
          <a:bodyPr vert="horz" wrap="square" lIns="0" tIns="11521" rIns="0" bIns="0" rtlCol="0">
            <a:noAutofit/>
          </a:bodyPr>
          <a:lstStyle/>
          <a:p>
            <a:pPr defTabSz="829587">
              <a:lnSpc>
                <a:spcPct val="83000"/>
              </a:lnSpc>
              <a:tabLst>
                <a:tab pos="1156236" algn="l"/>
              </a:tabLst>
              <a:defRPr/>
            </a:pPr>
            <a:r>
              <a:rPr lang="en-US" sz="5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LAS REGIONES</a:t>
            </a:r>
          </a:p>
          <a:p>
            <a:pPr defTabSz="829587">
              <a:lnSpc>
                <a:spcPct val="83000"/>
              </a:lnSpc>
              <a:tabLst>
                <a:tab pos="1156236" algn="l"/>
              </a:tabLst>
              <a:defRPr/>
            </a:pPr>
            <a:r>
              <a:rPr lang="en-US" sz="5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PROMINENTES</a:t>
            </a:r>
            <a:endParaRPr lang="en-AU" sz="5400"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 name="object 11">
            <a:extLst>
              <a:ext uri="{FF2B5EF4-FFF2-40B4-BE49-F238E27FC236}">
                <a16:creationId xmlns:a16="http://schemas.microsoft.com/office/drawing/2014/main" id="{87E1C029-5A54-1DFD-1415-7B374B9C5CFB}"/>
              </a:ext>
            </a:extLst>
          </p:cNvPr>
          <p:cNvSpPr txBox="1"/>
          <p:nvPr/>
        </p:nvSpPr>
        <p:spPr>
          <a:xfrm>
            <a:off x="3674425" y="2788330"/>
            <a:ext cx="1452069" cy="16350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sz="950" b="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WESTERN AUSTRALIA</a:t>
            </a:r>
          </a:p>
        </p:txBody>
      </p:sp>
      <p:sp>
        <p:nvSpPr>
          <p:cNvPr id="5" name="object 15">
            <a:extLst>
              <a:ext uri="{FF2B5EF4-FFF2-40B4-BE49-F238E27FC236}">
                <a16:creationId xmlns:a16="http://schemas.microsoft.com/office/drawing/2014/main" id="{23EE2FEA-9F01-180A-314E-9CF7858D9681}"/>
              </a:ext>
            </a:extLst>
          </p:cNvPr>
          <p:cNvSpPr txBox="1"/>
          <p:nvPr/>
        </p:nvSpPr>
        <p:spPr>
          <a:xfrm>
            <a:off x="5863900" y="1721689"/>
            <a:ext cx="836896" cy="309700"/>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NORTHERN TERRITORY</a:t>
            </a:r>
          </a:p>
        </p:txBody>
      </p:sp>
      <p:sp>
        <p:nvSpPr>
          <p:cNvPr id="6" name="object 17">
            <a:extLst>
              <a:ext uri="{FF2B5EF4-FFF2-40B4-BE49-F238E27FC236}">
                <a16:creationId xmlns:a16="http://schemas.microsoft.com/office/drawing/2014/main" id="{4D743CE5-9C02-9C02-F1A1-4FF8D7E65F70}"/>
              </a:ext>
            </a:extLst>
          </p:cNvPr>
          <p:cNvSpPr txBox="1"/>
          <p:nvPr/>
        </p:nvSpPr>
        <p:spPr>
          <a:xfrm>
            <a:off x="5936923" y="3377818"/>
            <a:ext cx="1189364" cy="163506"/>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SOUTH </a:t>
            </a:r>
            <a:r>
              <a:rPr kumimoji="0" lang="en-US"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A</a:t>
            </a: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USTRALIA</a:t>
            </a:r>
            <a:endParaRPr kumimoji="0"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7" name="object 19">
            <a:extLst>
              <a:ext uri="{FF2B5EF4-FFF2-40B4-BE49-F238E27FC236}">
                <a16:creationId xmlns:a16="http://schemas.microsoft.com/office/drawing/2014/main" id="{F6406E90-C949-2AA4-83F6-8CC327C1015C}"/>
              </a:ext>
            </a:extLst>
          </p:cNvPr>
          <p:cNvSpPr txBox="1"/>
          <p:nvPr/>
        </p:nvSpPr>
        <p:spPr>
          <a:xfrm>
            <a:off x="7576356" y="2408495"/>
            <a:ext cx="979792" cy="163506"/>
          </a:xfrm>
          <a:prstGeom prst="rect">
            <a:avLst/>
          </a:prstGeom>
        </p:spPr>
        <p:txBody>
          <a:bodyPr vert="horz" wrap="square" lIns="0" tIns="17145"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QUEENSLAND</a:t>
            </a:r>
          </a:p>
        </p:txBody>
      </p:sp>
      <p:sp>
        <p:nvSpPr>
          <p:cNvPr id="9" name="object 93">
            <a:extLst>
              <a:ext uri="{FF2B5EF4-FFF2-40B4-BE49-F238E27FC236}">
                <a16:creationId xmlns:a16="http://schemas.microsoft.com/office/drawing/2014/main" id="{E1CC63B9-E3FB-CB15-057D-F361E40E1AF6}"/>
              </a:ext>
            </a:extLst>
          </p:cNvPr>
          <p:cNvSpPr txBox="1"/>
          <p:nvPr/>
        </p:nvSpPr>
        <p:spPr>
          <a:xfrm>
            <a:off x="7814766" y="4259084"/>
            <a:ext cx="1223092" cy="159018"/>
          </a:xfrm>
          <a:prstGeom prst="rect">
            <a:avLst/>
          </a:prstGeom>
        </p:spPr>
        <p:txBody>
          <a:bodyPr vert="horz" wrap="none" lIns="0" tIns="12700"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NEW SOUTH WALE</a:t>
            </a: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a:t>
            </a:r>
            <a:endParaRPr kumimoji="0" sz="110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0" name="object 20">
            <a:extLst>
              <a:ext uri="{FF2B5EF4-FFF2-40B4-BE49-F238E27FC236}">
                <a16:creationId xmlns:a16="http://schemas.microsoft.com/office/drawing/2014/main" id="{0C10486C-1CC1-C33A-9F64-7DEE43C593F2}"/>
              </a:ext>
            </a:extLst>
          </p:cNvPr>
          <p:cNvSpPr txBox="1"/>
          <p:nvPr/>
        </p:nvSpPr>
        <p:spPr>
          <a:xfrm>
            <a:off x="7618082" y="5197425"/>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VICTORIA</a:t>
            </a:r>
          </a:p>
        </p:txBody>
      </p:sp>
      <p:sp>
        <p:nvSpPr>
          <p:cNvPr id="21" name="object 20">
            <a:extLst>
              <a:ext uri="{FF2B5EF4-FFF2-40B4-BE49-F238E27FC236}">
                <a16:creationId xmlns:a16="http://schemas.microsoft.com/office/drawing/2014/main" id="{1B8957C1-4392-DB8D-CB54-5FD50DFE8307}"/>
              </a:ext>
            </a:extLst>
          </p:cNvPr>
          <p:cNvSpPr txBox="1"/>
          <p:nvPr/>
        </p:nvSpPr>
        <p:spPr>
          <a:xfrm>
            <a:off x="7601173" y="6193830"/>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TASMANIA</a:t>
            </a:r>
          </a:p>
        </p:txBody>
      </p:sp>
      <p:sp>
        <p:nvSpPr>
          <p:cNvPr id="22" name="object 11">
            <a:extLst>
              <a:ext uri="{FF2B5EF4-FFF2-40B4-BE49-F238E27FC236}">
                <a16:creationId xmlns:a16="http://schemas.microsoft.com/office/drawing/2014/main" id="{CFB6C7DC-DF2E-F6A2-DFD8-7C2B8566A411}"/>
              </a:ext>
            </a:extLst>
          </p:cNvPr>
          <p:cNvSpPr txBox="1"/>
          <p:nvPr/>
        </p:nvSpPr>
        <p:spPr>
          <a:xfrm>
            <a:off x="1306332" y="4631451"/>
            <a:ext cx="168700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140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MARGARET RIVER</a:t>
            </a:r>
            <a:endParaRPr kumimoji="0" sz="140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2" name="object 58">
            <a:extLst>
              <a:ext uri="{FF2B5EF4-FFF2-40B4-BE49-F238E27FC236}">
                <a16:creationId xmlns:a16="http://schemas.microsoft.com/office/drawing/2014/main" id="{9B7EC725-3E85-D052-AA7A-E203B7A304F3}"/>
              </a:ext>
            </a:extLst>
          </p:cNvPr>
          <p:cNvSpPr txBox="1"/>
          <p:nvPr/>
        </p:nvSpPr>
        <p:spPr>
          <a:xfrm>
            <a:off x="5070132" y="4631451"/>
            <a:ext cx="1401282" cy="232756"/>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McLAREN VALE</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3" name="object 58">
            <a:extLst>
              <a:ext uri="{FF2B5EF4-FFF2-40B4-BE49-F238E27FC236}">
                <a16:creationId xmlns:a16="http://schemas.microsoft.com/office/drawing/2014/main" id="{E49D2BB4-D084-9A12-2D1E-4E3BC1C7E1B5}"/>
              </a:ext>
            </a:extLst>
          </p:cNvPr>
          <p:cNvSpPr txBox="1"/>
          <p:nvPr/>
        </p:nvSpPr>
        <p:spPr>
          <a:xfrm>
            <a:off x="5830500" y="4363297"/>
            <a:ext cx="906402" cy="232756"/>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BAROSSA</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4" name="object 58">
            <a:extLst>
              <a:ext uri="{FF2B5EF4-FFF2-40B4-BE49-F238E27FC236}">
                <a16:creationId xmlns:a16="http://schemas.microsoft.com/office/drawing/2014/main" id="{5872EF6A-3C66-5298-96CD-86CD0DD737F8}"/>
              </a:ext>
            </a:extLst>
          </p:cNvPr>
          <p:cNvSpPr txBox="1"/>
          <p:nvPr/>
        </p:nvSpPr>
        <p:spPr>
          <a:xfrm>
            <a:off x="6462881" y="4000400"/>
            <a:ext cx="1609725" cy="232756"/>
          </a:xfrm>
          <a:prstGeom prst="rect">
            <a:avLst/>
          </a:prstGeom>
        </p:spPr>
        <p:txBody>
          <a:bodyPr vert="horz" wrap="squar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CLARE VALLEY</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5" name="object 58">
            <a:extLst>
              <a:ext uri="{FF2B5EF4-FFF2-40B4-BE49-F238E27FC236}">
                <a16:creationId xmlns:a16="http://schemas.microsoft.com/office/drawing/2014/main" id="{01D2F0FC-B4AD-65EB-6E94-D55017AD6D30}"/>
              </a:ext>
            </a:extLst>
          </p:cNvPr>
          <p:cNvSpPr txBox="1"/>
          <p:nvPr/>
        </p:nvSpPr>
        <p:spPr>
          <a:xfrm>
            <a:off x="5378948" y="5020930"/>
            <a:ext cx="1507336" cy="232756"/>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ADELAIDE HILLS</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6" name="object 58">
            <a:extLst>
              <a:ext uri="{FF2B5EF4-FFF2-40B4-BE49-F238E27FC236}">
                <a16:creationId xmlns:a16="http://schemas.microsoft.com/office/drawing/2014/main" id="{89BFE948-80A3-F14A-8DDD-C0B86C004D80}"/>
              </a:ext>
            </a:extLst>
          </p:cNvPr>
          <p:cNvSpPr txBox="1"/>
          <p:nvPr/>
        </p:nvSpPr>
        <p:spPr>
          <a:xfrm>
            <a:off x="5646376" y="5300040"/>
            <a:ext cx="1365438" cy="232756"/>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COONAWARRA</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7" name="object 58">
            <a:extLst>
              <a:ext uri="{FF2B5EF4-FFF2-40B4-BE49-F238E27FC236}">
                <a16:creationId xmlns:a16="http://schemas.microsoft.com/office/drawing/2014/main" id="{DB45DC79-2311-B88D-0356-189871D92E22}"/>
              </a:ext>
            </a:extLst>
          </p:cNvPr>
          <p:cNvSpPr txBox="1"/>
          <p:nvPr/>
        </p:nvSpPr>
        <p:spPr>
          <a:xfrm>
            <a:off x="5322859" y="5639167"/>
            <a:ext cx="2366376" cy="232756"/>
          </a:xfrm>
          <a:prstGeom prst="rect">
            <a:avLst/>
          </a:prstGeom>
        </p:spPr>
        <p:txBody>
          <a:bodyPr vert="horz" wrap="squar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MORNINGTON PENINSULA</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9" name="object 58">
            <a:extLst>
              <a:ext uri="{FF2B5EF4-FFF2-40B4-BE49-F238E27FC236}">
                <a16:creationId xmlns:a16="http://schemas.microsoft.com/office/drawing/2014/main" id="{6CE324FD-05EC-0216-23BA-5C31C6140DEB}"/>
              </a:ext>
            </a:extLst>
          </p:cNvPr>
          <p:cNvSpPr txBox="1"/>
          <p:nvPr/>
        </p:nvSpPr>
        <p:spPr>
          <a:xfrm>
            <a:off x="8800005" y="6017575"/>
            <a:ext cx="965585" cy="232756"/>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TASMANIA</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0" name="object 58">
            <a:extLst>
              <a:ext uri="{FF2B5EF4-FFF2-40B4-BE49-F238E27FC236}">
                <a16:creationId xmlns:a16="http://schemas.microsoft.com/office/drawing/2014/main" id="{7063D563-1749-D6F8-EADF-FBBC1DD4FD17}"/>
              </a:ext>
            </a:extLst>
          </p:cNvPr>
          <p:cNvSpPr txBox="1"/>
          <p:nvPr/>
        </p:nvSpPr>
        <p:spPr>
          <a:xfrm>
            <a:off x="8624103" y="5598783"/>
            <a:ext cx="1379224" cy="232756"/>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YARRA VALLEY</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5" name="object 58">
            <a:extLst>
              <a:ext uri="{FF2B5EF4-FFF2-40B4-BE49-F238E27FC236}">
                <a16:creationId xmlns:a16="http://schemas.microsoft.com/office/drawing/2014/main" id="{43FDFADE-5C6A-4FA6-101E-6389B72DC5B2}"/>
              </a:ext>
            </a:extLst>
          </p:cNvPr>
          <p:cNvSpPr txBox="1"/>
          <p:nvPr/>
        </p:nvSpPr>
        <p:spPr>
          <a:xfrm>
            <a:off x="9069915" y="5268783"/>
            <a:ext cx="1266565" cy="232756"/>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RUTHERGLEN</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6" name="object 58">
            <a:extLst>
              <a:ext uri="{FF2B5EF4-FFF2-40B4-BE49-F238E27FC236}">
                <a16:creationId xmlns:a16="http://schemas.microsoft.com/office/drawing/2014/main" id="{93804484-7230-BEF1-2D60-09ACE7B57C21}"/>
              </a:ext>
            </a:extLst>
          </p:cNvPr>
          <p:cNvSpPr txBox="1"/>
          <p:nvPr/>
        </p:nvSpPr>
        <p:spPr>
          <a:xfrm>
            <a:off x="9211888" y="4864207"/>
            <a:ext cx="1937390" cy="232756"/>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CANBERRA DISTRICT</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7" name="object 58">
            <a:extLst>
              <a:ext uri="{FF2B5EF4-FFF2-40B4-BE49-F238E27FC236}">
                <a16:creationId xmlns:a16="http://schemas.microsoft.com/office/drawing/2014/main" id="{FF9F0C99-B490-9DF4-0145-DB5C0FA604BA}"/>
              </a:ext>
            </a:extLst>
          </p:cNvPr>
          <p:cNvSpPr txBox="1"/>
          <p:nvPr/>
        </p:nvSpPr>
        <p:spPr>
          <a:xfrm>
            <a:off x="9517860" y="4571806"/>
            <a:ext cx="799899" cy="232756"/>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ORANGE</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8" name="object 58">
            <a:extLst>
              <a:ext uri="{FF2B5EF4-FFF2-40B4-BE49-F238E27FC236}">
                <a16:creationId xmlns:a16="http://schemas.microsoft.com/office/drawing/2014/main" id="{29499B3A-CB52-61D6-4B4A-5F5B2BEF8423}"/>
              </a:ext>
            </a:extLst>
          </p:cNvPr>
          <p:cNvSpPr txBox="1"/>
          <p:nvPr/>
        </p:nvSpPr>
        <p:spPr>
          <a:xfrm>
            <a:off x="9708678" y="4222215"/>
            <a:ext cx="2008983" cy="232756"/>
          </a:xfrm>
          <a:prstGeom prst="rect">
            <a:avLst/>
          </a:prstGeom>
        </p:spPr>
        <p:txBody>
          <a:bodyPr vert="horz" wrap="squar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HUNTER VALLEY</a:t>
            </a:r>
            <a:endParaRPr kumimoji="0" lang="en-US" sz="1400" b="1"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30" name="Straight Arrow Connector 29">
            <a:extLst>
              <a:ext uri="{FF2B5EF4-FFF2-40B4-BE49-F238E27FC236}">
                <a16:creationId xmlns:a16="http://schemas.microsoft.com/office/drawing/2014/main" id="{F5F032EB-C722-E067-0C72-C9F0805FC7E4}"/>
              </a:ext>
            </a:extLst>
          </p:cNvPr>
          <p:cNvCxnSpPr/>
          <p:nvPr/>
        </p:nvCxnSpPr>
        <p:spPr>
          <a:xfrm>
            <a:off x="2993333" y="4788000"/>
            <a:ext cx="388036" cy="7620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C3A74D5-8854-8B36-32F4-5DD33038D13E}"/>
              </a:ext>
            </a:extLst>
          </p:cNvPr>
          <p:cNvCxnSpPr/>
          <p:nvPr/>
        </p:nvCxnSpPr>
        <p:spPr>
          <a:xfrm flipH="1">
            <a:off x="7143945" y="4264398"/>
            <a:ext cx="0" cy="3074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14D51F4-3BAB-3A7B-9E50-6DF33522F6D8}"/>
              </a:ext>
            </a:extLst>
          </p:cNvPr>
          <p:cNvCxnSpPr/>
          <p:nvPr/>
        </p:nvCxnSpPr>
        <p:spPr>
          <a:xfrm>
            <a:off x="6810268" y="4561593"/>
            <a:ext cx="316941" cy="1429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6049879-A2B3-84E2-6FCB-95A9188F3E85}"/>
              </a:ext>
            </a:extLst>
          </p:cNvPr>
          <p:cNvCxnSpPr/>
          <p:nvPr/>
        </p:nvCxnSpPr>
        <p:spPr>
          <a:xfrm>
            <a:off x="6539302" y="4775336"/>
            <a:ext cx="549161" cy="9193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FB30E8A-5090-08FB-2F4B-2D3331CB567C}"/>
              </a:ext>
            </a:extLst>
          </p:cNvPr>
          <p:cNvCxnSpPr/>
          <p:nvPr/>
        </p:nvCxnSpPr>
        <p:spPr>
          <a:xfrm flipV="1">
            <a:off x="6929992" y="4843943"/>
            <a:ext cx="213953" cy="23472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B4E7631-3D2B-967A-8B8D-E7388B4AABE9}"/>
              </a:ext>
            </a:extLst>
          </p:cNvPr>
          <p:cNvCxnSpPr/>
          <p:nvPr/>
        </p:nvCxnSpPr>
        <p:spPr>
          <a:xfrm flipV="1">
            <a:off x="7079137" y="5332670"/>
            <a:ext cx="363436" cy="524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BBDD7D0-7E71-71E4-87BC-AEE993E42087}"/>
              </a:ext>
            </a:extLst>
          </p:cNvPr>
          <p:cNvCxnSpPr>
            <a:cxnSpLocks/>
          </p:cNvCxnSpPr>
          <p:nvPr/>
        </p:nvCxnSpPr>
        <p:spPr>
          <a:xfrm flipV="1">
            <a:off x="7755665" y="5573832"/>
            <a:ext cx="316941" cy="881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53D6D72-5DDB-3C39-2E7B-BD20FFF6FEFF}"/>
              </a:ext>
            </a:extLst>
          </p:cNvPr>
          <p:cNvCxnSpPr/>
          <p:nvPr/>
        </p:nvCxnSpPr>
        <p:spPr>
          <a:xfrm flipH="1">
            <a:off x="8358419" y="6145450"/>
            <a:ext cx="377377" cy="967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4E7A471-148E-CA34-21A7-B1C2DF83AE9B}"/>
              </a:ext>
            </a:extLst>
          </p:cNvPr>
          <p:cNvCxnSpPr/>
          <p:nvPr/>
        </p:nvCxnSpPr>
        <p:spPr>
          <a:xfrm flipH="1" flipV="1">
            <a:off x="8150374" y="5448511"/>
            <a:ext cx="379212" cy="19511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C869A15A-4C06-E4C4-2D4A-9DB5EEF055C8}"/>
              </a:ext>
            </a:extLst>
          </p:cNvPr>
          <p:cNvCxnSpPr/>
          <p:nvPr/>
        </p:nvCxnSpPr>
        <p:spPr>
          <a:xfrm flipH="1" flipV="1">
            <a:off x="8351852" y="5154043"/>
            <a:ext cx="650740" cy="2311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2E9C2FF-F08F-521C-9C81-46F317210E00}"/>
              </a:ext>
            </a:extLst>
          </p:cNvPr>
          <p:cNvCxnSpPr/>
          <p:nvPr/>
        </p:nvCxnSpPr>
        <p:spPr>
          <a:xfrm flipH="1" flipV="1">
            <a:off x="8762557" y="4929318"/>
            <a:ext cx="381443" cy="386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95F43BD4-3139-4517-F7EB-D7FDAD6FA383}"/>
              </a:ext>
            </a:extLst>
          </p:cNvPr>
          <p:cNvCxnSpPr/>
          <p:nvPr/>
        </p:nvCxnSpPr>
        <p:spPr>
          <a:xfrm flipH="1">
            <a:off x="8793554" y="4681345"/>
            <a:ext cx="62941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43D57BB5-BB56-7B0B-89D8-D12C69B5069A}"/>
              </a:ext>
            </a:extLst>
          </p:cNvPr>
          <p:cNvCxnSpPr/>
          <p:nvPr/>
        </p:nvCxnSpPr>
        <p:spPr>
          <a:xfrm flipH="1">
            <a:off x="9080272" y="4338593"/>
            <a:ext cx="505430" cy="1335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15267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vineyard with a river in the background&#10;&#10;Description automatically generated">
            <a:extLst>
              <a:ext uri="{FF2B5EF4-FFF2-40B4-BE49-F238E27FC236}">
                <a16:creationId xmlns:a16="http://schemas.microsoft.com/office/drawing/2014/main" id="{95821E44-6963-BDAB-61BD-3E607B6F22F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197" r="16197"/>
          <a:stretch>
            <a:fillRect/>
          </a:stretch>
        </p:blipFill>
        <p:spPr/>
      </p:pic>
      <p:sp>
        <p:nvSpPr>
          <p:cNvPr id="3" name="Title 2">
            <a:extLst>
              <a:ext uri="{FF2B5EF4-FFF2-40B4-BE49-F238E27FC236}">
                <a16:creationId xmlns:a16="http://schemas.microsoft.com/office/drawing/2014/main" id="{418D07DB-AFA9-29E7-BE9D-8D76395B34BF}"/>
              </a:ext>
            </a:extLst>
          </p:cNvPr>
          <p:cNvSpPr>
            <a:spLocks noGrp="1"/>
          </p:cNvSpPr>
          <p:nvPr>
            <p:ph type="title"/>
          </p:nvPr>
        </p:nvSpPr>
        <p:spPr>
          <a:xfrm>
            <a:off x="6564313" y="542215"/>
            <a:ext cx="4209545" cy="1325562"/>
          </a:xfrm>
        </p:spPr>
        <p:txBody>
          <a:bodyPr/>
          <a:lstStyle/>
          <a:p>
            <a:r>
              <a:rPr lang="en-US" sz="5400" dirty="0">
                <a:solidFill>
                  <a:schemeClr val="accent2"/>
                </a:solidFill>
              </a:rPr>
              <a:t>ADELAIDE HILLS</a:t>
            </a:r>
          </a:p>
        </p:txBody>
      </p:sp>
      <p:sp>
        <p:nvSpPr>
          <p:cNvPr id="7" name="object 58">
            <a:extLst>
              <a:ext uri="{FF2B5EF4-FFF2-40B4-BE49-F238E27FC236}">
                <a16:creationId xmlns:a16="http://schemas.microsoft.com/office/drawing/2014/main" id="{EACAE24D-9E39-7B91-9E2F-4656FD6CCB44}"/>
              </a:ext>
            </a:extLst>
          </p:cNvPr>
          <p:cNvSpPr txBox="1"/>
          <p:nvPr/>
        </p:nvSpPr>
        <p:spPr>
          <a:xfrm>
            <a:off x="7071949" y="1654967"/>
            <a:ext cx="2581899" cy="263534"/>
          </a:xfrm>
          <a:prstGeom prst="rect">
            <a:avLst/>
          </a:prstGeom>
        </p:spPr>
        <p:txBody>
          <a:bodyPr vert="horz" wrap="none" lIns="0" tIns="17145" rIns="0" bIns="0" rtlCol="0">
            <a:noAutofit/>
          </a:bodyPr>
          <a:lstStyle/>
          <a:p>
            <a:pPr>
              <a:buClr>
                <a:srgbClr val="F40000"/>
              </a:buClr>
            </a:pPr>
            <a:endParaRPr lang="en-US" sz="1600" spc="100">
              <a:latin typeface="Neue Haas Grotesk Text Pro" panose="020B0504020202020204" pitchFamily="34" charset="77"/>
              <a:cs typeface="Hellix SemiBold"/>
            </a:endParaRPr>
          </a:p>
        </p:txBody>
      </p:sp>
      <p:sp>
        <p:nvSpPr>
          <p:cNvPr id="8" name="object 58">
            <a:extLst>
              <a:ext uri="{FF2B5EF4-FFF2-40B4-BE49-F238E27FC236}">
                <a16:creationId xmlns:a16="http://schemas.microsoft.com/office/drawing/2014/main" id="{7AA17686-F136-7D2F-D484-0112F31EC5EB}"/>
              </a:ext>
            </a:extLst>
          </p:cNvPr>
          <p:cNvSpPr txBox="1"/>
          <p:nvPr/>
        </p:nvSpPr>
        <p:spPr>
          <a:xfrm>
            <a:off x="7071949" y="3857304"/>
            <a:ext cx="3992998" cy="731462"/>
          </a:xfrm>
          <a:prstGeom prst="rect">
            <a:avLst/>
          </a:prstGeom>
        </p:spPr>
        <p:txBody>
          <a:bodyPr vert="horz" wrap="none" lIns="0" tIns="17145" rIns="0" bIns="0" rtlCol="0">
            <a:noAutofit/>
          </a:bodyPr>
          <a:lstStyle/>
          <a:p>
            <a:pPr>
              <a:buClr>
                <a:srgbClr val="F40000"/>
              </a:buClr>
            </a:pPr>
            <a:endParaRPr lang="en-US" sz="1600" spc="100">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81A67D82-4F4F-04F2-A0DB-872B646194A5}"/>
              </a:ext>
            </a:extLst>
          </p:cNvPr>
          <p:cNvSpPr txBox="1"/>
          <p:nvPr/>
        </p:nvSpPr>
        <p:spPr>
          <a:xfrm>
            <a:off x="7994046" y="1969272"/>
            <a:ext cx="2581899" cy="263534"/>
          </a:xfrm>
          <a:prstGeom prst="rect">
            <a:avLst/>
          </a:prstGeom>
        </p:spPr>
        <p:txBody>
          <a:bodyPr vert="horz" wrap="none" lIns="0" tIns="17145" rIns="0" bIns="0" rtlCol="0">
            <a:noAutofit/>
          </a:bodyPr>
          <a:lstStyle/>
          <a:p>
            <a:pPr>
              <a:buClr>
                <a:srgbClr val="F40000"/>
              </a:buClr>
            </a:pPr>
            <a:endParaRPr lang="en-US" sz="1600" spc="100">
              <a:latin typeface="Neue Haas Grotesk Text Pro" panose="020B0504020202020204" pitchFamily="34" charset="77"/>
              <a:cs typeface="Hellix SemiBold"/>
            </a:endParaRPr>
          </a:p>
        </p:txBody>
      </p:sp>
      <p:sp>
        <p:nvSpPr>
          <p:cNvPr id="12" name="object 58">
            <a:extLst>
              <a:ext uri="{FF2B5EF4-FFF2-40B4-BE49-F238E27FC236}">
                <a16:creationId xmlns:a16="http://schemas.microsoft.com/office/drawing/2014/main" id="{4576C0C9-0169-D244-3384-4D468580EB0D}"/>
              </a:ext>
            </a:extLst>
          </p:cNvPr>
          <p:cNvSpPr txBox="1"/>
          <p:nvPr/>
        </p:nvSpPr>
        <p:spPr>
          <a:xfrm>
            <a:off x="6575261" y="2241550"/>
            <a:ext cx="4753139" cy="4441601"/>
          </a:xfrm>
          <a:prstGeom prst="rect">
            <a:avLst/>
          </a:prstGeom>
        </p:spPr>
        <p:txBody>
          <a:bodyPr vert="horz" wrap="square" lIns="0" tIns="17145" rIns="0" bIns="0" rtlCol="0" anchor="t" anchorCtr="0">
            <a:spAutoFit/>
          </a:bodyPr>
          <a:lstStyle/>
          <a:p>
            <a:pPr marL="285750" indent="-285750">
              <a:spcAft>
                <a:spcPts val="1200"/>
              </a:spcAft>
              <a:buClr>
                <a:schemeClr val="accent3"/>
              </a:buClr>
              <a:buFont typeface="Arial" panose="020B0604020202020204" pitchFamily="34" charset="0"/>
              <a:buChar char="•"/>
            </a:pPr>
            <a:r>
              <a:rPr lang="en-US" sz="1600" dirty="0">
                <a:ea typeface="+mn-lt"/>
                <a:cs typeface="+mn-lt"/>
              </a:rPr>
              <a:t>Una de las regiones </a:t>
            </a:r>
            <a:r>
              <a:rPr lang="en-US" sz="1600" dirty="0" err="1">
                <a:ea typeface="+mn-lt"/>
                <a:cs typeface="+mn-lt"/>
              </a:rPr>
              <a:t>vinícolas</a:t>
            </a:r>
            <a:r>
              <a:rPr lang="en-US" sz="1600" dirty="0">
                <a:ea typeface="+mn-lt"/>
                <a:cs typeface="+mn-lt"/>
              </a:rPr>
              <a:t> de mayor </a:t>
            </a:r>
            <a:r>
              <a:rPr lang="en-US" sz="1600" dirty="0" err="1">
                <a:ea typeface="+mn-lt"/>
                <a:cs typeface="+mn-lt"/>
              </a:rPr>
              <a:t>altitud</a:t>
            </a:r>
            <a:r>
              <a:rPr lang="en-US" sz="1600" dirty="0">
                <a:ea typeface="+mn-lt"/>
                <a:cs typeface="+mn-lt"/>
              </a:rPr>
              <a:t> y </a:t>
            </a:r>
            <a:r>
              <a:rPr lang="en-US" sz="1600" dirty="0" err="1">
                <a:ea typeface="+mn-lt"/>
                <a:cs typeface="+mn-lt"/>
              </a:rPr>
              <a:t>clima</a:t>
            </a:r>
            <a:r>
              <a:rPr lang="en-US" sz="1600" dirty="0">
                <a:ea typeface="+mn-lt"/>
                <a:cs typeface="+mn-lt"/>
              </a:rPr>
              <a:t> fresco de Australia.</a:t>
            </a:r>
            <a:endParaRPr lang="en-US" dirty="0"/>
          </a:p>
          <a:p>
            <a:pPr marL="285750" indent="-285750">
              <a:spcAft>
                <a:spcPts val="1200"/>
              </a:spcAft>
              <a:buClr>
                <a:schemeClr val="accent3"/>
              </a:buClr>
              <a:buFont typeface="Arial" panose="020B0604020202020204" pitchFamily="34" charset="0"/>
              <a:buChar char="•"/>
            </a:pPr>
            <a:r>
              <a:rPr lang="en-US" sz="1600" dirty="0" err="1">
                <a:ea typeface="+mn-lt"/>
                <a:cs typeface="+mn-lt"/>
              </a:rPr>
              <a:t>Renace</a:t>
            </a:r>
            <a:r>
              <a:rPr lang="en-US" sz="1600" dirty="0">
                <a:ea typeface="+mn-lt"/>
                <a:cs typeface="+mn-lt"/>
              </a:rPr>
              <a:t> </a:t>
            </a:r>
            <a:r>
              <a:rPr lang="en-US" sz="1600" dirty="0" err="1">
                <a:ea typeface="+mn-lt"/>
                <a:cs typeface="+mn-lt"/>
              </a:rPr>
              <a:t>en</a:t>
            </a:r>
            <a:r>
              <a:rPr lang="en-US" sz="1600" dirty="0">
                <a:ea typeface="+mn-lt"/>
                <a:cs typeface="+mn-lt"/>
              </a:rPr>
              <a:t> la </a:t>
            </a:r>
            <a:r>
              <a:rPr lang="en-US" sz="1600" dirty="0" err="1">
                <a:ea typeface="+mn-lt"/>
                <a:cs typeface="+mn-lt"/>
              </a:rPr>
              <a:t>década</a:t>
            </a:r>
            <a:r>
              <a:rPr lang="en-US" sz="1600" dirty="0">
                <a:ea typeface="+mn-lt"/>
                <a:cs typeface="+mn-lt"/>
              </a:rPr>
              <a:t> de 1970 con la </a:t>
            </a:r>
            <a:r>
              <a:rPr lang="en-US" sz="1600" dirty="0" err="1">
                <a:ea typeface="+mn-lt"/>
                <a:cs typeface="+mn-lt"/>
              </a:rPr>
              <a:t>replantación</a:t>
            </a:r>
            <a:r>
              <a:rPr lang="en-US" sz="1600" dirty="0">
                <a:ea typeface="+mn-lt"/>
                <a:cs typeface="+mn-lt"/>
              </a:rPr>
              <a:t> de </a:t>
            </a:r>
            <a:r>
              <a:rPr lang="en-US" sz="1600" dirty="0" err="1">
                <a:ea typeface="+mn-lt"/>
                <a:cs typeface="+mn-lt"/>
              </a:rPr>
              <a:t>viñedos</a:t>
            </a:r>
            <a:r>
              <a:rPr lang="en-US" sz="1600" dirty="0">
                <a:ea typeface="+mn-lt"/>
                <a:cs typeface="+mn-lt"/>
              </a:rPr>
              <a:t>. Hoy </a:t>
            </a:r>
            <a:r>
              <a:rPr lang="en-US" sz="1600" dirty="0" err="1">
                <a:ea typeface="+mn-lt"/>
                <a:cs typeface="+mn-lt"/>
              </a:rPr>
              <a:t>en</a:t>
            </a:r>
            <a:r>
              <a:rPr lang="en-US" sz="1600" dirty="0">
                <a:ea typeface="+mn-lt"/>
                <a:cs typeface="+mn-lt"/>
              </a:rPr>
              <a:t> día, es clave para la </a:t>
            </a:r>
            <a:r>
              <a:rPr lang="en-US" sz="1600" dirty="0" err="1">
                <a:ea typeface="+mn-lt"/>
                <a:cs typeface="+mn-lt"/>
              </a:rPr>
              <a:t>evolución</a:t>
            </a:r>
            <a:r>
              <a:rPr lang="en-US" sz="1600" dirty="0">
                <a:ea typeface="+mn-lt"/>
                <a:cs typeface="+mn-lt"/>
              </a:rPr>
              <a:t> del vino </a:t>
            </a:r>
            <a:r>
              <a:rPr lang="en-US" sz="1600" dirty="0" err="1">
                <a:ea typeface="+mn-lt"/>
                <a:cs typeface="+mn-lt"/>
              </a:rPr>
              <a:t>australiano</a:t>
            </a:r>
            <a:r>
              <a:rPr lang="en-US" sz="1600" dirty="0">
                <a:ea typeface="+mn-lt"/>
                <a:cs typeface="+mn-lt"/>
              </a:rPr>
              <a:t>.</a:t>
            </a:r>
            <a:endParaRPr lang="en-US" dirty="0"/>
          </a:p>
          <a:p>
            <a:pPr marL="285750" indent="-285750">
              <a:spcAft>
                <a:spcPts val="1200"/>
              </a:spcAft>
              <a:buClr>
                <a:schemeClr val="accent3"/>
              </a:buClr>
              <a:buFont typeface="Arial" panose="020B0604020202020204" pitchFamily="34" charset="0"/>
              <a:buChar char="•"/>
            </a:pPr>
            <a:r>
              <a:rPr lang="en-US" sz="1600" dirty="0" err="1">
                <a:ea typeface="+mn-lt"/>
                <a:cs typeface="+mn-lt"/>
              </a:rPr>
              <a:t>Clima</a:t>
            </a:r>
            <a:r>
              <a:rPr lang="en-US" sz="1600" dirty="0">
                <a:ea typeface="+mn-lt"/>
                <a:cs typeface="+mn-lt"/>
              </a:rPr>
              <a:t> </a:t>
            </a:r>
            <a:r>
              <a:rPr lang="en-US" sz="1600" dirty="0" err="1">
                <a:ea typeface="+mn-lt"/>
                <a:cs typeface="+mn-lt"/>
              </a:rPr>
              <a:t>marítimo</a:t>
            </a:r>
            <a:r>
              <a:rPr lang="en-US" sz="1600" dirty="0">
                <a:ea typeface="+mn-lt"/>
                <a:cs typeface="+mn-lt"/>
              </a:rPr>
              <a:t> </a:t>
            </a:r>
            <a:r>
              <a:rPr lang="en-US" sz="1600" dirty="0" err="1">
                <a:ea typeface="+mn-lt"/>
                <a:cs typeface="+mn-lt"/>
              </a:rPr>
              <a:t>moderado</a:t>
            </a:r>
            <a:r>
              <a:rPr lang="en-US" sz="1600" dirty="0">
                <a:ea typeface="+mn-lt"/>
                <a:cs typeface="+mn-lt"/>
              </a:rPr>
              <a:t> con </a:t>
            </a:r>
            <a:r>
              <a:rPr lang="en-US" sz="1600" dirty="0" err="1">
                <a:ea typeface="+mn-lt"/>
                <a:cs typeface="+mn-lt"/>
              </a:rPr>
              <a:t>características</a:t>
            </a:r>
            <a:r>
              <a:rPr lang="en-US" sz="1600" dirty="0">
                <a:ea typeface="+mn-lt"/>
                <a:cs typeface="+mn-lt"/>
              </a:rPr>
              <a:t> de </a:t>
            </a:r>
            <a:r>
              <a:rPr lang="en-US" sz="1600" dirty="0" err="1">
                <a:ea typeface="+mn-lt"/>
                <a:cs typeface="+mn-lt"/>
              </a:rPr>
              <a:t>clima</a:t>
            </a:r>
            <a:r>
              <a:rPr lang="en-US" sz="1600" dirty="0">
                <a:ea typeface="+mn-lt"/>
                <a:cs typeface="+mn-lt"/>
              </a:rPr>
              <a:t> fresco</a:t>
            </a:r>
            <a:endParaRPr lang="en-US" dirty="0"/>
          </a:p>
          <a:p>
            <a:pPr lvl="1">
              <a:spcAft>
                <a:spcPts val="300"/>
              </a:spcAft>
              <a:buClr>
                <a:srgbClr val="F40000"/>
              </a:buClr>
            </a:pPr>
            <a:r>
              <a:rPr lang="en-US" sz="1600" b="1" dirty="0">
                <a:latin typeface="Neue Haas Grotesk Text Pro" panose="020B0504020202020204" pitchFamily="34" charset="77"/>
                <a:cs typeface="Hellix SemiBold"/>
              </a:rPr>
              <a:t>VARIEDADES CLAVES</a:t>
            </a:r>
          </a:p>
          <a:p>
            <a:pPr marL="742926" lvl="1" indent="-285750">
              <a:spcAft>
                <a:spcPts val="300"/>
              </a:spcAft>
              <a:buClr>
                <a:schemeClr val="accent3"/>
              </a:buClr>
              <a:buFont typeface="Arial" panose="020B0604020202020204" pitchFamily="34" charset="0"/>
              <a:buChar char="•"/>
            </a:pPr>
            <a:r>
              <a:rPr lang="en-AU" sz="1600" dirty="0">
                <a:latin typeface="Neue Haas Grotesk Text Pro" panose="020B0504020202020204" pitchFamily="34" charset="77"/>
                <a:cs typeface="Hellix SemiBold"/>
              </a:rPr>
              <a:t>Sauvignon Blanc</a:t>
            </a:r>
          </a:p>
          <a:p>
            <a:pPr marL="742926" lvl="1" indent="-285750">
              <a:spcAft>
                <a:spcPts val="300"/>
              </a:spcAft>
              <a:buClr>
                <a:schemeClr val="accent3"/>
              </a:buClr>
              <a:buFont typeface="Arial" panose="020B0604020202020204" pitchFamily="34" charset="0"/>
              <a:buChar char="•"/>
            </a:pPr>
            <a:r>
              <a:rPr lang="en-AU" sz="1600" dirty="0">
                <a:latin typeface="Neue Haas Grotesk Text Pro" panose="020B0504020202020204" pitchFamily="34" charset="77"/>
                <a:cs typeface="Hellix SemiBold"/>
              </a:rPr>
              <a:t>Chardonnay</a:t>
            </a:r>
          </a:p>
          <a:p>
            <a:pPr marL="742926" lvl="1" indent="-285750">
              <a:spcAft>
                <a:spcPts val="300"/>
              </a:spcAft>
              <a:buClr>
                <a:schemeClr val="accent3"/>
              </a:buClr>
              <a:buFont typeface="Arial" panose="020B0604020202020204" pitchFamily="34" charset="0"/>
              <a:buChar char="•"/>
            </a:pPr>
            <a:r>
              <a:rPr lang="en-AU" sz="1600" dirty="0">
                <a:latin typeface="Neue Haas Grotesk Text Pro" panose="020B0504020202020204" pitchFamily="34" charset="77"/>
                <a:cs typeface="Hellix SemiBold"/>
              </a:rPr>
              <a:t>Pinot Noir</a:t>
            </a:r>
          </a:p>
          <a:p>
            <a:pPr marL="742926" lvl="1" indent="-285750">
              <a:spcAft>
                <a:spcPts val="300"/>
              </a:spcAft>
              <a:buClr>
                <a:schemeClr val="accent3"/>
              </a:buClr>
              <a:buFont typeface="Arial" panose="020B0604020202020204" pitchFamily="34" charset="0"/>
              <a:buChar char="•"/>
            </a:pPr>
            <a:r>
              <a:rPr lang="en-AU" sz="1600" dirty="0">
                <a:latin typeface="Neue Haas Grotesk Text Pro" panose="020B0504020202020204" pitchFamily="34" charset="77"/>
                <a:cs typeface="Hellix SemiBold"/>
              </a:rPr>
              <a:t>Shiraz</a:t>
            </a:r>
          </a:p>
          <a:p>
            <a:pPr marL="742315" lvl="1" indent="-285750">
              <a:spcAft>
                <a:spcPts val="300"/>
              </a:spcAft>
              <a:buClr>
                <a:schemeClr val="accent3"/>
              </a:buClr>
              <a:buFont typeface="Arial" panose="020B0604020202020204" pitchFamily="34" charset="0"/>
              <a:buChar char="•"/>
            </a:pPr>
            <a:r>
              <a:rPr lang="en-AU" sz="1600" dirty="0">
                <a:latin typeface="Neue Haas Grotesk Text Pro"/>
                <a:cs typeface="Hellix SemiBold"/>
              </a:rPr>
              <a:t>Además de otras variedades alternativas</a:t>
            </a:r>
          </a:p>
          <a:p>
            <a:pPr marL="742926" lvl="1" indent="-285750">
              <a:spcAft>
                <a:spcPts val="300"/>
              </a:spcAft>
              <a:buClr>
                <a:schemeClr val="accent3"/>
              </a:buClr>
              <a:buFont typeface="Arial" panose="020B0604020202020204" pitchFamily="34" charset="0"/>
              <a:buChar char="•"/>
            </a:pPr>
            <a:endParaRPr lang="en-AU" sz="1600" dirty="0">
              <a:latin typeface="Neue Haas Grotesk Text Pro" panose="020B0504020202020204" pitchFamily="34" charset="77"/>
              <a:cs typeface="Hellix SemiBold"/>
            </a:endParaRPr>
          </a:p>
          <a:p>
            <a:pPr>
              <a:spcAft>
                <a:spcPts val="1200"/>
              </a:spcAft>
              <a:buClr>
                <a:schemeClr val="accent3"/>
              </a:buClr>
            </a:pPr>
            <a:endParaRPr lang="en-US" sz="1600" dirty="0">
              <a:latin typeface="Neue Haas Grotesk Text Pro" panose="020B0504020202020204" pitchFamily="34" charset="77"/>
            </a:endParaRPr>
          </a:p>
        </p:txBody>
      </p:sp>
    </p:spTree>
    <p:extLst>
      <p:ext uri="{BB962C8B-B14F-4D97-AF65-F5344CB8AC3E}">
        <p14:creationId xmlns:p14="http://schemas.microsoft.com/office/powerpoint/2010/main" val="246206958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dirt road with palm trees&#10;&#10;Description automatically generated">
            <a:extLst>
              <a:ext uri="{FF2B5EF4-FFF2-40B4-BE49-F238E27FC236}">
                <a16:creationId xmlns:a16="http://schemas.microsoft.com/office/drawing/2014/main" id="{D039E8A3-D866-75DD-6F8F-B14528BEF1E5}"/>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211" r="16211"/>
          <a:stretch>
            <a:fillRect/>
          </a:stretch>
        </p:blipFill>
        <p:spPr/>
      </p:pic>
      <p:sp>
        <p:nvSpPr>
          <p:cNvPr id="3" name="Title 2">
            <a:extLst>
              <a:ext uri="{FF2B5EF4-FFF2-40B4-BE49-F238E27FC236}">
                <a16:creationId xmlns:a16="http://schemas.microsoft.com/office/drawing/2014/main" id="{418D07DB-AFA9-29E7-BE9D-8D76395B34BF}"/>
              </a:ext>
            </a:extLst>
          </p:cNvPr>
          <p:cNvSpPr>
            <a:spLocks noGrp="1"/>
          </p:cNvSpPr>
          <p:nvPr>
            <p:ph type="title"/>
          </p:nvPr>
        </p:nvSpPr>
        <p:spPr>
          <a:xfrm>
            <a:off x="6581180" y="595230"/>
            <a:ext cx="6158452" cy="1325562"/>
          </a:xfrm>
        </p:spPr>
        <p:txBody>
          <a:bodyPr/>
          <a:lstStyle/>
          <a:p>
            <a:r>
              <a:rPr lang="en-US" sz="5400" dirty="0">
                <a:solidFill>
                  <a:schemeClr val="accent1"/>
                </a:solidFill>
              </a:rPr>
              <a:t>BAROSSA</a:t>
            </a:r>
          </a:p>
        </p:txBody>
      </p:sp>
      <p:sp>
        <p:nvSpPr>
          <p:cNvPr id="4" name="object 58">
            <a:extLst>
              <a:ext uri="{FF2B5EF4-FFF2-40B4-BE49-F238E27FC236}">
                <a16:creationId xmlns:a16="http://schemas.microsoft.com/office/drawing/2014/main" id="{D80E36CA-E96C-6C5E-55B8-220A08057ADB}"/>
              </a:ext>
            </a:extLst>
          </p:cNvPr>
          <p:cNvSpPr txBox="1"/>
          <p:nvPr/>
        </p:nvSpPr>
        <p:spPr>
          <a:xfrm>
            <a:off x="6581180" y="1692438"/>
            <a:ext cx="5039320" cy="2504147"/>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marL="285750" indent="-285750" algn="l">
              <a:lnSpc>
                <a:spcPct val="95000"/>
              </a:lnSpc>
              <a:spcAft>
                <a:spcPts val="1200"/>
              </a:spcAft>
              <a:buClr>
                <a:schemeClr val="accent4"/>
              </a:buClr>
              <a:buFont typeface="Arial" panose="020B0604020202020204" pitchFamily="34" charset="0"/>
              <a:buChar char="•"/>
            </a:pPr>
            <a:r>
              <a:rPr lang="en-US" sz="1600" b="0" dirty="0">
                <a:solidFill>
                  <a:schemeClr val="tx1"/>
                </a:solidFill>
                <a:latin typeface="Neue Haas Grotesk Text Pro"/>
                <a:cs typeface="Arial"/>
              </a:rPr>
              <a:t>Hogar de </a:t>
            </a:r>
            <a:r>
              <a:rPr lang="en-US" sz="1600" b="0" dirty="0" err="1">
                <a:solidFill>
                  <a:schemeClr val="tx1"/>
                </a:solidFill>
                <a:latin typeface="Neue Haas Grotesk Text Pro"/>
                <a:cs typeface="+mn-cs"/>
              </a:rPr>
              <a:t>algunas</a:t>
            </a:r>
            <a:r>
              <a:rPr lang="en-US" sz="1600" b="0" dirty="0">
                <a:solidFill>
                  <a:schemeClr val="tx1"/>
                </a:solidFill>
                <a:latin typeface="Neue Haas Grotesk Text Pro"/>
                <a:cs typeface="+mn-cs"/>
              </a:rPr>
              <a:t> de las </a:t>
            </a:r>
            <a:r>
              <a:rPr lang="en-US" sz="1600" b="0" dirty="0" err="1">
                <a:solidFill>
                  <a:schemeClr val="tx1"/>
                </a:solidFill>
                <a:latin typeface="Neue Haas Grotesk Text Pro"/>
                <a:cs typeface="+mn-cs"/>
              </a:rPr>
              <a:t>cepas</a:t>
            </a:r>
            <a:r>
              <a:rPr lang="en-US" sz="1600" b="0" dirty="0">
                <a:solidFill>
                  <a:schemeClr val="tx1"/>
                </a:solidFill>
                <a:latin typeface="Neue Haas Grotesk Text Pro"/>
                <a:cs typeface="+mn-cs"/>
              </a:rPr>
              <a:t> </a:t>
            </a:r>
            <a:r>
              <a:rPr lang="en-US" sz="1600" b="0" dirty="0" err="1">
                <a:solidFill>
                  <a:schemeClr val="tx1"/>
                </a:solidFill>
                <a:latin typeface="Neue Haas Grotesk Text Pro"/>
                <a:cs typeface="+mn-cs"/>
              </a:rPr>
              <a:t>más</a:t>
            </a:r>
            <a:r>
              <a:rPr lang="en-US" sz="1600" b="0" dirty="0">
                <a:solidFill>
                  <a:schemeClr val="tx1"/>
                </a:solidFill>
                <a:latin typeface="Neue Haas Grotesk Text Pro"/>
                <a:cs typeface="+mn-cs"/>
              </a:rPr>
              <a:t> </a:t>
            </a:r>
            <a:r>
              <a:rPr lang="en-US" sz="1600" b="0" dirty="0" err="1">
                <a:solidFill>
                  <a:schemeClr val="tx1"/>
                </a:solidFill>
                <a:latin typeface="Neue Haas Grotesk Text Pro"/>
                <a:cs typeface="+mn-cs"/>
              </a:rPr>
              <a:t>antiguas</a:t>
            </a:r>
            <a:r>
              <a:rPr lang="en-US" sz="1600" b="0" dirty="0">
                <a:solidFill>
                  <a:schemeClr val="tx1"/>
                </a:solidFill>
                <a:latin typeface="Neue Haas Grotesk Text Pro"/>
                <a:cs typeface="+mn-cs"/>
              </a:rPr>
              <a:t> del </a:t>
            </a:r>
            <a:r>
              <a:rPr lang="en-US" sz="1600" b="0" dirty="0" err="1">
                <a:solidFill>
                  <a:schemeClr val="tx1"/>
                </a:solidFill>
                <a:latin typeface="Neue Haas Grotesk Text Pro"/>
                <a:cs typeface="+mn-cs"/>
              </a:rPr>
              <a:t>mundo</a:t>
            </a:r>
            <a:endParaRPr lang="en-US" dirty="0" err="1">
              <a:solidFill>
                <a:schemeClr val="tx1"/>
              </a:solidFill>
              <a:cs typeface="+mn-cs"/>
            </a:endParaRPr>
          </a:p>
          <a:p>
            <a:pPr marL="285750" indent="-285750" algn="l">
              <a:lnSpc>
                <a:spcPct val="95000"/>
              </a:lnSpc>
              <a:spcAft>
                <a:spcPts val="1200"/>
              </a:spcAft>
              <a:buClr>
                <a:schemeClr val="accent4"/>
              </a:buClr>
              <a:buFont typeface="Arial" panose="020B0604020202020204" pitchFamily="34" charset="0"/>
              <a:buChar char="•"/>
            </a:pPr>
            <a:r>
              <a:rPr lang="en-US" sz="1600" b="0" dirty="0">
                <a:solidFill>
                  <a:schemeClr val="tx1"/>
                </a:solidFill>
                <a:latin typeface="Neue Haas Grotesk Text Pro"/>
                <a:cs typeface="+mn-cs"/>
              </a:rPr>
              <a:t>Una de las regiones </a:t>
            </a:r>
            <a:r>
              <a:rPr lang="en-US" sz="1600" b="0" dirty="0" err="1">
                <a:solidFill>
                  <a:schemeClr val="tx1"/>
                </a:solidFill>
                <a:latin typeface="Neue Haas Grotesk Text Pro"/>
                <a:cs typeface="+mn-cs"/>
              </a:rPr>
              <a:t>vinícolas</a:t>
            </a:r>
            <a:r>
              <a:rPr lang="en-US" sz="1600" b="0" dirty="0">
                <a:solidFill>
                  <a:schemeClr val="tx1"/>
                </a:solidFill>
                <a:latin typeface="Neue Haas Grotesk Text Pro"/>
                <a:cs typeface="+mn-cs"/>
              </a:rPr>
              <a:t> </a:t>
            </a:r>
            <a:r>
              <a:rPr lang="en-US" sz="1600" b="0" dirty="0" err="1">
                <a:solidFill>
                  <a:schemeClr val="tx1"/>
                </a:solidFill>
                <a:latin typeface="Neue Haas Grotesk Text Pro"/>
                <a:cs typeface="+mn-cs"/>
              </a:rPr>
              <a:t>más</a:t>
            </a:r>
            <a:r>
              <a:rPr lang="en-US" sz="1600" b="0" dirty="0">
                <a:solidFill>
                  <a:schemeClr val="tx1"/>
                </a:solidFill>
                <a:latin typeface="Neue Haas Grotesk Text Pro"/>
                <a:cs typeface="+mn-cs"/>
              </a:rPr>
              <a:t> </a:t>
            </a:r>
            <a:r>
              <a:rPr lang="en-US" sz="1600" b="0" dirty="0" err="1">
                <a:solidFill>
                  <a:schemeClr val="tx1"/>
                </a:solidFill>
                <a:latin typeface="Neue Haas Grotesk Text Pro"/>
                <a:cs typeface="+mn-cs"/>
              </a:rPr>
              <a:t>célebres</a:t>
            </a:r>
            <a:r>
              <a:rPr lang="en-US" sz="1600" b="0" dirty="0">
                <a:solidFill>
                  <a:schemeClr val="tx1"/>
                </a:solidFill>
                <a:latin typeface="Neue Haas Grotesk Text Pro"/>
                <a:cs typeface="+mn-cs"/>
              </a:rPr>
              <a:t> e </a:t>
            </a:r>
            <a:r>
              <a:rPr lang="en-US" sz="1600" b="0" dirty="0" err="1">
                <a:solidFill>
                  <a:schemeClr val="tx1"/>
                </a:solidFill>
                <a:latin typeface="Neue Haas Grotesk Text Pro"/>
                <a:cs typeface="+mn-cs"/>
              </a:rPr>
              <a:t>históricas</a:t>
            </a:r>
            <a:r>
              <a:rPr lang="en-US" sz="1600" b="0" dirty="0">
                <a:solidFill>
                  <a:schemeClr val="tx1"/>
                </a:solidFill>
                <a:latin typeface="Neue Haas Grotesk Text Pro"/>
                <a:cs typeface="+mn-cs"/>
              </a:rPr>
              <a:t> de Australia</a:t>
            </a:r>
            <a:endParaRPr lang="en-US" dirty="0">
              <a:solidFill>
                <a:schemeClr val="tx1"/>
              </a:solidFill>
              <a:cs typeface="+mn-cs"/>
            </a:endParaRPr>
          </a:p>
          <a:p>
            <a:pPr marL="285750" indent="-285750" algn="l">
              <a:lnSpc>
                <a:spcPct val="95000"/>
              </a:lnSpc>
              <a:spcAft>
                <a:spcPts val="1200"/>
              </a:spcAft>
              <a:buClr>
                <a:schemeClr val="accent4"/>
              </a:buClr>
              <a:buFont typeface="Arial" panose="020B0604020202020204" pitchFamily="34" charset="0"/>
              <a:buChar char="•"/>
            </a:pPr>
            <a:r>
              <a:rPr lang="en-US" sz="1600" b="0" dirty="0">
                <a:solidFill>
                  <a:schemeClr val="tx1"/>
                </a:solidFill>
                <a:latin typeface="Neue Haas Grotesk Text Pro"/>
                <a:cs typeface="+mn-cs"/>
              </a:rPr>
              <a:t>Barossa Valley: </a:t>
            </a:r>
            <a:r>
              <a:rPr lang="en-US" sz="1600" b="0" dirty="0" err="1">
                <a:solidFill>
                  <a:schemeClr val="tx1"/>
                </a:solidFill>
                <a:latin typeface="Neue Haas Grotesk Text Pro"/>
                <a:cs typeface="+mn-cs"/>
              </a:rPr>
              <a:t>clima</a:t>
            </a:r>
            <a:r>
              <a:rPr lang="en-US" sz="1600" b="0" dirty="0">
                <a:solidFill>
                  <a:schemeClr val="tx1"/>
                </a:solidFill>
                <a:latin typeface="Neue Haas Grotesk Text Pro"/>
                <a:cs typeface="+mn-cs"/>
              </a:rPr>
              <a:t> </a:t>
            </a:r>
            <a:r>
              <a:rPr lang="en-US" sz="1600" b="0" dirty="0" err="1">
                <a:solidFill>
                  <a:schemeClr val="tx1"/>
                </a:solidFill>
                <a:latin typeface="Neue Haas Grotesk Text Pro"/>
                <a:cs typeface="+mn-cs"/>
              </a:rPr>
              <a:t>cálido</a:t>
            </a:r>
            <a:r>
              <a:rPr lang="en-US" sz="1600" b="0" dirty="0">
                <a:solidFill>
                  <a:schemeClr val="tx1"/>
                </a:solidFill>
                <a:latin typeface="Neue Haas Grotesk Text Pro"/>
                <a:cs typeface="+mn-cs"/>
              </a:rPr>
              <a:t> y </a:t>
            </a:r>
            <a:r>
              <a:rPr lang="en-US" sz="1600" b="0" dirty="0" err="1">
                <a:solidFill>
                  <a:schemeClr val="tx1"/>
                </a:solidFill>
                <a:latin typeface="Neue Haas Grotesk Text Pro"/>
                <a:cs typeface="+mn-cs"/>
              </a:rPr>
              <a:t>mediterráneo</a:t>
            </a:r>
            <a:endParaRPr lang="en-US">
              <a:solidFill>
                <a:schemeClr val="tx1"/>
              </a:solidFill>
              <a:cs typeface="+mn-cs"/>
            </a:endParaRPr>
          </a:p>
          <a:p>
            <a:pPr marL="285750" indent="-285750" algn="l">
              <a:lnSpc>
                <a:spcPct val="95000"/>
              </a:lnSpc>
              <a:spcAft>
                <a:spcPts val="1200"/>
              </a:spcAft>
              <a:buClr>
                <a:schemeClr val="accent4"/>
              </a:buClr>
              <a:buFont typeface="Arial" panose="020B0604020202020204" pitchFamily="34" charset="0"/>
              <a:buChar char="•"/>
            </a:pPr>
            <a:r>
              <a:rPr lang="en-US" sz="1600" b="0" dirty="0">
                <a:solidFill>
                  <a:schemeClr val="tx1"/>
                </a:solidFill>
                <a:latin typeface="Neue Haas Grotesk Text Pro"/>
                <a:cs typeface="+mn-cs"/>
              </a:rPr>
              <a:t>Eden Valley: </a:t>
            </a:r>
            <a:r>
              <a:rPr lang="en-US" sz="1600" b="0" dirty="0" err="1">
                <a:solidFill>
                  <a:schemeClr val="tx1"/>
                </a:solidFill>
                <a:latin typeface="Neue Haas Grotesk Text Pro"/>
                <a:cs typeface="+mn-cs"/>
              </a:rPr>
              <a:t>clima</a:t>
            </a:r>
            <a:r>
              <a:rPr lang="en-US" sz="1600" b="0" dirty="0">
                <a:solidFill>
                  <a:schemeClr val="tx1"/>
                </a:solidFill>
                <a:latin typeface="Neue Haas Grotesk Text Pro"/>
                <a:cs typeface="+mn-cs"/>
              </a:rPr>
              <a:t> </a:t>
            </a:r>
            <a:r>
              <a:rPr lang="en-US" sz="1600" b="0" dirty="0" err="1">
                <a:solidFill>
                  <a:schemeClr val="tx1"/>
                </a:solidFill>
                <a:latin typeface="Neue Haas Grotesk Text Pro"/>
                <a:cs typeface="+mn-cs"/>
              </a:rPr>
              <a:t>más</a:t>
            </a:r>
            <a:r>
              <a:rPr lang="en-US" sz="1600" b="0" dirty="0">
                <a:solidFill>
                  <a:schemeClr val="tx1"/>
                </a:solidFill>
                <a:latin typeface="Neue Haas Grotesk Text Pro"/>
                <a:cs typeface="+mn-cs"/>
              </a:rPr>
              <a:t> fresco con </a:t>
            </a:r>
            <a:r>
              <a:rPr lang="en-US" sz="1600" b="0" dirty="0" err="1">
                <a:solidFill>
                  <a:schemeClr val="tx1"/>
                </a:solidFill>
                <a:latin typeface="Neue Haas Grotesk Text Pro"/>
                <a:cs typeface="+mn-cs"/>
              </a:rPr>
              <a:t>diversos</a:t>
            </a:r>
            <a:r>
              <a:rPr lang="en-US" sz="1600" b="0" dirty="0">
                <a:solidFill>
                  <a:schemeClr val="tx1"/>
                </a:solidFill>
                <a:latin typeface="Neue Haas Grotesk Text Pro"/>
                <a:cs typeface="+mn-cs"/>
              </a:rPr>
              <a:t> </a:t>
            </a:r>
            <a:r>
              <a:rPr lang="en-US" sz="1600" b="0" dirty="0" err="1">
                <a:solidFill>
                  <a:schemeClr val="tx1"/>
                </a:solidFill>
                <a:latin typeface="Neue Haas Grotesk Text Pro"/>
                <a:cs typeface="+mn-cs"/>
              </a:rPr>
              <a:t>mesoclimas</a:t>
            </a:r>
            <a:endParaRPr lang="en-US">
              <a:solidFill>
                <a:schemeClr val="tx1"/>
              </a:solidFill>
            </a:endParaRPr>
          </a:p>
          <a:p>
            <a:pPr marL="285750" indent="-285750" algn="l">
              <a:lnSpc>
                <a:spcPct val="95000"/>
              </a:lnSpc>
              <a:spcAft>
                <a:spcPts val="1200"/>
              </a:spcAft>
              <a:buClr>
                <a:schemeClr val="accent4"/>
              </a:buClr>
              <a:buFont typeface="Arial" panose="020B0604020202020204" pitchFamily="34" charset="0"/>
              <a:buChar char="•"/>
            </a:pPr>
            <a:endParaRPr lang="en-US" sz="1600" b="0" dirty="0">
              <a:solidFill>
                <a:schemeClr val="tx1"/>
              </a:solidFill>
              <a:cs typeface="+mn-cs"/>
            </a:endParaRPr>
          </a:p>
        </p:txBody>
      </p:sp>
      <p:sp>
        <p:nvSpPr>
          <p:cNvPr id="20" name="object 58">
            <a:extLst>
              <a:ext uri="{FF2B5EF4-FFF2-40B4-BE49-F238E27FC236}">
                <a16:creationId xmlns:a16="http://schemas.microsoft.com/office/drawing/2014/main" id="{EC64281A-8511-AB7F-12BA-282EED2A8AF4}"/>
              </a:ext>
            </a:extLst>
          </p:cNvPr>
          <p:cNvSpPr txBox="1"/>
          <p:nvPr/>
        </p:nvSpPr>
        <p:spPr>
          <a:xfrm>
            <a:off x="7198902" y="2842291"/>
            <a:ext cx="2445016" cy="263534"/>
          </a:xfrm>
          <a:prstGeom prst="rect">
            <a:avLst/>
          </a:prstGeom>
        </p:spPr>
        <p:txBody>
          <a:bodyPr vert="horz" wrap="none" lIns="0" tIns="17145" rIns="0" bIns="0" rtlCol="0">
            <a:noAutofit/>
          </a:bodyPr>
          <a:lstStyle/>
          <a:p>
            <a:pPr>
              <a:buClr>
                <a:srgbClr val="F40000"/>
              </a:buClr>
            </a:pPr>
            <a:endParaRPr lang="en-US" sz="1600" spc="100">
              <a:latin typeface="Neue Haas Grotesk Text Pro" panose="020B0504020202020204" pitchFamily="34" charset="77"/>
              <a:cs typeface="Hellix SemiBold"/>
            </a:endParaRPr>
          </a:p>
        </p:txBody>
      </p:sp>
      <p:sp>
        <p:nvSpPr>
          <p:cNvPr id="7" name="object 58">
            <a:extLst>
              <a:ext uri="{FF2B5EF4-FFF2-40B4-BE49-F238E27FC236}">
                <a16:creationId xmlns:a16="http://schemas.microsoft.com/office/drawing/2014/main" id="{C6491229-0ECE-8CA7-20BB-66E2C0B0C7B3}"/>
              </a:ext>
            </a:extLst>
          </p:cNvPr>
          <p:cNvSpPr txBox="1"/>
          <p:nvPr/>
        </p:nvSpPr>
        <p:spPr>
          <a:xfrm>
            <a:off x="6820482" y="4343898"/>
            <a:ext cx="2300698" cy="2128143"/>
          </a:xfrm>
          <a:prstGeom prst="rect">
            <a:avLst/>
          </a:prstGeom>
        </p:spPr>
        <p:txBody>
          <a:bodyPr vert="horz" wrap="square" lIns="0" tIns="17145" rIns="0" bIns="0" rtlCol="0" anchor="t" anchorCtr="0">
            <a:noAutofit/>
          </a:bodyPr>
          <a:lstStyle/>
          <a:p>
            <a:pPr>
              <a:spcAft>
                <a:spcPts val="300"/>
              </a:spcAft>
              <a:buClr>
                <a:srgbClr val="F40000"/>
              </a:buClr>
            </a:pPr>
            <a:r>
              <a:rPr lang="en-US" sz="1600" b="1" dirty="0">
                <a:latin typeface="Neue Haas Grotesk Text Pro" panose="020B0504020202020204" pitchFamily="34" charset="77"/>
                <a:cs typeface="Hellix SemiBold"/>
              </a:rPr>
              <a:t>VARIEDADES CLAVES</a:t>
            </a:r>
          </a:p>
          <a:p>
            <a:pPr>
              <a:spcAft>
                <a:spcPts val="300"/>
              </a:spcAft>
              <a:buClr>
                <a:srgbClr val="F40000"/>
              </a:buClr>
            </a:pPr>
            <a:r>
              <a:rPr lang="en-US" sz="1600" dirty="0">
                <a:latin typeface="Neue Haas Grotesk Text Pro" panose="020B0504020202020204" pitchFamily="34" charset="77"/>
                <a:cs typeface="Hellix SemiBold"/>
              </a:rPr>
              <a:t>Barossa Valley</a:t>
            </a:r>
          </a:p>
          <a:p>
            <a:pPr marL="285750" indent="-285750">
              <a:spcAft>
                <a:spcPts val="300"/>
              </a:spcAft>
              <a:buClr>
                <a:schemeClr val="accent4"/>
              </a:buClr>
              <a:buFont typeface="Arial" panose="020B0604020202020204" pitchFamily="34" charset="0"/>
              <a:buChar char="•"/>
            </a:pPr>
            <a:r>
              <a:rPr lang="en-AU" sz="1600" dirty="0">
                <a:latin typeface="Neue Haas Grotesk Text Pro" panose="020B0504020202020204" pitchFamily="34" charset="77"/>
                <a:cs typeface="Hellix SemiBold"/>
              </a:rPr>
              <a:t>Shiraz</a:t>
            </a:r>
          </a:p>
          <a:p>
            <a:pPr marL="285750" indent="-285750">
              <a:spcAft>
                <a:spcPts val="300"/>
              </a:spcAft>
              <a:buClr>
                <a:schemeClr val="accent4"/>
              </a:buClr>
              <a:buFont typeface="Arial" panose="020B0604020202020204" pitchFamily="34" charset="0"/>
              <a:buChar char="•"/>
            </a:pPr>
            <a:r>
              <a:rPr lang="en-AU" sz="1600" dirty="0">
                <a:latin typeface="Neue Haas Grotesk Text Pro" panose="020B0504020202020204" pitchFamily="34" charset="77"/>
                <a:cs typeface="Hellix SemiBold"/>
              </a:rPr>
              <a:t>Cabernet Sauvignon</a:t>
            </a:r>
          </a:p>
          <a:p>
            <a:pPr marL="285750" indent="-285750">
              <a:spcAft>
                <a:spcPts val="300"/>
              </a:spcAft>
              <a:buClr>
                <a:schemeClr val="accent4"/>
              </a:buClr>
              <a:buFont typeface="Arial" panose="020B0604020202020204" pitchFamily="34" charset="0"/>
              <a:buChar char="•"/>
            </a:pPr>
            <a:r>
              <a:rPr lang="en-AU" sz="1600" dirty="0">
                <a:latin typeface="Neue Haas Grotesk Text Pro" panose="020B0504020202020204" pitchFamily="34" charset="77"/>
                <a:cs typeface="Hellix SemiBold"/>
              </a:rPr>
              <a:t>Grenache </a:t>
            </a:r>
          </a:p>
          <a:p>
            <a:pPr>
              <a:spcAft>
                <a:spcPts val="300"/>
              </a:spcAft>
              <a:buClr>
                <a:srgbClr val="F40000"/>
              </a:buClr>
            </a:pPr>
            <a:endParaRPr lang="en-AU" sz="1600" dirty="0">
              <a:latin typeface="Neue Haas Grotesk Text Pro" panose="020B0504020202020204" pitchFamily="34" charset="77"/>
              <a:cs typeface="Hellix SemiBold"/>
            </a:endParaRPr>
          </a:p>
        </p:txBody>
      </p:sp>
      <p:sp>
        <p:nvSpPr>
          <p:cNvPr id="9" name="TextBox 8">
            <a:extLst>
              <a:ext uri="{FF2B5EF4-FFF2-40B4-BE49-F238E27FC236}">
                <a16:creationId xmlns:a16="http://schemas.microsoft.com/office/drawing/2014/main" id="{DADDFB50-B480-B07B-AAAD-CDC9900408A3}"/>
              </a:ext>
            </a:extLst>
          </p:cNvPr>
          <p:cNvSpPr txBox="1"/>
          <p:nvPr/>
        </p:nvSpPr>
        <p:spPr>
          <a:xfrm>
            <a:off x="9121180" y="4613410"/>
            <a:ext cx="6324600" cy="1762021"/>
          </a:xfrm>
          <a:prstGeom prst="rect">
            <a:avLst/>
          </a:prstGeom>
          <a:noFill/>
        </p:spPr>
        <p:txBody>
          <a:bodyPr wrap="square">
            <a:spAutoFit/>
          </a:bodyPr>
          <a:lstStyle/>
          <a:p>
            <a:pPr>
              <a:spcAft>
                <a:spcPts val="300"/>
              </a:spcAft>
              <a:buClr>
                <a:srgbClr val="F40000"/>
              </a:buClr>
            </a:pPr>
            <a:r>
              <a:rPr lang="en-AU" sz="1600">
                <a:latin typeface="Neue Haas Grotesk Text Pro" panose="020B0504020202020204" pitchFamily="34" charset="77"/>
              </a:rPr>
              <a:t>Eden Valley</a:t>
            </a:r>
          </a:p>
          <a:p>
            <a:pPr marL="285750" indent="-285750">
              <a:spcAft>
                <a:spcPts val="300"/>
              </a:spcAft>
              <a:buClr>
                <a:schemeClr val="accent4"/>
              </a:buClr>
              <a:buFont typeface="Arial" panose="020B0604020202020204" pitchFamily="34" charset="0"/>
              <a:buChar char="•"/>
            </a:pPr>
            <a:r>
              <a:rPr lang="en-AU" sz="1600">
                <a:latin typeface="Neue Haas Grotesk Text Pro" panose="020B0504020202020204" pitchFamily="34" charset="77"/>
                <a:cs typeface="Hellix SemiBold"/>
              </a:rPr>
              <a:t>Riesling</a:t>
            </a:r>
          </a:p>
          <a:p>
            <a:pPr marL="285750" indent="-285750">
              <a:spcAft>
                <a:spcPts val="300"/>
              </a:spcAft>
              <a:buClr>
                <a:schemeClr val="accent4"/>
              </a:buClr>
              <a:buFont typeface="Arial" panose="020B0604020202020204" pitchFamily="34" charset="0"/>
              <a:buChar char="•"/>
            </a:pPr>
            <a:r>
              <a:rPr lang="en-AU" sz="1600">
                <a:latin typeface="Neue Haas Grotesk Text Pro" panose="020B0504020202020204" pitchFamily="34" charset="77"/>
                <a:cs typeface="Hellix SemiBold"/>
              </a:rPr>
              <a:t>Chardonnay</a:t>
            </a:r>
          </a:p>
          <a:p>
            <a:pPr marL="285750" indent="-285750">
              <a:spcAft>
                <a:spcPts val="300"/>
              </a:spcAft>
              <a:buClr>
                <a:schemeClr val="accent4"/>
              </a:buClr>
              <a:buFont typeface="Arial" panose="020B0604020202020204" pitchFamily="34" charset="0"/>
              <a:buChar char="•"/>
            </a:pPr>
            <a:r>
              <a:rPr lang="en-AU" sz="1600">
                <a:latin typeface="Neue Haas Grotesk Text Pro" panose="020B0504020202020204" pitchFamily="34" charset="77"/>
                <a:cs typeface="Hellix SemiBold"/>
              </a:rPr>
              <a:t>Shiraz</a:t>
            </a:r>
          </a:p>
          <a:p>
            <a:pPr marL="285750" indent="-285750">
              <a:spcAft>
                <a:spcPts val="300"/>
              </a:spcAft>
              <a:buClr>
                <a:schemeClr val="accent4"/>
              </a:buClr>
              <a:buFont typeface="Arial" panose="020B0604020202020204" pitchFamily="34" charset="0"/>
              <a:buChar char="•"/>
            </a:pPr>
            <a:r>
              <a:rPr lang="en-AU" sz="1600">
                <a:latin typeface="Neue Haas Grotesk Text Pro" panose="020B0504020202020204" pitchFamily="34" charset="77"/>
                <a:cs typeface="Hellix SemiBold"/>
              </a:rPr>
              <a:t>Cabernet Sauvignon</a:t>
            </a:r>
            <a:endParaRPr lang="en-US" sz="1600">
              <a:latin typeface="Neue Haas Grotesk Text Pro" panose="020B0504020202020204" pitchFamily="34" charset="77"/>
              <a:cs typeface="Hellix SemiBold"/>
            </a:endParaRPr>
          </a:p>
          <a:p>
            <a:pPr marL="180975" indent="-180975">
              <a:spcAft>
                <a:spcPts val="300"/>
              </a:spcAft>
              <a:buClr>
                <a:srgbClr val="F40000"/>
              </a:buClr>
              <a:buFont typeface="Arial" panose="020B0604020202020204" pitchFamily="34" charset="0"/>
              <a:buChar char="-"/>
            </a:pPr>
            <a:endParaRPr lang="en-AU" sz="1600">
              <a:latin typeface="Neue Haas Grotesk Text Pro" panose="020B0504020202020204" pitchFamily="34" charset="77"/>
              <a:cs typeface="Hellix SemiBold"/>
            </a:endParaRPr>
          </a:p>
        </p:txBody>
      </p:sp>
    </p:spTree>
    <p:extLst>
      <p:ext uri="{BB962C8B-B14F-4D97-AF65-F5344CB8AC3E}">
        <p14:creationId xmlns:p14="http://schemas.microsoft.com/office/powerpoint/2010/main" val="48858242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vineyard in the middle of a field&#10;&#10;Description automatically generated">
            <a:extLst>
              <a:ext uri="{FF2B5EF4-FFF2-40B4-BE49-F238E27FC236}">
                <a16:creationId xmlns:a16="http://schemas.microsoft.com/office/drawing/2014/main" id="{BE9752DB-C981-F8D4-8D92-8305D2F79D47}"/>
              </a:ext>
            </a:extLst>
          </p:cNvPr>
          <p:cNvPicPr>
            <a:picLocks noGrp="1" noChangeAspect="1"/>
          </p:cNvPicPr>
          <p:nvPr>
            <p:ph type="pic" sz="quarter" idx="10"/>
          </p:nvPr>
        </p:nvPicPr>
        <p:blipFill>
          <a:blip r:embed="rId2">
            <a:extLst>
              <a:ext uri="{28A0092B-C50C-407E-A947-70E740481C1C}">
                <a14:useLocalDpi xmlns:a14="http://schemas.microsoft.com/office/drawing/2010/main"/>
              </a:ext>
            </a:extLst>
          </a:blip>
          <a:srcRect l="12070" r="12070"/>
          <a:stretch>
            <a:fillRect/>
          </a:stretch>
        </p:blipFill>
        <p:spPr/>
      </p:pic>
      <p:sp>
        <p:nvSpPr>
          <p:cNvPr id="3" name="Title 2">
            <a:extLst>
              <a:ext uri="{FF2B5EF4-FFF2-40B4-BE49-F238E27FC236}">
                <a16:creationId xmlns:a16="http://schemas.microsoft.com/office/drawing/2014/main" id="{08EEAC49-FBD0-DD02-555D-7704DC628649}"/>
              </a:ext>
            </a:extLst>
          </p:cNvPr>
          <p:cNvSpPr>
            <a:spLocks noGrp="1"/>
          </p:cNvSpPr>
          <p:nvPr>
            <p:ph type="title"/>
          </p:nvPr>
        </p:nvSpPr>
        <p:spPr>
          <a:xfrm>
            <a:off x="6564313" y="515620"/>
            <a:ext cx="6158452" cy="1325562"/>
          </a:xfrm>
        </p:spPr>
        <p:txBody>
          <a:bodyPr/>
          <a:lstStyle/>
          <a:p>
            <a:r>
              <a:rPr lang="en-US" sz="5400" dirty="0">
                <a:solidFill>
                  <a:schemeClr val="accent2"/>
                </a:solidFill>
              </a:rPr>
              <a:t>CLARE </a:t>
            </a:r>
            <a:br>
              <a:rPr lang="en-US" sz="5400" dirty="0">
                <a:solidFill>
                  <a:schemeClr val="accent2"/>
                </a:solidFill>
              </a:rPr>
            </a:br>
            <a:r>
              <a:rPr lang="en-US" sz="5400" dirty="0">
                <a:solidFill>
                  <a:schemeClr val="accent2"/>
                </a:solidFill>
              </a:rPr>
              <a:t>VALLEY</a:t>
            </a:r>
          </a:p>
        </p:txBody>
      </p:sp>
      <p:sp>
        <p:nvSpPr>
          <p:cNvPr id="4" name="Text Placeholder 3">
            <a:extLst>
              <a:ext uri="{FF2B5EF4-FFF2-40B4-BE49-F238E27FC236}">
                <a16:creationId xmlns:a16="http://schemas.microsoft.com/office/drawing/2014/main" id="{F74138E8-47D8-F7F5-E53A-C79DA2177005}"/>
              </a:ext>
            </a:extLst>
          </p:cNvPr>
          <p:cNvSpPr>
            <a:spLocks noGrp="1"/>
          </p:cNvSpPr>
          <p:nvPr>
            <p:ph type="body" sz="quarter" idx="11"/>
          </p:nvPr>
        </p:nvSpPr>
        <p:spPr>
          <a:xfrm>
            <a:off x="6564313" y="2269010"/>
            <a:ext cx="4696132" cy="4434443"/>
          </a:xfrm>
        </p:spPr>
        <p:txBody>
          <a:bodyPr vert="horz" lIns="0" tIns="0" rIns="0" bIns="0" rtlCol="0" anchor="t">
            <a:noAutofit/>
          </a:bodyPr>
          <a:lstStyle/>
          <a:p>
            <a:pPr marL="285750" indent="-285750" defTabSz="914353">
              <a:lnSpc>
                <a:spcPct val="95000"/>
              </a:lnSpc>
              <a:spcAft>
                <a:spcPts val="1200"/>
              </a:spcAft>
              <a:buClr>
                <a:schemeClr val="accent3"/>
              </a:buClr>
              <a:buFont typeface="Arial" panose="020B0604020202020204" pitchFamily="34" charset="0"/>
              <a:buChar char="•"/>
            </a:pPr>
            <a:r>
              <a:rPr lang="en-AU" sz="1600" dirty="0">
                <a:latin typeface="Neue Haas Grotesk Text Pro"/>
                <a:ea typeface="+mn-ea"/>
                <a:cs typeface="+mn-cs"/>
              </a:rPr>
              <a:t>Base de </a:t>
            </a:r>
            <a:r>
              <a:rPr lang="en-AU" sz="1600" dirty="0" err="1">
                <a:latin typeface="Neue Haas Grotesk Text Pro"/>
                <a:ea typeface="+mn-ea"/>
                <a:cs typeface="+mn-cs"/>
              </a:rPr>
              <a:t>productores</a:t>
            </a:r>
            <a:r>
              <a:rPr lang="en-AU" sz="1600" dirty="0">
                <a:latin typeface="Neue Haas Grotesk Text Pro"/>
                <a:ea typeface="+mn-ea"/>
                <a:cs typeface="+mn-cs"/>
              </a:rPr>
              <a:t> </a:t>
            </a:r>
            <a:r>
              <a:rPr lang="en-AU" sz="1600" dirty="0" err="1">
                <a:latin typeface="Neue Haas Grotesk Text Pro"/>
                <a:ea typeface="+mn-ea"/>
                <a:cs typeface="+mn-cs"/>
              </a:rPr>
              <a:t>clásicos</a:t>
            </a:r>
            <a:r>
              <a:rPr lang="en-AU" sz="1600" dirty="0">
                <a:latin typeface="Neue Haas Grotesk Text Pro"/>
                <a:ea typeface="+mn-ea"/>
                <a:cs typeface="+mn-cs"/>
              </a:rPr>
              <a:t> y </a:t>
            </a:r>
            <a:r>
              <a:rPr lang="en-AU" sz="1600" dirty="0" err="1">
                <a:latin typeface="Neue Haas Grotesk Text Pro"/>
                <a:ea typeface="+mn-ea"/>
                <a:cs typeface="+mn-cs"/>
              </a:rPr>
              <a:t>tradicionales</a:t>
            </a:r>
            <a:r>
              <a:rPr lang="en-AU" sz="1600" dirty="0">
                <a:latin typeface="Neue Haas Grotesk Text Pro"/>
                <a:ea typeface="+mn-ea"/>
                <a:cs typeface="+mn-cs"/>
              </a:rPr>
              <a:t>, </a:t>
            </a:r>
            <a:r>
              <a:rPr lang="en-AU" sz="1600" dirty="0" err="1">
                <a:latin typeface="Neue Haas Grotesk Text Pro"/>
                <a:ea typeface="+mn-ea"/>
                <a:cs typeface="+mn-cs"/>
              </a:rPr>
              <a:t>sumada</a:t>
            </a:r>
            <a:r>
              <a:rPr lang="en-AU" sz="1600" dirty="0">
                <a:latin typeface="Neue Haas Grotesk Text Pro"/>
                <a:ea typeface="+mn-ea"/>
                <a:cs typeface="+mn-cs"/>
              </a:rPr>
              <a:t> a </a:t>
            </a:r>
            <a:r>
              <a:rPr lang="en-AU" sz="1600" dirty="0" err="1">
                <a:latin typeface="Neue Haas Grotesk Text Pro"/>
                <a:ea typeface="+mn-ea"/>
                <a:cs typeface="+mn-cs"/>
              </a:rPr>
              <a:t>una</a:t>
            </a:r>
            <a:r>
              <a:rPr lang="en-AU" sz="1600" dirty="0">
                <a:latin typeface="Neue Haas Grotesk Text Pro"/>
                <a:ea typeface="+mn-ea"/>
                <a:cs typeface="+mn-cs"/>
              </a:rPr>
              <a:t> </a:t>
            </a:r>
            <a:r>
              <a:rPr lang="en-AU" sz="1600" dirty="0" err="1">
                <a:latin typeface="Neue Haas Grotesk Text Pro"/>
                <a:ea typeface="+mn-ea"/>
                <a:cs typeface="+mn-cs"/>
              </a:rPr>
              <a:t>historia</a:t>
            </a:r>
            <a:r>
              <a:rPr lang="en-AU" sz="1600" dirty="0">
                <a:latin typeface="Neue Haas Grotesk Text Pro"/>
                <a:ea typeface="+mn-ea"/>
                <a:cs typeface="+mn-cs"/>
              </a:rPr>
              <a:t> de </a:t>
            </a:r>
            <a:r>
              <a:rPr lang="en-AU" sz="1600" dirty="0" err="1">
                <a:latin typeface="Neue Haas Grotesk Text Pro"/>
                <a:ea typeface="+mn-ea"/>
                <a:cs typeface="+mn-cs"/>
              </a:rPr>
              <a:t>experimentación</a:t>
            </a:r>
            <a:endParaRPr lang="en-US" dirty="0" err="1">
              <a:latin typeface="Neue Haas Grotesk Text Pro"/>
              <a:ea typeface="+mn-ea"/>
              <a:cs typeface="+mn-cs"/>
            </a:endParaRPr>
          </a:p>
          <a:p>
            <a:pPr marL="285750" indent="-285750" defTabSz="914353">
              <a:lnSpc>
                <a:spcPct val="95000"/>
              </a:lnSpc>
              <a:spcAft>
                <a:spcPts val="1200"/>
              </a:spcAft>
              <a:buClr>
                <a:schemeClr val="accent3"/>
              </a:buClr>
              <a:buFont typeface="Arial" panose="020B0604020202020204" pitchFamily="34" charset="0"/>
              <a:buChar char="•"/>
            </a:pPr>
            <a:r>
              <a:rPr lang="en-AU" sz="1600" dirty="0" err="1">
                <a:latin typeface="Neue Haas Grotesk Text Pro"/>
                <a:ea typeface="+mn-ea"/>
                <a:cs typeface="+mn-cs"/>
              </a:rPr>
              <a:t>Reputación</a:t>
            </a:r>
            <a:r>
              <a:rPr lang="en-AU" sz="1600" dirty="0">
                <a:latin typeface="Neue Haas Grotesk Text Pro"/>
                <a:ea typeface="+mn-ea"/>
                <a:cs typeface="+mn-cs"/>
              </a:rPr>
              <a:t> </a:t>
            </a:r>
            <a:r>
              <a:rPr lang="en-AU" sz="1600" dirty="0" err="1">
                <a:latin typeface="Neue Haas Grotesk Text Pro"/>
                <a:ea typeface="+mn-ea"/>
                <a:cs typeface="+mn-cs"/>
              </a:rPr>
              <a:t>mundial</a:t>
            </a:r>
            <a:r>
              <a:rPr lang="en-AU" sz="1600" dirty="0">
                <a:latin typeface="Neue Haas Grotesk Text Pro"/>
                <a:ea typeface="+mn-ea"/>
                <a:cs typeface="+mn-cs"/>
              </a:rPr>
              <a:t> </a:t>
            </a:r>
            <a:r>
              <a:rPr lang="en-AU" sz="1600" dirty="0" err="1">
                <a:latin typeface="Neue Haas Grotesk Text Pro"/>
                <a:ea typeface="+mn-ea"/>
                <a:cs typeface="+mn-cs"/>
              </a:rPr>
              <a:t>por</a:t>
            </a:r>
            <a:r>
              <a:rPr lang="en-AU" sz="1600" dirty="0">
                <a:latin typeface="Neue Haas Grotesk Text Pro"/>
                <a:ea typeface="+mn-ea"/>
                <a:cs typeface="+mn-cs"/>
              </a:rPr>
              <a:t> el Riesling, </a:t>
            </a:r>
            <a:r>
              <a:rPr lang="en-AU" sz="1600" dirty="0" err="1">
                <a:latin typeface="Neue Haas Grotesk Text Pro"/>
                <a:ea typeface="+mn-ea"/>
                <a:cs typeface="+mn-cs"/>
              </a:rPr>
              <a:t>marcando</a:t>
            </a:r>
            <a:r>
              <a:rPr lang="en-AU" sz="1600" dirty="0">
                <a:latin typeface="Neue Haas Grotesk Text Pro"/>
                <a:ea typeface="+mn-ea"/>
                <a:cs typeface="+mn-cs"/>
              </a:rPr>
              <a:t> la </a:t>
            </a:r>
            <a:r>
              <a:rPr lang="en-AU" sz="1600" dirty="0" err="1">
                <a:latin typeface="Neue Haas Grotesk Text Pro"/>
                <a:ea typeface="+mn-ea"/>
                <a:cs typeface="+mn-cs"/>
              </a:rPr>
              <a:t>pauta</a:t>
            </a:r>
            <a:r>
              <a:rPr lang="en-AU" sz="1600" dirty="0">
                <a:latin typeface="Neue Haas Grotesk Text Pro"/>
                <a:ea typeface="+mn-ea"/>
                <a:cs typeface="+mn-cs"/>
              </a:rPr>
              <a:t> para vinos </a:t>
            </a:r>
            <a:r>
              <a:rPr lang="en-AU" sz="1600" dirty="0" err="1">
                <a:latin typeface="Neue Haas Grotesk Text Pro"/>
                <a:ea typeface="+mn-ea"/>
                <a:cs typeface="+mn-cs"/>
              </a:rPr>
              <a:t>clásicos</a:t>
            </a:r>
            <a:r>
              <a:rPr lang="en-AU" sz="1600" dirty="0">
                <a:latin typeface="Neue Haas Grotesk Text Pro"/>
                <a:ea typeface="+mn-ea"/>
                <a:cs typeface="+mn-cs"/>
              </a:rPr>
              <a:t> con gran </a:t>
            </a:r>
            <a:r>
              <a:rPr lang="en-AU" sz="1600" dirty="0" err="1">
                <a:latin typeface="Neue Haas Grotesk Text Pro"/>
                <a:ea typeface="+mn-ea"/>
                <a:cs typeface="+mn-cs"/>
              </a:rPr>
              <a:t>potencial</a:t>
            </a:r>
            <a:r>
              <a:rPr lang="en-AU" sz="1600" dirty="0">
                <a:latin typeface="Neue Haas Grotesk Text Pro"/>
                <a:ea typeface="+mn-ea"/>
                <a:cs typeface="+mn-cs"/>
              </a:rPr>
              <a:t> de </a:t>
            </a:r>
            <a:r>
              <a:rPr lang="en-AU" sz="1600" dirty="0" err="1">
                <a:latin typeface="Neue Haas Grotesk Text Pro"/>
                <a:ea typeface="+mn-ea"/>
                <a:cs typeface="+mn-cs"/>
              </a:rPr>
              <a:t>guarda</a:t>
            </a:r>
            <a:r>
              <a:rPr lang="en-AU" sz="1600" dirty="0">
                <a:latin typeface="Neue Haas Grotesk Text Pro"/>
                <a:ea typeface="+mn-ea"/>
                <a:cs typeface="+mn-cs"/>
              </a:rPr>
              <a:t>.</a:t>
            </a:r>
            <a:endParaRPr lang="en-AU" dirty="0">
              <a:latin typeface="Neue Haas Grotesk Text Pro"/>
              <a:ea typeface="+mn-ea"/>
              <a:cs typeface="+mn-cs"/>
            </a:endParaRPr>
          </a:p>
          <a:p>
            <a:pPr marL="285750" indent="-285750" defTabSz="914353">
              <a:lnSpc>
                <a:spcPct val="95000"/>
              </a:lnSpc>
              <a:spcAft>
                <a:spcPts val="1200"/>
              </a:spcAft>
              <a:buClr>
                <a:schemeClr val="accent3"/>
              </a:buClr>
              <a:buFont typeface="Arial" panose="020B0604020202020204" pitchFamily="34" charset="0"/>
              <a:buChar char="•"/>
            </a:pPr>
            <a:r>
              <a:rPr lang="en-AU" sz="1600" dirty="0" err="1">
                <a:latin typeface="Neue Haas Grotesk Text Pro"/>
                <a:ea typeface="+mn-ea"/>
                <a:cs typeface="+mn-cs"/>
              </a:rPr>
              <a:t>Clima</a:t>
            </a:r>
            <a:r>
              <a:rPr lang="en-AU" sz="1600" dirty="0">
                <a:latin typeface="Neue Haas Grotesk Text Pro"/>
                <a:ea typeface="+mn-ea"/>
                <a:cs typeface="+mn-cs"/>
              </a:rPr>
              <a:t> continental </a:t>
            </a:r>
            <a:r>
              <a:rPr lang="en-AU" sz="1600" dirty="0" err="1">
                <a:latin typeface="Neue Haas Grotesk Text Pro"/>
                <a:ea typeface="+mn-ea"/>
                <a:cs typeface="+mn-cs"/>
              </a:rPr>
              <a:t>cálido</a:t>
            </a:r>
            <a:r>
              <a:rPr lang="en-AU" sz="1600" dirty="0">
                <a:latin typeface="Neue Haas Grotesk Text Pro"/>
                <a:ea typeface="+mn-ea"/>
                <a:cs typeface="+mn-cs"/>
              </a:rPr>
              <a:t>, con </a:t>
            </a:r>
            <a:r>
              <a:rPr lang="en-AU" sz="1600" dirty="0" err="1">
                <a:latin typeface="Neue Haas Grotesk Text Pro"/>
                <a:ea typeface="+mn-ea"/>
                <a:cs typeface="+mn-cs"/>
              </a:rPr>
              <a:t>una</a:t>
            </a:r>
            <a:r>
              <a:rPr lang="en-AU" sz="1600" dirty="0">
                <a:latin typeface="Neue Haas Grotesk Text Pro"/>
                <a:ea typeface="+mn-ea"/>
                <a:cs typeface="+mn-cs"/>
              </a:rPr>
              <a:t> </a:t>
            </a:r>
            <a:r>
              <a:rPr lang="en-AU" sz="1600" dirty="0" err="1">
                <a:latin typeface="Neue Haas Grotesk Text Pro"/>
                <a:ea typeface="+mn-ea"/>
                <a:cs typeface="+mn-cs"/>
              </a:rPr>
              <a:t>marcada</a:t>
            </a:r>
            <a:r>
              <a:rPr lang="en-AU" sz="1600" dirty="0">
                <a:latin typeface="Neue Haas Grotesk Text Pro"/>
                <a:ea typeface="+mn-ea"/>
                <a:cs typeface="+mn-cs"/>
              </a:rPr>
              <a:t> </a:t>
            </a:r>
            <a:r>
              <a:rPr lang="en-AU" sz="1600" dirty="0" err="1">
                <a:latin typeface="Neue Haas Grotesk Text Pro"/>
                <a:ea typeface="+mn-ea"/>
                <a:cs typeface="+mn-cs"/>
              </a:rPr>
              <a:t>amplitud</a:t>
            </a:r>
            <a:r>
              <a:rPr lang="en-AU" sz="1600" dirty="0">
                <a:latin typeface="Neue Haas Grotesk Text Pro"/>
                <a:ea typeface="+mn-ea"/>
                <a:cs typeface="+mn-cs"/>
              </a:rPr>
              <a:t> </a:t>
            </a:r>
            <a:r>
              <a:rPr lang="en-AU" sz="1600" dirty="0" err="1">
                <a:latin typeface="Neue Haas Grotesk Text Pro"/>
                <a:ea typeface="+mn-ea"/>
                <a:cs typeface="+mn-cs"/>
              </a:rPr>
              <a:t>térmica</a:t>
            </a:r>
            <a:r>
              <a:rPr lang="en-AU" sz="1600" dirty="0">
                <a:latin typeface="Neue Haas Grotesk Text Pro"/>
                <a:ea typeface="+mn-ea"/>
                <a:cs typeface="+mn-cs"/>
              </a:rPr>
              <a:t> </a:t>
            </a:r>
            <a:r>
              <a:rPr lang="en-AU" sz="1600" dirty="0" err="1">
                <a:latin typeface="Neue Haas Grotesk Text Pro"/>
                <a:ea typeface="+mn-ea"/>
                <a:cs typeface="+mn-cs"/>
              </a:rPr>
              <a:t>diaria</a:t>
            </a:r>
            <a:r>
              <a:rPr lang="en-AU" sz="1600" dirty="0">
                <a:latin typeface="Neue Haas Grotesk Text Pro"/>
                <a:ea typeface="+mn-ea"/>
                <a:cs typeface="+mn-cs"/>
              </a:rPr>
              <a:t> y </a:t>
            </a:r>
            <a:r>
              <a:rPr lang="en-AU" sz="1600" dirty="0" err="1">
                <a:latin typeface="Neue Haas Grotesk Text Pro"/>
                <a:ea typeface="+mn-ea"/>
                <a:cs typeface="+mn-cs"/>
              </a:rPr>
              <a:t>brisas</a:t>
            </a:r>
            <a:r>
              <a:rPr lang="en-AU" sz="1600" dirty="0">
                <a:latin typeface="Neue Haas Grotesk Text Pro"/>
                <a:ea typeface="+mn-ea"/>
                <a:cs typeface="+mn-cs"/>
              </a:rPr>
              <a:t> </a:t>
            </a:r>
            <a:r>
              <a:rPr lang="en-AU" sz="1600" dirty="0" err="1">
                <a:latin typeface="Neue Haas Grotesk Text Pro"/>
                <a:ea typeface="+mn-ea"/>
                <a:cs typeface="+mn-cs"/>
              </a:rPr>
              <a:t>refrescantes</a:t>
            </a:r>
            <a:r>
              <a:rPr lang="en-AU" sz="1600" dirty="0">
                <a:latin typeface="Neue Haas Grotesk Text Pro"/>
                <a:ea typeface="+mn-ea"/>
                <a:cs typeface="+mn-cs"/>
              </a:rPr>
              <a:t>.</a:t>
            </a:r>
            <a:endParaRPr lang="en-AU" dirty="0">
              <a:latin typeface="Neue Haas Grotesk Text Pro"/>
              <a:ea typeface="+mn-ea"/>
              <a:cs typeface="+mn-cs"/>
            </a:endParaRPr>
          </a:p>
          <a:p>
            <a:pPr lvl="3" defTabSz="914353">
              <a:lnSpc>
                <a:spcPct val="95000"/>
              </a:lnSpc>
              <a:spcAft>
                <a:spcPts val="1200"/>
              </a:spcAft>
              <a:buClr>
                <a:schemeClr val="accent3"/>
              </a:buClr>
            </a:pPr>
            <a:endParaRPr lang="en-AU" sz="1600" b="1" dirty="0">
              <a:ea typeface="+mn-ea"/>
              <a:cs typeface="+mn-cs"/>
            </a:endParaRPr>
          </a:p>
          <a:p>
            <a:pPr lvl="3" defTabSz="914353">
              <a:lnSpc>
                <a:spcPct val="95000"/>
              </a:lnSpc>
              <a:spcAft>
                <a:spcPts val="1200"/>
              </a:spcAft>
              <a:buClr>
                <a:schemeClr val="accent3"/>
              </a:buClr>
            </a:pPr>
            <a:r>
              <a:rPr lang="en-AU" sz="1600" b="1" dirty="0">
                <a:ea typeface="+mn-ea"/>
                <a:cs typeface="+mn-cs"/>
              </a:rPr>
              <a:t>VARIEDADES CLAVES</a:t>
            </a:r>
          </a:p>
          <a:p>
            <a:pPr lvl="3" defTabSz="914353">
              <a:lnSpc>
                <a:spcPct val="95000"/>
              </a:lnSpc>
              <a:spcAft>
                <a:spcPts val="1200"/>
              </a:spcAft>
              <a:buClr>
                <a:schemeClr val="accent3"/>
              </a:buClr>
            </a:pPr>
            <a:r>
              <a:rPr lang="en-AU" sz="1600" dirty="0">
                <a:ea typeface="+mn-ea"/>
                <a:cs typeface="+mn-cs"/>
              </a:rPr>
              <a:t>Riesling</a:t>
            </a:r>
          </a:p>
          <a:p>
            <a:pPr marL="775663" lvl="3" indent="-285750" defTabSz="914353">
              <a:lnSpc>
                <a:spcPct val="95000"/>
              </a:lnSpc>
              <a:spcBef>
                <a:spcPts val="0"/>
              </a:spcBef>
              <a:spcAft>
                <a:spcPts val="600"/>
              </a:spcAft>
              <a:buClr>
                <a:schemeClr val="accent3"/>
              </a:buClr>
              <a:buFont typeface="Arial" panose="020B0604020202020204" pitchFamily="34" charset="0"/>
              <a:buChar char="•"/>
            </a:pPr>
            <a:r>
              <a:rPr lang="en-AU" sz="1600" dirty="0">
                <a:ea typeface="+mn-ea"/>
                <a:cs typeface="+mn-cs"/>
              </a:rPr>
              <a:t>Shiraz</a:t>
            </a:r>
          </a:p>
          <a:p>
            <a:pPr marL="775663" lvl="3" indent="-285750" defTabSz="914353">
              <a:lnSpc>
                <a:spcPct val="95000"/>
              </a:lnSpc>
              <a:spcBef>
                <a:spcPts val="0"/>
              </a:spcBef>
              <a:spcAft>
                <a:spcPts val="600"/>
              </a:spcAft>
              <a:buClr>
                <a:schemeClr val="accent3"/>
              </a:buClr>
              <a:buFont typeface="Arial" panose="020B0604020202020204" pitchFamily="34" charset="0"/>
              <a:buChar char="•"/>
            </a:pPr>
            <a:r>
              <a:rPr lang="en-AU" sz="1600" dirty="0">
                <a:ea typeface="+mn-ea"/>
                <a:cs typeface="+mn-cs"/>
              </a:rPr>
              <a:t>Cabernet Sauvignon</a:t>
            </a:r>
          </a:p>
          <a:p>
            <a:pPr defTabSz="914353">
              <a:lnSpc>
                <a:spcPct val="95000"/>
              </a:lnSpc>
              <a:spcAft>
                <a:spcPts val="1200"/>
              </a:spcAft>
              <a:buClr>
                <a:schemeClr val="accent3"/>
              </a:buClr>
            </a:pPr>
            <a:endParaRPr lang="en-AU" sz="1600" dirty="0">
              <a:ea typeface="+mn-ea"/>
              <a:cs typeface="+mn-cs"/>
            </a:endParaRPr>
          </a:p>
          <a:p>
            <a:pPr>
              <a:buClr>
                <a:schemeClr val="accent3"/>
              </a:buClr>
            </a:pPr>
            <a:endParaRPr lang="en-US" sz="1600" dirty="0"/>
          </a:p>
        </p:txBody>
      </p:sp>
    </p:spTree>
    <p:extLst>
      <p:ext uri="{BB962C8B-B14F-4D97-AF65-F5344CB8AC3E}">
        <p14:creationId xmlns:p14="http://schemas.microsoft.com/office/powerpoint/2010/main" val="230269150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up of a soil erosion&#10;&#10;Description automatically generated">
            <a:extLst>
              <a:ext uri="{FF2B5EF4-FFF2-40B4-BE49-F238E27FC236}">
                <a16:creationId xmlns:a16="http://schemas.microsoft.com/office/drawing/2014/main" id="{D754B4DD-F30E-CBCB-ABB2-4FAF85F3953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3035" b="13035"/>
          <a:stretch>
            <a:fillRect/>
          </a:stretch>
        </p:blipFill>
        <p:spPr/>
      </p:pic>
      <p:sp>
        <p:nvSpPr>
          <p:cNvPr id="3" name="Title 2">
            <a:extLst>
              <a:ext uri="{FF2B5EF4-FFF2-40B4-BE49-F238E27FC236}">
                <a16:creationId xmlns:a16="http://schemas.microsoft.com/office/drawing/2014/main" id="{5975B6BC-6483-8D6E-BF84-56E92EE7BFB2}"/>
              </a:ext>
            </a:extLst>
          </p:cNvPr>
          <p:cNvSpPr>
            <a:spLocks noGrp="1"/>
          </p:cNvSpPr>
          <p:nvPr>
            <p:ph type="title"/>
          </p:nvPr>
        </p:nvSpPr>
        <p:spPr>
          <a:xfrm>
            <a:off x="6564313" y="719082"/>
            <a:ext cx="6158452" cy="1325562"/>
          </a:xfrm>
        </p:spPr>
        <p:txBody>
          <a:bodyPr/>
          <a:lstStyle/>
          <a:p>
            <a:r>
              <a:rPr lang="en-US" sz="5400" dirty="0" err="1">
                <a:solidFill>
                  <a:schemeClr val="accent4"/>
                </a:solidFill>
              </a:rPr>
              <a:t>coonawarra</a:t>
            </a:r>
            <a:endParaRPr lang="en-US" sz="5400" dirty="0">
              <a:solidFill>
                <a:schemeClr val="accent4"/>
              </a:solidFill>
            </a:endParaRPr>
          </a:p>
        </p:txBody>
      </p:sp>
      <p:sp>
        <p:nvSpPr>
          <p:cNvPr id="4" name="Text Placeholder 3">
            <a:extLst>
              <a:ext uri="{FF2B5EF4-FFF2-40B4-BE49-F238E27FC236}">
                <a16:creationId xmlns:a16="http://schemas.microsoft.com/office/drawing/2014/main" id="{085A3FBF-5B51-9920-8E75-0852CDFF6046}"/>
              </a:ext>
            </a:extLst>
          </p:cNvPr>
          <p:cNvSpPr>
            <a:spLocks noGrp="1"/>
          </p:cNvSpPr>
          <p:nvPr>
            <p:ph type="body" sz="quarter" idx="11"/>
          </p:nvPr>
        </p:nvSpPr>
        <p:spPr>
          <a:xfrm>
            <a:off x="6564313" y="2241550"/>
            <a:ext cx="4967287" cy="1574830"/>
          </a:xfrm>
        </p:spPr>
        <p:txBody>
          <a:bodyPr vert="horz" lIns="0" tIns="0" rIns="0" bIns="0" rtlCol="0" anchor="t">
            <a:noAutofit/>
          </a:bodyPr>
          <a:lstStyle/>
          <a:p>
            <a:pPr marL="285750" indent="-285750" defTabSz="914353">
              <a:lnSpc>
                <a:spcPct val="95000"/>
              </a:lnSpc>
              <a:spcAft>
                <a:spcPts val="1200"/>
              </a:spcAft>
              <a:buClr>
                <a:schemeClr val="accent5"/>
              </a:buClr>
              <a:buFont typeface="Arial" panose="020B0604020202020204" pitchFamily="34" charset="0"/>
              <a:buChar char="•"/>
            </a:pPr>
            <a:r>
              <a:rPr lang="en-AU" sz="1600" dirty="0">
                <a:latin typeface="Neue Haas Grotesk Text Pro"/>
                <a:ea typeface="+mn-ea"/>
                <a:cs typeface="+mn-cs"/>
              </a:rPr>
              <a:t>Reconocido por la producción de vinos tintos de guarda premium  </a:t>
            </a:r>
          </a:p>
          <a:p>
            <a:pPr marL="285750" indent="-285750" defTabSz="914353">
              <a:lnSpc>
                <a:spcPct val="95000"/>
              </a:lnSpc>
              <a:spcAft>
                <a:spcPts val="1200"/>
              </a:spcAft>
              <a:buClr>
                <a:schemeClr val="accent5"/>
              </a:buClr>
              <a:buFont typeface="Arial" panose="020B0604020202020204" pitchFamily="34" charset="0"/>
              <a:buChar char="•"/>
            </a:pPr>
            <a:r>
              <a:rPr lang="en-AU" sz="1600" dirty="0">
                <a:latin typeface="Neue Haas Grotesk Text Pro"/>
                <a:ea typeface="+mn-ea"/>
                <a:cs typeface="+mn-cs"/>
              </a:rPr>
              <a:t>Famoso por su franja de terra rossa (tierra roja)</a:t>
            </a:r>
          </a:p>
          <a:p>
            <a:pPr marL="285750" indent="-285750" defTabSz="914353">
              <a:lnSpc>
                <a:spcPct val="95000"/>
              </a:lnSpc>
              <a:spcAft>
                <a:spcPts val="1200"/>
              </a:spcAft>
              <a:buClr>
                <a:schemeClr val="accent5"/>
              </a:buClr>
              <a:buFont typeface="Arial" panose="020B0604020202020204" pitchFamily="34" charset="0"/>
              <a:buChar char="•"/>
            </a:pPr>
            <a:r>
              <a:rPr lang="en-AU" sz="1600" dirty="0" err="1">
                <a:latin typeface="Neue Haas Grotesk Text Pro"/>
                <a:ea typeface="+mn-ea"/>
                <a:cs typeface="+mn-cs"/>
              </a:rPr>
              <a:t>Clima</a:t>
            </a:r>
            <a:r>
              <a:rPr lang="en-AU" sz="1600" dirty="0">
                <a:latin typeface="Neue Haas Grotesk Text Pro"/>
                <a:ea typeface="+mn-ea"/>
                <a:cs typeface="+mn-cs"/>
              </a:rPr>
              <a:t> </a:t>
            </a:r>
            <a:r>
              <a:rPr lang="en-AU" sz="1600" dirty="0" err="1">
                <a:latin typeface="Neue Haas Grotesk Text Pro"/>
                <a:ea typeface="+mn-ea"/>
                <a:cs typeface="+mn-cs"/>
              </a:rPr>
              <a:t>marítimo</a:t>
            </a:r>
            <a:r>
              <a:rPr lang="en-AU" sz="1600" dirty="0">
                <a:latin typeface="Neue Haas Grotesk Text Pro"/>
                <a:ea typeface="+mn-ea"/>
                <a:cs typeface="+mn-cs"/>
              </a:rPr>
              <a:t> </a:t>
            </a:r>
            <a:r>
              <a:rPr lang="en-AU" sz="1600" dirty="0" err="1">
                <a:latin typeface="Neue Haas Grotesk Text Pro"/>
                <a:ea typeface="+mn-ea"/>
                <a:cs typeface="+mn-cs"/>
              </a:rPr>
              <a:t>influido</a:t>
            </a:r>
            <a:r>
              <a:rPr lang="en-AU" sz="1600" dirty="0">
                <a:latin typeface="Neue Haas Grotesk Text Pro"/>
                <a:ea typeface="+mn-ea"/>
                <a:cs typeface="+mn-cs"/>
              </a:rPr>
              <a:t> </a:t>
            </a:r>
            <a:r>
              <a:rPr lang="en-AU" sz="1600" dirty="0" err="1">
                <a:latin typeface="Neue Haas Grotesk Text Pro"/>
                <a:ea typeface="+mn-ea"/>
                <a:cs typeface="+mn-cs"/>
              </a:rPr>
              <a:t>por</a:t>
            </a:r>
            <a:r>
              <a:rPr lang="en-AU" sz="1600" dirty="0">
                <a:latin typeface="Neue Haas Grotesk Text Pro"/>
                <a:ea typeface="+mn-ea"/>
                <a:cs typeface="+mn-cs"/>
              </a:rPr>
              <a:t> </a:t>
            </a:r>
            <a:r>
              <a:rPr lang="en-AU" sz="1600" dirty="0" err="1">
                <a:latin typeface="Neue Haas Grotesk Text Pro"/>
                <a:ea typeface="+mn-ea"/>
                <a:cs typeface="+mn-cs"/>
              </a:rPr>
              <a:t>los</a:t>
            </a:r>
            <a:r>
              <a:rPr lang="en-AU" sz="1600" dirty="0">
                <a:latin typeface="Neue Haas Grotesk Text Pro"/>
                <a:ea typeface="+mn-ea"/>
                <a:cs typeface="+mn-cs"/>
              </a:rPr>
              <a:t> </a:t>
            </a:r>
            <a:r>
              <a:rPr lang="en-AU" sz="1600" dirty="0" err="1">
                <a:latin typeface="Neue Haas Grotesk Text Pro"/>
                <a:ea typeface="+mn-ea"/>
                <a:cs typeface="+mn-cs"/>
              </a:rPr>
              <a:t>efectos</a:t>
            </a:r>
            <a:r>
              <a:rPr lang="en-AU" sz="1600" dirty="0">
                <a:latin typeface="Neue Haas Grotesk Text Pro"/>
                <a:ea typeface="+mn-ea"/>
                <a:cs typeface="+mn-cs"/>
              </a:rPr>
              <a:t> </a:t>
            </a:r>
            <a:r>
              <a:rPr lang="en-AU" sz="1600" dirty="0" err="1">
                <a:latin typeface="Neue Haas Grotesk Text Pro"/>
                <a:ea typeface="+mn-ea"/>
                <a:cs typeface="+mn-cs"/>
              </a:rPr>
              <a:t>refrescantes</a:t>
            </a:r>
            <a:r>
              <a:rPr lang="en-AU" sz="1600" dirty="0">
                <a:latin typeface="Neue Haas Grotesk Text Pro"/>
                <a:ea typeface="+mn-ea"/>
                <a:cs typeface="+mn-cs"/>
              </a:rPr>
              <a:t> del </a:t>
            </a:r>
            <a:r>
              <a:rPr lang="en-AU" sz="1600" dirty="0" err="1">
                <a:latin typeface="Neue Haas Grotesk Text Pro"/>
                <a:ea typeface="+mn-ea"/>
                <a:cs typeface="+mn-cs"/>
              </a:rPr>
              <a:t>océano</a:t>
            </a:r>
            <a:r>
              <a:rPr lang="en-AU" sz="1600" dirty="0">
                <a:latin typeface="Neue Haas Grotesk Text Pro"/>
                <a:ea typeface="+mn-ea"/>
                <a:cs typeface="+mn-cs"/>
              </a:rPr>
              <a:t> Austral.</a:t>
            </a:r>
            <a:endParaRPr lang="en-AU" sz="1600" b="1" dirty="0">
              <a:latin typeface="Neue Haas Grotesk Text Pro"/>
              <a:ea typeface="+mn-ea"/>
              <a:cs typeface="+mn-cs"/>
            </a:endParaRPr>
          </a:p>
          <a:p>
            <a:pPr lvl="3" defTabSz="914353">
              <a:lnSpc>
                <a:spcPct val="95000"/>
              </a:lnSpc>
              <a:spcAft>
                <a:spcPts val="1200"/>
              </a:spcAft>
              <a:buClr>
                <a:schemeClr val="accent5"/>
              </a:buClr>
            </a:pPr>
            <a:endParaRPr lang="en-AU" sz="1600" b="1" dirty="0">
              <a:ea typeface="+mn-ea"/>
              <a:cs typeface="+mn-cs"/>
            </a:endParaRPr>
          </a:p>
          <a:p>
            <a:pPr lvl="3" defTabSz="914353">
              <a:lnSpc>
                <a:spcPct val="95000"/>
              </a:lnSpc>
              <a:spcAft>
                <a:spcPts val="1200"/>
              </a:spcAft>
              <a:buClr>
                <a:schemeClr val="accent5"/>
              </a:buClr>
            </a:pPr>
            <a:r>
              <a:rPr lang="en-AU" sz="1600" b="1" dirty="0">
                <a:ea typeface="+mn-ea"/>
                <a:cs typeface="+mn-cs"/>
              </a:rPr>
              <a:t>VARIEDADES CLAVES</a:t>
            </a:r>
          </a:p>
          <a:p>
            <a:pPr marL="775663" lvl="3" indent="-285750" defTabSz="914353">
              <a:lnSpc>
                <a:spcPct val="95000"/>
              </a:lnSpc>
              <a:spcBef>
                <a:spcPts val="0"/>
              </a:spcBef>
              <a:spcAft>
                <a:spcPts val="600"/>
              </a:spcAft>
              <a:buClr>
                <a:schemeClr val="accent5"/>
              </a:buClr>
              <a:buFont typeface="Arial" panose="020B0604020202020204" pitchFamily="34" charset="0"/>
              <a:buChar char="•"/>
            </a:pPr>
            <a:r>
              <a:rPr lang="en-AU" sz="1600" dirty="0">
                <a:ea typeface="+mn-ea"/>
                <a:cs typeface="+mn-cs"/>
              </a:rPr>
              <a:t>Cabernet Sauvignon</a:t>
            </a:r>
          </a:p>
          <a:p>
            <a:pPr marL="775663" lvl="3" indent="-285750" defTabSz="914353">
              <a:lnSpc>
                <a:spcPct val="95000"/>
              </a:lnSpc>
              <a:spcBef>
                <a:spcPts val="0"/>
              </a:spcBef>
              <a:spcAft>
                <a:spcPts val="600"/>
              </a:spcAft>
              <a:buClr>
                <a:schemeClr val="accent5"/>
              </a:buClr>
              <a:buFont typeface="Arial" panose="020B0604020202020204" pitchFamily="34" charset="0"/>
              <a:buChar char="•"/>
            </a:pPr>
            <a:r>
              <a:rPr lang="en-AU" sz="1600" dirty="0">
                <a:ea typeface="+mn-ea"/>
                <a:cs typeface="+mn-cs"/>
              </a:rPr>
              <a:t>Shiraz</a:t>
            </a:r>
          </a:p>
          <a:p>
            <a:pPr marL="775663" lvl="3" indent="-285750" defTabSz="914353">
              <a:lnSpc>
                <a:spcPct val="95000"/>
              </a:lnSpc>
              <a:spcBef>
                <a:spcPts val="0"/>
              </a:spcBef>
              <a:spcAft>
                <a:spcPts val="600"/>
              </a:spcAft>
              <a:buClr>
                <a:schemeClr val="accent5"/>
              </a:buClr>
              <a:buFont typeface="Arial" panose="020B0604020202020204" pitchFamily="34" charset="0"/>
              <a:buChar char="•"/>
            </a:pPr>
            <a:r>
              <a:rPr lang="en-AU" sz="1600" dirty="0">
                <a:ea typeface="+mn-ea"/>
                <a:cs typeface="+mn-cs"/>
              </a:rPr>
              <a:t>Merlot</a:t>
            </a:r>
          </a:p>
          <a:p>
            <a:pPr defTabSz="914353">
              <a:lnSpc>
                <a:spcPct val="95000"/>
              </a:lnSpc>
              <a:spcAft>
                <a:spcPts val="1200"/>
              </a:spcAft>
              <a:buClr>
                <a:schemeClr val="accent5"/>
              </a:buClr>
            </a:pPr>
            <a:endParaRPr lang="en-AU" sz="1600" dirty="0">
              <a:ea typeface="+mn-ea"/>
              <a:cs typeface="+mn-cs"/>
            </a:endParaRPr>
          </a:p>
          <a:p>
            <a:pPr defTabSz="914353">
              <a:lnSpc>
                <a:spcPct val="95000"/>
              </a:lnSpc>
              <a:spcAft>
                <a:spcPts val="1200"/>
              </a:spcAft>
              <a:buClr>
                <a:schemeClr val="accent5"/>
              </a:buClr>
            </a:pPr>
            <a:endParaRPr lang="en-AU" sz="1600" dirty="0">
              <a:ea typeface="+mn-ea"/>
              <a:cs typeface="+mn-cs"/>
            </a:endParaRPr>
          </a:p>
          <a:p>
            <a:pPr>
              <a:buClr>
                <a:schemeClr val="accent5"/>
              </a:buClr>
            </a:pPr>
            <a:endParaRPr lang="en-US" dirty="0"/>
          </a:p>
        </p:txBody>
      </p:sp>
    </p:spTree>
    <p:extLst>
      <p:ext uri="{BB962C8B-B14F-4D97-AF65-F5344CB8AC3E}">
        <p14:creationId xmlns:p14="http://schemas.microsoft.com/office/powerpoint/2010/main" val="322080090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field of vines in a valley&#10;&#10;Description automatically generated with medium confidence">
            <a:extLst>
              <a:ext uri="{FF2B5EF4-FFF2-40B4-BE49-F238E27FC236}">
                <a16:creationId xmlns:a16="http://schemas.microsoft.com/office/drawing/2014/main" id="{0A3B52F8-689C-28E6-5D14-E859100FE13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197" r="16197"/>
          <a:stretch>
            <a:fillRect/>
          </a:stretch>
        </p:blipFill>
        <p:spPr/>
      </p:pic>
      <p:sp>
        <p:nvSpPr>
          <p:cNvPr id="4" name="Title 3">
            <a:extLst>
              <a:ext uri="{FF2B5EF4-FFF2-40B4-BE49-F238E27FC236}">
                <a16:creationId xmlns:a16="http://schemas.microsoft.com/office/drawing/2014/main" id="{152C317A-9FD1-76B9-7F9E-66BAB4160F83}"/>
              </a:ext>
            </a:extLst>
          </p:cNvPr>
          <p:cNvSpPr>
            <a:spLocks noGrp="1"/>
          </p:cNvSpPr>
          <p:nvPr>
            <p:ph type="title"/>
          </p:nvPr>
        </p:nvSpPr>
        <p:spPr>
          <a:xfrm>
            <a:off x="6564313" y="719003"/>
            <a:ext cx="5240432" cy="1325562"/>
          </a:xfrm>
        </p:spPr>
        <p:txBody>
          <a:bodyPr/>
          <a:lstStyle/>
          <a:p>
            <a:r>
              <a:rPr lang="en-US" sz="5400" dirty="0">
                <a:solidFill>
                  <a:schemeClr val="accent1"/>
                </a:solidFill>
              </a:rPr>
              <a:t>M</a:t>
            </a:r>
            <a:r>
              <a:rPr lang="en-US" sz="5400" cap="none" dirty="0">
                <a:solidFill>
                  <a:schemeClr val="accent1"/>
                </a:solidFill>
              </a:rPr>
              <a:t>c</a:t>
            </a:r>
            <a:r>
              <a:rPr lang="en-US" sz="5400" dirty="0">
                <a:solidFill>
                  <a:schemeClr val="accent1"/>
                </a:solidFill>
              </a:rPr>
              <a:t>laren vale</a:t>
            </a:r>
          </a:p>
        </p:txBody>
      </p:sp>
      <p:sp>
        <p:nvSpPr>
          <p:cNvPr id="6" name="Text Placeholder 5">
            <a:extLst>
              <a:ext uri="{FF2B5EF4-FFF2-40B4-BE49-F238E27FC236}">
                <a16:creationId xmlns:a16="http://schemas.microsoft.com/office/drawing/2014/main" id="{1062666E-B34B-DE42-F2A0-4A047DD1E6C5}"/>
              </a:ext>
            </a:extLst>
          </p:cNvPr>
          <p:cNvSpPr>
            <a:spLocks noGrp="1"/>
          </p:cNvSpPr>
          <p:nvPr>
            <p:ph type="body" sz="quarter" idx="11"/>
          </p:nvPr>
        </p:nvSpPr>
        <p:spPr>
          <a:xfrm>
            <a:off x="6564313" y="2502752"/>
            <a:ext cx="4701575" cy="3788577"/>
          </a:xfrm>
        </p:spPr>
        <p:txBody>
          <a:bodyPr/>
          <a:lstStyle/>
          <a:p>
            <a:pPr marL="285750" indent="-285750" defTabSz="914353">
              <a:lnSpc>
                <a:spcPct val="95000"/>
              </a:lnSpc>
              <a:spcAft>
                <a:spcPts val="1200"/>
              </a:spcAft>
              <a:buFont typeface="Arial" panose="020B0604020202020204" pitchFamily="34" charset="0"/>
              <a:buChar char="•"/>
            </a:pPr>
            <a:r>
              <a:rPr lang="en-AU" sz="1600" dirty="0">
                <a:ea typeface="+mn-ea"/>
                <a:cs typeface="+mn-cs"/>
              </a:rPr>
              <a:t>La </a:t>
            </a:r>
            <a:r>
              <a:rPr lang="en-AU" sz="1600" dirty="0" err="1">
                <a:ea typeface="+mn-ea"/>
                <a:cs typeface="+mn-cs"/>
              </a:rPr>
              <a:t>cuna</a:t>
            </a:r>
            <a:r>
              <a:rPr lang="en-AU" sz="1600" dirty="0">
                <a:ea typeface="+mn-ea"/>
                <a:cs typeface="+mn-cs"/>
              </a:rPr>
              <a:t> del vino </a:t>
            </a:r>
            <a:r>
              <a:rPr lang="en-AU" sz="1600" dirty="0" err="1">
                <a:ea typeface="+mn-ea"/>
                <a:cs typeface="+mn-cs"/>
              </a:rPr>
              <a:t>en</a:t>
            </a:r>
            <a:r>
              <a:rPr lang="en-AU" sz="1600" dirty="0">
                <a:ea typeface="+mn-ea"/>
                <a:cs typeface="+mn-cs"/>
              </a:rPr>
              <a:t> South Australia </a:t>
            </a:r>
          </a:p>
          <a:p>
            <a:pPr marL="285750" indent="-285750" defTabSz="914353">
              <a:lnSpc>
                <a:spcPct val="95000"/>
              </a:lnSpc>
              <a:spcAft>
                <a:spcPts val="1200"/>
              </a:spcAft>
              <a:buFont typeface="Arial" panose="020B0604020202020204" pitchFamily="34" charset="0"/>
              <a:buChar char="•"/>
            </a:pPr>
            <a:r>
              <a:rPr lang="en-AU" sz="1600" dirty="0">
                <a:ea typeface="+mn-ea"/>
                <a:cs typeface="+mn-cs"/>
              </a:rPr>
              <a:t>Una de las comunidades del vino </a:t>
            </a:r>
            <a:r>
              <a:rPr lang="en-AU" sz="1600" dirty="0" err="1">
                <a:ea typeface="+mn-ea"/>
                <a:cs typeface="+mn-cs"/>
              </a:rPr>
              <a:t>más</a:t>
            </a:r>
            <a:r>
              <a:rPr lang="en-AU" sz="1600" dirty="0">
                <a:ea typeface="+mn-ea"/>
                <a:cs typeface="+mn-cs"/>
              </a:rPr>
              <a:t> </a:t>
            </a:r>
            <a:r>
              <a:rPr lang="en-AU" sz="1600" dirty="0" err="1">
                <a:ea typeface="+mn-ea"/>
                <a:cs typeface="+mn-cs"/>
              </a:rPr>
              <a:t>progresivas</a:t>
            </a:r>
            <a:r>
              <a:rPr lang="en-AU" sz="1600" dirty="0">
                <a:ea typeface="+mn-ea"/>
                <a:cs typeface="+mn-cs"/>
              </a:rPr>
              <a:t> y </a:t>
            </a:r>
            <a:r>
              <a:rPr lang="en-AU" sz="1600" dirty="0" err="1">
                <a:ea typeface="+mn-ea"/>
                <a:cs typeface="+mn-cs"/>
              </a:rPr>
              <a:t>que</a:t>
            </a:r>
            <a:r>
              <a:rPr lang="en-AU" sz="1600" dirty="0">
                <a:ea typeface="+mn-ea"/>
                <a:cs typeface="+mn-cs"/>
              </a:rPr>
              <a:t> </a:t>
            </a:r>
            <a:r>
              <a:rPr lang="en-AU" sz="1600" dirty="0" err="1">
                <a:ea typeface="+mn-ea"/>
                <a:cs typeface="+mn-cs"/>
              </a:rPr>
              <a:t>tiene</a:t>
            </a:r>
            <a:r>
              <a:rPr lang="en-AU" sz="1600" dirty="0">
                <a:ea typeface="+mn-ea"/>
                <a:cs typeface="+mn-cs"/>
              </a:rPr>
              <a:t> mayor </a:t>
            </a:r>
            <a:r>
              <a:rPr lang="en-AU" sz="1600" dirty="0" err="1">
                <a:ea typeface="+mn-ea"/>
                <a:cs typeface="+mn-cs"/>
              </a:rPr>
              <a:t>conciencia</a:t>
            </a:r>
            <a:r>
              <a:rPr lang="en-AU" sz="1600" dirty="0">
                <a:ea typeface="+mn-ea"/>
                <a:cs typeface="+mn-cs"/>
              </a:rPr>
              <a:t> </a:t>
            </a:r>
            <a:r>
              <a:rPr lang="en-AU" sz="1600" dirty="0" err="1">
                <a:ea typeface="+mn-ea"/>
                <a:cs typeface="+mn-cs"/>
              </a:rPr>
              <a:t>ecológica</a:t>
            </a:r>
            <a:r>
              <a:rPr lang="en-AU" sz="1600" dirty="0">
                <a:ea typeface="+mn-ea"/>
                <a:cs typeface="+mn-cs"/>
              </a:rPr>
              <a:t> de Australia </a:t>
            </a:r>
          </a:p>
          <a:p>
            <a:pPr marL="285750" indent="-285750" defTabSz="914353">
              <a:lnSpc>
                <a:spcPct val="95000"/>
              </a:lnSpc>
              <a:spcAft>
                <a:spcPts val="1200"/>
              </a:spcAft>
              <a:buFont typeface="Arial" panose="020B0604020202020204" pitchFamily="34" charset="0"/>
              <a:buChar char="•"/>
            </a:pPr>
            <a:r>
              <a:rPr lang="en-AU" sz="1600" dirty="0" err="1">
                <a:ea typeface="+mn-ea"/>
                <a:cs typeface="+mn-cs"/>
              </a:rPr>
              <a:t>Cálido</a:t>
            </a:r>
            <a:r>
              <a:rPr lang="en-AU" sz="1600" dirty="0">
                <a:ea typeface="+mn-ea"/>
                <a:cs typeface="+mn-cs"/>
              </a:rPr>
              <a:t> </a:t>
            </a:r>
            <a:r>
              <a:rPr lang="en-AU" sz="1600" dirty="0" err="1">
                <a:ea typeface="+mn-ea"/>
                <a:cs typeface="+mn-cs"/>
              </a:rPr>
              <a:t>clima</a:t>
            </a:r>
            <a:r>
              <a:rPr lang="en-AU" sz="1600" dirty="0">
                <a:ea typeface="+mn-ea"/>
                <a:cs typeface="+mn-cs"/>
              </a:rPr>
              <a:t> </a:t>
            </a:r>
            <a:r>
              <a:rPr lang="en-AU" sz="1600" dirty="0" err="1">
                <a:ea typeface="+mn-ea"/>
                <a:cs typeface="+mn-cs"/>
              </a:rPr>
              <a:t>mediteránero</a:t>
            </a:r>
            <a:r>
              <a:rPr lang="en-AU" sz="1600" dirty="0">
                <a:ea typeface="+mn-ea"/>
                <a:cs typeface="+mn-cs"/>
              </a:rPr>
              <a:t> </a:t>
            </a:r>
            <a:r>
              <a:rPr lang="en-AU" sz="1600" dirty="0" err="1">
                <a:ea typeface="+mn-ea"/>
                <a:cs typeface="+mn-cs"/>
              </a:rPr>
              <a:t>que</a:t>
            </a:r>
            <a:r>
              <a:rPr lang="en-AU" sz="1600" dirty="0">
                <a:ea typeface="+mn-ea"/>
                <a:cs typeface="+mn-cs"/>
              </a:rPr>
              <a:t> </a:t>
            </a:r>
            <a:r>
              <a:rPr lang="en-AU" sz="1600" dirty="0" err="1">
                <a:ea typeface="+mn-ea"/>
                <a:cs typeface="+mn-cs"/>
              </a:rPr>
              <a:t>tiene</a:t>
            </a:r>
            <a:r>
              <a:rPr lang="en-AU" sz="1600" dirty="0">
                <a:ea typeface="+mn-ea"/>
                <a:cs typeface="+mn-cs"/>
              </a:rPr>
              <a:t> </a:t>
            </a:r>
            <a:r>
              <a:rPr lang="en-AU" sz="1600" dirty="0" err="1">
                <a:ea typeface="+mn-ea"/>
                <a:cs typeface="+mn-cs"/>
              </a:rPr>
              <a:t>una</a:t>
            </a:r>
            <a:r>
              <a:rPr lang="en-AU" sz="1600" dirty="0">
                <a:ea typeface="+mn-ea"/>
                <a:cs typeface="+mn-cs"/>
              </a:rPr>
              <a:t> </a:t>
            </a:r>
            <a:r>
              <a:rPr lang="en-AU" sz="1600" dirty="0" err="1">
                <a:ea typeface="+mn-ea"/>
                <a:cs typeface="+mn-cs"/>
              </a:rPr>
              <a:t>variedad</a:t>
            </a:r>
            <a:r>
              <a:rPr lang="en-AU" sz="1600" dirty="0">
                <a:ea typeface="+mn-ea"/>
                <a:cs typeface="+mn-cs"/>
              </a:rPr>
              <a:t> de </a:t>
            </a:r>
            <a:r>
              <a:rPr lang="en-AU" sz="1600" dirty="0" err="1">
                <a:ea typeface="+mn-ea"/>
                <a:cs typeface="+mn-cs"/>
              </a:rPr>
              <a:t>mesoclimas</a:t>
            </a:r>
            <a:r>
              <a:rPr lang="en-AU" sz="1600" dirty="0">
                <a:ea typeface="+mn-ea"/>
                <a:cs typeface="+mn-cs"/>
              </a:rPr>
              <a:t> y </a:t>
            </a:r>
            <a:r>
              <a:rPr lang="en-AU" sz="1600" dirty="0" err="1">
                <a:ea typeface="+mn-ea"/>
                <a:cs typeface="+mn-cs"/>
              </a:rPr>
              <a:t>microclimas</a:t>
            </a:r>
            <a:r>
              <a:rPr lang="en-AU" sz="1600" dirty="0">
                <a:ea typeface="+mn-ea"/>
                <a:cs typeface="+mn-cs"/>
              </a:rPr>
              <a:t>  </a:t>
            </a:r>
          </a:p>
          <a:p>
            <a:pPr lvl="2" defTabSz="914353">
              <a:lnSpc>
                <a:spcPct val="95000"/>
              </a:lnSpc>
              <a:spcAft>
                <a:spcPts val="1200"/>
              </a:spcAft>
              <a:buClr>
                <a:srgbClr val="F40000"/>
              </a:buClr>
            </a:pPr>
            <a:endParaRPr lang="en-AU" sz="1600" b="1" dirty="0">
              <a:ea typeface="+mn-ea"/>
              <a:cs typeface="+mn-cs"/>
            </a:endParaRPr>
          </a:p>
          <a:p>
            <a:pPr lvl="3" defTabSz="914353">
              <a:lnSpc>
                <a:spcPct val="95000"/>
              </a:lnSpc>
              <a:spcAft>
                <a:spcPts val="1200"/>
              </a:spcAft>
              <a:buClr>
                <a:srgbClr val="F40000"/>
              </a:buClr>
            </a:pPr>
            <a:r>
              <a:rPr lang="en-AU" sz="1600" b="1" dirty="0">
                <a:ea typeface="+mn-ea"/>
                <a:cs typeface="+mn-cs"/>
              </a:rPr>
              <a:t>VARIEDADES CLAVES</a:t>
            </a:r>
          </a:p>
          <a:p>
            <a:pPr marL="775663" lvl="3" indent="-285750" defTabSz="914353">
              <a:lnSpc>
                <a:spcPct val="95000"/>
              </a:lnSpc>
              <a:spcBef>
                <a:spcPts val="0"/>
              </a:spcBef>
              <a:spcAft>
                <a:spcPts val="600"/>
              </a:spcAft>
              <a:buClr>
                <a:schemeClr val="accent4"/>
              </a:buClr>
              <a:buFont typeface="Arial" panose="020B0604020202020204" pitchFamily="34" charset="0"/>
              <a:buChar char="•"/>
            </a:pPr>
            <a:r>
              <a:rPr lang="en-AU" sz="1600" dirty="0">
                <a:ea typeface="+mn-ea"/>
                <a:cs typeface="+mn-cs"/>
              </a:rPr>
              <a:t>Shiraz</a:t>
            </a:r>
          </a:p>
          <a:p>
            <a:pPr marL="775663" lvl="3" indent="-285750" defTabSz="914353">
              <a:lnSpc>
                <a:spcPct val="95000"/>
              </a:lnSpc>
              <a:spcBef>
                <a:spcPts val="0"/>
              </a:spcBef>
              <a:spcAft>
                <a:spcPts val="600"/>
              </a:spcAft>
              <a:buClr>
                <a:schemeClr val="accent4"/>
              </a:buClr>
              <a:buFont typeface="Arial" panose="020B0604020202020204" pitchFamily="34" charset="0"/>
              <a:buChar char="•"/>
            </a:pPr>
            <a:r>
              <a:rPr lang="en-AU" sz="1600" dirty="0">
                <a:ea typeface="+mn-ea"/>
                <a:cs typeface="+mn-cs"/>
              </a:rPr>
              <a:t>Cabernet Sauvignon</a:t>
            </a:r>
          </a:p>
          <a:p>
            <a:pPr marL="775663" lvl="3" indent="-285750" defTabSz="914353">
              <a:lnSpc>
                <a:spcPct val="95000"/>
              </a:lnSpc>
              <a:spcBef>
                <a:spcPts val="0"/>
              </a:spcBef>
              <a:spcAft>
                <a:spcPts val="600"/>
              </a:spcAft>
              <a:buClr>
                <a:schemeClr val="accent4"/>
              </a:buClr>
              <a:buFont typeface="Arial" panose="020B0604020202020204" pitchFamily="34" charset="0"/>
              <a:buChar char="•"/>
            </a:pPr>
            <a:r>
              <a:rPr lang="en-AU" sz="1600" dirty="0">
                <a:ea typeface="+mn-ea"/>
                <a:cs typeface="+mn-cs"/>
              </a:rPr>
              <a:t>Grenache</a:t>
            </a:r>
          </a:p>
          <a:p>
            <a:pPr defTabSz="914353">
              <a:lnSpc>
                <a:spcPct val="95000"/>
              </a:lnSpc>
              <a:spcAft>
                <a:spcPts val="1200"/>
              </a:spcAft>
            </a:pPr>
            <a:endParaRPr lang="en-AU" sz="1600" dirty="0">
              <a:ea typeface="+mn-ea"/>
              <a:cs typeface="+mn-cs"/>
            </a:endParaRPr>
          </a:p>
          <a:p>
            <a:endParaRPr lang="en-US" dirty="0"/>
          </a:p>
        </p:txBody>
      </p:sp>
    </p:spTree>
    <p:extLst>
      <p:ext uri="{BB962C8B-B14F-4D97-AF65-F5344CB8AC3E}">
        <p14:creationId xmlns:p14="http://schemas.microsoft.com/office/powerpoint/2010/main" val="244879410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vineyard with a lake&#10;&#10;Description automatically generated with medium confidence">
            <a:extLst>
              <a:ext uri="{FF2B5EF4-FFF2-40B4-BE49-F238E27FC236}">
                <a16:creationId xmlns:a16="http://schemas.microsoft.com/office/drawing/2014/main" id="{957135E8-DDCF-D83B-8850-0F1588D55B22}"/>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207" r="16207"/>
          <a:stretch>
            <a:fillRect/>
          </a:stretch>
        </p:blipFill>
        <p:spPr/>
      </p:pic>
      <p:sp>
        <p:nvSpPr>
          <p:cNvPr id="3" name="Title 2">
            <a:extLst>
              <a:ext uri="{FF2B5EF4-FFF2-40B4-BE49-F238E27FC236}">
                <a16:creationId xmlns:a16="http://schemas.microsoft.com/office/drawing/2014/main" id="{B6C6740C-7AB3-72F3-39C3-728219013832}"/>
              </a:ext>
            </a:extLst>
          </p:cNvPr>
          <p:cNvSpPr>
            <a:spLocks noGrp="1"/>
          </p:cNvSpPr>
          <p:nvPr>
            <p:ph type="title"/>
          </p:nvPr>
        </p:nvSpPr>
        <p:spPr>
          <a:xfrm>
            <a:off x="6564313" y="523609"/>
            <a:ext cx="6158452" cy="1325562"/>
          </a:xfrm>
        </p:spPr>
        <p:txBody>
          <a:bodyPr/>
          <a:lstStyle/>
          <a:p>
            <a:r>
              <a:rPr lang="en-US" sz="5400" dirty="0">
                <a:solidFill>
                  <a:schemeClr val="accent2"/>
                </a:solidFill>
              </a:rPr>
              <a:t>Margaret river</a:t>
            </a:r>
          </a:p>
        </p:txBody>
      </p:sp>
      <p:sp>
        <p:nvSpPr>
          <p:cNvPr id="4" name="Text Placeholder 3">
            <a:extLst>
              <a:ext uri="{FF2B5EF4-FFF2-40B4-BE49-F238E27FC236}">
                <a16:creationId xmlns:a16="http://schemas.microsoft.com/office/drawing/2014/main" id="{55655C87-0B54-D323-FA06-81664D304BF5}"/>
              </a:ext>
            </a:extLst>
          </p:cNvPr>
          <p:cNvSpPr>
            <a:spLocks noGrp="1"/>
          </p:cNvSpPr>
          <p:nvPr>
            <p:ph type="body" sz="quarter" idx="11"/>
          </p:nvPr>
        </p:nvSpPr>
        <p:spPr>
          <a:xfrm>
            <a:off x="6564313" y="2261022"/>
            <a:ext cx="4507580" cy="1860217"/>
          </a:xfrm>
        </p:spPr>
        <p:txBody>
          <a:bodyPr/>
          <a:lstStyle/>
          <a:p>
            <a:pPr marL="285750" indent="-285750" defTabSz="914353">
              <a:lnSpc>
                <a:spcPct val="95000"/>
              </a:lnSpc>
              <a:spcAft>
                <a:spcPts val="1200"/>
              </a:spcAft>
              <a:buClr>
                <a:schemeClr val="accent3"/>
              </a:buClr>
              <a:buFont typeface="Arial" panose="020B0604020202020204" pitchFamily="34" charset="0"/>
              <a:buChar char="•"/>
            </a:pPr>
            <a:r>
              <a:rPr lang="en-AU" sz="1600" dirty="0">
                <a:ea typeface="+mn-ea"/>
                <a:cs typeface="+mn-cs"/>
              </a:rPr>
              <a:t>Una de las regiones </a:t>
            </a:r>
            <a:r>
              <a:rPr lang="en-AU" sz="1600" dirty="0" err="1">
                <a:ea typeface="+mn-ea"/>
                <a:cs typeface="+mn-cs"/>
              </a:rPr>
              <a:t>vinícolas</a:t>
            </a:r>
            <a:r>
              <a:rPr lang="en-AU" sz="1600" dirty="0">
                <a:ea typeface="+mn-ea"/>
                <a:cs typeface="+mn-cs"/>
              </a:rPr>
              <a:t> </a:t>
            </a:r>
            <a:r>
              <a:rPr lang="en-AU" sz="1600" dirty="0" err="1">
                <a:ea typeface="+mn-ea"/>
                <a:cs typeface="+mn-cs"/>
              </a:rPr>
              <a:t>más</a:t>
            </a:r>
            <a:r>
              <a:rPr lang="en-AU" sz="1600" dirty="0">
                <a:ea typeface="+mn-ea"/>
                <a:cs typeface="+mn-cs"/>
              </a:rPr>
              <a:t> </a:t>
            </a:r>
            <a:r>
              <a:rPr lang="en-AU" sz="1600" dirty="0" err="1">
                <a:ea typeface="+mn-ea"/>
                <a:cs typeface="+mn-cs"/>
              </a:rPr>
              <a:t>jóvenes</a:t>
            </a:r>
            <a:r>
              <a:rPr lang="en-AU" sz="1600" dirty="0">
                <a:ea typeface="+mn-ea"/>
                <a:cs typeface="+mn-cs"/>
              </a:rPr>
              <a:t> del </a:t>
            </a:r>
            <a:r>
              <a:rPr lang="en-AU" sz="1600" dirty="0" err="1">
                <a:ea typeface="+mn-ea"/>
                <a:cs typeface="+mn-cs"/>
              </a:rPr>
              <a:t>mundo</a:t>
            </a:r>
            <a:r>
              <a:rPr lang="en-AU" sz="1600" dirty="0">
                <a:ea typeface="+mn-ea"/>
                <a:cs typeface="+mn-cs"/>
              </a:rPr>
              <a:t>, </a:t>
            </a:r>
            <a:r>
              <a:rPr lang="en-AU" sz="1600" dirty="0" err="1">
                <a:ea typeface="+mn-ea"/>
                <a:cs typeface="+mn-cs"/>
              </a:rPr>
              <a:t>pero</a:t>
            </a:r>
            <a:r>
              <a:rPr lang="en-AU" sz="1600" dirty="0">
                <a:ea typeface="+mn-ea"/>
                <a:cs typeface="+mn-cs"/>
              </a:rPr>
              <a:t> </a:t>
            </a:r>
            <a:r>
              <a:rPr lang="en-AU" sz="1600" dirty="0" err="1">
                <a:ea typeface="+mn-ea"/>
                <a:cs typeface="+mn-cs"/>
              </a:rPr>
              <a:t>rápidamente</a:t>
            </a:r>
            <a:r>
              <a:rPr lang="en-AU" sz="1600" dirty="0">
                <a:ea typeface="+mn-ea"/>
                <a:cs typeface="+mn-cs"/>
              </a:rPr>
              <a:t> se ha </a:t>
            </a:r>
            <a:r>
              <a:rPr lang="en-AU" sz="1600" dirty="0" err="1">
                <a:ea typeface="+mn-ea"/>
                <a:cs typeface="+mn-cs"/>
              </a:rPr>
              <a:t>forjado</a:t>
            </a:r>
            <a:r>
              <a:rPr lang="en-AU" sz="1600" dirty="0">
                <a:ea typeface="+mn-ea"/>
                <a:cs typeface="+mn-cs"/>
              </a:rPr>
              <a:t> </a:t>
            </a:r>
            <a:r>
              <a:rPr lang="en-AU" sz="1600" dirty="0" err="1">
                <a:ea typeface="+mn-ea"/>
                <a:cs typeface="+mn-cs"/>
              </a:rPr>
              <a:t>una</a:t>
            </a:r>
            <a:r>
              <a:rPr lang="en-AU" sz="1600" dirty="0">
                <a:ea typeface="+mn-ea"/>
                <a:cs typeface="+mn-cs"/>
              </a:rPr>
              <a:t> </a:t>
            </a:r>
            <a:r>
              <a:rPr lang="en-AU" sz="1600" dirty="0" err="1">
                <a:ea typeface="+mn-ea"/>
                <a:cs typeface="+mn-cs"/>
              </a:rPr>
              <a:t>reputación</a:t>
            </a:r>
            <a:r>
              <a:rPr lang="en-AU" sz="1600" dirty="0">
                <a:ea typeface="+mn-ea"/>
                <a:cs typeface="+mn-cs"/>
              </a:rPr>
              <a:t> global </a:t>
            </a:r>
          </a:p>
          <a:p>
            <a:pPr marL="285750" indent="-285750" defTabSz="914353">
              <a:lnSpc>
                <a:spcPct val="95000"/>
              </a:lnSpc>
              <a:spcAft>
                <a:spcPts val="1200"/>
              </a:spcAft>
              <a:buClr>
                <a:schemeClr val="accent3"/>
              </a:buClr>
              <a:buFont typeface="Arial" panose="020B0604020202020204" pitchFamily="34" charset="0"/>
              <a:buChar char="•"/>
            </a:pPr>
            <a:r>
              <a:rPr lang="en-AU" sz="1600" dirty="0" err="1">
                <a:ea typeface="+mn-ea"/>
                <a:cs typeface="+mn-cs"/>
              </a:rPr>
              <a:t>Geográficamente</a:t>
            </a:r>
            <a:r>
              <a:rPr lang="en-AU" sz="1600" dirty="0">
                <a:ea typeface="+mn-ea"/>
                <a:cs typeface="+mn-cs"/>
              </a:rPr>
              <a:t> </a:t>
            </a:r>
            <a:r>
              <a:rPr lang="en-AU" sz="1600" dirty="0" err="1">
                <a:ea typeface="+mn-ea"/>
                <a:cs typeface="+mn-cs"/>
              </a:rPr>
              <a:t>aislada</a:t>
            </a:r>
            <a:r>
              <a:rPr lang="en-AU" sz="1600" dirty="0">
                <a:ea typeface="+mn-ea"/>
                <a:cs typeface="+mn-cs"/>
              </a:rPr>
              <a:t> con las </a:t>
            </a:r>
            <a:r>
              <a:rPr lang="en-AU" sz="1600" dirty="0" err="1">
                <a:ea typeface="+mn-ea"/>
                <a:cs typeface="+mn-cs"/>
              </a:rPr>
              <a:t>condiciones</a:t>
            </a:r>
            <a:r>
              <a:rPr lang="en-AU" sz="1600" dirty="0">
                <a:ea typeface="+mn-ea"/>
                <a:cs typeface="+mn-cs"/>
              </a:rPr>
              <a:t> </a:t>
            </a:r>
            <a:r>
              <a:rPr lang="en-AU" sz="1600" dirty="0" err="1">
                <a:ea typeface="+mn-ea"/>
                <a:cs typeface="+mn-cs"/>
              </a:rPr>
              <a:t>ideales</a:t>
            </a:r>
            <a:r>
              <a:rPr lang="en-AU" sz="1600" dirty="0">
                <a:ea typeface="+mn-ea"/>
                <a:cs typeface="+mn-cs"/>
              </a:rPr>
              <a:t> para la </a:t>
            </a:r>
            <a:r>
              <a:rPr lang="en-AU" sz="1600" dirty="0" err="1">
                <a:ea typeface="+mn-ea"/>
                <a:cs typeface="+mn-cs"/>
              </a:rPr>
              <a:t>vitivinicultura</a:t>
            </a:r>
            <a:r>
              <a:rPr lang="en-AU" sz="1600" dirty="0">
                <a:ea typeface="+mn-ea"/>
                <a:cs typeface="+mn-cs"/>
              </a:rPr>
              <a:t> </a:t>
            </a:r>
          </a:p>
          <a:p>
            <a:pPr marL="285750" indent="-285750" defTabSz="914353">
              <a:lnSpc>
                <a:spcPct val="95000"/>
              </a:lnSpc>
              <a:spcAft>
                <a:spcPts val="1200"/>
              </a:spcAft>
              <a:buClr>
                <a:schemeClr val="accent3"/>
              </a:buClr>
              <a:buFont typeface="Arial" panose="020B0604020202020204" pitchFamily="34" charset="0"/>
              <a:buChar char="•"/>
            </a:pPr>
            <a:r>
              <a:rPr lang="en-AU" sz="1600" dirty="0" err="1">
                <a:ea typeface="+mn-ea"/>
                <a:cs typeface="+mn-cs"/>
              </a:rPr>
              <a:t>Clima</a:t>
            </a:r>
            <a:r>
              <a:rPr lang="en-AU" sz="1600" dirty="0">
                <a:ea typeface="+mn-ea"/>
                <a:cs typeface="+mn-cs"/>
              </a:rPr>
              <a:t> </a:t>
            </a:r>
            <a:r>
              <a:rPr lang="en-AU" sz="1600" dirty="0" err="1">
                <a:ea typeface="+mn-ea"/>
                <a:cs typeface="+mn-cs"/>
              </a:rPr>
              <a:t>mediterráneo</a:t>
            </a:r>
            <a:r>
              <a:rPr lang="en-AU" sz="1600" dirty="0">
                <a:ea typeface="+mn-ea"/>
                <a:cs typeface="+mn-cs"/>
              </a:rPr>
              <a:t> con </a:t>
            </a:r>
            <a:r>
              <a:rPr lang="en-AU" sz="1600" dirty="0" err="1">
                <a:ea typeface="+mn-ea"/>
                <a:cs typeface="+mn-cs"/>
              </a:rPr>
              <a:t>fuertes</a:t>
            </a:r>
            <a:r>
              <a:rPr lang="en-AU" sz="1600" dirty="0">
                <a:ea typeface="+mn-ea"/>
                <a:cs typeface="+mn-cs"/>
              </a:rPr>
              <a:t> </a:t>
            </a:r>
            <a:r>
              <a:rPr lang="en-AU" sz="1600" dirty="0" err="1">
                <a:ea typeface="+mn-ea"/>
                <a:cs typeface="+mn-cs"/>
              </a:rPr>
              <a:t>influencias</a:t>
            </a:r>
            <a:r>
              <a:rPr lang="en-AU" sz="1600" dirty="0">
                <a:ea typeface="+mn-ea"/>
                <a:cs typeface="+mn-cs"/>
              </a:rPr>
              <a:t> </a:t>
            </a:r>
            <a:r>
              <a:rPr lang="en-AU" sz="1600" dirty="0" err="1">
                <a:ea typeface="+mn-ea"/>
                <a:cs typeface="+mn-cs"/>
              </a:rPr>
              <a:t>marítimas</a:t>
            </a:r>
            <a:r>
              <a:rPr lang="en-AU" sz="1600" dirty="0">
                <a:ea typeface="+mn-ea"/>
                <a:cs typeface="+mn-cs"/>
              </a:rPr>
              <a:t>, y </a:t>
            </a:r>
            <a:r>
              <a:rPr lang="en-AU" sz="1600" dirty="0" err="1">
                <a:ea typeface="+mn-ea"/>
                <a:cs typeface="+mn-cs"/>
              </a:rPr>
              <a:t>rodeado</a:t>
            </a:r>
            <a:r>
              <a:rPr lang="en-AU" sz="1600" dirty="0">
                <a:ea typeface="+mn-ea"/>
                <a:cs typeface="+mn-cs"/>
              </a:rPr>
              <a:t> </a:t>
            </a:r>
            <a:r>
              <a:rPr lang="en-AU" sz="1600" dirty="0" err="1">
                <a:ea typeface="+mn-ea"/>
                <a:cs typeface="+mn-cs"/>
              </a:rPr>
              <a:t>por</a:t>
            </a:r>
            <a:r>
              <a:rPr lang="en-AU" sz="1600" dirty="0">
                <a:ea typeface="+mn-ea"/>
                <a:cs typeface="+mn-cs"/>
              </a:rPr>
              <a:t> </a:t>
            </a:r>
            <a:r>
              <a:rPr lang="en-AU" sz="1600" dirty="0" err="1">
                <a:ea typeface="+mn-ea"/>
                <a:cs typeface="+mn-cs"/>
              </a:rPr>
              <a:t>océanos</a:t>
            </a:r>
            <a:r>
              <a:rPr lang="en-AU" sz="1600" dirty="0">
                <a:ea typeface="+mn-ea"/>
                <a:cs typeface="+mn-cs"/>
              </a:rPr>
              <a:t>. </a:t>
            </a:r>
            <a:endParaRPr lang="en-AU" sz="1600" b="1" dirty="0">
              <a:ea typeface="+mn-ea"/>
              <a:cs typeface="+mn-cs"/>
            </a:endParaRPr>
          </a:p>
          <a:p>
            <a:pPr lvl="3" defTabSz="914353">
              <a:lnSpc>
                <a:spcPct val="95000"/>
              </a:lnSpc>
              <a:spcAft>
                <a:spcPts val="1200"/>
              </a:spcAft>
              <a:buClr>
                <a:schemeClr val="accent3"/>
              </a:buClr>
            </a:pPr>
            <a:endParaRPr lang="en-AU" sz="1600" b="1" dirty="0">
              <a:ea typeface="+mn-ea"/>
              <a:cs typeface="+mn-cs"/>
            </a:endParaRPr>
          </a:p>
          <a:p>
            <a:pPr lvl="3" defTabSz="914353">
              <a:lnSpc>
                <a:spcPct val="95000"/>
              </a:lnSpc>
              <a:spcAft>
                <a:spcPts val="1200"/>
              </a:spcAft>
              <a:buClr>
                <a:schemeClr val="accent3"/>
              </a:buClr>
            </a:pPr>
            <a:r>
              <a:rPr lang="en-AU" sz="1600" b="1" dirty="0">
                <a:ea typeface="+mn-ea"/>
                <a:cs typeface="+mn-cs"/>
              </a:rPr>
              <a:t>VARIEDADES CLAVES</a:t>
            </a:r>
          </a:p>
          <a:p>
            <a:pPr marL="775663" lvl="3" indent="-285750" defTabSz="914353">
              <a:lnSpc>
                <a:spcPct val="95000"/>
              </a:lnSpc>
              <a:spcBef>
                <a:spcPts val="0"/>
              </a:spcBef>
              <a:spcAft>
                <a:spcPts val="600"/>
              </a:spcAft>
              <a:buClr>
                <a:schemeClr val="accent3"/>
              </a:buClr>
              <a:buFont typeface="Arial" panose="020B0604020202020204" pitchFamily="34" charset="0"/>
              <a:buChar char="•"/>
            </a:pPr>
            <a:r>
              <a:rPr lang="en-AU" sz="1600" dirty="0">
                <a:ea typeface="+mn-ea"/>
                <a:cs typeface="+mn-cs"/>
              </a:rPr>
              <a:t>Semillon Sauvignon Blanc blends</a:t>
            </a:r>
          </a:p>
          <a:p>
            <a:pPr marL="775663" lvl="3" indent="-285750" defTabSz="914353">
              <a:lnSpc>
                <a:spcPct val="95000"/>
              </a:lnSpc>
              <a:spcBef>
                <a:spcPts val="0"/>
              </a:spcBef>
              <a:spcAft>
                <a:spcPts val="600"/>
              </a:spcAft>
              <a:buClr>
                <a:schemeClr val="accent3"/>
              </a:buClr>
              <a:buFont typeface="Arial" panose="020B0604020202020204" pitchFamily="34" charset="0"/>
              <a:buChar char="•"/>
            </a:pPr>
            <a:r>
              <a:rPr lang="en-AU" sz="1600" dirty="0">
                <a:ea typeface="+mn-ea"/>
                <a:cs typeface="+mn-cs"/>
              </a:rPr>
              <a:t>Chardonnay</a:t>
            </a:r>
          </a:p>
          <a:p>
            <a:pPr marL="775663" lvl="3" indent="-285750" defTabSz="914353">
              <a:lnSpc>
                <a:spcPct val="95000"/>
              </a:lnSpc>
              <a:spcBef>
                <a:spcPts val="0"/>
              </a:spcBef>
              <a:spcAft>
                <a:spcPts val="600"/>
              </a:spcAft>
              <a:buClr>
                <a:schemeClr val="accent3"/>
              </a:buClr>
              <a:buFont typeface="Arial" panose="020B0604020202020204" pitchFamily="34" charset="0"/>
              <a:buChar char="•"/>
            </a:pPr>
            <a:r>
              <a:rPr lang="en-AU" sz="1600" dirty="0">
                <a:ea typeface="+mn-ea"/>
                <a:cs typeface="+mn-cs"/>
              </a:rPr>
              <a:t>Cabernet Sauvignon</a:t>
            </a:r>
          </a:p>
          <a:p>
            <a:pPr defTabSz="914353">
              <a:lnSpc>
                <a:spcPct val="95000"/>
              </a:lnSpc>
              <a:spcAft>
                <a:spcPts val="1200"/>
              </a:spcAft>
              <a:buClr>
                <a:schemeClr val="accent3"/>
              </a:buClr>
            </a:pPr>
            <a:endParaRPr lang="en-AU" sz="1600" dirty="0">
              <a:ea typeface="+mn-ea"/>
              <a:cs typeface="+mn-cs"/>
            </a:endParaRPr>
          </a:p>
          <a:p>
            <a:pPr>
              <a:buClr>
                <a:schemeClr val="accent3"/>
              </a:buClr>
            </a:pPr>
            <a:endParaRPr lang="en-US" dirty="0"/>
          </a:p>
        </p:txBody>
      </p:sp>
    </p:spTree>
    <p:extLst>
      <p:ext uri="{BB962C8B-B14F-4D97-AF65-F5344CB8AC3E}">
        <p14:creationId xmlns:p14="http://schemas.microsoft.com/office/powerpoint/2010/main" val="321832940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long shot of a vineyard&#10;&#10;Description automatically generated">
            <a:extLst>
              <a:ext uri="{FF2B5EF4-FFF2-40B4-BE49-F238E27FC236}">
                <a16:creationId xmlns:a16="http://schemas.microsoft.com/office/drawing/2014/main" id="{4CF37427-2C17-CF0D-1FEF-8A4D4E3E0AC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7130" b="17130"/>
          <a:stretch>
            <a:fillRect/>
          </a:stretch>
        </p:blipFill>
        <p:spPr/>
      </p:pic>
      <p:sp>
        <p:nvSpPr>
          <p:cNvPr id="3" name="Title 2">
            <a:extLst>
              <a:ext uri="{FF2B5EF4-FFF2-40B4-BE49-F238E27FC236}">
                <a16:creationId xmlns:a16="http://schemas.microsoft.com/office/drawing/2014/main" id="{11727CE9-FD85-B243-D145-CF94A308CB62}"/>
              </a:ext>
            </a:extLst>
          </p:cNvPr>
          <p:cNvSpPr>
            <a:spLocks noGrp="1"/>
          </p:cNvSpPr>
          <p:nvPr>
            <p:ph type="title"/>
          </p:nvPr>
        </p:nvSpPr>
        <p:spPr>
          <a:xfrm>
            <a:off x="6564313" y="755594"/>
            <a:ext cx="6158452" cy="1325562"/>
          </a:xfrm>
        </p:spPr>
        <p:txBody>
          <a:bodyPr/>
          <a:lstStyle/>
          <a:p>
            <a:r>
              <a:rPr lang="en-US" sz="5400" dirty="0">
                <a:solidFill>
                  <a:schemeClr val="accent2"/>
                </a:solidFill>
              </a:rPr>
              <a:t>Canberra district</a:t>
            </a:r>
          </a:p>
        </p:txBody>
      </p:sp>
      <p:sp>
        <p:nvSpPr>
          <p:cNvPr id="4" name="Text Placeholder 3">
            <a:extLst>
              <a:ext uri="{FF2B5EF4-FFF2-40B4-BE49-F238E27FC236}">
                <a16:creationId xmlns:a16="http://schemas.microsoft.com/office/drawing/2014/main" id="{66FF640A-A75E-9AF8-758A-E146D2D06B2E}"/>
              </a:ext>
            </a:extLst>
          </p:cNvPr>
          <p:cNvSpPr>
            <a:spLocks noGrp="1"/>
          </p:cNvSpPr>
          <p:nvPr>
            <p:ph type="body" sz="quarter" idx="11"/>
          </p:nvPr>
        </p:nvSpPr>
        <p:spPr>
          <a:xfrm>
            <a:off x="6564313" y="2626166"/>
            <a:ext cx="4354699" cy="1636741"/>
          </a:xfrm>
        </p:spPr>
        <p:txBody>
          <a:bodyPr/>
          <a:lstStyle/>
          <a:p>
            <a:pPr marL="285750" indent="-285750" defTabSz="914353">
              <a:lnSpc>
                <a:spcPct val="95000"/>
              </a:lnSpc>
              <a:spcAft>
                <a:spcPts val="1200"/>
              </a:spcAft>
              <a:buClr>
                <a:schemeClr val="accent3"/>
              </a:buClr>
              <a:buFont typeface="Arial" panose="020B0604020202020204" pitchFamily="34" charset="0"/>
              <a:buChar char="•"/>
            </a:pPr>
            <a:r>
              <a:rPr lang="en-AU" sz="1600" dirty="0">
                <a:ea typeface="+mn-ea"/>
                <a:cs typeface="+mn-cs"/>
              </a:rPr>
              <a:t>Una </a:t>
            </a:r>
            <a:r>
              <a:rPr lang="en-AU" sz="1600" dirty="0" err="1">
                <a:ea typeface="+mn-ea"/>
                <a:cs typeface="+mn-cs"/>
              </a:rPr>
              <a:t>región</a:t>
            </a:r>
            <a:r>
              <a:rPr lang="en-AU" sz="1600" dirty="0">
                <a:ea typeface="+mn-ea"/>
                <a:cs typeface="+mn-cs"/>
              </a:rPr>
              <a:t> </a:t>
            </a:r>
            <a:r>
              <a:rPr lang="en-AU" sz="1600" dirty="0" err="1">
                <a:ea typeface="+mn-ea"/>
                <a:cs typeface="+mn-cs"/>
              </a:rPr>
              <a:t>vinícola</a:t>
            </a:r>
            <a:r>
              <a:rPr lang="en-AU" sz="1600" dirty="0">
                <a:ea typeface="+mn-ea"/>
                <a:cs typeface="+mn-cs"/>
              </a:rPr>
              <a:t> </a:t>
            </a:r>
            <a:r>
              <a:rPr lang="en-AU" sz="1600" dirty="0" err="1">
                <a:ea typeface="+mn-ea"/>
                <a:cs typeface="+mn-cs"/>
              </a:rPr>
              <a:t>relativamente</a:t>
            </a:r>
            <a:r>
              <a:rPr lang="en-AU" sz="1600" dirty="0">
                <a:ea typeface="+mn-ea"/>
                <a:cs typeface="+mn-cs"/>
              </a:rPr>
              <a:t> </a:t>
            </a:r>
            <a:r>
              <a:rPr lang="en-AU" sz="1600" dirty="0" err="1">
                <a:ea typeface="+mn-ea"/>
                <a:cs typeface="+mn-cs"/>
              </a:rPr>
              <a:t>joven</a:t>
            </a:r>
            <a:r>
              <a:rPr lang="en-AU" sz="1600" dirty="0">
                <a:ea typeface="+mn-ea"/>
                <a:cs typeface="+mn-cs"/>
              </a:rPr>
              <a:t> </a:t>
            </a:r>
            <a:r>
              <a:rPr lang="en-AU" sz="1600" dirty="0" err="1">
                <a:ea typeface="+mn-ea"/>
                <a:cs typeface="+mn-cs"/>
              </a:rPr>
              <a:t>que</a:t>
            </a:r>
            <a:r>
              <a:rPr lang="en-AU" sz="1600" dirty="0">
                <a:ea typeface="+mn-ea"/>
                <a:cs typeface="+mn-cs"/>
              </a:rPr>
              <a:t> produce vinos premium </a:t>
            </a:r>
          </a:p>
          <a:p>
            <a:pPr marL="285750" indent="-285750" defTabSz="914353">
              <a:lnSpc>
                <a:spcPct val="95000"/>
              </a:lnSpc>
              <a:spcAft>
                <a:spcPts val="1200"/>
              </a:spcAft>
              <a:buClr>
                <a:schemeClr val="accent3"/>
              </a:buClr>
              <a:buFont typeface="Arial" panose="020B0604020202020204" pitchFamily="34" charset="0"/>
              <a:buChar char="•"/>
            </a:pPr>
            <a:r>
              <a:rPr lang="en-AU" sz="1600" dirty="0">
                <a:ea typeface="+mn-ea"/>
                <a:cs typeface="+mn-cs"/>
              </a:rPr>
              <a:t>Abarca </a:t>
            </a:r>
            <a:r>
              <a:rPr lang="en-AU" sz="1600" dirty="0" err="1">
                <a:ea typeface="+mn-ea"/>
                <a:cs typeface="+mn-cs"/>
              </a:rPr>
              <a:t>viñas</a:t>
            </a:r>
            <a:r>
              <a:rPr lang="en-AU" sz="1600" dirty="0">
                <a:ea typeface="+mn-ea"/>
                <a:cs typeface="+mn-cs"/>
              </a:rPr>
              <a:t> </a:t>
            </a:r>
            <a:r>
              <a:rPr lang="en-AU" sz="1600" dirty="0" err="1">
                <a:ea typeface="+mn-ea"/>
                <a:cs typeface="+mn-cs"/>
              </a:rPr>
              <a:t>en</a:t>
            </a:r>
            <a:r>
              <a:rPr lang="en-AU" sz="1600" dirty="0">
                <a:ea typeface="+mn-ea"/>
                <a:cs typeface="+mn-cs"/>
              </a:rPr>
              <a:t> ACT y NSW </a:t>
            </a:r>
          </a:p>
          <a:p>
            <a:pPr marL="285750" indent="-285750" defTabSz="914353">
              <a:lnSpc>
                <a:spcPct val="95000"/>
              </a:lnSpc>
              <a:spcAft>
                <a:spcPts val="1200"/>
              </a:spcAft>
              <a:buClr>
                <a:schemeClr val="accent3"/>
              </a:buClr>
              <a:buFont typeface="Arial" panose="020B0604020202020204" pitchFamily="34" charset="0"/>
              <a:buChar char="•"/>
            </a:pPr>
            <a:r>
              <a:rPr lang="en-AU" sz="1600" dirty="0" err="1">
                <a:ea typeface="+mn-ea"/>
                <a:cs typeface="+mn-cs"/>
              </a:rPr>
              <a:t>Clima</a:t>
            </a:r>
            <a:r>
              <a:rPr lang="en-AU" sz="1600" dirty="0">
                <a:ea typeface="+mn-ea"/>
                <a:cs typeface="+mn-cs"/>
              </a:rPr>
              <a:t> continental de </a:t>
            </a:r>
            <a:r>
              <a:rPr lang="en-AU" sz="1600" dirty="0" err="1">
                <a:ea typeface="+mn-ea"/>
                <a:cs typeface="+mn-cs"/>
              </a:rPr>
              <a:t>temperaturas</a:t>
            </a:r>
            <a:r>
              <a:rPr lang="en-AU" sz="1600" dirty="0">
                <a:ea typeface="+mn-ea"/>
                <a:cs typeface="+mn-cs"/>
              </a:rPr>
              <a:t> </a:t>
            </a:r>
            <a:r>
              <a:rPr lang="en-AU" sz="1600" dirty="0" err="1">
                <a:ea typeface="+mn-ea"/>
                <a:cs typeface="+mn-cs"/>
              </a:rPr>
              <a:t>extremas</a:t>
            </a:r>
            <a:endParaRPr lang="en-AU" sz="1600" dirty="0">
              <a:ea typeface="+mn-ea"/>
              <a:cs typeface="+mn-cs"/>
            </a:endParaRPr>
          </a:p>
          <a:p>
            <a:pPr lvl="2" defTabSz="914353">
              <a:lnSpc>
                <a:spcPct val="95000"/>
              </a:lnSpc>
              <a:spcAft>
                <a:spcPts val="1200"/>
              </a:spcAft>
              <a:buClr>
                <a:schemeClr val="accent3"/>
              </a:buClr>
            </a:pPr>
            <a:endParaRPr lang="en-AU" sz="1600" b="1" dirty="0">
              <a:ea typeface="+mn-ea"/>
              <a:cs typeface="+mn-cs"/>
            </a:endParaRPr>
          </a:p>
          <a:p>
            <a:pPr lvl="3" defTabSz="914353">
              <a:lnSpc>
                <a:spcPct val="95000"/>
              </a:lnSpc>
              <a:spcAft>
                <a:spcPts val="1200"/>
              </a:spcAft>
              <a:buClr>
                <a:schemeClr val="accent3"/>
              </a:buClr>
            </a:pPr>
            <a:r>
              <a:rPr lang="en-AU" sz="1600" b="1" dirty="0">
                <a:ea typeface="+mn-ea"/>
                <a:cs typeface="+mn-cs"/>
              </a:rPr>
              <a:t>VARIEDADES CLAVES</a:t>
            </a:r>
          </a:p>
          <a:p>
            <a:pPr marL="775663" lvl="3"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Riesling</a:t>
            </a:r>
          </a:p>
          <a:p>
            <a:pPr marL="775663" lvl="3"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Shiraz</a:t>
            </a:r>
          </a:p>
          <a:p>
            <a:pPr marL="285750" indent="-285750" defTabSz="914353">
              <a:lnSpc>
                <a:spcPct val="95000"/>
              </a:lnSpc>
              <a:spcAft>
                <a:spcPts val="1200"/>
              </a:spcAft>
              <a:buClr>
                <a:schemeClr val="accent3"/>
              </a:buClr>
              <a:buFont typeface="Arial" panose="020B0604020202020204" pitchFamily="34" charset="0"/>
              <a:buChar char="•"/>
            </a:pPr>
            <a:endParaRPr lang="en-AU" sz="1600" dirty="0">
              <a:ea typeface="+mn-ea"/>
              <a:cs typeface="+mn-cs"/>
            </a:endParaRPr>
          </a:p>
          <a:p>
            <a:pPr>
              <a:buClr>
                <a:schemeClr val="accent3"/>
              </a:buClr>
            </a:pPr>
            <a:endParaRPr lang="en-US" dirty="0"/>
          </a:p>
        </p:txBody>
      </p:sp>
    </p:spTree>
    <p:extLst>
      <p:ext uri="{BB962C8B-B14F-4D97-AF65-F5344CB8AC3E}">
        <p14:creationId xmlns:p14="http://schemas.microsoft.com/office/powerpoint/2010/main" val="259630789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een field with trees&#10;&#10;Description automatically generated with medium confidence">
            <a:extLst>
              <a:ext uri="{FF2B5EF4-FFF2-40B4-BE49-F238E27FC236}">
                <a16:creationId xmlns:a16="http://schemas.microsoft.com/office/drawing/2014/main" id="{E23B9BAF-3853-4B62-310D-ADB912AB61B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7130" b="17130"/>
          <a:stretch>
            <a:fillRect/>
          </a:stretch>
        </p:blipFill>
        <p:spPr/>
      </p:pic>
      <p:sp>
        <p:nvSpPr>
          <p:cNvPr id="3" name="Title 2">
            <a:extLst>
              <a:ext uri="{FF2B5EF4-FFF2-40B4-BE49-F238E27FC236}">
                <a16:creationId xmlns:a16="http://schemas.microsoft.com/office/drawing/2014/main" id="{B120C58F-466F-55C0-4575-76877134BF8A}"/>
              </a:ext>
            </a:extLst>
          </p:cNvPr>
          <p:cNvSpPr>
            <a:spLocks noGrp="1"/>
          </p:cNvSpPr>
          <p:nvPr>
            <p:ph type="title"/>
          </p:nvPr>
        </p:nvSpPr>
        <p:spPr>
          <a:xfrm>
            <a:off x="6564313" y="757103"/>
            <a:ext cx="5067298" cy="1325562"/>
          </a:xfrm>
        </p:spPr>
        <p:txBody>
          <a:bodyPr/>
          <a:lstStyle/>
          <a:p>
            <a:r>
              <a:rPr lang="en-US" sz="5400" dirty="0">
                <a:solidFill>
                  <a:schemeClr val="accent2"/>
                </a:solidFill>
              </a:rPr>
              <a:t>Hunter valley</a:t>
            </a:r>
          </a:p>
        </p:txBody>
      </p:sp>
      <p:sp>
        <p:nvSpPr>
          <p:cNvPr id="4" name="Text Placeholder 3">
            <a:extLst>
              <a:ext uri="{FF2B5EF4-FFF2-40B4-BE49-F238E27FC236}">
                <a16:creationId xmlns:a16="http://schemas.microsoft.com/office/drawing/2014/main" id="{8716F109-A448-CAC8-9681-E9BD5363A895}"/>
              </a:ext>
            </a:extLst>
          </p:cNvPr>
          <p:cNvSpPr>
            <a:spLocks noGrp="1"/>
          </p:cNvSpPr>
          <p:nvPr>
            <p:ph type="body" sz="quarter" idx="11"/>
          </p:nvPr>
        </p:nvSpPr>
        <p:spPr>
          <a:xfrm>
            <a:off x="6564313" y="2665523"/>
            <a:ext cx="5067298" cy="5495616"/>
          </a:xfrm>
        </p:spPr>
        <p:txBody>
          <a:bodyPr vert="horz" lIns="0" tIns="0" rIns="0" bIns="0" rtlCol="0" anchor="t">
            <a:noAutofit/>
          </a:bodyPr>
          <a:lstStyle/>
          <a:p>
            <a:pPr marL="285750" indent="-285750" defTabSz="914353">
              <a:lnSpc>
                <a:spcPct val="95000"/>
              </a:lnSpc>
              <a:spcAft>
                <a:spcPts val="1200"/>
              </a:spcAft>
              <a:buClr>
                <a:schemeClr val="accent3"/>
              </a:buClr>
              <a:buFont typeface="Arial" panose="020B0604020202020204" pitchFamily="34" charset="0"/>
              <a:buChar char="•"/>
            </a:pPr>
            <a:r>
              <a:rPr lang="en-AU" sz="1600" dirty="0">
                <a:latin typeface="Neue Haas Grotesk Text Pro"/>
                <a:ea typeface="+mn-ea"/>
                <a:cs typeface="+mn-cs"/>
              </a:rPr>
              <a:t>La primera región vinícola comercial de Australia </a:t>
            </a:r>
          </a:p>
          <a:p>
            <a:pPr marL="285750" indent="-285750" defTabSz="914353">
              <a:lnSpc>
                <a:spcPct val="95000"/>
              </a:lnSpc>
              <a:spcAft>
                <a:spcPts val="1200"/>
              </a:spcAft>
              <a:buClr>
                <a:schemeClr val="accent3"/>
              </a:buClr>
              <a:buFont typeface="Arial" panose="020B0604020202020204" pitchFamily="34" charset="0"/>
              <a:buChar char="•"/>
            </a:pPr>
            <a:r>
              <a:rPr lang="en-AU" sz="1600" dirty="0">
                <a:latin typeface="Neue Haas Grotesk Text Pro"/>
                <a:ea typeface="+mn-ea"/>
                <a:cs typeface="+mn-cs"/>
              </a:rPr>
              <a:t>Tiene algunas de las </a:t>
            </a:r>
            <a:r>
              <a:rPr lang="en-AU" sz="1600" dirty="0" err="1">
                <a:latin typeface="Neue Haas Grotesk Text Pro"/>
                <a:ea typeface="+mn-ea"/>
                <a:cs typeface="+mn-cs"/>
              </a:rPr>
              <a:t>cepas</a:t>
            </a:r>
            <a:r>
              <a:rPr lang="en-AU" sz="1600" dirty="0">
                <a:latin typeface="Neue Haas Grotesk Text Pro"/>
                <a:ea typeface="+mn-ea"/>
                <a:cs typeface="+mn-cs"/>
              </a:rPr>
              <a:t> </a:t>
            </a:r>
            <a:r>
              <a:rPr lang="en-AU" sz="1600" dirty="0" err="1">
                <a:latin typeface="Neue Haas Grotesk Text Pro"/>
                <a:ea typeface="+mn-ea"/>
                <a:cs typeface="+mn-cs"/>
              </a:rPr>
              <a:t>más</a:t>
            </a:r>
            <a:r>
              <a:rPr lang="en-AU" sz="1600" dirty="0">
                <a:latin typeface="Neue Haas Grotesk Text Pro"/>
                <a:ea typeface="+mn-ea"/>
                <a:cs typeface="+mn-cs"/>
              </a:rPr>
              <a:t> </a:t>
            </a:r>
            <a:r>
              <a:rPr lang="en-AU" sz="1600" dirty="0" err="1">
                <a:latin typeface="Neue Haas Grotesk Text Pro"/>
                <a:ea typeface="+mn-ea"/>
                <a:cs typeface="+mn-cs"/>
              </a:rPr>
              <a:t>viejas</a:t>
            </a:r>
            <a:r>
              <a:rPr lang="en-AU" sz="1600" dirty="0">
                <a:latin typeface="Neue Haas Grotesk Text Pro"/>
                <a:ea typeface="+mn-ea"/>
                <a:cs typeface="+mn-cs"/>
              </a:rPr>
              <a:t> del </a:t>
            </a:r>
            <a:r>
              <a:rPr lang="en-AU" sz="1600" dirty="0" err="1">
                <a:latin typeface="Neue Haas Grotesk Text Pro"/>
                <a:ea typeface="+mn-ea"/>
                <a:cs typeface="+mn-cs"/>
              </a:rPr>
              <a:t>mundo</a:t>
            </a:r>
            <a:r>
              <a:rPr lang="en-AU" sz="1600" dirty="0">
                <a:latin typeface="Neue Haas Grotesk Text Pro"/>
                <a:ea typeface="+mn-ea"/>
                <a:cs typeface="+mn-cs"/>
              </a:rPr>
              <a:t> </a:t>
            </a:r>
          </a:p>
          <a:p>
            <a:pPr marL="285750" indent="-285750" defTabSz="914353">
              <a:lnSpc>
                <a:spcPct val="95000"/>
              </a:lnSpc>
              <a:spcAft>
                <a:spcPts val="1200"/>
              </a:spcAft>
              <a:buClr>
                <a:schemeClr val="accent3"/>
              </a:buClr>
              <a:buFont typeface="Arial" panose="020B0604020202020204" pitchFamily="34" charset="0"/>
              <a:buChar char="•"/>
            </a:pPr>
            <a:r>
              <a:rPr lang="en-AU" sz="1600" dirty="0">
                <a:latin typeface="Neue Haas Grotesk Text Pro"/>
                <a:ea typeface="+mn-ea"/>
                <a:cs typeface="+mn-cs"/>
              </a:rPr>
              <a:t>Clima subtropical con influencias marítimas</a:t>
            </a:r>
          </a:p>
          <a:p>
            <a:pPr marL="285750" indent="-285750" defTabSz="914353">
              <a:lnSpc>
                <a:spcPct val="95000"/>
              </a:lnSpc>
              <a:spcAft>
                <a:spcPts val="1200"/>
              </a:spcAft>
              <a:buClr>
                <a:schemeClr val="accent3"/>
              </a:buClr>
              <a:buFont typeface="Arial" panose="020B0604020202020204" pitchFamily="34" charset="0"/>
              <a:buChar char="•"/>
            </a:pPr>
            <a:endParaRPr lang="en-AU" sz="1600" dirty="0">
              <a:ea typeface="+mn-ea"/>
              <a:cs typeface="+mn-cs"/>
            </a:endParaRPr>
          </a:p>
          <a:p>
            <a:pPr lvl="4" defTabSz="914353">
              <a:lnSpc>
                <a:spcPct val="95000"/>
              </a:lnSpc>
              <a:spcAft>
                <a:spcPts val="1200"/>
              </a:spcAft>
              <a:buClr>
                <a:schemeClr val="accent3"/>
              </a:buClr>
            </a:pPr>
            <a:r>
              <a:rPr lang="en-AU" sz="1600" b="1" dirty="0">
                <a:ea typeface="+mn-ea"/>
                <a:cs typeface="+mn-cs"/>
              </a:rPr>
              <a:t>VARIEDADES CLAVES</a:t>
            </a:r>
          </a:p>
          <a:p>
            <a:pPr marL="938968" lvl="4"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Semillon</a:t>
            </a:r>
          </a:p>
          <a:p>
            <a:pPr marL="938968" lvl="4"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Chardonnay</a:t>
            </a:r>
          </a:p>
          <a:p>
            <a:pPr marL="938968" lvl="4"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Shiraz</a:t>
            </a:r>
          </a:p>
          <a:p>
            <a:pPr>
              <a:buClr>
                <a:schemeClr val="accent3"/>
              </a:buClr>
            </a:pPr>
            <a:endParaRPr lang="en-US" dirty="0"/>
          </a:p>
        </p:txBody>
      </p:sp>
    </p:spTree>
    <p:extLst>
      <p:ext uri="{BB962C8B-B14F-4D97-AF65-F5344CB8AC3E}">
        <p14:creationId xmlns:p14="http://schemas.microsoft.com/office/powerpoint/2010/main" val="267652079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row of rows of vines&#10;&#10;Description automatically generated">
            <a:extLst>
              <a:ext uri="{FF2B5EF4-FFF2-40B4-BE49-F238E27FC236}">
                <a16:creationId xmlns:a16="http://schemas.microsoft.com/office/drawing/2014/main" id="{9D71747F-E6E9-E495-6640-792673FF655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215" r="16215"/>
          <a:stretch>
            <a:fillRect/>
          </a:stretch>
        </p:blipFill>
        <p:spPr/>
      </p:pic>
      <p:sp>
        <p:nvSpPr>
          <p:cNvPr id="3" name="Title 2">
            <a:extLst>
              <a:ext uri="{FF2B5EF4-FFF2-40B4-BE49-F238E27FC236}">
                <a16:creationId xmlns:a16="http://schemas.microsoft.com/office/drawing/2014/main" id="{EB7D07CB-0B78-E024-E7C4-4254A5A0C960}"/>
              </a:ext>
            </a:extLst>
          </p:cNvPr>
          <p:cNvSpPr>
            <a:spLocks noGrp="1"/>
          </p:cNvSpPr>
          <p:nvPr>
            <p:ph type="title"/>
          </p:nvPr>
        </p:nvSpPr>
        <p:spPr>
          <a:xfrm>
            <a:off x="6564313" y="701273"/>
            <a:ext cx="6158452" cy="1325562"/>
          </a:xfrm>
        </p:spPr>
        <p:txBody>
          <a:bodyPr/>
          <a:lstStyle/>
          <a:p>
            <a:r>
              <a:rPr lang="en-US" sz="5400">
                <a:solidFill>
                  <a:schemeClr val="accent2"/>
                </a:solidFill>
              </a:rPr>
              <a:t>orange</a:t>
            </a:r>
          </a:p>
        </p:txBody>
      </p:sp>
      <p:sp>
        <p:nvSpPr>
          <p:cNvPr id="4" name="Text Placeholder 3">
            <a:extLst>
              <a:ext uri="{FF2B5EF4-FFF2-40B4-BE49-F238E27FC236}">
                <a16:creationId xmlns:a16="http://schemas.microsoft.com/office/drawing/2014/main" id="{68DE83A3-80F5-1DD6-4DDB-E56BE6A8AB12}"/>
              </a:ext>
            </a:extLst>
          </p:cNvPr>
          <p:cNvSpPr>
            <a:spLocks noGrp="1"/>
          </p:cNvSpPr>
          <p:nvPr>
            <p:ph type="body" sz="quarter" idx="11"/>
          </p:nvPr>
        </p:nvSpPr>
        <p:spPr>
          <a:xfrm>
            <a:off x="6564313" y="1709754"/>
            <a:ext cx="5170487" cy="5495616"/>
          </a:xfrm>
        </p:spPr>
        <p:txBody>
          <a:bodyPr vert="horz" lIns="0" tIns="0" rIns="0" bIns="0" rtlCol="0" anchor="t">
            <a:noAutofit/>
          </a:bodyPr>
          <a:lstStyle/>
          <a:p>
            <a:pPr marL="285750" indent="-285750" defTabSz="914353">
              <a:lnSpc>
                <a:spcPct val="95000"/>
              </a:lnSpc>
              <a:spcAft>
                <a:spcPts val="1200"/>
              </a:spcAft>
              <a:buClr>
                <a:schemeClr val="accent3"/>
              </a:buClr>
              <a:buFont typeface="Arial" panose="020B0604020202020204" pitchFamily="34" charset="0"/>
              <a:buChar char="•"/>
            </a:pPr>
            <a:r>
              <a:rPr lang="en-AU" sz="1600" dirty="0">
                <a:latin typeface="Neue Haas Grotesk Text Pro"/>
                <a:ea typeface="+mn-ea"/>
                <a:cs typeface="+mn-cs"/>
              </a:rPr>
              <a:t>Una </a:t>
            </a:r>
            <a:r>
              <a:rPr lang="en-AU" sz="1600" dirty="0" err="1">
                <a:latin typeface="Neue Haas Grotesk Text Pro"/>
                <a:ea typeface="+mn-ea"/>
                <a:cs typeface="+mn-cs"/>
              </a:rPr>
              <a:t>región</a:t>
            </a:r>
            <a:r>
              <a:rPr lang="en-AU" sz="1600" dirty="0">
                <a:latin typeface="Neue Haas Grotesk Text Pro"/>
                <a:ea typeface="+mn-ea"/>
                <a:cs typeface="+mn-cs"/>
              </a:rPr>
              <a:t> de </a:t>
            </a:r>
            <a:r>
              <a:rPr lang="en-AU" sz="1600" dirty="0" err="1">
                <a:latin typeface="Neue Haas Grotesk Text Pro"/>
                <a:ea typeface="+mn-ea"/>
                <a:cs typeface="+mn-cs"/>
              </a:rPr>
              <a:t>clima</a:t>
            </a:r>
            <a:r>
              <a:rPr lang="en-AU" sz="1600" dirty="0">
                <a:latin typeface="Neue Haas Grotesk Text Pro"/>
                <a:ea typeface="+mn-ea"/>
                <a:cs typeface="+mn-cs"/>
              </a:rPr>
              <a:t> fresco </a:t>
            </a:r>
            <a:r>
              <a:rPr lang="en-AU" sz="1600" dirty="0" err="1">
                <a:latin typeface="Neue Haas Grotesk Text Pro"/>
                <a:ea typeface="+mn-ea"/>
                <a:cs typeface="+mn-cs"/>
              </a:rPr>
              <a:t>en</a:t>
            </a:r>
            <a:r>
              <a:rPr lang="en-AU" sz="1600" dirty="0">
                <a:latin typeface="Neue Haas Grotesk Text Pro"/>
                <a:ea typeface="+mn-ea"/>
                <a:cs typeface="+mn-cs"/>
              </a:rPr>
              <a:t> auge </a:t>
            </a:r>
            <a:r>
              <a:rPr lang="en-AU" sz="1600" dirty="0" err="1">
                <a:latin typeface="Neue Haas Grotesk Text Pro"/>
                <a:ea typeface="+mn-ea"/>
                <a:cs typeface="+mn-cs"/>
              </a:rPr>
              <a:t>que</a:t>
            </a:r>
            <a:r>
              <a:rPr lang="en-AU" sz="1600" dirty="0">
                <a:latin typeface="Neue Haas Grotesk Text Pro"/>
                <a:ea typeface="+mn-ea"/>
                <a:cs typeface="+mn-cs"/>
              </a:rPr>
              <a:t> produce </a:t>
            </a:r>
            <a:r>
              <a:rPr lang="en-AU" sz="1600" dirty="0" err="1">
                <a:latin typeface="Neue Haas Grotesk Text Pro"/>
                <a:ea typeface="+mn-ea"/>
                <a:cs typeface="+mn-cs"/>
              </a:rPr>
              <a:t>una</a:t>
            </a:r>
            <a:r>
              <a:rPr lang="en-AU" sz="1600" dirty="0">
                <a:latin typeface="Neue Haas Grotesk Text Pro"/>
                <a:ea typeface="+mn-ea"/>
                <a:cs typeface="+mn-cs"/>
              </a:rPr>
              <a:t> gama </a:t>
            </a:r>
            <a:r>
              <a:rPr lang="en-AU" sz="1600" dirty="0" err="1">
                <a:latin typeface="Neue Haas Grotesk Text Pro"/>
                <a:ea typeface="+mn-ea"/>
                <a:cs typeface="+mn-cs"/>
              </a:rPr>
              <a:t>creciente</a:t>
            </a:r>
            <a:r>
              <a:rPr lang="en-AU" sz="1600" dirty="0">
                <a:latin typeface="Neue Haas Grotesk Text Pro"/>
                <a:ea typeface="+mn-ea"/>
                <a:cs typeface="+mn-cs"/>
              </a:rPr>
              <a:t> de vinos de </a:t>
            </a:r>
            <a:r>
              <a:rPr lang="en-AU" sz="1600" dirty="0" err="1">
                <a:latin typeface="Neue Haas Grotesk Text Pro"/>
                <a:ea typeface="+mn-ea"/>
                <a:cs typeface="+mn-cs"/>
              </a:rPr>
              <a:t>alta</a:t>
            </a:r>
            <a:r>
              <a:rPr lang="en-AU" sz="1600" dirty="0">
                <a:latin typeface="Neue Haas Grotesk Text Pro"/>
                <a:ea typeface="+mn-ea"/>
                <a:cs typeface="+mn-cs"/>
              </a:rPr>
              <a:t> </a:t>
            </a:r>
            <a:r>
              <a:rPr lang="en-AU" sz="1600" dirty="0" err="1">
                <a:latin typeface="Neue Haas Grotesk Text Pro"/>
                <a:ea typeface="+mn-ea"/>
                <a:cs typeface="+mn-cs"/>
              </a:rPr>
              <a:t>calidad</a:t>
            </a:r>
            <a:r>
              <a:rPr lang="en-AU" sz="1600" dirty="0">
                <a:latin typeface="Neue Haas Grotesk Text Pro"/>
                <a:ea typeface="+mn-ea"/>
                <a:cs typeface="+mn-cs"/>
              </a:rPr>
              <a:t>.</a:t>
            </a:r>
            <a:endParaRPr lang="en-US">
              <a:ea typeface="+mn-ea"/>
              <a:cs typeface="+mn-cs"/>
            </a:endParaRPr>
          </a:p>
          <a:p>
            <a:pPr marL="285750" indent="-285750" defTabSz="914353">
              <a:lnSpc>
                <a:spcPct val="95000"/>
              </a:lnSpc>
              <a:spcAft>
                <a:spcPts val="1200"/>
              </a:spcAft>
              <a:buClr>
                <a:schemeClr val="accent3"/>
              </a:buClr>
              <a:buFont typeface="Arial" panose="020B0604020202020204" pitchFamily="34" charset="0"/>
              <a:buChar char="•"/>
            </a:pPr>
            <a:r>
              <a:rPr lang="en-AU" sz="1600" dirty="0">
                <a:latin typeface="Neue Haas Grotesk Text Pro"/>
                <a:ea typeface="+mn-ea"/>
                <a:cs typeface="+mn-cs"/>
              </a:rPr>
              <a:t>Tiene unas de las altitudes </a:t>
            </a:r>
            <a:r>
              <a:rPr lang="en-AU" sz="1600" dirty="0" err="1">
                <a:latin typeface="Neue Haas Grotesk Text Pro"/>
                <a:ea typeface="+mn-ea"/>
                <a:cs typeface="+mn-cs"/>
              </a:rPr>
              <a:t>más</a:t>
            </a:r>
            <a:r>
              <a:rPr lang="en-AU" sz="1600" dirty="0">
                <a:latin typeface="Neue Haas Grotesk Text Pro"/>
                <a:ea typeface="+mn-ea"/>
                <a:cs typeface="+mn-cs"/>
              </a:rPr>
              <a:t> </a:t>
            </a:r>
            <a:r>
              <a:rPr lang="en-AU" sz="1600" dirty="0" err="1">
                <a:latin typeface="Neue Haas Grotesk Text Pro"/>
                <a:ea typeface="+mn-ea"/>
                <a:cs typeface="+mn-cs"/>
              </a:rPr>
              <a:t>elevadas</a:t>
            </a:r>
            <a:r>
              <a:rPr lang="en-AU" sz="1600" dirty="0">
                <a:latin typeface="Neue Haas Grotesk Text Pro"/>
                <a:ea typeface="+mn-ea"/>
                <a:cs typeface="+mn-cs"/>
              </a:rPr>
              <a:t> </a:t>
            </a:r>
            <a:r>
              <a:rPr lang="en-AU" sz="1600" dirty="0" err="1">
                <a:latin typeface="Neue Haas Grotesk Text Pro"/>
                <a:ea typeface="+mn-ea"/>
                <a:cs typeface="+mn-cs"/>
              </a:rPr>
              <a:t>en</a:t>
            </a:r>
            <a:r>
              <a:rPr lang="en-AU" sz="1600" dirty="0">
                <a:latin typeface="Neue Haas Grotesk Text Pro"/>
                <a:ea typeface="+mn-ea"/>
                <a:cs typeface="+mn-cs"/>
              </a:rPr>
              <a:t> Australia.</a:t>
            </a:r>
            <a:endParaRPr lang="en-AU" sz="1600" dirty="0">
              <a:ea typeface="+mn-ea"/>
              <a:cs typeface="+mn-cs"/>
            </a:endParaRPr>
          </a:p>
          <a:p>
            <a:pPr marL="285750" indent="-285750" defTabSz="914353">
              <a:lnSpc>
                <a:spcPct val="95000"/>
              </a:lnSpc>
              <a:spcAft>
                <a:spcPts val="1200"/>
              </a:spcAft>
              <a:buClr>
                <a:schemeClr val="accent3"/>
              </a:buClr>
              <a:buFont typeface="Arial" panose="020B0604020202020204" pitchFamily="34" charset="0"/>
              <a:buChar char="•"/>
            </a:pPr>
            <a:r>
              <a:rPr lang="en-AU" sz="1600" dirty="0">
                <a:latin typeface="Neue Haas Grotesk Text Pro"/>
                <a:ea typeface="+mn-ea"/>
                <a:cs typeface="+mn-cs"/>
              </a:rPr>
              <a:t>Clima continental que se caracteriza por cálidos días de verano, noches frescas y otoños secos.</a:t>
            </a:r>
          </a:p>
          <a:p>
            <a:pPr marL="285750" indent="-285750" defTabSz="914353">
              <a:lnSpc>
                <a:spcPct val="95000"/>
              </a:lnSpc>
              <a:spcAft>
                <a:spcPts val="1200"/>
              </a:spcAft>
              <a:buClr>
                <a:schemeClr val="accent3"/>
              </a:buClr>
              <a:buFont typeface="Arial" panose="020B0604020202020204" pitchFamily="34" charset="0"/>
              <a:buChar char="•"/>
            </a:pPr>
            <a:endParaRPr lang="en-AU" sz="1600" b="1" dirty="0">
              <a:ea typeface="+mn-ea"/>
              <a:cs typeface="+mn-cs"/>
            </a:endParaRPr>
          </a:p>
          <a:p>
            <a:pPr lvl="3" defTabSz="914353">
              <a:lnSpc>
                <a:spcPct val="95000"/>
              </a:lnSpc>
              <a:spcAft>
                <a:spcPts val="1200"/>
              </a:spcAft>
              <a:buClr>
                <a:schemeClr val="accent3"/>
              </a:buClr>
            </a:pPr>
            <a:r>
              <a:rPr lang="en-AU" sz="1600" b="1" dirty="0">
                <a:ea typeface="+mn-ea"/>
                <a:cs typeface="+mn-cs"/>
              </a:rPr>
              <a:t>VARIEDADES CLAVES</a:t>
            </a:r>
          </a:p>
          <a:p>
            <a:pPr marL="775663" lvl="3"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Chardonnay</a:t>
            </a:r>
          </a:p>
          <a:p>
            <a:pPr marL="775663" lvl="3"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Sauvignon Blanc</a:t>
            </a:r>
          </a:p>
          <a:p>
            <a:pPr marL="775663" lvl="3"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Shiraz</a:t>
            </a:r>
          </a:p>
          <a:p>
            <a:pPr marL="775663" lvl="3"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Cabernet Sauvignon</a:t>
            </a:r>
          </a:p>
          <a:p>
            <a:pPr>
              <a:buClr>
                <a:schemeClr val="accent3"/>
              </a:buClr>
            </a:pPr>
            <a:endParaRPr lang="en-US" dirty="0"/>
          </a:p>
        </p:txBody>
      </p:sp>
    </p:spTree>
    <p:extLst>
      <p:ext uri="{BB962C8B-B14F-4D97-AF65-F5344CB8AC3E}">
        <p14:creationId xmlns:p14="http://schemas.microsoft.com/office/powerpoint/2010/main" val="214121780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landscape with trees and a river&#10;&#10;Description automatically generated">
            <a:extLst>
              <a:ext uri="{FF2B5EF4-FFF2-40B4-BE49-F238E27FC236}">
                <a16:creationId xmlns:a16="http://schemas.microsoft.com/office/drawing/2014/main" id="{AFCF8913-4B65-7EB4-7538-0EFA1B6C886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207" r="16207"/>
          <a:stretch>
            <a:fillRect/>
          </a:stretch>
        </p:blipFill>
        <p:spPr/>
      </p:pic>
      <p:sp>
        <p:nvSpPr>
          <p:cNvPr id="3" name="Title 2">
            <a:extLst>
              <a:ext uri="{FF2B5EF4-FFF2-40B4-BE49-F238E27FC236}">
                <a16:creationId xmlns:a16="http://schemas.microsoft.com/office/drawing/2014/main" id="{AC06F673-31AE-C52D-182B-6743C8D3241E}"/>
              </a:ext>
            </a:extLst>
          </p:cNvPr>
          <p:cNvSpPr>
            <a:spLocks noGrp="1"/>
          </p:cNvSpPr>
          <p:nvPr>
            <p:ph type="title"/>
          </p:nvPr>
        </p:nvSpPr>
        <p:spPr>
          <a:xfrm>
            <a:off x="6564313" y="520204"/>
            <a:ext cx="6158452" cy="1325562"/>
          </a:xfrm>
        </p:spPr>
        <p:txBody>
          <a:bodyPr/>
          <a:lstStyle/>
          <a:p>
            <a:r>
              <a:rPr lang="en-US" sz="5400" dirty="0">
                <a:solidFill>
                  <a:schemeClr val="accent2"/>
                </a:solidFill>
              </a:rPr>
              <a:t>Mornington peninsula</a:t>
            </a:r>
          </a:p>
        </p:txBody>
      </p:sp>
      <p:sp>
        <p:nvSpPr>
          <p:cNvPr id="4" name="Text Placeholder 3">
            <a:extLst>
              <a:ext uri="{FF2B5EF4-FFF2-40B4-BE49-F238E27FC236}">
                <a16:creationId xmlns:a16="http://schemas.microsoft.com/office/drawing/2014/main" id="{AB4DC14C-707F-7780-7885-291856EC9657}"/>
              </a:ext>
            </a:extLst>
          </p:cNvPr>
          <p:cNvSpPr>
            <a:spLocks noGrp="1"/>
          </p:cNvSpPr>
          <p:nvPr>
            <p:ph type="body" sz="quarter" idx="11"/>
          </p:nvPr>
        </p:nvSpPr>
        <p:spPr>
          <a:xfrm>
            <a:off x="6564313" y="2090210"/>
            <a:ext cx="4105121" cy="5495616"/>
          </a:xfrm>
        </p:spPr>
        <p:txBody>
          <a:bodyPr/>
          <a:lstStyle/>
          <a:p>
            <a:pPr marL="285750" indent="-285750" defTabSz="914353">
              <a:lnSpc>
                <a:spcPct val="95000"/>
              </a:lnSpc>
              <a:spcAft>
                <a:spcPts val="1200"/>
              </a:spcAft>
              <a:buClr>
                <a:schemeClr val="accent3"/>
              </a:buClr>
              <a:buFont typeface="Arial" panose="020B0604020202020204" pitchFamily="34" charset="0"/>
              <a:buChar char="•"/>
            </a:pPr>
            <a:r>
              <a:rPr lang="en-AU" sz="1600" dirty="0" err="1">
                <a:ea typeface="+mn-ea"/>
                <a:cs typeface="+mn-cs"/>
              </a:rPr>
              <a:t>Pequeña</a:t>
            </a:r>
            <a:r>
              <a:rPr lang="en-AU" sz="1600" dirty="0">
                <a:ea typeface="+mn-ea"/>
                <a:cs typeface="+mn-cs"/>
              </a:rPr>
              <a:t> </a:t>
            </a:r>
            <a:r>
              <a:rPr lang="en-AU" sz="1600" dirty="0" err="1">
                <a:ea typeface="+mn-ea"/>
                <a:cs typeface="+mn-cs"/>
              </a:rPr>
              <a:t>región</a:t>
            </a:r>
            <a:r>
              <a:rPr lang="en-AU" sz="1600" dirty="0">
                <a:ea typeface="+mn-ea"/>
                <a:cs typeface="+mn-cs"/>
              </a:rPr>
              <a:t> </a:t>
            </a:r>
            <a:r>
              <a:rPr lang="en-AU" sz="1600" dirty="0" err="1">
                <a:ea typeface="+mn-ea"/>
                <a:cs typeface="+mn-cs"/>
              </a:rPr>
              <a:t>costera</a:t>
            </a:r>
            <a:r>
              <a:rPr lang="en-AU" sz="1600" dirty="0">
                <a:ea typeface="+mn-ea"/>
                <a:cs typeface="+mn-cs"/>
              </a:rPr>
              <a:t> </a:t>
            </a:r>
            <a:r>
              <a:rPr lang="en-AU" sz="1600" dirty="0" err="1">
                <a:ea typeface="+mn-ea"/>
                <a:cs typeface="+mn-cs"/>
              </a:rPr>
              <a:t>rodeada</a:t>
            </a:r>
            <a:r>
              <a:rPr lang="en-AU" sz="1600" dirty="0">
                <a:ea typeface="+mn-ea"/>
                <a:cs typeface="+mn-cs"/>
              </a:rPr>
              <a:t> </a:t>
            </a:r>
            <a:r>
              <a:rPr lang="en-AU" sz="1600" dirty="0" err="1">
                <a:ea typeface="+mn-ea"/>
                <a:cs typeface="+mn-cs"/>
              </a:rPr>
              <a:t>por</a:t>
            </a:r>
            <a:r>
              <a:rPr lang="en-AU" sz="1600" dirty="0">
                <a:ea typeface="+mn-ea"/>
                <a:cs typeface="+mn-cs"/>
              </a:rPr>
              <a:t> </a:t>
            </a:r>
            <a:r>
              <a:rPr lang="en-AU" sz="1600" dirty="0" err="1">
                <a:ea typeface="+mn-ea"/>
                <a:cs typeface="+mn-cs"/>
              </a:rPr>
              <a:t>tres</a:t>
            </a:r>
            <a:r>
              <a:rPr lang="en-AU" sz="1600" dirty="0">
                <a:ea typeface="+mn-ea"/>
                <a:cs typeface="+mn-cs"/>
              </a:rPr>
              <a:t> </a:t>
            </a:r>
            <a:r>
              <a:rPr lang="en-AU" sz="1600" dirty="0" err="1">
                <a:ea typeface="+mn-ea"/>
                <a:cs typeface="+mn-cs"/>
              </a:rPr>
              <a:t>masas</a:t>
            </a:r>
            <a:r>
              <a:rPr lang="en-AU" sz="1600" dirty="0">
                <a:ea typeface="+mn-ea"/>
                <a:cs typeface="+mn-cs"/>
              </a:rPr>
              <a:t> de </a:t>
            </a:r>
            <a:r>
              <a:rPr lang="en-AU" sz="1600" dirty="0" err="1">
                <a:ea typeface="+mn-ea"/>
                <a:cs typeface="+mn-cs"/>
              </a:rPr>
              <a:t>agua</a:t>
            </a:r>
            <a:r>
              <a:rPr lang="en-AU" sz="1600" dirty="0">
                <a:ea typeface="+mn-ea"/>
                <a:cs typeface="+mn-cs"/>
              </a:rPr>
              <a:t> </a:t>
            </a:r>
          </a:p>
          <a:p>
            <a:pPr marL="285750" indent="-285750" defTabSz="914353">
              <a:lnSpc>
                <a:spcPct val="95000"/>
              </a:lnSpc>
              <a:spcAft>
                <a:spcPts val="1200"/>
              </a:spcAft>
              <a:buClr>
                <a:schemeClr val="accent3"/>
              </a:buClr>
              <a:buFont typeface="Arial" panose="020B0604020202020204" pitchFamily="34" charset="0"/>
              <a:buChar char="•"/>
            </a:pPr>
            <a:r>
              <a:rPr lang="en-AU" sz="1600" dirty="0">
                <a:ea typeface="+mn-ea"/>
                <a:cs typeface="+mn-cs"/>
              </a:rPr>
              <a:t>Bodegas-boutique y </a:t>
            </a:r>
            <a:r>
              <a:rPr lang="en-AU" sz="1600" dirty="0" err="1">
                <a:ea typeface="+mn-ea"/>
                <a:cs typeface="+mn-cs"/>
              </a:rPr>
              <a:t>viñas</a:t>
            </a:r>
            <a:r>
              <a:rPr lang="en-AU" sz="1600" dirty="0">
                <a:ea typeface="+mn-ea"/>
                <a:cs typeface="+mn-cs"/>
              </a:rPr>
              <a:t> </a:t>
            </a:r>
            <a:r>
              <a:rPr lang="en-AU" sz="1600" dirty="0" err="1">
                <a:ea typeface="+mn-ea"/>
                <a:cs typeface="+mn-cs"/>
              </a:rPr>
              <a:t>que</a:t>
            </a:r>
            <a:r>
              <a:rPr lang="en-AU" sz="1600" dirty="0">
                <a:ea typeface="+mn-ea"/>
                <a:cs typeface="+mn-cs"/>
              </a:rPr>
              <a:t> </a:t>
            </a:r>
            <a:r>
              <a:rPr lang="en-AU" sz="1600" dirty="0" err="1">
                <a:ea typeface="+mn-ea"/>
                <a:cs typeface="+mn-cs"/>
              </a:rPr>
              <a:t>producen</a:t>
            </a:r>
            <a:r>
              <a:rPr lang="en-AU" sz="1600" dirty="0">
                <a:ea typeface="+mn-ea"/>
                <a:cs typeface="+mn-cs"/>
              </a:rPr>
              <a:t> vinos premium de </a:t>
            </a:r>
            <a:r>
              <a:rPr lang="en-AU" sz="1600" dirty="0" err="1">
                <a:ea typeface="+mn-ea"/>
                <a:cs typeface="+mn-cs"/>
              </a:rPr>
              <a:t>clima</a:t>
            </a:r>
            <a:r>
              <a:rPr lang="en-AU" sz="1600" dirty="0">
                <a:ea typeface="+mn-ea"/>
                <a:cs typeface="+mn-cs"/>
              </a:rPr>
              <a:t> fresco.</a:t>
            </a:r>
          </a:p>
          <a:p>
            <a:pPr marL="285750" indent="-285750" defTabSz="914353">
              <a:lnSpc>
                <a:spcPct val="95000"/>
              </a:lnSpc>
              <a:spcAft>
                <a:spcPts val="1200"/>
              </a:spcAft>
              <a:buClr>
                <a:schemeClr val="accent3"/>
              </a:buClr>
              <a:buFont typeface="Arial" panose="020B0604020202020204" pitchFamily="34" charset="0"/>
              <a:buChar char="•"/>
            </a:pPr>
            <a:r>
              <a:rPr lang="en-AU" sz="1600" dirty="0" err="1">
                <a:ea typeface="+mn-ea"/>
                <a:cs typeface="+mn-cs"/>
              </a:rPr>
              <a:t>Clima</a:t>
            </a:r>
            <a:r>
              <a:rPr lang="en-AU" sz="1600" dirty="0">
                <a:ea typeface="+mn-ea"/>
                <a:cs typeface="+mn-cs"/>
              </a:rPr>
              <a:t> </a:t>
            </a:r>
            <a:r>
              <a:rPr lang="en-AU" sz="1600" dirty="0" err="1">
                <a:ea typeface="+mn-ea"/>
                <a:cs typeface="+mn-cs"/>
              </a:rPr>
              <a:t>marítima</a:t>
            </a:r>
            <a:r>
              <a:rPr lang="en-AU" sz="1600" dirty="0">
                <a:ea typeface="+mn-ea"/>
                <a:cs typeface="+mn-cs"/>
              </a:rPr>
              <a:t> con </a:t>
            </a:r>
            <a:r>
              <a:rPr lang="en-AU" sz="1600" dirty="0" err="1">
                <a:ea typeface="+mn-ea"/>
                <a:cs typeface="+mn-cs"/>
              </a:rPr>
              <a:t>una</a:t>
            </a:r>
            <a:r>
              <a:rPr lang="en-AU" sz="1600" dirty="0">
                <a:ea typeface="+mn-ea"/>
                <a:cs typeface="+mn-cs"/>
              </a:rPr>
              <a:t> </a:t>
            </a:r>
            <a:r>
              <a:rPr lang="en-AU" sz="1600" dirty="0" err="1">
                <a:ea typeface="+mn-ea"/>
                <a:cs typeface="+mn-cs"/>
              </a:rPr>
              <a:t>diversidad</a:t>
            </a:r>
            <a:r>
              <a:rPr lang="en-AU" sz="1600" dirty="0">
                <a:ea typeface="+mn-ea"/>
                <a:cs typeface="+mn-cs"/>
              </a:rPr>
              <a:t> de </a:t>
            </a:r>
            <a:r>
              <a:rPr lang="en-AU" sz="1600" dirty="0" err="1">
                <a:ea typeface="+mn-ea"/>
                <a:cs typeface="+mn-cs"/>
              </a:rPr>
              <a:t>mesoclimas</a:t>
            </a:r>
            <a:r>
              <a:rPr lang="en-AU" sz="1600" dirty="0">
                <a:ea typeface="+mn-ea"/>
                <a:cs typeface="+mn-cs"/>
              </a:rPr>
              <a:t> y </a:t>
            </a:r>
            <a:r>
              <a:rPr lang="en-AU" sz="1600" dirty="0" err="1">
                <a:ea typeface="+mn-ea"/>
                <a:cs typeface="+mn-cs"/>
              </a:rPr>
              <a:t>microclimas</a:t>
            </a:r>
            <a:r>
              <a:rPr lang="en-AU" sz="1600" dirty="0">
                <a:ea typeface="+mn-ea"/>
                <a:cs typeface="+mn-cs"/>
              </a:rPr>
              <a:t>.</a:t>
            </a:r>
            <a:endParaRPr lang="en-AU" sz="1600" b="1" dirty="0">
              <a:ea typeface="+mn-ea"/>
              <a:cs typeface="+mn-cs"/>
            </a:endParaRPr>
          </a:p>
          <a:p>
            <a:pPr lvl="3" defTabSz="914353">
              <a:lnSpc>
                <a:spcPct val="95000"/>
              </a:lnSpc>
              <a:spcAft>
                <a:spcPts val="600"/>
              </a:spcAft>
              <a:buClr>
                <a:schemeClr val="accent3"/>
              </a:buClr>
            </a:pPr>
            <a:endParaRPr lang="en-AU" sz="1600" b="1" dirty="0">
              <a:ea typeface="+mn-ea"/>
              <a:cs typeface="+mn-cs"/>
            </a:endParaRPr>
          </a:p>
          <a:p>
            <a:pPr lvl="3" defTabSz="914353">
              <a:lnSpc>
                <a:spcPct val="95000"/>
              </a:lnSpc>
              <a:spcAft>
                <a:spcPts val="600"/>
              </a:spcAft>
              <a:buClr>
                <a:schemeClr val="accent3"/>
              </a:buClr>
            </a:pPr>
            <a:r>
              <a:rPr lang="en-AU" sz="1600" b="1" dirty="0">
                <a:ea typeface="+mn-ea"/>
                <a:cs typeface="+mn-cs"/>
              </a:rPr>
              <a:t>VARIEDADES CLAVES</a:t>
            </a:r>
          </a:p>
          <a:p>
            <a:pPr marL="775663" lvl="3"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Pinot Noir</a:t>
            </a:r>
          </a:p>
          <a:p>
            <a:pPr marL="775663" lvl="3"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Chardonnay</a:t>
            </a:r>
          </a:p>
          <a:p>
            <a:pPr marL="775663" lvl="3" indent="-285750" defTabSz="914353">
              <a:lnSpc>
                <a:spcPct val="95000"/>
              </a:lnSpc>
              <a:spcAft>
                <a:spcPts val="600"/>
              </a:spcAft>
              <a:buClr>
                <a:schemeClr val="accent3"/>
              </a:buClr>
              <a:buFont typeface="Arial" panose="020B0604020202020204" pitchFamily="34" charset="0"/>
              <a:buChar char="•"/>
            </a:pPr>
            <a:r>
              <a:rPr lang="en-AU" sz="1600" dirty="0">
                <a:ea typeface="+mn-ea"/>
                <a:cs typeface="+mn-cs"/>
              </a:rPr>
              <a:t>Pinot Gris/Grigio</a:t>
            </a:r>
          </a:p>
          <a:p>
            <a:pPr>
              <a:buClr>
                <a:schemeClr val="accent3"/>
              </a:buClr>
            </a:pPr>
            <a:endParaRPr lang="en-US" dirty="0"/>
          </a:p>
        </p:txBody>
      </p:sp>
    </p:spTree>
    <p:extLst>
      <p:ext uri="{BB962C8B-B14F-4D97-AF65-F5344CB8AC3E}">
        <p14:creationId xmlns:p14="http://schemas.microsoft.com/office/powerpoint/2010/main" val="26082920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up of a vineyard&#10;&#10;Description automatically generated">
            <a:extLst>
              <a:ext uri="{FF2B5EF4-FFF2-40B4-BE49-F238E27FC236}">
                <a16:creationId xmlns:a16="http://schemas.microsoft.com/office/drawing/2014/main" id="{BA6665A2-21C6-6758-A06E-0E72B2EF3930}"/>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197" r="16197"/>
          <a:stretch>
            <a:fillRect/>
          </a:stretch>
        </p:blipFill>
        <p:spPr/>
      </p:pic>
      <p:sp>
        <p:nvSpPr>
          <p:cNvPr id="3" name="Title 2">
            <a:extLst>
              <a:ext uri="{FF2B5EF4-FFF2-40B4-BE49-F238E27FC236}">
                <a16:creationId xmlns:a16="http://schemas.microsoft.com/office/drawing/2014/main" id="{90BD6BBA-9C9F-99EF-C3F1-562B4F53CA0D}"/>
              </a:ext>
            </a:extLst>
          </p:cNvPr>
          <p:cNvSpPr>
            <a:spLocks noGrp="1"/>
          </p:cNvSpPr>
          <p:nvPr>
            <p:ph type="title"/>
          </p:nvPr>
        </p:nvSpPr>
        <p:spPr>
          <a:xfrm>
            <a:off x="6564313" y="683166"/>
            <a:ext cx="6158452" cy="1325562"/>
          </a:xfrm>
        </p:spPr>
        <p:txBody>
          <a:bodyPr/>
          <a:lstStyle/>
          <a:p>
            <a:r>
              <a:rPr lang="en-US" sz="5400" dirty="0" err="1">
                <a:solidFill>
                  <a:schemeClr val="accent4"/>
                </a:solidFill>
              </a:rPr>
              <a:t>rutherglen</a:t>
            </a:r>
            <a:endParaRPr lang="en-US" sz="5400" dirty="0">
              <a:solidFill>
                <a:schemeClr val="accent4"/>
              </a:solidFill>
            </a:endParaRPr>
          </a:p>
        </p:txBody>
      </p:sp>
      <p:sp>
        <p:nvSpPr>
          <p:cNvPr id="4" name="Text Placeholder 3">
            <a:extLst>
              <a:ext uri="{FF2B5EF4-FFF2-40B4-BE49-F238E27FC236}">
                <a16:creationId xmlns:a16="http://schemas.microsoft.com/office/drawing/2014/main" id="{D1ADA668-01F4-8848-5272-81E9BD030AD7}"/>
              </a:ext>
            </a:extLst>
          </p:cNvPr>
          <p:cNvSpPr>
            <a:spLocks noGrp="1"/>
          </p:cNvSpPr>
          <p:nvPr>
            <p:ph type="body" sz="quarter" idx="11"/>
          </p:nvPr>
        </p:nvSpPr>
        <p:spPr>
          <a:xfrm>
            <a:off x="6564313" y="1733180"/>
            <a:ext cx="5018087" cy="5495616"/>
          </a:xfrm>
        </p:spPr>
        <p:txBody>
          <a:bodyPr vert="horz" lIns="0" tIns="0" rIns="0" bIns="0" rtlCol="0" anchor="t">
            <a:noAutofit/>
          </a:bodyPr>
          <a:lstStyle/>
          <a:p>
            <a:pPr marL="285750" indent="-285750" defTabSz="914353">
              <a:lnSpc>
                <a:spcPct val="95000"/>
              </a:lnSpc>
              <a:spcAft>
                <a:spcPts val="1200"/>
              </a:spcAft>
              <a:buClr>
                <a:schemeClr val="accent5"/>
              </a:buClr>
              <a:buFont typeface="Arial" panose="020B0604020202020204" pitchFamily="34" charset="0"/>
              <a:buChar char="•"/>
            </a:pPr>
            <a:r>
              <a:rPr lang="en-AU" sz="1600" dirty="0">
                <a:latin typeface="Neue Haas Grotesk Text Pro"/>
                <a:ea typeface="+mn-ea"/>
                <a:cs typeface="+mn-cs"/>
              </a:rPr>
              <a:t>Una región histórica y la capital australiana de vinos fortificados.</a:t>
            </a:r>
          </a:p>
          <a:p>
            <a:pPr marL="285750" indent="-285750" defTabSz="914353">
              <a:lnSpc>
                <a:spcPct val="95000"/>
              </a:lnSpc>
              <a:spcAft>
                <a:spcPts val="1200"/>
              </a:spcAft>
              <a:buClr>
                <a:schemeClr val="accent5"/>
              </a:buClr>
              <a:buFont typeface="Arial" panose="020B0604020202020204" pitchFamily="34" charset="0"/>
              <a:buChar char="•"/>
            </a:pPr>
            <a:r>
              <a:rPr lang="en-AU" sz="1600" dirty="0">
                <a:latin typeface="Neue Haas Grotesk Text Pro"/>
                <a:ea typeface="+mn-ea"/>
                <a:cs typeface="+mn-cs"/>
              </a:rPr>
              <a:t>Enólogos de quinta y sexta generación que producen una variedad de vinos </a:t>
            </a:r>
            <a:r>
              <a:rPr lang="en-AU" sz="1600" dirty="0" err="1">
                <a:latin typeface="Neue Haas Grotesk Text Pro"/>
                <a:ea typeface="+mn-ea"/>
                <a:cs typeface="+mn-cs"/>
              </a:rPr>
              <a:t>galardonados</a:t>
            </a:r>
            <a:r>
              <a:rPr lang="en-AU" sz="1600" dirty="0">
                <a:latin typeface="Neue Haas Grotesk Text Pro"/>
                <a:ea typeface="+mn-ea"/>
                <a:cs typeface="+mn-cs"/>
              </a:rPr>
              <a:t>.</a:t>
            </a:r>
            <a:endParaRPr lang="en-AU" sz="1600" dirty="0">
              <a:ea typeface="+mn-ea"/>
              <a:cs typeface="+mn-cs"/>
            </a:endParaRPr>
          </a:p>
          <a:p>
            <a:pPr marL="285750" indent="-285750" defTabSz="914353">
              <a:lnSpc>
                <a:spcPct val="95000"/>
              </a:lnSpc>
              <a:spcAft>
                <a:spcPts val="1200"/>
              </a:spcAft>
              <a:buClr>
                <a:schemeClr val="accent5"/>
              </a:buClr>
              <a:buFont typeface="Arial" panose="020B0604020202020204" pitchFamily="34" charset="0"/>
              <a:buChar char="•"/>
            </a:pPr>
            <a:r>
              <a:rPr lang="en-AU" sz="1600" dirty="0">
                <a:latin typeface="Neue Haas Grotesk Text Pro"/>
                <a:ea typeface="+mn-ea"/>
                <a:cs typeface="+mn-cs"/>
              </a:rPr>
              <a:t>Clásico clima continental con influencias frías de las faldas de </a:t>
            </a:r>
            <a:r>
              <a:rPr lang="en-AU" sz="1600" dirty="0" err="1">
                <a:latin typeface="Neue Haas Grotesk Text Pro"/>
                <a:ea typeface="+mn-ea"/>
                <a:cs typeface="+mn-cs"/>
              </a:rPr>
              <a:t>los</a:t>
            </a:r>
            <a:r>
              <a:rPr lang="en-AU" sz="1600" dirty="0">
                <a:latin typeface="Neue Haas Grotesk Text Pro"/>
                <a:ea typeface="+mn-ea"/>
                <a:cs typeface="+mn-cs"/>
              </a:rPr>
              <a:t> Alpes de Victoria. </a:t>
            </a:r>
            <a:endParaRPr lang="en-AU" sz="1600" b="1" dirty="0">
              <a:latin typeface="Neue Haas Grotesk Text Pro"/>
              <a:ea typeface="+mn-ea"/>
              <a:cs typeface="+mn-cs"/>
            </a:endParaRPr>
          </a:p>
          <a:p>
            <a:pPr lvl="3" defTabSz="914353">
              <a:lnSpc>
                <a:spcPct val="95000"/>
              </a:lnSpc>
              <a:spcAft>
                <a:spcPts val="1200"/>
              </a:spcAft>
              <a:buClr>
                <a:schemeClr val="accent5"/>
              </a:buClr>
            </a:pPr>
            <a:endParaRPr lang="en-AU" sz="1600" b="1" dirty="0">
              <a:ea typeface="+mn-ea"/>
              <a:cs typeface="+mn-cs"/>
            </a:endParaRPr>
          </a:p>
          <a:p>
            <a:pPr lvl="3" defTabSz="914353">
              <a:lnSpc>
                <a:spcPct val="95000"/>
              </a:lnSpc>
              <a:spcAft>
                <a:spcPts val="1200"/>
              </a:spcAft>
              <a:buClr>
                <a:schemeClr val="accent5"/>
              </a:buClr>
            </a:pPr>
            <a:r>
              <a:rPr lang="en-AU" sz="1600" b="1" dirty="0">
                <a:ea typeface="+mn-ea"/>
                <a:cs typeface="+mn-cs"/>
              </a:rPr>
              <a:t>VARIEDADES CLAVES</a:t>
            </a:r>
          </a:p>
          <a:p>
            <a:pPr marL="775335" lvl="3" indent="-285750" defTabSz="914353">
              <a:lnSpc>
                <a:spcPct val="95000"/>
              </a:lnSpc>
              <a:spcAft>
                <a:spcPts val="600"/>
              </a:spcAft>
              <a:buClr>
                <a:schemeClr val="accent5"/>
              </a:buClr>
              <a:buFont typeface="Arial" panose="020B0604020202020204" pitchFamily="34" charset="0"/>
              <a:buChar char="•"/>
            </a:pPr>
            <a:r>
              <a:rPr lang="en-AU" sz="1600" dirty="0">
                <a:latin typeface="Neue Haas Grotesk Text Pro"/>
                <a:ea typeface="+mn-ea"/>
                <a:cs typeface="+mn-cs"/>
              </a:rPr>
              <a:t>Muscat and Muscadelle (</a:t>
            </a:r>
            <a:r>
              <a:rPr lang="en-AU" sz="1600" dirty="0">
                <a:latin typeface="Neue Haas Grotesk Text Pro"/>
                <a:ea typeface="Inter Display"/>
                <a:cs typeface="Inter Display"/>
              </a:rPr>
              <a:t>vinos fortificados</a:t>
            </a:r>
            <a:r>
              <a:rPr lang="en-AU" sz="1600" dirty="0">
                <a:latin typeface="Neue Haas Grotesk Text Pro"/>
                <a:ea typeface="+mn-ea"/>
                <a:cs typeface="+mn-cs"/>
              </a:rPr>
              <a:t>)</a:t>
            </a:r>
          </a:p>
          <a:p>
            <a:pPr marL="775663" lvl="3" indent="-285750" defTabSz="914353">
              <a:lnSpc>
                <a:spcPct val="95000"/>
              </a:lnSpc>
              <a:spcAft>
                <a:spcPts val="600"/>
              </a:spcAft>
              <a:buClr>
                <a:schemeClr val="accent5"/>
              </a:buClr>
              <a:buFont typeface="Arial" panose="020B0604020202020204" pitchFamily="34" charset="0"/>
              <a:buChar char="•"/>
            </a:pPr>
            <a:r>
              <a:rPr lang="en-AU" sz="1600" dirty="0">
                <a:ea typeface="+mn-ea"/>
                <a:cs typeface="+mn-cs"/>
              </a:rPr>
              <a:t>Shiraz</a:t>
            </a:r>
          </a:p>
          <a:p>
            <a:pPr marL="775663" lvl="3" indent="-285750" defTabSz="914353">
              <a:lnSpc>
                <a:spcPct val="95000"/>
              </a:lnSpc>
              <a:spcAft>
                <a:spcPts val="600"/>
              </a:spcAft>
              <a:buClr>
                <a:schemeClr val="accent5"/>
              </a:buClr>
              <a:buFont typeface="Arial" panose="020B0604020202020204" pitchFamily="34" charset="0"/>
              <a:buChar char="•"/>
            </a:pPr>
            <a:r>
              <a:rPr lang="en-AU" sz="1600" dirty="0">
                <a:ea typeface="+mn-ea"/>
                <a:cs typeface="+mn-cs"/>
              </a:rPr>
              <a:t>Durif </a:t>
            </a:r>
          </a:p>
          <a:p>
            <a:pPr>
              <a:buClr>
                <a:schemeClr val="accent5"/>
              </a:buClr>
            </a:pPr>
            <a:endParaRPr lang="en-US" dirty="0"/>
          </a:p>
        </p:txBody>
      </p:sp>
    </p:spTree>
    <p:extLst>
      <p:ext uri="{BB962C8B-B14F-4D97-AF65-F5344CB8AC3E}">
        <p14:creationId xmlns:p14="http://schemas.microsoft.com/office/powerpoint/2010/main" val="367850966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vineyard with a foggy mountain in the background&#10;&#10;Description automatically generated">
            <a:extLst>
              <a:ext uri="{FF2B5EF4-FFF2-40B4-BE49-F238E27FC236}">
                <a16:creationId xmlns:a16="http://schemas.microsoft.com/office/drawing/2014/main" id="{AB25422A-0389-D75D-6D60-8E88845F551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37199" r="12197"/>
          <a:stretch>
            <a:fillRect/>
          </a:stretch>
        </p:blipFill>
        <p:spPr>
          <a:xfrm>
            <a:off x="0" y="388842"/>
            <a:ext cx="6169315" cy="6083199"/>
          </a:xfrm>
        </p:spPr>
      </p:pic>
      <p:sp>
        <p:nvSpPr>
          <p:cNvPr id="3" name="Title 2">
            <a:extLst>
              <a:ext uri="{FF2B5EF4-FFF2-40B4-BE49-F238E27FC236}">
                <a16:creationId xmlns:a16="http://schemas.microsoft.com/office/drawing/2014/main" id="{4A9DCAE2-6EBB-D47D-CEEC-7FECD35B67CC}"/>
              </a:ext>
            </a:extLst>
          </p:cNvPr>
          <p:cNvSpPr>
            <a:spLocks noGrp="1"/>
          </p:cNvSpPr>
          <p:nvPr>
            <p:ph type="title"/>
          </p:nvPr>
        </p:nvSpPr>
        <p:spPr>
          <a:xfrm>
            <a:off x="6564313" y="550211"/>
            <a:ext cx="6158452" cy="1325562"/>
          </a:xfrm>
        </p:spPr>
        <p:txBody>
          <a:bodyPr/>
          <a:lstStyle/>
          <a:p>
            <a:r>
              <a:rPr lang="en-US" sz="6000" dirty="0" err="1">
                <a:solidFill>
                  <a:schemeClr val="accent1"/>
                </a:solidFill>
              </a:rPr>
              <a:t>Yarra</a:t>
            </a:r>
            <a:r>
              <a:rPr lang="en-US" sz="6000" dirty="0">
                <a:solidFill>
                  <a:schemeClr val="accent1"/>
                </a:solidFill>
              </a:rPr>
              <a:t> </a:t>
            </a:r>
            <a:br>
              <a:rPr lang="en-US" sz="6000" dirty="0">
                <a:solidFill>
                  <a:schemeClr val="accent1"/>
                </a:solidFill>
              </a:rPr>
            </a:br>
            <a:r>
              <a:rPr lang="en-US" sz="6000" dirty="0">
                <a:solidFill>
                  <a:schemeClr val="accent1"/>
                </a:solidFill>
              </a:rPr>
              <a:t>valley</a:t>
            </a:r>
          </a:p>
        </p:txBody>
      </p:sp>
      <p:sp>
        <p:nvSpPr>
          <p:cNvPr id="4" name="Text Placeholder 3">
            <a:extLst>
              <a:ext uri="{FF2B5EF4-FFF2-40B4-BE49-F238E27FC236}">
                <a16:creationId xmlns:a16="http://schemas.microsoft.com/office/drawing/2014/main" id="{91E3FADA-43E1-9E62-B5CB-B3203D6B44EC}"/>
              </a:ext>
            </a:extLst>
          </p:cNvPr>
          <p:cNvSpPr>
            <a:spLocks noGrp="1"/>
          </p:cNvSpPr>
          <p:nvPr>
            <p:ph type="body" sz="quarter" idx="11"/>
          </p:nvPr>
        </p:nvSpPr>
        <p:spPr>
          <a:xfrm>
            <a:off x="6564313" y="2241550"/>
            <a:ext cx="4878387" cy="5495616"/>
          </a:xfrm>
        </p:spPr>
        <p:txBody>
          <a:bodyPr/>
          <a:lstStyle/>
          <a:p>
            <a:pPr marL="285750" indent="-285750" defTabSz="914353">
              <a:lnSpc>
                <a:spcPct val="95000"/>
              </a:lnSpc>
              <a:spcAft>
                <a:spcPts val="1200"/>
              </a:spcAft>
              <a:buFont typeface="Arial" panose="020B0604020202020204" pitchFamily="34" charset="0"/>
              <a:buChar char="•"/>
            </a:pPr>
            <a:r>
              <a:rPr lang="en-AU" sz="1600" dirty="0">
                <a:ea typeface="+mn-ea"/>
                <a:cs typeface="+mn-cs"/>
              </a:rPr>
              <a:t>La </a:t>
            </a:r>
            <a:r>
              <a:rPr lang="en-AU" sz="1600" dirty="0" err="1">
                <a:ea typeface="+mn-ea"/>
                <a:cs typeface="+mn-cs"/>
              </a:rPr>
              <a:t>cuna</a:t>
            </a:r>
            <a:r>
              <a:rPr lang="en-AU" sz="1600" dirty="0">
                <a:ea typeface="+mn-ea"/>
                <a:cs typeface="+mn-cs"/>
              </a:rPr>
              <a:t> de la </a:t>
            </a:r>
            <a:r>
              <a:rPr lang="en-AU" sz="1600" dirty="0" err="1">
                <a:ea typeface="+mn-ea"/>
                <a:cs typeface="+mn-cs"/>
              </a:rPr>
              <a:t>industria</a:t>
            </a:r>
            <a:r>
              <a:rPr lang="en-AU" sz="1600" dirty="0">
                <a:ea typeface="+mn-ea"/>
                <a:cs typeface="+mn-cs"/>
              </a:rPr>
              <a:t> </a:t>
            </a:r>
            <a:r>
              <a:rPr lang="en-AU" sz="1600" dirty="0" err="1">
                <a:ea typeface="+mn-ea"/>
                <a:cs typeface="+mn-cs"/>
              </a:rPr>
              <a:t>vitivinícola</a:t>
            </a:r>
            <a:r>
              <a:rPr lang="en-AU" sz="1600" dirty="0">
                <a:ea typeface="+mn-ea"/>
                <a:cs typeface="+mn-cs"/>
              </a:rPr>
              <a:t> de Victoria </a:t>
            </a:r>
          </a:p>
          <a:p>
            <a:pPr marL="285750" indent="-285750" defTabSz="914353">
              <a:lnSpc>
                <a:spcPct val="95000"/>
              </a:lnSpc>
              <a:spcAft>
                <a:spcPts val="1200"/>
              </a:spcAft>
              <a:buFont typeface="Arial" panose="020B0604020202020204" pitchFamily="34" charset="0"/>
              <a:buChar char="•"/>
            </a:pPr>
            <a:r>
              <a:rPr lang="en-AU" sz="1600" dirty="0" err="1">
                <a:ea typeface="+mn-ea"/>
                <a:cs typeface="+mn-cs"/>
              </a:rPr>
              <a:t>Paisaje</a:t>
            </a:r>
            <a:r>
              <a:rPr lang="en-AU" sz="1600" dirty="0">
                <a:ea typeface="+mn-ea"/>
                <a:cs typeface="+mn-cs"/>
              </a:rPr>
              <a:t> </a:t>
            </a:r>
            <a:r>
              <a:rPr lang="en-AU" sz="1600" dirty="0" err="1">
                <a:ea typeface="+mn-ea"/>
                <a:cs typeface="+mn-cs"/>
              </a:rPr>
              <a:t>diverso</a:t>
            </a:r>
            <a:r>
              <a:rPr lang="en-AU" sz="1600" dirty="0">
                <a:ea typeface="+mn-ea"/>
                <a:cs typeface="+mn-cs"/>
              </a:rPr>
              <a:t> con </a:t>
            </a:r>
            <a:r>
              <a:rPr lang="en-AU" sz="1600" dirty="0" err="1">
                <a:ea typeface="+mn-ea"/>
                <a:cs typeface="+mn-cs"/>
              </a:rPr>
              <a:t>clima</a:t>
            </a:r>
            <a:r>
              <a:rPr lang="en-AU" sz="1600" dirty="0">
                <a:ea typeface="+mn-ea"/>
                <a:cs typeface="+mn-cs"/>
              </a:rPr>
              <a:t> continental y </a:t>
            </a:r>
            <a:r>
              <a:rPr lang="en-AU" sz="1600" dirty="0" err="1">
                <a:ea typeface="+mn-ea"/>
                <a:cs typeface="+mn-cs"/>
              </a:rPr>
              <a:t>considerables</a:t>
            </a:r>
            <a:r>
              <a:rPr lang="en-AU" sz="1600" dirty="0">
                <a:ea typeface="+mn-ea"/>
                <a:cs typeface="+mn-cs"/>
              </a:rPr>
              <a:t> </a:t>
            </a:r>
            <a:r>
              <a:rPr lang="en-AU" sz="1600" dirty="0" err="1">
                <a:ea typeface="+mn-ea"/>
                <a:cs typeface="+mn-cs"/>
              </a:rPr>
              <a:t>variaciones</a:t>
            </a:r>
            <a:r>
              <a:rPr lang="en-AU" sz="1600" dirty="0">
                <a:ea typeface="+mn-ea"/>
                <a:cs typeface="+mn-cs"/>
              </a:rPr>
              <a:t> </a:t>
            </a:r>
            <a:r>
              <a:rPr lang="en-AU" sz="1600" dirty="0" err="1">
                <a:ea typeface="+mn-ea"/>
                <a:cs typeface="+mn-cs"/>
              </a:rPr>
              <a:t>mesoclimáticas</a:t>
            </a:r>
            <a:r>
              <a:rPr lang="en-AU" sz="1600" dirty="0">
                <a:ea typeface="+mn-ea"/>
                <a:cs typeface="+mn-cs"/>
              </a:rPr>
              <a:t> </a:t>
            </a:r>
          </a:p>
          <a:p>
            <a:pPr marL="285750" indent="-285750" defTabSz="914353">
              <a:lnSpc>
                <a:spcPct val="95000"/>
              </a:lnSpc>
              <a:spcAft>
                <a:spcPts val="1200"/>
              </a:spcAft>
              <a:buFont typeface="Arial" panose="020B0604020202020204" pitchFamily="34" charset="0"/>
              <a:buChar char="•"/>
            </a:pPr>
            <a:r>
              <a:rPr lang="en-AU" sz="1600" dirty="0">
                <a:ea typeface="+mn-ea"/>
                <a:cs typeface="+mn-cs"/>
              </a:rPr>
              <a:t>Es </a:t>
            </a:r>
            <a:r>
              <a:rPr lang="en-AU" sz="1600" dirty="0" err="1">
                <a:ea typeface="+mn-ea"/>
                <a:cs typeface="+mn-cs"/>
              </a:rPr>
              <a:t>una</a:t>
            </a:r>
            <a:r>
              <a:rPr lang="en-AU" sz="1600" dirty="0">
                <a:ea typeface="+mn-ea"/>
                <a:cs typeface="+mn-cs"/>
              </a:rPr>
              <a:t> </a:t>
            </a:r>
            <a:r>
              <a:rPr lang="en-AU" sz="1600" dirty="0" err="1">
                <a:ea typeface="+mn-ea"/>
                <a:cs typeface="+mn-cs"/>
              </a:rPr>
              <a:t>región</a:t>
            </a:r>
            <a:r>
              <a:rPr lang="en-AU" sz="1600" dirty="0">
                <a:ea typeface="+mn-ea"/>
                <a:cs typeface="+mn-cs"/>
              </a:rPr>
              <a:t> </a:t>
            </a:r>
            <a:r>
              <a:rPr lang="en-AU" sz="1600" dirty="0" err="1">
                <a:ea typeface="+mn-ea"/>
                <a:cs typeface="+mn-cs"/>
              </a:rPr>
              <a:t>líder</a:t>
            </a:r>
            <a:r>
              <a:rPr lang="en-AU" sz="1600" dirty="0">
                <a:ea typeface="+mn-ea"/>
                <a:cs typeface="+mn-cs"/>
              </a:rPr>
              <a:t> de </a:t>
            </a:r>
            <a:r>
              <a:rPr lang="en-AU" sz="1600" dirty="0" err="1">
                <a:ea typeface="+mn-ea"/>
                <a:cs typeface="+mn-cs"/>
              </a:rPr>
              <a:t>clima</a:t>
            </a:r>
            <a:r>
              <a:rPr lang="en-AU" sz="1600" dirty="0">
                <a:ea typeface="+mn-ea"/>
                <a:cs typeface="+mn-cs"/>
              </a:rPr>
              <a:t> fresco </a:t>
            </a:r>
            <a:r>
              <a:rPr lang="en-AU" sz="1600" dirty="0" err="1">
                <a:ea typeface="+mn-ea"/>
                <a:cs typeface="+mn-cs"/>
              </a:rPr>
              <a:t>en</a:t>
            </a:r>
            <a:r>
              <a:rPr lang="en-AU" sz="1600" dirty="0">
                <a:ea typeface="+mn-ea"/>
                <a:cs typeface="+mn-cs"/>
              </a:rPr>
              <a:t> la </a:t>
            </a:r>
            <a:r>
              <a:rPr lang="en-AU" sz="1600" dirty="0" err="1">
                <a:ea typeface="+mn-ea"/>
                <a:cs typeface="+mn-cs"/>
              </a:rPr>
              <a:t>que</a:t>
            </a:r>
            <a:r>
              <a:rPr lang="en-AU" sz="1600" dirty="0">
                <a:ea typeface="+mn-ea"/>
                <a:cs typeface="+mn-cs"/>
              </a:rPr>
              <a:t> </a:t>
            </a:r>
            <a:r>
              <a:rPr lang="en-AU" sz="1600" dirty="0" err="1">
                <a:ea typeface="+mn-ea"/>
                <a:cs typeface="+mn-cs"/>
              </a:rPr>
              <a:t>los</a:t>
            </a:r>
            <a:r>
              <a:rPr lang="en-AU" sz="1600" dirty="0">
                <a:ea typeface="+mn-ea"/>
                <a:cs typeface="+mn-cs"/>
              </a:rPr>
              <a:t> </a:t>
            </a:r>
            <a:r>
              <a:rPr lang="en-AU" sz="1600" dirty="0" err="1">
                <a:ea typeface="+mn-ea"/>
                <a:cs typeface="+mn-cs"/>
              </a:rPr>
              <a:t>enólogos</a:t>
            </a:r>
            <a:r>
              <a:rPr lang="en-AU" sz="1600" dirty="0">
                <a:ea typeface="+mn-ea"/>
                <a:cs typeface="+mn-cs"/>
              </a:rPr>
              <a:t> </a:t>
            </a:r>
            <a:r>
              <a:rPr lang="en-AU" sz="1600" dirty="0" err="1">
                <a:ea typeface="+mn-ea"/>
                <a:cs typeface="+mn-cs"/>
              </a:rPr>
              <a:t>adoptan</a:t>
            </a:r>
            <a:r>
              <a:rPr lang="en-AU" sz="1600" dirty="0">
                <a:ea typeface="+mn-ea"/>
                <a:cs typeface="+mn-cs"/>
              </a:rPr>
              <a:t> </a:t>
            </a:r>
            <a:r>
              <a:rPr lang="en-AU" sz="1600" dirty="0" err="1">
                <a:ea typeface="+mn-ea"/>
                <a:cs typeface="+mn-cs"/>
              </a:rPr>
              <a:t>técnicas</a:t>
            </a:r>
            <a:r>
              <a:rPr lang="en-AU" sz="1600" dirty="0">
                <a:ea typeface="+mn-ea"/>
                <a:cs typeface="+mn-cs"/>
              </a:rPr>
              <a:t> </a:t>
            </a:r>
            <a:r>
              <a:rPr lang="en-AU" sz="1600" dirty="0" err="1">
                <a:ea typeface="+mn-ea"/>
                <a:cs typeface="+mn-cs"/>
              </a:rPr>
              <a:t>clásicas</a:t>
            </a:r>
            <a:r>
              <a:rPr lang="en-AU" sz="1600" dirty="0">
                <a:ea typeface="+mn-ea"/>
                <a:cs typeface="+mn-cs"/>
              </a:rPr>
              <a:t> </a:t>
            </a:r>
            <a:r>
              <a:rPr lang="en-AU" sz="1600" dirty="0" err="1">
                <a:ea typeface="+mn-ea"/>
                <a:cs typeface="+mn-cs"/>
              </a:rPr>
              <a:t>además</a:t>
            </a:r>
            <a:r>
              <a:rPr lang="en-AU" sz="1600" dirty="0">
                <a:ea typeface="+mn-ea"/>
                <a:cs typeface="+mn-cs"/>
              </a:rPr>
              <a:t> de </a:t>
            </a:r>
            <a:r>
              <a:rPr lang="en-AU" sz="1600" dirty="0" err="1">
                <a:ea typeface="+mn-ea"/>
                <a:cs typeface="+mn-cs"/>
              </a:rPr>
              <a:t>técnicas</a:t>
            </a:r>
            <a:r>
              <a:rPr lang="en-AU" sz="1600" dirty="0">
                <a:ea typeface="+mn-ea"/>
                <a:cs typeface="+mn-cs"/>
              </a:rPr>
              <a:t> </a:t>
            </a:r>
            <a:r>
              <a:rPr lang="en-AU" sz="1600" dirty="0" err="1">
                <a:ea typeface="+mn-ea"/>
                <a:cs typeface="+mn-cs"/>
              </a:rPr>
              <a:t>innovadoras</a:t>
            </a:r>
            <a:endParaRPr lang="en-AU" sz="1600" b="1" dirty="0">
              <a:ea typeface="+mn-ea"/>
              <a:cs typeface="+mn-cs"/>
            </a:endParaRPr>
          </a:p>
          <a:p>
            <a:pPr lvl="3" defTabSz="914353">
              <a:lnSpc>
                <a:spcPct val="95000"/>
              </a:lnSpc>
              <a:spcAft>
                <a:spcPts val="1200"/>
              </a:spcAft>
            </a:pPr>
            <a:endParaRPr lang="en-AU" sz="1600" b="1" dirty="0">
              <a:ea typeface="+mn-ea"/>
              <a:cs typeface="+mn-cs"/>
            </a:endParaRPr>
          </a:p>
          <a:p>
            <a:pPr lvl="3" defTabSz="914353">
              <a:lnSpc>
                <a:spcPct val="95000"/>
              </a:lnSpc>
              <a:spcAft>
                <a:spcPts val="1200"/>
              </a:spcAft>
            </a:pPr>
            <a:r>
              <a:rPr lang="en-AU" sz="1600" b="1" dirty="0">
                <a:ea typeface="+mn-ea"/>
                <a:cs typeface="+mn-cs"/>
              </a:rPr>
              <a:t>VARIEDADES CLAVES</a:t>
            </a:r>
          </a:p>
          <a:p>
            <a:pPr marL="775663" lvl="3" indent="-285750" defTabSz="914353">
              <a:lnSpc>
                <a:spcPct val="95000"/>
              </a:lnSpc>
              <a:spcBef>
                <a:spcPts val="0"/>
              </a:spcBef>
              <a:spcAft>
                <a:spcPts val="600"/>
              </a:spcAft>
              <a:buClr>
                <a:schemeClr val="accent4"/>
              </a:buClr>
              <a:buFont typeface="Arial" panose="020B0604020202020204" pitchFamily="34" charset="0"/>
              <a:buChar char="•"/>
            </a:pPr>
            <a:r>
              <a:rPr lang="en-AU" sz="1600" dirty="0">
                <a:ea typeface="+mn-ea"/>
                <a:cs typeface="+mn-cs"/>
              </a:rPr>
              <a:t>Chardonnay</a:t>
            </a:r>
          </a:p>
          <a:p>
            <a:pPr marL="775663" lvl="3" indent="-285750" defTabSz="914353">
              <a:lnSpc>
                <a:spcPct val="95000"/>
              </a:lnSpc>
              <a:spcBef>
                <a:spcPts val="0"/>
              </a:spcBef>
              <a:spcAft>
                <a:spcPts val="600"/>
              </a:spcAft>
              <a:buClr>
                <a:schemeClr val="accent4"/>
              </a:buClr>
              <a:buFont typeface="Arial" panose="020B0604020202020204" pitchFamily="34" charset="0"/>
              <a:buChar char="•"/>
            </a:pPr>
            <a:r>
              <a:rPr lang="en-AU" sz="1600" dirty="0">
                <a:ea typeface="+mn-ea"/>
                <a:cs typeface="+mn-cs"/>
              </a:rPr>
              <a:t>Pinot Noir</a:t>
            </a:r>
          </a:p>
          <a:p>
            <a:pPr marL="775663" lvl="3" indent="-285750" defTabSz="914353">
              <a:lnSpc>
                <a:spcPct val="95000"/>
              </a:lnSpc>
              <a:spcBef>
                <a:spcPts val="0"/>
              </a:spcBef>
              <a:spcAft>
                <a:spcPts val="600"/>
              </a:spcAft>
              <a:buClr>
                <a:schemeClr val="accent4"/>
              </a:buClr>
              <a:buFont typeface="Arial" panose="020B0604020202020204" pitchFamily="34" charset="0"/>
              <a:buChar char="•"/>
            </a:pPr>
            <a:r>
              <a:rPr lang="en-AU" sz="1600" dirty="0">
                <a:ea typeface="+mn-ea"/>
                <a:cs typeface="+mn-cs"/>
              </a:rPr>
              <a:t>Shiraz</a:t>
            </a:r>
          </a:p>
          <a:p>
            <a:pPr marL="775663" lvl="3" indent="-285750" defTabSz="914353">
              <a:lnSpc>
                <a:spcPct val="95000"/>
              </a:lnSpc>
              <a:spcBef>
                <a:spcPts val="0"/>
              </a:spcBef>
              <a:spcAft>
                <a:spcPts val="600"/>
              </a:spcAft>
              <a:buClr>
                <a:schemeClr val="accent4"/>
              </a:buClr>
              <a:buFont typeface="Arial" panose="020B0604020202020204" pitchFamily="34" charset="0"/>
              <a:buChar char="•"/>
            </a:pPr>
            <a:r>
              <a:rPr lang="en-AU" sz="1600" dirty="0">
                <a:ea typeface="+mn-ea"/>
                <a:cs typeface="+mn-cs"/>
              </a:rPr>
              <a:t>Cabernet Sauvignon</a:t>
            </a:r>
          </a:p>
          <a:p>
            <a:endParaRPr lang="en-US" dirty="0"/>
          </a:p>
        </p:txBody>
      </p:sp>
    </p:spTree>
    <p:extLst>
      <p:ext uri="{BB962C8B-B14F-4D97-AF65-F5344CB8AC3E}">
        <p14:creationId xmlns:p14="http://schemas.microsoft.com/office/powerpoint/2010/main" val="423365827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large field of green plants&#10;&#10;Description automatically generated with medium confidence">
            <a:extLst>
              <a:ext uri="{FF2B5EF4-FFF2-40B4-BE49-F238E27FC236}">
                <a16:creationId xmlns:a16="http://schemas.microsoft.com/office/drawing/2014/main" id="{FFCFDAE1-9105-30EF-E3FC-CD79F4C224C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7111" b="17111"/>
          <a:stretch>
            <a:fillRect/>
          </a:stretch>
        </p:blipFill>
        <p:spPr/>
      </p:pic>
      <p:sp>
        <p:nvSpPr>
          <p:cNvPr id="3" name="Title 2">
            <a:extLst>
              <a:ext uri="{FF2B5EF4-FFF2-40B4-BE49-F238E27FC236}">
                <a16:creationId xmlns:a16="http://schemas.microsoft.com/office/drawing/2014/main" id="{0A1C769B-69ED-7EC0-81CD-188AE7BA298D}"/>
              </a:ext>
            </a:extLst>
          </p:cNvPr>
          <p:cNvSpPr>
            <a:spLocks noGrp="1"/>
          </p:cNvSpPr>
          <p:nvPr>
            <p:ph type="title"/>
          </p:nvPr>
        </p:nvSpPr>
        <p:spPr>
          <a:xfrm>
            <a:off x="6564313" y="808643"/>
            <a:ext cx="6158452" cy="1325562"/>
          </a:xfrm>
        </p:spPr>
        <p:txBody>
          <a:bodyPr/>
          <a:lstStyle/>
          <a:p>
            <a:r>
              <a:rPr lang="en-US" sz="5400" dirty="0" err="1">
                <a:solidFill>
                  <a:schemeClr val="accent2"/>
                </a:solidFill>
              </a:rPr>
              <a:t>tasmania</a:t>
            </a:r>
            <a:endParaRPr lang="en-US" sz="5400" dirty="0">
              <a:solidFill>
                <a:schemeClr val="accent2"/>
              </a:solidFill>
            </a:endParaRPr>
          </a:p>
        </p:txBody>
      </p:sp>
      <p:sp>
        <p:nvSpPr>
          <p:cNvPr id="4" name="Text Placeholder 3">
            <a:extLst>
              <a:ext uri="{FF2B5EF4-FFF2-40B4-BE49-F238E27FC236}">
                <a16:creationId xmlns:a16="http://schemas.microsoft.com/office/drawing/2014/main" id="{F40C1056-4ADB-1687-59F2-76D23C1DBE01}"/>
              </a:ext>
            </a:extLst>
          </p:cNvPr>
          <p:cNvSpPr>
            <a:spLocks noGrp="1"/>
          </p:cNvSpPr>
          <p:nvPr>
            <p:ph type="body" sz="quarter" idx="11"/>
          </p:nvPr>
        </p:nvSpPr>
        <p:spPr>
          <a:xfrm>
            <a:off x="6564313" y="1949546"/>
            <a:ext cx="5246687" cy="5495616"/>
          </a:xfrm>
        </p:spPr>
        <p:txBody>
          <a:bodyPr/>
          <a:lstStyle/>
          <a:p>
            <a:pPr marL="285750" indent="-285750" defTabSz="914353">
              <a:lnSpc>
                <a:spcPct val="95000"/>
              </a:lnSpc>
              <a:spcAft>
                <a:spcPts val="1200"/>
              </a:spcAft>
              <a:buClr>
                <a:schemeClr val="accent3"/>
              </a:buClr>
              <a:buFont typeface="Arial" panose="020B0604020202020204" pitchFamily="34" charset="0"/>
              <a:buChar char="•"/>
            </a:pPr>
            <a:r>
              <a:rPr lang="en-AU" sz="1600" dirty="0">
                <a:ea typeface="+mn-ea"/>
                <a:cs typeface="+mn-cs"/>
              </a:rPr>
              <a:t>Industria </a:t>
            </a:r>
            <a:r>
              <a:rPr lang="en-AU" sz="1600" dirty="0" err="1">
                <a:ea typeface="+mn-ea"/>
                <a:cs typeface="+mn-cs"/>
              </a:rPr>
              <a:t>vitivinícola</a:t>
            </a:r>
            <a:r>
              <a:rPr lang="en-AU" sz="1600" dirty="0">
                <a:ea typeface="+mn-ea"/>
                <a:cs typeface="+mn-cs"/>
              </a:rPr>
              <a:t> moderna </a:t>
            </a:r>
            <a:r>
              <a:rPr lang="en-AU" sz="1600" dirty="0" err="1">
                <a:ea typeface="+mn-ea"/>
                <a:cs typeface="+mn-cs"/>
              </a:rPr>
              <a:t>que</a:t>
            </a:r>
            <a:r>
              <a:rPr lang="en-AU" sz="1600" dirty="0">
                <a:ea typeface="+mn-ea"/>
                <a:cs typeface="+mn-cs"/>
              </a:rPr>
              <a:t> </a:t>
            </a:r>
            <a:r>
              <a:rPr lang="en-AU" sz="1600" dirty="0" err="1">
                <a:ea typeface="+mn-ea"/>
                <a:cs typeface="+mn-cs"/>
              </a:rPr>
              <a:t>empezó</a:t>
            </a:r>
            <a:r>
              <a:rPr lang="en-AU" sz="1600" dirty="0">
                <a:ea typeface="+mn-ea"/>
                <a:cs typeface="+mn-cs"/>
              </a:rPr>
              <a:t> </a:t>
            </a:r>
            <a:r>
              <a:rPr lang="en-AU" sz="1600" dirty="0" err="1">
                <a:ea typeface="+mn-ea"/>
                <a:cs typeface="+mn-cs"/>
              </a:rPr>
              <a:t>en</a:t>
            </a:r>
            <a:r>
              <a:rPr lang="en-AU" sz="1600" dirty="0">
                <a:ea typeface="+mn-ea"/>
                <a:cs typeface="+mn-cs"/>
              </a:rPr>
              <a:t> </a:t>
            </a:r>
            <a:r>
              <a:rPr lang="en-AU" sz="1600" dirty="0" err="1">
                <a:ea typeface="+mn-ea"/>
                <a:cs typeface="+mn-cs"/>
              </a:rPr>
              <a:t>los</a:t>
            </a:r>
            <a:r>
              <a:rPr lang="en-AU" sz="1600" dirty="0">
                <a:ea typeface="+mn-ea"/>
                <a:cs typeface="+mn-cs"/>
              </a:rPr>
              <a:t> </a:t>
            </a:r>
            <a:r>
              <a:rPr lang="en-AU" sz="1600" dirty="0" err="1">
                <a:ea typeface="+mn-ea"/>
                <a:cs typeface="+mn-cs"/>
              </a:rPr>
              <a:t>años</a:t>
            </a:r>
            <a:r>
              <a:rPr lang="en-AU" sz="1600" dirty="0">
                <a:ea typeface="+mn-ea"/>
                <a:cs typeface="+mn-cs"/>
              </a:rPr>
              <a:t> 70 y </a:t>
            </a:r>
            <a:r>
              <a:rPr lang="en-AU" sz="1600" dirty="0" err="1">
                <a:ea typeface="+mn-ea"/>
                <a:cs typeface="+mn-cs"/>
              </a:rPr>
              <a:t>rápidamente</a:t>
            </a:r>
            <a:r>
              <a:rPr lang="en-AU" sz="1600" dirty="0">
                <a:ea typeface="+mn-ea"/>
                <a:cs typeface="+mn-cs"/>
              </a:rPr>
              <a:t> se ha </a:t>
            </a:r>
            <a:r>
              <a:rPr lang="en-AU" sz="1600" dirty="0" err="1">
                <a:ea typeface="+mn-ea"/>
                <a:cs typeface="+mn-cs"/>
              </a:rPr>
              <a:t>ganado</a:t>
            </a:r>
            <a:r>
              <a:rPr lang="en-AU" sz="1600" dirty="0">
                <a:ea typeface="+mn-ea"/>
                <a:cs typeface="+mn-cs"/>
              </a:rPr>
              <a:t> </a:t>
            </a:r>
            <a:r>
              <a:rPr lang="en-AU" sz="1600" dirty="0" err="1">
                <a:ea typeface="+mn-ea"/>
                <a:cs typeface="+mn-cs"/>
              </a:rPr>
              <a:t>una</a:t>
            </a:r>
            <a:r>
              <a:rPr lang="en-AU" sz="1600" dirty="0">
                <a:ea typeface="+mn-ea"/>
                <a:cs typeface="+mn-cs"/>
              </a:rPr>
              <a:t> </a:t>
            </a:r>
            <a:r>
              <a:rPr lang="en-AU" sz="1600" dirty="0" err="1">
                <a:ea typeface="+mn-ea"/>
                <a:cs typeface="+mn-cs"/>
              </a:rPr>
              <a:t>reputación</a:t>
            </a:r>
            <a:r>
              <a:rPr lang="en-AU" sz="1600" dirty="0">
                <a:ea typeface="+mn-ea"/>
                <a:cs typeface="+mn-cs"/>
              </a:rPr>
              <a:t> </a:t>
            </a:r>
            <a:r>
              <a:rPr lang="en-AU" sz="1600" dirty="0" err="1">
                <a:ea typeface="+mn-ea"/>
                <a:cs typeface="+mn-cs"/>
              </a:rPr>
              <a:t>mundial</a:t>
            </a:r>
            <a:r>
              <a:rPr lang="en-AU" sz="1600" dirty="0">
                <a:ea typeface="+mn-ea"/>
                <a:cs typeface="+mn-cs"/>
              </a:rPr>
              <a:t> de vinos, </a:t>
            </a:r>
            <a:r>
              <a:rPr lang="en-AU" sz="1600" dirty="0" err="1">
                <a:ea typeface="+mn-ea"/>
                <a:cs typeface="+mn-cs"/>
              </a:rPr>
              <a:t>particularmente</a:t>
            </a:r>
            <a:r>
              <a:rPr lang="en-AU" sz="1600" dirty="0">
                <a:ea typeface="+mn-ea"/>
                <a:cs typeface="+mn-cs"/>
              </a:rPr>
              <a:t> </a:t>
            </a:r>
            <a:r>
              <a:rPr lang="en-AU" sz="1600" dirty="0" err="1">
                <a:ea typeface="+mn-ea"/>
                <a:cs typeface="+mn-cs"/>
              </a:rPr>
              <a:t>los</a:t>
            </a:r>
            <a:r>
              <a:rPr lang="en-AU" sz="1600" dirty="0">
                <a:ea typeface="+mn-ea"/>
                <a:cs typeface="+mn-cs"/>
              </a:rPr>
              <a:t>  </a:t>
            </a:r>
            <a:r>
              <a:rPr lang="en-AU" sz="1600" dirty="0" err="1">
                <a:ea typeface="+mn-ea"/>
                <a:cs typeface="+mn-cs"/>
              </a:rPr>
              <a:t>espumosos</a:t>
            </a:r>
            <a:r>
              <a:rPr lang="en-AU" sz="1600" dirty="0">
                <a:ea typeface="+mn-ea"/>
                <a:cs typeface="+mn-cs"/>
              </a:rPr>
              <a:t>. </a:t>
            </a:r>
          </a:p>
          <a:p>
            <a:pPr marL="285750" indent="-285750" defTabSz="914353">
              <a:lnSpc>
                <a:spcPct val="95000"/>
              </a:lnSpc>
              <a:spcAft>
                <a:spcPts val="1200"/>
              </a:spcAft>
              <a:buClr>
                <a:schemeClr val="accent3"/>
              </a:buClr>
              <a:buFont typeface="Arial" panose="020B0604020202020204" pitchFamily="34" charset="0"/>
              <a:buChar char="•"/>
            </a:pPr>
            <a:r>
              <a:rPr lang="en-AU" sz="1600" dirty="0">
                <a:ea typeface="+mn-ea"/>
                <a:cs typeface="+mn-cs"/>
              </a:rPr>
              <a:t>Esta </a:t>
            </a:r>
            <a:r>
              <a:rPr lang="en-AU" sz="1600" dirty="0" err="1">
                <a:ea typeface="+mn-ea"/>
                <a:cs typeface="+mn-cs"/>
              </a:rPr>
              <a:t>isla</a:t>
            </a:r>
            <a:r>
              <a:rPr lang="en-AU" sz="1600" dirty="0">
                <a:ea typeface="+mn-ea"/>
                <a:cs typeface="+mn-cs"/>
              </a:rPr>
              <a:t> </a:t>
            </a:r>
            <a:r>
              <a:rPr lang="en-AU" sz="1600" dirty="0" err="1">
                <a:ea typeface="+mn-ea"/>
                <a:cs typeface="+mn-cs"/>
              </a:rPr>
              <a:t>prístina</a:t>
            </a:r>
            <a:r>
              <a:rPr lang="en-AU" sz="1600" dirty="0">
                <a:ea typeface="+mn-ea"/>
                <a:cs typeface="+mn-cs"/>
              </a:rPr>
              <a:t> es </a:t>
            </a:r>
            <a:r>
              <a:rPr lang="en-AU" sz="1600" dirty="0" err="1">
                <a:ea typeface="+mn-ea"/>
                <a:cs typeface="+mn-cs"/>
              </a:rPr>
              <a:t>una</a:t>
            </a:r>
            <a:r>
              <a:rPr lang="en-AU" sz="1600" dirty="0">
                <a:ea typeface="+mn-ea"/>
                <a:cs typeface="+mn-cs"/>
              </a:rPr>
              <a:t> de las </a:t>
            </a:r>
            <a:r>
              <a:rPr lang="en-AU" sz="1600" dirty="0" err="1">
                <a:ea typeface="+mn-ea"/>
                <a:cs typeface="+mn-cs"/>
              </a:rPr>
              <a:t>mejores</a:t>
            </a:r>
            <a:r>
              <a:rPr lang="en-AU" sz="1600" dirty="0">
                <a:ea typeface="+mn-ea"/>
                <a:cs typeface="+mn-cs"/>
              </a:rPr>
              <a:t> regiones </a:t>
            </a:r>
            <a:r>
              <a:rPr lang="en-AU" sz="1600" dirty="0" err="1">
                <a:ea typeface="+mn-ea"/>
                <a:cs typeface="+mn-cs"/>
              </a:rPr>
              <a:t>vinícolas</a:t>
            </a:r>
            <a:r>
              <a:rPr lang="en-AU" sz="1600" dirty="0">
                <a:ea typeface="+mn-ea"/>
                <a:cs typeface="+mn-cs"/>
              </a:rPr>
              <a:t> de </a:t>
            </a:r>
            <a:r>
              <a:rPr lang="en-AU" sz="1600" dirty="0" err="1">
                <a:ea typeface="+mn-ea"/>
                <a:cs typeface="+mn-cs"/>
              </a:rPr>
              <a:t>clima</a:t>
            </a:r>
            <a:r>
              <a:rPr lang="en-AU" sz="1600" dirty="0">
                <a:ea typeface="+mn-ea"/>
                <a:cs typeface="+mn-cs"/>
              </a:rPr>
              <a:t> fresco de Australia </a:t>
            </a:r>
          </a:p>
          <a:p>
            <a:pPr marL="285750" indent="-285750" defTabSz="914353">
              <a:lnSpc>
                <a:spcPct val="95000"/>
              </a:lnSpc>
              <a:spcAft>
                <a:spcPts val="1200"/>
              </a:spcAft>
              <a:buClr>
                <a:schemeClr val="accent3"/>
              </a:buClr>
              <a:buFont typeface="Arial" panose="020B0604020202020204" pitchFamily="34" charset="0"/>
              <a:buChar char="•"/>
            </a:pPr>
            <a:r>
              <a:rPr lang="en-AU" sz="1600" dirty="0" err="1">
                <a:ea typeface="+mn-ea"/>
                <a:cs typeface="+mn-cs"/>
              </a:rPr>
              <a:t>Moderado</a:t>
            </a:r>
            <a:r>
              <a:rPr lang="en-AU" sz="1600" dirty="0">
                <a:ea typeface="+mn-ea"/>
                <a:cs typeface="+mn-cs"/>
              </a:rPr>
              <a:t> </a:t>
            </a:r>
            <a:r>
              <a:rPr lang="en-AU" sz="1600" dirty="0" err="1">
                <a:ea typeface="+mn-ea"/>
                <a:cs typeface="+mn-cs"/>
              </a:rPr>
              <a:t>clima</a:t>
            </a:r>
            <a:r>
              <a:rPr lang="en-AU" sz="1600" dirty="0">
                <a:ea typeface="+mn-ea"/>
                <a:cs typeface="+mn-cs"/>
              </a:rPr>
              <a:t> </a:t>
            </a:r>
            <a:r>
              <a:rPr lang="en-AU" sz="1600" dirty="0" err="1">
                <a:ea typeface="+mn-ea"/>
                <a:cs typeface="+mn-cs"/>
              </a:rPr>
              <a:t>marítimo</a:t>
            </a:r>
            <a:r>
              <a:rPr lang="en-AU" sz="1600" dirty="0">
                <a:ea typeface="+mn-ea"/>
                <a:cs typeface="+mn-cs"/>
              </a:rPr>
              <a:t> el </a:t>
            </a:r>
            <a:r>
              <a:rPr lang="en-AU" sz="1600" dirty="0" err="1">
                <a:ea typeface="+mn-ea"/>
                <a:cs typeface="+mn-cs"/>
              </a:rPr>
              <a:t>más</a:t>
            </a:r>
            <a:r>
              <a:rPr lang="en-AU" sz="1600" dirty="0">
                <a:ea typeface="+mn-ea"/>
                <a:cs typeface="+mn-cs"/>
              </a:rPr>
              <a:t> fresco </a:t>
            </a:r>
            <a:r>
              <a:rPr lang="en-AU" sz="1600" dirty="0" err="1">
                <a:ea typeface="+mn-ea"/>
                <a:cs typeface="+mn-cs"/>
              </a:rPr>
              <a:t>en</a:t>
            </a:r>
            <a:r>
              <a:rPr lang="en-AU" sz="1600" dirty="0">
                <a:ea typeface="+mn-ea"/>
                <a:cs typeface="+mn-cs"/>
              </a:rPr>
              <a:t> Australia </a:t>
            </a:r>
          </a:p>
          <a:p>
            <a:pPr lvl="3" defTabSz="914353">
              <a:lnSpc>
                <a:spcPct val="95000"/>
              </a:lnSpc>
              <a:spcAft>
                <a:spcPts val="1200"/>
              </a:spcAft>
              <a:buClr>
                <a:schemeClr val="accent3"/>
              </a:buClr>
            </a:pPr>
            <a:endParaRPr lang="en-AU" sz="1600" b="1" dirty="0">
              <a:ea typeface="+mn-ea"/>
              <a:cs typeface="+mn-cs"/>
            </a:endParaRPr>
          </a:p>
          <a:p>
            <a:pPr lvl="3" defTabSz="914353">
              <a:lnSpc>
                <a:spcPct val="95000"/>
              </a:lnSpc>
              <a:spcAft>
                <a:spcPts val="1200"/>
              </a:spcAft>
              <a:buClr>
                <a:schemeClr val="accent3"/>
              </a:buClr>
            </a:pPr>
            <a:r>
              <a:rPr lang="en-AU" sz="1600" b="1" dirty="0">
                <a:ea typeface="+mn-ea"/>
                <a:cs typeface="+mn-cs"/>
              </a:rPr>
              <a:t>VARIEDADES CLAVES</a:t>
            </a:r>
          </a:p>
          <a:p>
            <a:pPr marL="775663" lvl="3" indent="-285750" defTabSz="914353">
              <a:lnSpc>
                <a:spcPct val="95000"/>
              </a:lnSpc>
              <a:spcBef>
                <a:spcPts val="0"/>
              </a:spcBef>
              <a:spcAft>
                <a:spcPts val="600"/>
              </a:spcAft>
              <a:buClr>
                <a:schemeClr val="accent3"/>
              </a:buClr>
              <a:buFont typeface="Arial" panose="020B0604020202020204" pitchFamily="34" charset="0"/>
              <a:buChar char="•"/>
            </a:pPr>
            <a:r>
              <a:rPr lang="en-AU" sz="1600" dirty="0">
                <a:ea typeface="+mn-ea"/>
                <a:cs typeface="+mn-cs"/>
              </a:rPr>
              <a:t>Pinot Noir</a:t>
            </a:r>
          </a:p>
          <a:p>
            <a:pPr marL="775663" lvl="3" indent="-285750" defTabSz="914353">
              <a:lnSpc>
                <a:spcPct val="95000"/>
              </a:lnSpc>
              <a:spcBef>
                <a:spcPts val="0"/>
              </a:spcBef>
              <a:spcAft>
                <a:spcPts val="600"/>
              </a:spcAft>
              <a:buClr>
                <a:schemeClr val="accent3"/>
              </a:buClr>
              <a:buFont typeface="Arial" panose="020B0604020202020204" pitchFamily="34" charset="0"/>
              <a:buChar char="•"/>
            </a:pPr>
            <a:r>
              <a:rPr lang="en-AU" sz="1600" dirty="0">
                <a:ea typeface="+mn-ea"/>
                <a:cs typeface="+mn-cs"/>
              </a:rPr>
              <a:t>Chardonnay</a:t>
            </a:r>
          </a:p>
          <a:p>
            <a:pPr marL="775663" lvl="3" indent="-285750" defTabSz="914353">
              <a:lnSpc>
                <a:spcPct val="95000"/>
              </a:lnSpc>
              <a:spcBef>
                <a:spcPts val="0"/>
              </a:spcBef>
              <a:spcAft>
                <a:spcPts val="600"/>
              </a:spcAft>
              <a:buClr>
                <a:schemeClr val="accent3"/>
              </a:buClr>
              <a:buFont typeface="Arial" panose="020B0604020202020204" pitchFamily="34" charset="0"/>
              <a:buChar char="•"/>
            </a:pPr>
            <a:r>
              <a:rPr lang="en-AU" sz="1600" dirty="0">
                <a:ea typeface="+mn-ea"/>
                <a:cs typeface="+mn-cs"/>
              </a:rPr>
              <a:t>Riesling</a:t>
            </a:r>
          </a:p>
          <a:p>
            <a:pPr>
              <a:buClr>
                <a:schemeClr val="accent3"/>
              </a:buClr>
            </a:pPr>
            <a:endParaRPr lang="en-US" dirty="0"/>
          </a:p>
        </p:txBody>
      </p:sp>
    </p:spTree>
    <p:extLst>
      <p:ext uri="{BB962C8B-B14F-4D97-AF65-F5344CB8AC3E}">
        <p14:creationId xmlns:p14="http://schemas.microsoft.com/office/powerpoint/2010/main" val="66215476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unches of grapes on a vine&#10;&#10;Description automatically generated">
            <a:extLst>
              <a:ext uri="{FF2B5EF4-FFF2-40B4-BE49-F238E27FC236}">
                <a16:creationId xmlns:a16="http://schemas.microsoft.com/office/drawing/2014/main" id="{F76DB80B-DE62-4A20-F8B7-FA8AEAC08C2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7813" b="7813"/>
          <a:stretch>
            <a:fillRect/>
          </a:stretch>
        </p:blipFill>
        <p:spPr/>
      </p:pic>
      <p:sp>
        <p:nvSpPr>
          <p:cNvPr id="3" name="Title 2">
            <a:extLst>
              <a:ext uri="{FF2B5EF4-FFF2-40B4-BE49-F238E27FC236}">
                <a16:creationId xmlns:a16="http://schemas.microsoft.com/office/drawing/2014/main" id="{028B182D-C4FA-2E87-FCF8-F8AD373604B6}"/>
              </a:ext>
            </a:extLst>
          </p:cNvPr>
          <p:cNvSpPr>
            <a:spLocks noGrp="1"/>
          </p:cNvSpPr>
          <p:nvPr>
            <p:ph type="title"/>
          </p:nvPr>
        </p:nvSpPr>
        <p:spPr>
          <a:xfrm>
            <a:off x="407988" y="579303"/>
            <a:ext cx="6158452" cy="1325562"/>
          </a:xfrm>
        </p:spPr>
        <p:txBody>
          <a:bodyPr/>
          <a:lstStyle/>
          <a:p>
            <a:r>
              <a:rPr lang="en-US" sz="5400" dirty="0" err="1">
                <a:latin typeface="Neue Haas Grotesk Text Pro"/>
                <a:ea typeface="Inter Display"/>
                <a:cs typeface="Inter Display"/>
              </a:rPr>
              <a:t>Variedades</a:t>
            </a:r>
            <a:r>
              <a:rPr lang="en-US" sz="5400" dirty="0">
                <a:latin typeface="Neue Haas Grotesk Text Pro"/>
                <a:ea typeface="Inter Display"/>
                <a:cs typeface="Inter Display"/>
              </a:rPr>
              <a:t> y </a:t>
            </a:r>
            <a:r>
              <a:rPr lang="en-US" sz="5400" dirty="0" err="1">
                <a:latin typeface="Neue Haas Grotesk Text Pro"/>
                <a:ea typeface="Inter Display"/>
                <a:cs typeface="Inter Display"/>
              </a:rPr>
              <a:t>estilos</a:t>
            </a:r>
            <a:r>
              <a:rPr lang="en-US" sz="5400" dirty="0">
                <a:latin typeface="Neue Haas Grotesk Text Pro"/>
                <a:ea typeface="Inter Display"/>
                <a:cs typeface="Inter Display"/>
              </a:rPr>
              <a:t> </a:t>
            </a:r>
            <a:r>
              <a:rPr lang="en-US" sz="5400" dirty="0" err="1">
                <a:latin typeface="Neue Haas Grotesk Text Pro"/>
                <a:ea typeface="Inter Display"/>
                <a:cs typeface="Inter Display"/>
              </a:rPr>
              <a:t>destacados</a:t>
            </a:r>
            <a:endParaRPr lang="en-US" dirty="0" err="1">
              <a:ea typeface="Inter Display"/>
              <a:cs typeface="Inter Display"/>
            </a:endParaRPr>
          </a:p>
        </p:txBody>
      </p:sp>
    </p:spTree>
    <p:extLst>
      <p:ext uri="{BB962C8B-B14F-4D97-AF65-F5344CB8AC3E}">
        <p14:creationId xmlns:p14="http://schemas.microsoft.com/office/powerpoint/2010/main" val="136087535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Placeholder 5" descr="A person working in a factory&#10;&#10;Description automatically generated">
            <a:extLst>
              <a:ext uri="{FF2B5EF4-FFF2-40B4-BE49-F238E27FC236}">
                <a16:creationId xmlns:a16="http://schemas.microsoft.com/office/drawing/2014/main" id="{48395C2D-9B0C-631F-FC7D-B5FC37239A5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7892" t="31548" r="14733" b="24159"/>
          <a:stretch>
            <a:fillRect/>
          </a:stretch>
        </p:blipFill>
        <p:spPr>
          <a:xfrm>
            <a:off x="0" y="388842"/>
            <a:ext cx="6169315" cy="6083199"/>
          </a:xfrm>
        </p:spPr>
      </p:pic>
      <p:sp>
        <p:nvSpPr>
          <p:cNvPr id="3" name="Title 2">
            <a:extLst>
              <a:ext uri="{FF2B5EF4-FFF2-40B4-BE49-F238E27FC236}">
                <a16:creationId xmlns:a16="http://schemas.microsoft.com/office/drawing/2014/main" id="{8FBF4245-2335-B13F-E4CC-6D3169B42914}"/>
              </a:ext>
            </a:extLst>
          </p:cNvPr>
          <p:cNvSpPr>
            <a:spLocks noGrp="1"/>
          </p:cNvSpPr>
          <p:nvPr>
            <p:ph type="title"/>
          </p:nvPr>
        </p:nvSpPr>
        <p:spPr>
          <a:xfrm>
            <a:off x="6959600" y="663244"/>
            <a:ext cx="5383212" cy="1325562"/>
          </a:xfrm>
        </p:spPr>
        <p:txBody>
          <a:bodyPr/>
          <a:lstStyle/>
          <a:p>
            <a:r>
              <a:rPr lang="en-US" sz="5400" dirty="0">
                <a:solidFill>
                  <a:schemeClr val="accent5"/>
                </a:solidFill>
              </a:rPr>
              <a:t>VINOS ESPUMOSOS:</a:t>
            </a:r>
          </a:p>
        </p:txBody>
      </p:sp>
      <p:sp>
        <p:nvSpPr>
          <p:cNvPr id="4" name="Text Placeholder 3">
            <a:extLst>
              <a:ext uri="{FF2B5EF4-FFF2-40B4-BE49-F238E27FC236}">
                <a16:creationId xmlns:a16="http://schemas.microsoft.com/office/drawing/2014/main" id="{65E24258-4FF7-CD35-9A03-AAACCB35831F}"/>
              </a:ext>
            </a:extLst>
          </p:cNvPr>
          <p:cNvSpPr>
            <a:spLocks noGrp="1"/>
          </p:cNvSpPr>
          <p:nvPr>
            <p:ph type="body" sz="quarter" idx="11"/>
          </p:nvPr>
        </p:nvSpPr>
        <p:spPr>
          <a:xfrm>
            <a:off x="6959600" y="3863933"/>
            <a:ext cx="4876800" cy="2608108"/>
          </a:xfrm>
        </p:spPr>
        <p:txBody>
          <a:bodyPr/>
          <a:lstStyle/>
          <a:p>
            <a:pPr marL="285750" indent="-285750">
              <a:spcBef>
                <a:spcPts val="800"/>
              </a:spcBef>
              <a:buFont typeface="Arial" panose="020B0604020202020204" pitchFamily="34" charset="0"/>
              <a:buChar char="•"/>
            </a:pPr>
            <a:r>
              <a:rPr lang="en-US" sz="1600" dirty="0">
                <a:solidFill>
                  <a:schemeClr val="bg1"/>
                </a:solidFill>
              </a:rPr>
              <a:t>Australia ha </a:t>
            </a:r>
            <a:r>
              <a:rPr lang="en-US" sz="1600" dirty="0" err="1">
                <a:solidFill>
                  <a:schemeClr val="bg1"/>
                </a:solidFill>
              </a:rPr>
              <a:t>estado</a:t>
            </a:r>
            <a:r>
              <a:rPr lang="en-US" sz="1600" dirty="0">
                <a:solidFill>
                  <a:schemeClr val="bg1"/>
                </a:solidFill>
              </a:rPr>
              <a:t> </a:t>
            </a:r>
            <a:r>
              <a:rPr lang="en-US" sz="1600" dirty="0" err="1">
                <a:solidFill>
                  <a:schemeClr val="bg1"/>
                </a:solidFill>
              </a:rPr>
              <a:t>produciendo</a:t>
            </a:r>
            <a:r>
              <a:rPr lang="en-US" sz="1600" dirty="0">
                <a:solidFill>
                  <a:schemeClr val="bg1"/>
                </a:solidFill>
              </a:rPr>
              <a:t> vinos </a:t>
            </a:r>
            <a:r>
              <a:rPr lang="en-US" sz="1600" dirty="0" err="1">
                <a:solidFill>
                  <a:schemeClr val="bg1"/>
                </a:solidFill>
              </a:rPr>
              <a:t>espumosos</a:t>
            </a:r>
            <a:r>
              <a:rPr lang="en-US" sz="1600" dirty="0">
                <a:solidFill>
                  <a:schemeClr val="bg1"/>
                </a:solidFill>
              </a:rPr>
              <a:t> </a:t>
            </a:r>
            <a:r>
              <a:rPr lang="en-US" sz="1600" dirty="0" err="1">
                <a:solidFill>
                  <a:schemeClr val="bg1"/>
                </a:solidFill>
              </a:rPr>
              <a:t>desde</a:t>
            </a:r>
            <a:r>
              <a:rPr lang="en-US" sz="1600" dirty="0">
                <a:solidFill>
                  <a:schemeClr val="bg1"/>
                </a:solidFill>
              </a:rPr>
              <a:t> </a:t>
            </a:r>
            <a:r>
              <a:rPr lang="en-US" sz="1600" dirty="0" err="1">
                <a:solidFill>
                  <a:schemeClr val="bg1"/>
                </a:solidFill>
              </a:rPr>
              <a:t>los</a:t>
            </a:r>
            <a:r>
              <a:rPr lang="en-US" sz="1600" dirty="0">
                <a:solidFill>
                  <a:schemeClr val="bg1"/>
                </a:solidFill>
              </a:rPr>
              <a:t> fines del </a:t>
            </a:r>
            <a:r>
              <a:rPr lang="en-US" sz="1600" dirty="0" err="1">
                <a:solidFill>
                  <a:schemeClr val="bg1"/>
                </a:solidFill>
              </a:rPr>
              <a:t>siglo</a:t>
            </a:r>
            <a:r>
              <a:rPr lang="en-US" sz="1600" dirty="0">
                <a:solidFill>
                  <a:schemeClr val="bg1"/>
                </a:solidFill>
              </a:rPr>
              <a:t> XIX</a:t>
            </a:r>
          </a:p>
          <a:p>
            <a:pPr marL="285750" indent="-285750">
              <a:spcBef>
                <a:spcPts val="800"/>
              </a:spcBef>
              <a:buFont typeface="Arial" panose="020B0604020202020204" pitchFamily="34" charset="0"/>
              <a:buChar char="•"/>
            </a:pPr>
            <a:r>
              <a:rPr lang="en-US" sz="1600" dirty="0" err="1">
                <a:solidFill>
                  <a:schemeClr val="bg1"/>
                </a:solidFill>
              </a:rPr>
              <a:t>Actualmente</a:t>
            </a:r>
            <a:r>
              <a:rPr lang="en-US" sz="1600" dirty="0">
                <a:solidFill>
                  <a:schemeClr val="bg1"/>
                </a:solidFill>
              </a:rPr>
              <a:t>, Australia es un </a:t>
            </a:r>
            <a:r>
              <a:rPr lang="en-US" sz="1600" dirty="0" err="1">
                <a:solidFill>
                  <a:schemeClr val="bg1"/>
                </a:solidFill>
              </a:rPr>
              <a:t>líder</a:t>
            </a:r>
            <a:r>
              <a:rPr lang="en-US" sz="1600" dirty="0">
                <a:solidFill>
                  <a:schemeClr val="bg1"/>
                </a:solidFill>
              </a:rPr>
              <a:t> </a:t>
            </a:r>
            <a:r>
              <a:rPr lang="en-US" sz="1600" dirty="0" err="1">
                <a:solidFill>
                  <a:schemeClr val="bg1"/>
                </a:solidFill>
              </a:rPr>
              <a:t>mundial</a:t>
            </a:r>
            <a:r>
              <a:rPr lang="en-US" sz="1600" dirty="0">
                <a:solidFill>
                  <a:schemeClr val="bg1"/>
                </a:solidFill>
              </a:rPr>
              <a:t> </a:t>
            </a:r>
            <a:r>
              <a:rPr lang="en-US" sz="1600" dirty="0" err="1">
                <a:solidFill>
                  <a:schemeClr val="bg1"/>
                </a:solidFill>
              </a:rPr>
              <a:t>en</a:t>
            </a:r>
            <a:r>
              <a:rPr lang="en-US" sz="1600" dirty="0">
                <a:solidFill>
                  <a:schemeClr val="bg1"/>
                </a:solidFill>
              </a:rPr>
              <a:t> la </a:t>
            </a:r>
            <a:r>
              <a:rPr lang="en-US" sz="1600" dirty="0" err="1">
                <a:solidFill>
                  <a:schemeClr val="bg1"/>
                </a:solidFill>
              </a:rPr>
              <a:t>producción</a:t>
            </a:r>
            <a:r>
              <a:rPr lang="en-US" sz="1600" dirty="0">
                <a:solidFill>
                  <a:schemeClr val="bg1"/>
                </a:solidFill>
              </a:rPr>
              <a:t> de </a:t>
            </a:r>
            <a:r>
              <a:rPr lang="en-US" sz="1600" dirty="0" err="1">
                <a:solidFill>
                  <a:schemeClr val="bg1"/>
                </a:solidFill>
              </a:rPr>
              <a:t>una</a:t>
            </a:r>
            <a:r>
              <a:rPr lang="en-US" sz="1600" dirty="0">
                <a:solidFill>
                  <a:schemeClr val="bg1"/>
                </a:solidFill>
              </a:rPr>
              <a:t> </a:t>
            </a:r>
            <a:r>
              <a:rPr lang="en-US" sz="1600" dirty="0" err="1">
                <a:solidFill>
                  <a:schemeClr val="bg1"/>
                </a:solidFill>
              </a:rPr>
              <a:t>variedad</a:t>
            </a:r>
            <a:r>
              <a:rPr lang="en-US" sz="1600" dirty="0">
                <a:solidFill>
                  <a:schemeClr val="bg1"/>
                </a:solidFill>
              </a:rPr>
              <a:t> de </a:t>
            </a:r>
            <a:r>
              <a:rPr lang="en-US" sz="1600" dirty="0" err="1">
                <a:solidFill>
                  <a:schemeClr val="bg1"/>
                </a:solidFill>
              </a:rPr>
              <a:t>estilos</a:t>
            </a:r>
            <a:r>
              <a:rPr lang="en-US" sz="1600" dirty="0">
                <a:solidFill>
                  <a:schemeClr val="bg1"/>
                </a:solidFill>
              </a:rPr>
              <a:t> </a:t>
            </a:r>
          </a:p>
          <a:p>
            <a:pPr marL="285750" indent="-285750">
              <a:spcBef>
                <a:spcPts val="800"/>
              </a:spcBef>
              <a:buFont typeface="Arial" panose="020B0604020202020204" pitchFamily="34" charset="0"/>
              <a:buChar char="•"/>
            </a:pPr>
            <a:r>
              <a:rPr lang="en-US" sz="1600" dirty="0">
                <a:solidFill>
                  <a:schemeClr val="bg1"/>
                </a:solidFill>
              </a:rPr>
              <a:t>El vino </a:t>
            </a:r>
            <a:r>
              <a:rPr lang="en-US" sz="1600" dirty="0" err="1">
                <a:solidFill>
                  <a:schemeClr val="bg1"/>
                </a:solidFill>
              </a:rPr>
              <a:t>espumoso</a:t>
            </a:r>
            <a:r>
              <a:rPr lang="en-US" sz="1600" dirty="0">
                <a:solidFill>
                  <a:schemeClr val="bg1"/>
                </a:solidFill>
              </a:rPr>
              <a:t> </a:t>
            </a:r>
            <a:r>
              <a:rPr lang="en-US" sz="1600" dirty="0" err="1">
                <a:solidFill>
                  <a:schemeClr val="bg1"/>
                </a:solidFill>
              </a:rPr>
              <a:t>representa</a:t>
            </a:r>
            <a:r>
              <a:rPr lang="en-US" sz="1600" dirty="0">
                <a:solidFill>
                  <a:schemeClr val="bg1"/>
                </a:solidFill>
              </a:rPr>
              <a:t> </a:t>
            </a:r>
            <a:r>
              <a:rPr lang="en-US" sz="1600" dirty="0" err="1">
                <a:solidFill>
                  <a:schemeClr val="bg1"/>
                </a:solidFill>
              </a:rPr>
              <a:t>una</a:t>
            </a:r>
            <a:r>
              <a:rPr lang="en-US" sz="1600" dirty="0">
                <a:solidFill>
                  <a:schemeClr val="bg1"/>
                </a:solidFill>
              </a:rPr>
              <a:t> </a:t>
            </a:r>
            <a:r>
              <a:rPr lang="en-US" sz="1600" dirty="0" err="1">
                <a:solidFill>
                  <a:schemeClr val="bg1"/>
                </a:solidFill>
              </a:rPr>
              <a:t>porción</a:t>
            </a:r>
            <a:r>
              <a:rPr lang="en-US" sz="1600" dirty="0">
                <a:solidFill>
                  <a:schemeClr val="bg1"/>
                </a:solidFill>
              </a:rPr>
              <a:t> </a:t>
            </a:r>
            <a:r>
              <a:rPr lang="en-US" sz="1600" dirty="0" err="1">
                <a:solidFill>
                  <a:schemeClr val="bg1"/>
                </a:solidFill>
              </a:rPr>
              <a:t>pequeña</a:t>
            </a:r>
            <a:r>
              <a:rPr lang="en-US" sz="1600" dirty="0">
                <a:solidFill>
                  <a:schemeClr val="bg1"/>
                </a:solidFill>
              </a:rPr>
              <a:t> </a:t>
            </a:r>
            <a:r>
              <a:rPr lang="en-US" sz="1600" dirty="0" err="1">
                <a:solidFill>
                  <a:schemeClr val="bg1"/>
                </a:solidFill>
              </a:rPr>
              <a:t>pero</a:t>
            </a:r>
            <a:r>
              <a:rPr lang="en-US" sz="1600" dirty="0">
                <a:solidFill>
                  <a:schemeClr val="bg1"/>
                </a:solidFill>
              </a:rPr>
              <a:t> </a:t>
            </a:r>
            <a:r>
              <a:rPr lang="en-US" sz="1600" dirty="0" err="1">
                <a:solidFill>
                  <a:schemeClr val="bg1"/>
                </a:solidFill>
              </a:rPr>
              <a:t>significativa</a:t>
            </a:r>
            <a:r>
              <a:rPr lang="en-US" sz="1600" dirty="0">
                <a:solidFill>
                  <a:schemeClr val="bg1"/>
                </a:solidFill>
              </a:rPr>
              <a:t> de </a:t>
            </a:r>
            <a:r>
              <a:rPr lang="en-US" sz="1600" dirty="0" err="1">
                <a:solidFill>
                  <a:schemeClr val="bg1"/>
                </a:solidFill>
              </a:rPr>
              <a:t>producción</a:t>
            </a:r>
            <a:r>
              <a:rPr lang="en-US" sz="1600" dirty="0">
                <a:solidFill>
                  <a:schemeClr val="bg1"/>
                </a:solidFill>
              </a:rPr>
              <a:t> </a:t>
            </a:r>
          </a:p>
          <a:p>
            <a:pPr marL="285750" indent="-285750">
              <a:spcBef>
                <a:spcPts val="800"/>
              </a:spcBef>
              <a:buFont typeface="Arial" panose="020B0604020202020204" pitchFamily="34" charset="0"/>
              <a:buChar char="•"/>
            </a:pPr>
            <a:r>
              <a:rPr lang="en-US" sz="1600" dirty="0">
                <a:solidFill>
                  <a:schemeClr val="bg1"/>
                </a:solidFill>
              </a:rPr>
              <a:t>En </a:t>
            </a:r>
            <a:r>
              <a:rPr lang="en-US" sz="1600" dirty="0" err="1">
                <a:solidFill>
                  <a:schemeClr val="bg1"/>
                </a:solidFill>
              </a:rPr>
              <a:t>los</a:t>
            </a:r>
            <a:r>
              <a:rPr lang="en-US" sz="1600" dirty="0">
                <a:solidFill>
                  <a:schemeClr val="bg1"/>
                </a:solidFill>
              </a:rPr>
              <a:t> </a:t>
            </a:r>
            <a:r>
              <a:rPr lang="en-US" sz="1600" dirty="0" err="1">
                <a:solidFill>
                  <a:schemeClr val="bg1"/>
                </a:solidFill>
              </a:rPr>
              <a:t>últimos</a:t>
            </a:r>
            <a:r>
              <a:rPr lang="en-US" sz="1600" dirty="0">
                <a:solidFill>
                  <a:schemeClr val="bg1"/>
                </a:solidFill>
              </a:rPr>
              <a:t> </a:t>
            </a:r>
            <a:r>
              <a:rPr lang="en-US" sz="1600" dirty="0" err="1">
                <a:solidFill>
                  <a:schemeClr val="bg1"/>
                </a:solidFill>
              </a:rPr>
              <a:t>años</a:t>
            </a:r>
            <a:r>
              <a:rPr lang="en-US" sz="1600" dirty="0">
                <a:solidFill>
                  <a:schemeClr val="bg1"/>
                </a:solidFill>
              </a:rPr>
              <a:t>, la </a:t>
            </a:r>
            <a:r>
              <a:rPr lang="en-US" sz="1600" dirty="0" err="1">
                <a:solidFill>
                  <a:schemeClr val="bg1"/>
                </a:solidFill>
              </a:rPr>
              <a:t>producción</a:t>
            </a:r>
            <a:r>
              <a:rPr lang="en-US" sz="1600" dirty="0">
                <a:solidFill>
                  <a:schemeClr val="bg1"/>
                </a:solidFill>
              </a:rPr>
              <a:t> y la </a:t>
            </a:r>
            <a:r>
              <a:rPr lang="en-US" sz="1600" dirty="0" err="1">
                <a:solidFill>
                  <a:schemeClr val="bg1"/>
                </a:solidFill>
              </a:rPr>
              <a:t>demanda</a:t>
            </a:r>
            <a:r>
              <a:rPr lang="en-US" sz="1600" dirty="0">
                <a:solidFill>
                  <a:schemeClr val="bg1"/>
                </a:solidFill>
              </a:rPr>
              <a:t> de vinos </a:t>
            </a:r>
            <a:r>
              <a:rPr lang="en-US" sz="1600" dirty="0" err="1">
                <a:solidFill>
                  <a:schemeClr val="bg1"/>
                </a:solidFill>
              </a:rPr>
              <a:t>espumosos</a:t>
            </a:r>
            <a:r>
              <a:rPr lang="en-US" sz="1600" dirty="0">
                <a:solidFill>
                  <a:schemeClr val="bg1"/>
                </a:solidFill>
              </a:rPr>
              <a:t> </a:t>
            </a:r>
            <a:r>
              <a:rPr lang="en-US" sz="1600" dirty="0" err="1">
                <a:solidFill>
                  <a:schemeClr val="bg1"/>
                </a:solidFill>
              </a:rPr>
              <a:t>han</a:t>
            </a:r>
            <a:r>
              <a:rPr lang="en-US" sz="1600" dirty="0">
                <a:solidFill>
                  <a:schemeClr val="bg1"/>
                </a:solidFill>
              </a:rPr>
              <a:t> </a:t>
            </a:r>
            <a:r>
              <a:rPr lang="en-US" sz="1600" dirty="0" err="1">
                <a:solidFill>
                  <a:schemeClr val="bg1"/>
                </a:solidFill>
              </a:rPr>
              <a:t>aumentado</a:t>
            </a:r>
            <a:r>
              <a:rPr lang="en-US" sz="1600" dirty="0">
                <a:solidFill>
                  <a:schemeClr val="bg1"/>
                </a:solidFill>
              </a:rPr>
              <a:t> </a:t>
            </a:r>
            <a:endParaRPr lang="en-US" sz="1600" dirty="0"/>
          </a:p>
        </p:txBody>
      </p:sp>
      <p:sp>
        <p:nvSpPr>
          <p:cNvPr id="7" name="Title 2">
            <a:extLst>
              <a:ext uri="{FF2B5EF4-FFF2-40B4-BE49-F238E27FC236}">
                <a16:creationId xmlns:a16="http://schemas.microsoft.com/office/drawing/2014/main" id="{FD661DB1-1AE4-2A48-DE18-504C68F233D2}"/>
              </a:ext>
            </a:extLst>
          </p:cNvPr>
          <p:cNvSpPr txBox="1"/>
          <p:nvPr/>
        </p:nvSpPr>
        <p:spPr>
          <a:xfrm>
            <a:off x="6993537" y="2263588"/>
            <a:ext cx="4105121" cy="1325562"/>
          </a:xfrm>
          <a:prstGeom prst="rect">
            <a:avLst/>
          </a:prstGeom>
        </p:spPr>
        <p:txBody>
          <a:bodyPr vert="horz" lIns="0" tIns="0" rIns="0" bIns="0" rtlCol="0" anchor="t" anchorCtr="0">
            <a:noAutofit/>
          </a:bodyPr>
          <a:lstStyle>
            <a:lvl1pPr algn="l" defTabSz="914453" rtl="0" eaLnBrk="1" latinLnBrk="0" hangingPunct="1">
              <a:lnSpc>
                <a:spcPct val="80000"/>
              </a:lnSpc>
              <a:spcBef>
                <a:spcPct val="0"/>
              </a:spcBef>
              <a:buNone/>
              <a:defRPr sz="5443" b="0" i="0" kern="1200" cap="all" baseline="0">
                <a:solidFill>
                  <a:schemeClr val="bg1"/>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3600" dirty="0">
                <a:latin typeface="Neue Haas Grotesk Text Pro"/>
                <a:ea typeface="Inter Display"/>
                <a:cs typeface="Inter Display"/>
              </a:rPr>
              <a:t>COMPITEN CON LOS MEJORES DEL MUNDO</a:t>
            </a:r>
          </a:p>
        </p:txBody>
      </p:sp>
    </p:spTree>
    <p:extLst>
      <p:ext uri="{BB962C8B-B14F-4D97-AF65-F5344CB8AC3E}">
        <p14:creationId xmlns:p14="http://schemas.microsoft.com/office/powerpoint/2010/main" val="291081657"/>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a:extLst>
              <a:ext uri="{FF2B5EF4-FFF2-40B4-BE49-F238E27FC236}">
                <a16:creationId xmlns:a16="http://schemas.microsoft.com/office/drawing/2014/main" id="{5F21A06B-D544-6624-4430-38C6323FD087}"/>
              </a:ext>
            </a:extLst>
          </p:cNvPr>
          <p:cNvCxnSpPr>
            <a:cxnSpLocks/>
          </p:cNvCxnSpPr>
          <p:nvPr/>
        </p:nvCxnSpPr>
        <p:spPr>
          <a:xfrm>
            <a:off x="6457894" y="3591264"/>
            <a:ext cx="109860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8F1A30A-484B-2139-7748-485BB9091926}"/>
              </a:ext>
            </a:extLst>
          </p:cNvPr>
          <p:cNvCxnSpPr>
            <a:cxnSpLocks/>
          </p:cNvCxnSpPr>
          <p:nvPr/>
        </p:nvCxnSpPr>
        <p:spPr>
          <a:xfrm>
            <a:off x="6457894" y="5020014"/>
            <a:ext cx="109860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C6EFBB7-8D5C-9ACB-C474-F5C5B13C68FD}"/>
              </a:ext>
            </a:extLst>
          </p:cNvPr>
          <p:cNvCxnSpPr>
            <a:cxnSpLocks/>
          </p:cNvCxnSpPr>
          <p:nvPr/>
        </p:nvCxnSpPr>
        <p:spPr>
          <a:xfrm>
            <a:off x="2813050" y="4452352"/>
            <a:ext cx="303749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28F9B25-C63F-024A-F76D-2BA4A25F22A3}"/>
              </a:ext>
            </a:extLst>
          </p:cNvPr>
          <p:cNvCxnSpPr>
            <a:cxnSpLocks/>
          </p:cNvCxnSpPr>
          <p:nvPr/>
        </p:nvCxnSpPr>
        <p:spPr>
          <a:xfrm>
            <a:off x="5048250" y="4909552"/>
            <a:ext cx="80229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CDD7F9-F410-75EB-A4CE-7E5F040B4E8D}"/>
              </a:ext>
            </a:extLst>
          </p:cNvPr>
          <p:cNvCxnSpPr>
            <a:cxnSpLocks/>
          </p:cNvCxnSpPr>
          <p:nvPr/>
        </p:nvCxnSpPr>
        <p:spPr>
          <a:xfrm>
            <a:off x="6457894" y="2156164"/>
            <a:ext cx="109860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EF37069-540F-3C87-A47F-71F891D855D9}"/>
              </a:ext>
            </a:extLst>
          </p:cNvPr>
          <p:cNvSpPr>
            <a:spLocks noGrp="1"/>
          </p:cNvSpPr>
          <p:nvPr>
            <p:ph type="title"/>
          </p:nvPr>
        </p:nvSpPr>
        <p:spPr>
          <a:xfrm>
            <a:off x="7738992" y="645700"/>
            <a:ext cx="4179870" cy="662781"/>
          </a:xfrm>
        </p:spPr>
        <p:txBody>
          <a:bodyPr/>
          <a:lstStyle/>
          <a:p>
            <a:r>
              <a:rPr lang="en-US" sz="4400" dirty="0"/>
              <a:t>REGIONES </a:t>
            </a:r>
            <a:br>
              <a:rPr lang="en-US" sz="4400" dirty="0"/>
            </a:br>
            <a:r>
              <a:rPr lang="en-US" sz="4400" dirty="0"/>
              <a:t>CLAVES</a:t>
            </a:r>
          </a:p>
        </p:txBody>
      </p:sp>
      <p:pic>
        <p:nvPicPr>
          <p:cNvPr id="21" name="Picture Placeholder 20" descr="A close up of a bottle&#10;&#10;Description automatically generated">
            <a:extLst>
              <a:ext uri="{FF2B5EF4-FFF2-40B4-BE49-F238E27FC236}">
                <a16:creationId xmlns:a16="http://schemas.microsoft.com/office/drawing/2014/main" id="{6126DFEA-A53D-9D7E-5FFA-31A46BE846D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t="158" b="-725"/>
          <a:stretch>
            <a:fillRect/>
          </a:stretch>
        </p:blipFill>
        <p:spPr>
          <a:xfrm>
            <a:off x="5097430" y="394185"/>
            <a:ext cx="2244413" cy="6235700"/>
          </a:xfrm>
        </p:spPr>
      </p:pic>
      <p:sp>
        <p:nvSpPr>
          <p:cNvPr id="6" name="object 10">
            <a:extLst>
              <a:ext uri="{FF2B5EF4-FFF2-40B4-BE49-F238E27FC236}">
                <a16:creationId xmlns:a16="http://schemas.microsoft.com/office/drawing/2014/main" id="{E07EEB7A-0AF2-8978-C645-499F7E029E49}"/>
              </a:ext>
            </a:extLst>
          </p:cNvPr>
          <p:cNvSpPr txBox="1"/>
          <p:nvPr/>
        </p:nvSpPr>
        <p:spPr>
          <a:xfrm>
            <a:off x="408075" y="503727"/>
            <a:ext cx="6877418" cy="1637500"/>
          </a:xfrm>
          <a:prstGeom prst="rect">
            <a:avLst/>
          </a:prstGeom>
        </p:spPr>
        <p:txBody>
          <a:bodyPr vert="horz" wrap="square" lIns="0" tIns="12065" rIns="0" bIns="0" rtlCol="0">
            <a:spAutoFit/>
          </a:bodyPr>
          <a:lstStyle/>
          <a:p>
            <a:pPr defTabSz="914453">
              <a:lnSpc>
                <a:spcPct val="80000"/>
              </a:lnSpc>
              <a:spcBef>
                <a:spcPct val="0"/>
              </a:spcBef>
            </a:pPr>
            <a:r>
              <a:rPr lang="en-AU" sz="4400" cap="all"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rPr>
              <a:t>ESTILOS Y CARACTERÍSTICAS </a:t>
            </a:r>
          </a:p>
          <a:p>
            <a:pPr defTabSz="914453">
              <a:lnSpc>
                <a:spcPct val="80000"/>
              </a:lnSpc>
              <a:spcBef>
                <a:spcPct val="0"/>
              </a:spcBef>
            </a:pPr>
            <a:endParaRPr lang="en-AU" sz="4400" cap="all" dirty="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7" name="object 58">
            <a:extLst>
              <a:ext uri="{FF2B5EF4-FFF2-40B4-BE49-F238E27FC236}">
                <a16:creationId xmlns:a16="http://schemas.microsoft.com/office/drawing/2014/main" id="{A2E8F639-5D83-970E-393D-D3DA42684E4E}"/>
              </a:ext>
            </a:extLst>
          </p:cNvPr>
          <p:cNvSpPr txBox="1"/>
          <p:nvPr/>
        </p:nvSpPr>
        <p:spPr>
          <a:xfrm>
            <a:off x="1010350" y="1980480"/>
            <a:ext cx="3996063" cy="632866"/>
          </a:xfrm>
          <a:prstGeom prst="rect">
            <a:avLst/>
          </a:prstGeom>
          <a:noFill/>
        </p:spPr>
        <p:txBody>
          <a:bodyPr vert="horz" wrap="square" lIns="0" tIns="17145" rIns="0" bIns="0" rtlCol="0">
            <a:spAutoFit/>
          </a:bodyPr>
          <a:lstStyle/>
          <a:p>
            <a:pPr algn="ctr">
              <a:buClr>
                <a:srgbClr val="F40000"/>
              </a:buClr>
            </a:pPr>
            <a:r>
              <a:rPr lang="en-US" sz="2000" b="1" dirty="0">
                <a:solidFill>
                  <a:schemeClr val="accent4"/>
                </a:solidFill>
                <a:latin typeface="Neue Haas Grotesk Text Pro" panose="020B0504020202020204" pitchFamily="34" charset="77"/>
                <a:cs typeface="Hellix SemiBold"/>
              </a:rPr>
              <a:t>TRES ESTILOS PRINCIPALES </a:t>
            </a:r>
          </a:p>
          <a:p>
            <a:pPr algn="ctr">
              <a:buClr>
                <a:srgbClr val="F40000"/>
              </a:buClr>
            </a:pPr>
            <a:endParaRPr lang="en-US" sz="2000" b="1" dirty="0">
              <a:solidFill>
                <a:schemeClr val="accent4"/>
              </a:solidFill>
              <a:latin typeface="Neue Haas Grotesk Text Pro" panose="020B0504020202020204" pitchFamily="34" charset="77"/>
              <a:cs typeface="Hellix SemiBold"/>
            </a:endParaRPr>
          </a:p>
        </p:txBody>
      </p:sp>
      <p:sp>
        <p:nvSpPr>
          <p:cNvPr id="8" name="object 58">
            <a:extLst>
              <a:ext uri="{FF2B5EF4-FFF2-40B4-BE49-F238E27FC236}">
                <a16:creationId xmlns:a16="http://schemas.microsoft.com/office/drawing/2014/main" id="{126F4DE8-D4DD-685D-CCF7-B263283FBF37}"/>
              </a:ext>
            </a:extLst>
          </p:cNvPr>
          <p:cNvSpPr txBox="1"/>
          <p:nvPr/>
        </p:nvSpPr>
        <p:spPr>
          <a:xfrm>
            <a:off x="1593792" y="2556050"/>
            <a:ext cx="2581978" cy="460511"/>
          </a:xfrm>
          <a:prstGeom prst="rect">
            <a:avLst/>
          </a:prstGeom>
        </p:spPr>
        <p:txBody>
          <a:bodyPr vert="horz" wrap="square" lIns="0" tIns="17145" rIns="0" bIns="0" rtlCol="0" anchor="t" anchorCtr="0">
            <a:spAutoFit/>
          </a:bodyPr>
          <a:lstStyle/>
          <a:p>
            <a:pPr algn="ctr">
              <a:lnSpc>
                <a:spcPct val="90000"/>
              </a:lnSpc>
              <a:buClr>
                <a:srgbClr val="F40000"/>
              </a:buClr>
            </a:pPr>
            <a:r>
              <a:rPr lang="en-AU" sz="1600" b="1" dirty="0">
                <a:latin typeface="Neue Haas Grotesk Text Pro" panose="020B0504020202020204" pitchFamily="34" charset="77"/>
                <a:cs typeface="Hellix SemiBold"/>
              </a:rPr>
              <a:t>ESTILO DE BRUT SECO</a:t>
            </a:r>
          </a:p>
          <a:p>
            <a:pPr algn="ctr">
              <a:lnSpc>
                <a:spcPct val="90000"/>
              </a:lnSpc>
              <a:buClr>
                <a:srgbClr val="F40000"/>
              </a:buClr>
            </a:pPr>
            <a:endParaRPr lang="en-AU" sz="1600" b="1" dirty="0">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FF87809F-4479-92AB-C6B2-19828E0D8982}"/>
              </a:ext>
            </a:extLst>
          </p:cNvPr>
          <p:cNvSpPr txBox="1"/>
          <p:nvPr/>
        </p:nvSpPr>
        <p:spPr>
          <a:xfrm>
            <a:off x="1530281" y="2844935"/>
            <a:ext cx="2581979" cy="903709"/>
          </a:xfrm>
          <a:prstGeom prst="rect">
            <a:avLst/>
          </a:prstGeom>
        </p:spPr>
        <p:txBody>
          <a:bodyPr vert="horz" wrap="square" lIns="0" tIns="17145" rIns="0" bIns="0" rtlCol="0" anchor="t" anchorCtr="0">
            <a:spAutoFit/>
          </a:bodyPr>
          <a:lstStyle/>
          <a:p>
            <a:pPr algn="ctr">
              <a:lnSpc>
                <a:spcPct val="90000"/>
              </a:lnSpc>
              <a:buClr>
                <a:srgbClr val="F40000"/>
              </a:buClr>
            </a:pPr>
            <a:r>
              <a:rPr lang="en-US" sz="1600" dirty="0">
                <a:latin typeface="Neue Haas Grotesk Text Pro" panose="020B0504020202020204" pitchFamily="34" charset="77"/>
                <a:cs typeface="Hellix SemiBold"/>
              </a:rPr>
              <a:t>es el </a:t>
            </a:r>
            <a:r>
              <a:rPr lang="en-US" sz="1600" dirty="0" err="1">
                <a:latin typeface="Neue Haas Grotesk Text Pro" panose="020B0504020202020204" pitchFamily="34" charset="77"/>
                <a:cs typeface="Hellix SemiBold"/>
              </a:rPr>
              <a:t>estilo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más</a:t>
            </a:r>
            <a:r>
              <a:rPr lang="en-US" sz="1600" dirty="0">
                <a:latin typeface="Neue Haas Grotesk Text Pro" panose="020B0504020202020204" pitchFamily="34" charset="77"/>
                <a:cs typeface="Hellix SemiBold"/>
              </a:rPr>
              <a:t> popular; </a:t>
            </a:r>
            <a:r>
              <a:rPr lang="en-US" sz="1600" dirty="0" err="1">
                <a:latin typeface="Neue Haas Grotesk Text Pro" panose="020B0504020202020204" pitchFamily="34" charset="77"/>
                <a:cs typeface="Hellix SemiBold"/>
              </a:rPr>
              <a:t>los</a:t>
            </a:r>
            <a:r>
              <a:rPr lang="en-US" sz="1600" dirty="0">
                <a:latin typeface="Neue Haas Grotesk Text Pro" panose="020B0504020202020204" pitchFamily="34" charset="77"/>
                <a:cs typeface="Hellix SemiBold"/>
              </a:rPr>
              <a:t> aromas </a:t>
            </a:r>
            <a:r>
              <a:rPr lang="en-US" sz="1600" dirty="0" err="1">
                <a:latin typeface="Neue Haas Grotesk Text Pro" panose="020B0504020202020204" pitchFamily="34" charset="77"/>
                <a:cs typeface="Hellix SemiBold"/>
              </a:rPr>
              <a:t>incluyen</a:t>
            </a:r>
            <a:r>
              <a:rPr lang="en-US" sz="1600" dirty="0">
                <a:latin typeface="Neue Haas Grotesk Text Pro" panose="020B0504020202020204" pitchFamily="34" charset="77"/>
                <a:cs typeface="Hellix SemiBold"/>
              </a:rPr>
              <a:t> galleta, masa, pan tostado, manzana y pomelo </a:t>
            </a:r>
          </a:p>
        </p:txBody>
      </p:sp>
      <p:sp>
        <p:nvSpPr>
          <p:cNvPr id="10" name="object 58">
            <a:extLst>
              <a:ext uri="{FF2B5EF4-FFF2-40B4-BE49-F238E27FC236}">
                <a16:creationId xmlns:a16="http://schemas.microsoft.com/office/drawing/2014/main" id="{6885B006-DC85-8938-F272-B9A6D0E0020F}"/>
              </a:ext>
            </a:extLst>
          </p:cNvPr>
          <p:cNvSpPr txBox="1"/>
          <p:nvPr/>
        </p:nvSpPr>
        <p:spPr>
          <a:xfrm>
            <a:off x="291849" y="4182702"/>
            <a:ext cx="2378275" cy="903709"/>
          </a:xfrm>
          <a:prstGeom prst="rect">
            <a:avLst/>
          </a:prstGeom>
        </p:spPr>
        <p:txBody>
          <a:bodyPr vert="horz" wrap="square" lIns="0" tIns="17145" rIns="0" bIns="0" rtlCol="0" anchor="t" anchorCtr="0">
            <a:spAutoFit/>
          </a:bodyPr>
          <a:lstStyle/>
          <a:p>
            <a:pPr algn="ctr">
              <a:lnSpc>
                <a:spcPct val="90000"/>
              </a:lnSpc>
              <a:buClr>
                <a:srgbClr val="F40000"/>
              </a:buClr>
            </a:pPr>
            <a:r>
              <a:rPr lang="en-AU" sz="1600" b="1" dirty="0">
                <a:latin typeface="Neue Haas Grotesk Text Pro" panose="020B0504020202020204" pitchFamily="34" charset="77"/>
                <a:cs typeface="Hellix SemiBold"/>
              </a:rPr>
              <a:t>VINO TINTO ESPUMOSO EN ESPECIAL SHIRAZ</a:t>
            </a:r>
          </a:p>
          <a:p>
            <a:pPr algn="ctr">
              <a:lnSpc>
                <a:spcPct val="90000"/>
              </a:lnSpc>
              <a:buClr>
                <a:srgbClr val="F40000"/>
              </a:buClr>
            </a:pPr>
            <a:endParaRPr lang="en-AU" sz="1600" b="1" dirty="0">
              <a:latin typeface="Neue Haas Grotesk Text Pro" panose="020B0504020202020204" pitchFamily="34" charset="77"/>
              <a:cs typeface="Hellix SemiBold"/>
            </a:endParaRPr>
          </a:p>
        </p:txBody>
      </p:sp>
      <p:sp>
        <p:nvSpPr>
          <p:cNvPr id="11" name="object 58">
            <a:extLst>
              <a:ext uri="{FF2B5EF4-FFF2-40B4-BE49-F238E27FC236}">
                <a16:creationId xmlns:a16="http://schemas.microsoft.com/office/drawing/2014/main" id="{48E6731A-8627-C7CC-E3D5-51D9473FA240}"/>
              </a:ext>
            </a:extLst>
          </p:cNvPr>
          <p:cNvSpPr txBox="1"/>
          <p:nvPr/>
        </p:nvSpPr>
        <p:spPr>
          <a:xfrm>
            <a:off x="2884781" y="4798271"/>
            <a:ext cx="2094227" cy="682110"/>
          </a:xfrm>
          <a:prstGeom prst="rect">
            <a:avLst/>
          </a:prstGeom>
        </p:spPr>
        <p:txBody>
          <a:bodyPr vert="horz" wrap="square" lIns="0" tIns="17145" rIns="0" bIns="0" rtlCol="0" anchor="t" anchorCtr="0">
            <a:spAutoFit/>
          </a:bodyPr>
          <a:lstStyle/>
          <a:p>
            <a:pPr algn="ctr">
              <a:lnSpc>
                <a:spcPct val="90000"/>
              </a:lnSpc>
              <a:buClr>
                <a:srgbClr val="F40000"/>
              </a:buClr>
            </a:pPr>
            <a:r>
              <a:rPr lang="en-AU" sz="1600" b="1" dirty="0">
                <a:latin typeface="Neue Haas Grotesk Text Pro" panose="020B0504020202020204" pitchFamily="34" charset="77"/>
                <a:cs typeface="Hellix SemiBold"/>
              </a:rPr>
              <a:t>VINO ROSADO ESPUMOSO </a:t>
            </a:r>
          </a:p>
          <a:p>
            <a:pPr algn="ctr">
              <a:lnSpc>
                <a:spcPct val="90000"/>
              </a:lnSpc>
              <a:buClr>
                <a:srgbClr val="F40000"/>
              </a:buClr>
            </a:pPr>
            <a:endParaRPr lang="en-AU" sz="1600" b="1" dirty="0">
              <a:latin typeface="Neue Haas Grotesk Text Pro" panose="020B0504020202020204" pitchFamily="34" charset="77"/>
              <a:cs typeface="Hellix SemiBold"/>
            </a:endParaRPr>
          </a:p>
        </p:txBody>
      </p:sp>
      <p:sp>
        <p:nvSpPr>
          <p:cNvPr id="12" name="object 58">
            <a:extLst>
              <a:ext uri="{FF2B5EF4-FFF2-40B4-BE49-F238E27FC236}">
                <a16:creationId xmlns:a16="http://schemas.microsoft.com/office/drawing/2014/main" id="{FF8802DC-F015-EE59-B860-950D333F6BA7}"/>
              </a:ext>
            </a:extLst>
          </p:cNvPr>
          <p:cNvSpPr txBox="1"/>
          <p:nvPr/>
        </p:nvSpPr>
        <p:spPr>
          <a:xfrm>
            <a:off x="390945" y="4960129"/>
            <a:ext cx="2131712" cy="1125308"/>
          </a:xfrm>
          <a:prstGeom prst="rect">
            <a:avLst/>
          </a:prstGeom>
        </p:spPr>
        <p:txBody>
          <a:bodyPr vert="horz" wrap="square" lIns="0" tIns="17145" rIns="0" bIns="0" rtlCol="0" anchor="t" anchorCtr="0">
            <a:spAutoFit/>
          </a:bodyPr>
          <a:lstStyle/>
          <a:p>
            <a:pPr algn="ctr">
              <a:lnSpc>
                <a:spcPct val="90000"/>
              </a:lnSpc>
              <a:buClr>
                <a:srgbClr val="F40000"/>
              </a:buClr>
            </a:pPr>
            <a:r>
              <a:rPr lang="en-US" sz="1600" dirty="0">
                <a:latin typeface="Neue Haas Grotesk Text Pro" panose="020B0504020202020204" pitchFamily="34" charset="77"/>
                <a:cs typeface="Hellix SemiBold"/>
              </a:rPr>
              <a:t>Un </a:t>
            </a:r>
            <a:r>
              <a:rPr lang="en-US" sz="1600" dirty="0" err="1">
                <a:latin typeface="Neue Haas Grotesk Text Pro" panose="020B0504020202020204" pitchFamily="34" charset="77"/>
                <a:cs typeface="Hellix SemiBold"/>
              </a:rPr>
              <a:t>estilo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Australiano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único</a:t>
            </a:r>
            <a:r>
              <a:rPr lang="en-US" sz="1600" dirty="0">
                <a:latin typeface="Neue Haas Grotesk Text Pro" panose="020B0504020202020204" pitchFamily="34" charset="77"/>
                <a:cs typeface="Hellix SemiBold"/>
              </a:rPr>
              <a:t>; de color </a:t>
            </a:r>
            <a:r>
              <a:rPr lang="en-US" sz="1600" dirty="0" err="1">
                <a:latin typeface="Neue Haas Grotesk Text Pro" panose="020B0504020202020204" pitchFamily="34" charset="77"/>
                <a:cs typeface="Hellix SemiBold"/>
              </a:rPr>
              <a:t>carmesí</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jugoso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frutal</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refrescante</a:t>
            </a:r>
            <a:endParaRPr lang="en-US" sz="1600" dirty="0">
              <a:latin typeface="Neue Haas Grotesk Text Pro" panose="020B0504020202020204" pitchFamily="34" charset="77"/>
              <a:cs typeface="Hellix SemiBold"/>
            </a:endParaRPr>
          </a:p>
          <a:p>
            <a:pPr algn="ctr">
              <a:lnSpc>
                <a:spcPct val="90000"/>
              </a:lnSpc>
              <a:buClr>
                <a:srgbClr val="F40000"/>
              </a:buClr>
            </a:pPr>
            <a:endParaRPr lang="en-US" sz="1600" dirty="0">
              <a:latin typeface="Neue Haas Grotesk Text Pro" panose="020B0504020202020204" pitchFamily="34" charset="77"/>
              <a:cs typeface="Hellix SemiBold"/>
            </a:endParaRPr>
          </a:p>
        </p:txBody>
      </p:sp>
      <p:sp>
        <p:nvSpPr>
          <p:cNvPr id="13" name="object 58">
            <a:extLst>
              <a:ext uri="{FF2B5EF4-FFF2-40B4-BE49-F238E27FC236}">
                <a16:creationId xmlns:a16="http://schemas.microsoft.com/office/drawing/2014/main" id="{8A7AC874-BA3F-79E4-4139-15D04768B933}"/>
              </a:ext>
            </a:extLst>
          </p:cNvPr>
          <p:cNvSpPr txBox="1"/>
          <p:nvPr/>
        </p:nvSpPr>
        <p:spPr>
          <a:xfrm>
            <a:off x="2690374" y="5351539"/>
            <a:ext cx="2428218" cy="1346907"/>
          </a:xfrm>
          <a:prstGeom prst="rect">
            <a:avLst/>
          </a:prstGeom>
        </p:spPr>
        <p:txBody>
          <a:bodyPr vert="horz" wrap="square" lIns="0" tIns="17145" rIns="0" bIns="0" rtlCol="0" anchor="t" anchorCtr="0">
            <a:spAutoFit/>
          </a:bodyPr>
          <a:lstStyle/>
          <a:p>
            <a:pPr algn="ctr">
              <a:lnSpc>
                <a:spcPct val="90000"/>
              </a:lnSpc>
              <a:buClr>
                <a:srgbClr val="F40000"/>
              </a:buClr>
            </a:pPr>
            <a:r>
              <a:rPr lang="en-US" sz="1600" dirty="0">
                <a:latin typeface="Neue Haas Grotesk Text Pro" panose="020B0504020202020204" pitchFamily="34" charset="77"/>
                <a:cs typeface="Hellix SemiBold"/>
              </a:rPr>
              <a:t>Un </a:t>
            </a:r>
            <a:r>
              <a:rPr lang="en-US" sz="1600" dirty="0" err="1">
                <a:latin typeface="Neue Haas Grotesk Text Pro" panose="020B0504020202020204" pitchFamily="34" charset="77"/>
                <a:cs typeface="Hellix SemiBold"/>
              </a:rPr>
              <a:t>estilo</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nicho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los</a:t>
            </a:r>
            <a:r>
              <a:rPr lang="en-US" sz="1600" dirty="0">
                <a:latin typeface="Neue Haas Grotesk Text Pro" panose="020B0504020202020204" pitchFamily="34" charset="77"/>
                <a:cs typeface="Hellix SemiBold"/>
              </a:rPr>
              <a:t> aromas </a:t>
            </a:r>
            <a:r>
              <a:rPr lang="en-US" sz="1600" dirty="0" err="1">
                <a:latin typeface="Neue Haas Grotesk Text Pro" panose="020B0504020202020204" pitchFamily="34" charset="77"/>
                <a:cs typeface="Hellix SemiBold"/>
              </a:rPr>
              <a:t>incluyen</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notas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florares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pétalo</a:t>
            </a:r>
            <a:r>
              <a:rPr lang="en-US" sz="1600" dirty="0">
                <a:latin typeface="Neue Haas Grotesk Text Pro" panose="020B0504020202020204" pitchFamily="34" charset="77"/>
                <a:cs typeface="Hellix SemiBold"/>
              </a:rPr>
              <a:t> de rosa, </a:t>
            </a:r>
            <a:r>
              <a:rPr lang="en-US" sz="1600" dirty="0" err="1">
                <a:latin typeface="Neue Haas Grotesk Text Pro" panose="020B0504020202020204" pitchFamily="34" charset="77"/>
                <a:cs typeface="Hellix SemiBold"/>
              </a:rPr>
              <a:t>fresa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frambuesa</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grosella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roja</a:t>
            </a:r>
            <a:endParaRPr lang="en-US" sz="1600" dirty="0">
              <a:latin typeface="Neue Haas Grotesk Text Pro" panose="020B0504020202020204" pitchFamily="34" charset="77"/>
              <a:cs typeface="Hellix SemiBold"/>
            </a:endParaRPr>
          </a:p>
          <a:p>
            <a:pPr algn="ctr">
              <a:lnSpc>
                <a:spcPct val="90000"/>
              </a:lnSpc>
              <a:buClr>
                <a:srgbClr val="F40000"/>
              </a:buClr>
            </a:pPr>
            <a:endParaRPr lang="en-US" sz="1600" dirty="0">
              <a:latin typeface="Neue Haas Grotesk Text Pro" panose="020B0504020202020204" pitchFamily="34" charset="77"/>
              <a:cs typeface="Hellix SemiBold"/>
            </a:endParaRPr>
          </a:p>
        </p:txBody>
      </p:sp>
      <p:sp>
        <p:nvSpPr>
          <p:cNvPr id="14" name="object 58">
            <a:extLst>
              <a:ext uri="{FF2B5EF4-FFF2-40B4-BE49-F238E27FC236}">
                <a16:creationId xmlns:a16="http://schemas.microsoft.com/office/drawing/2014/main" id="{90D927FB-A416-7C58-1BB7-0B4407E42A0A}"/>
              </a:ext>
            </a:extLst>
          </p:cNvPr>
          <p:cNvSpPr txBox="1"/>
          <p:nvPr/>
        </p:nvSpPr>
        <p:spPr>
          <a:xfrm>
            <a:off x="7734700" y="2288302"/>
            <a:ext cx="3827053" cy="982448"/>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Una de las regiones de vino </a:t>
            </a:r>
            <a:r>
              <a:rPr lang="en-US" sz="1600" dirty="0" err="1">
                <a:latin typeface="Neue Haas Grotesk Text Pro" panose="020B0504020202020204" pitchFamily="34" charset="77"/>
                <a:cs typeface="Hellix SemiBold"/>
              </a:rPr>
              <a:t>espumosos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más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emocionantes</a:t>
            </a:r>
            <a:r>
              <a:rPr lang="en-US" sz="1600" dirty="0">
                <a:latin typeface="Neue Haas Grotesk Text Pro" panose="020B0504020202020204" pitchFamily="34" charset="77"/>
                <a:cs typeface="Hellix SemiBold"/>
              </a:rPr>
              <a:t> de Australia, vinos de </a:t>
            </a:r>
            <a:r>
              <a:rPr lang="en-US" sz="1600" dirty="0" err="1">
                <a:latin typeface="Neue Haas Grotesk Text Pro" panose="020B0504020202020204" pitchFamily="34" charset="77"/>
                <a:cs typeface="Hellix SemiBold"/>
              </a:rPr>
              <a:t>clima</a:t>
            </a:r>
            <a:r>
              <a:rPr lang="en-US" sz="1600" dirty="0">
                <a:latin typeface="Neue Haas Grotesk Text Pro" panose="020B0504020202020204" pitchFamily="34" charset="77"/>
                <a:cs typeface="Hellix SemiBold"/>
              </a:rPr>
              <a:t> fresco con </a:t>
            </a:r>
            <a:r>
              <a:rPr lang="en-US" sz="1600" dirty="0" err="1">
                <a:latin typeface="Neue Haas Grotesk Text Pro" panose="020B0504020202020204" pitchFamily="34" charset="77"/>
                <a:cs typeface="Hellix SemiBold"/>
              </a:rPr>
              <a:t>delicadeza</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estilo</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5" name="object 58">
            <a:extLst>
              <a:ext uri="{FF2B5EF4-FFF2-40B4-BE49-F238E27FC236}">
                <a16:creationId xmlns:a16="http://schemas.microsoft.com/office/drawing/2014/main" id="{9A22F79F-9879-EF99-8E4A-EE4C564CB243}"/>
              </a:ext>
            </a:extLst>
          </p:cNvPr>
          <p:cNvSpPr txBox="1"/>
          <p:nvPr/>
        </p:nvSpPr>
        <p:spPr>
          <a:xfrm>
            <a:off x="7738533" y="2028601"/>
            <a:ext cx="1896225"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dirty="0">
                <a:latin typeface="Neue Haas Grotesk Text Pro" panose="020B0504020202020204" pitchFamily="34" charset="77"/>
                <a:cs typeface="Hellix SemiBold"/>
              </a:rPr>
              <a:t>ADELAIDE HILLS</a:t>
            </a:r>
            <a:endParaRPr lang="en-US" sz="1600" b="1" dirty="0">
              <a:latin typeface="Neue Haas Grotesk Text Pro" panose="020B0504020202020204" pitchFamily="34" charset="77"/>
              <a:cs typeface="Hellix SemiBold"/>
            </a:endParaRPr>
          </a:p>
        </p:txBody>
      </p:sp>
      <p:sp>
        <p:nvSpPr>
          <p:cNvPr id="16" name="object 58">
            <a:extLst>
              <a:ext uri="{FF2B5EF4-FFF2-40B4-BE49-F238E27FC236}">
                <a16:creationId xmlns:a16="http://schemas.microsoft.com/office/drawing/2014/main" id="{06CB8D18-E561-70B9-2E43-6F941CA6E254}"/>
              </a:ext>
            </a:extLst>
          </p:cNvPr>
          <p:cNvSpPr txBox="1"/>
          <p:nvPr/>
        </p:nvSpPr>
        <p:spPr>
          <a:xfrm>
            <a:off x="7734700" y="3456783"/>
            <a:ext cx="1294427"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TASMANIA</a:t>
            </a:r>
            <a:endParaRPr lang="en-US" sz="1600" b="1">
              <a:latin typeface="Neue Haas Grotesk Text Pro" panose="020B0504020202020204" pitchFamily="34" charset="77"/>
              <a:cs typeface="Hellix SemiBold"/>
            </a:endParaRPr>
          </a:p>
        </p:txBody>
      </p:sp>
      <p:sp>
        <p:nvSpPr>
          <p:cNvPr id="17" name="object 58">
            <a:extLst>
              <a:ext uri="{FF2B5EF4-FFF2-40B4-BE49-F238E27FC236}">
                <a16:creationId xmlns:a16="http://schemas.microsoft.com/office/drawing/2014/main" id="{C229AC37-955F-DCCB-1BC0-1FCDF4024FF1}"/>
              </a:ext>
            </a:extLst>
          </p:cNvPr>
          <p:cNvSpPr txBox="1"/>
          <p:nvPr/>
        </p:nvSpPr>
        <p:spPr>
          <a:xfrm>
            <a:off x="7734700" y="4931128"/>
            <a:ext cx="1896225"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dirty="0">
                <a:latin typeface="Neue Haas Grotesk Text Pro" panose="020B0504020202020204" pitchFamily="34" charset="77"/>
                <a:cs typeface="Hellix SemiBold"/>
              </a:rPr>
              <a:t>YARRA VALLEY</a:t>
            </a:r>
            <a:endParaRPr lang="en-US" sz="1600" b="1" dirty="0">
              <a:latin typeface="Neue Haas Grotesk Text Pro" panose="020B0504020202020204" pitchFamily="34" charset="77"/>
              <a:cs typeface="Hellix SemiBold"/>
            </a:endParaRPr>
          </a:p>
        </p:txBody>
      </p:sp>
      <p:sp>
        <p:nvSpPr>
          <p:cNvPr id="18" name="object 58">
            <a:extLst>
              <a:ext uri="{FF2B5EF4-FFF2-40B4-BE49-F238E27FC236}">
                <a16:creationId xmlns:a16="http://schemas.microsoft.com/office/drawing/2014/main" id="{4A671505-BFC5-3896-AB14-CC83014B31CD}"/>
              </a:ext>
            </a:extLst>
          </p:cNvPr>
          <p:cNvSpPr txBox="1"/>
          <p:nvPr/>
        </p:nvSpPr>
        <p:spPr>
          <a:xfrm>
            <a:off x="7734700" y="5266744"/>
            <a:ext cx="3963765" cy="982448"/>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El </a:t>
            </a:r>
            <a:r>
              <a:rPr lang="en-US" sz="1600" dirty="0" err="1">
                <a:latin typeface="Neue Haas Grotesk Text Pro" panose="020B0504020202020204" pitchFamily="34" charset="77"/>
                <a:cs typeface="Hellix SemiBold"/>
              </a:rPr>
              <a:t>clima</a:t>
            </a:r>
            <a:r>
              <a:rPr lang="en-US" sz="1600" dirty="0">
                <a:latin typeface="Neue Haas Grotesk Text Pro" panose="020B0504020202020204" pitchFamily="34" charset="77"/>
                <a:cs typeface="Hellix SemiBold"/>
              </a:rPr>
              <a:t> fresco y la </a:t>
            </a:r>
            <a:r>
              <a:rPr lang="en-US" sz="1600" dirty="0" err="1">
                <a:latin typeface="Neue Haas Grotesk Text Pro" panose="020B0504020202020204" pitchFamily="34" charset="77"/>
                <a:cs typeface="Hellix SemiBold"/>
              </a:rPr>
              <a:t>buena</a:t>
            </a:r>
            <a:r>
              <a:rPr lang="en-US" sz="1600" dirty="0">
                <a:latin typeface="Neue Haas Grotesk Text Pro" panose="020B0504020202020204" pitchFamily="34" charset="77"/>
                <a:cs typeface="Hellix SemiBold"/>
              </a:rPr>
              <a:t> tierra </a:t>
            </a:r>
            <a:r>
              <a:rPr lang="en-US" sz="1600" dirty="0" err="1">
                <a:latin typeface="Neue Haas Grotesk Text Pro" panose="020B0504020202020204" pitchFamily="34" charset="77"/>
                <a:cs typeface="Hellix SemiBold"/>
              </a:rPr>
              <a:t>hacen</a:t>
            </a:r>
            <a:r>
              <a:rPr lang="en-US" sz="1600" dirty="0">
                <a:latin typeface="Neue Haas Grotesk Text Pro" panose="020B0504020202020204" pitchFamily="34" charset="77"/>
                <a:cs typeface="Hellix SemiBold"/>
              </a:rPr>
              <a:t> a </a:t>
            </a:r>
            <a:r>
              <a:rPr lang="en-US" sz="1600" dirty="0" err="1">
                <a:latin typeface="Neue Haas Grotesk Text Pro" panose="020B0504020202020204" pitchFamily="34" charset="77"/>
                <a:cs typeface="Hellix SemiBold"/>
              </a:rPr>
              <a:t>esta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región</a:t>
            </a:r>
            <a:r>
              <a:rPr lang="en-US" sz="1600" dirty="0">
                <a:latin typeface="Neue Haas Grotesk Text Pro" panose="020B0504020202020204" pitchFamily="34" charset="77"/>
                <a:cs typeface="Hellix SemiBold"/>
              </a:rPr>
              <a:t> un </a:t>
            </a:r>
            <a:r>
              <a:rPr lang="en-US" sz="1600" dirty="0" err="1">
                <a:latin typeface="Neue Haas Grotesk Text Pro" panose="020B0504020202020204" pitchFamily="34" charset="77"/>
                <a:cs typeface="Hellix SemiBold"/>
              </a:rPr>
              <a:t>imán</a:t>
            </a:r>
            <a:r>
              <a:rPr lang="en-US" sz="1600" dirty="0">
                <a:latin typeface="Neue Haas Grotesk Text Pro" panose="020B0504020202020204" pitchFamily="34" charset="77"/>
                <a:cs typeface="Hellix SemiBold"/>
              </a:rPr>
              <a:t> para </a:t>
            </a:r>
            <a:r>
              <a:rPr lang="en-US" sz="1600" dirty="0" err="1">
                <a:latin typeface="Neue Haas Grotesk Text Pro" panose="020B0504020202020204" pitchFamily="34" charset="77"/>
                <a:cs typeface="Hellix SemiBold"/>
              </a:rPr>
              <a:t>productores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excepcionales</a:t>
            </a:r>
            <a:r>
              <a:rPr lang="en-US" sz="1600" dirty="0">
                <a:latin typeface="Neue Haas Grotesk Text Pro" panose="020B0504020202020204" pitchFamily="34" charset="77"/>
                <a:cs typeface="Hellix SemiBold"/>
              </a:rPr>
              <a:t> de vino </a:t>
            </a:r>
            <a:r>
              <a:rPr lang="en-US" sz="1600" dirty="0" err="1">
                <a:latin typeface="Neue Haas Grotesk Text Pro" panose="020B0504020202020204" pitchFamily="34" charset="77"/>
                <a:cs typeface="Hellix SemiBold"/>
              </a:rPr>
              <a:t>espumoso</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9" name="object 58">
            <a:extLst>
              <a:ext uri="{FF2B5EF4-FFF2-40B4-BE49-F238E27FC236}">
                <a16:creationId xmlns:a16="http://schemas.microsoft.com/office/drawing/2014/main" id="{A8EFD940-6CD9-DF9D-73E2-7F68DD6DAC3A}"/>
              </a:ext>
            </a:extLst>
          </p:cNvPr>
          <p:cNvSpPr txBox="1"/>
          <p:nvPr/>
        </p:nvSpPr>
        <p:spPr>
          <a:xfrm>
            <a:off x="7734700" y="3714023"/>
            <a:ext cx="4116156" cy="982448"/>
          </a:xfrm>
          <a:prstGeom prst="rect">
            <a:avLst/>
          </a:prstGeom>
        </p:spPr>
        <p:txBody>
          <a:bodyPr vert="horz" wrap="square" lIns="0" tIns="17145" rIns="0" bIns="0" rtlCol="0" anchor="t" anchorCtr="0">
            <a:spAutoFit/>
          </a:bodyPr>
          <a:lstStyle/>
          <a:p>
            <a:pPr>
              <a:lnSpc>
                <a:spcPct val="98000"/>
              </a:lnSpc>
            </a:pPr>
            <a:r>
              <a:rPr lang="en-US" sz="1600" dirty="0" err="1">
                <a:ea typeface="+mn-lt"/>
                <a:cs typeface="+mn-lt"/>
              </a:rPr>
              <a:t>Elabora</a:t>
            </a:r>
            <a:r>
              <a:rPr lang="en-US" sz="1600" dirty="0">
                <a:ea typeface="+mn-lt"/>
                <a:cs typeface="+mn-lt"/>
              </a:rPr>
              <a:t> vinos </a:t>
            </a:r>
            <a:r>
              <a:rPr lang="en-US" sz="1600" dirty="0" err="1">
                <a:ea typeface="+mn-lt"/>
                <a:cs typeface="+mn-lt"/>
              </a:rPr>
              <a:t>espumosos</a:t>
            </a:r>
            <a:r>
              <a:rPr lang="en-US" sz="1600" dirty="0">
                <a:ea typeface="+mn-lt"/>
                <a:cs typeface="+mn-lt"/>
              </a:rPr>
              <a:t> con  </a:t>
            </a:r>
            <a:r>
              <a:rPr lang="en-US" sz="1600" dirty="0" err="1">
                <a:ea typeface="+mn-lt"/>
                <a:cs typeface="+mn-lt"/>
              </a:rPr>
              <a:t>estructura</a:t>
            </a:r>
            <a:r>
              <a:rPr lang="en-US" sz="1600" dirty="0">
                <a:ea typeface="+mn-lt"/>
                <a:cs typeface="+mn-lt"/>
              </a:rPr>
              <a:t> y </a:t>
            </a:r>
            <a:r>
              <a:rPr lang="en-US" sz="1600" dirty="0" err="1">
                <a:ea typeface="+mn-lt"/>
                <a:cs typeface="+mn-lt"/>
              </a:rPr>
              <a:t>estilo</a:t>
            </a:r>
            <a:r>
              <a:rPr lang="en-US" sz="1600" dirty="0">
                <a:ea typeface="+mn-lt"/>
                <a:cs typeface="+mn-lt"/>
              </a:rPr>
              <a:t> </a:t>
            </a:r>
            <a:r>
              <a:rPr lang="en-US" sz="1600" dirty="0" err="1">
                <a:ea typeface="+mn-lt"/>
                <a:cs typeface="+mn-lt"/>
              </a:rPr>
              <a:t>impecables</a:t>
            </a:r>
            <a:r>
              <a:rPr lang="en-US" sz="1600" dirty="0">
                <a:ea typeface="+mn-lt"/>
                <a:cs typeface="+mn-lt"/>
              </a:rPr>
              <a:t>, </a:t>
            </a:r>
            <a:r>
              <a:rPr lang="en-US" sz="1600" dirty="0" err="1">
                <a:ea typeface="+mn-lt"/>
                <a:cs typeface="+mn-lt"/>
              </a:rPr>
              <a:t>muchos</a:t>
            </a:r>
            <a:r>
              <a:rPr lang="en-US" sz="1600" dirty="0">
                <a:ea typeface="+mn-lt"/>
                <a:cs typeface="+mn-lt"/>
              </a:rPr>
              <a:t> de </a:t>
            </a:r>
            <a:r>
              <a:rPr lang="en-US" sz="1600" dirty="0" err="1">
                <a:ea typeface="+mn-lt"/>
                <a:cs typeface="+mn-lt"/>
              </a:rPr>
              <a:t>los</a:t>
            </a:r>
            <a:r>
              <a:rPr lang="en-US" sz="1600" dirty="0">
                <a:ea typeface="+mn-lt"/>
                <a:cs typeface="+mn-lt"/>
              </a:rPr>
              <a:t> </a:t>
            </a:r>
            <a:r>
              <a:rPr lang="en-US" sz="1600" dirty="0" err="1">
                <a:ea typeface="+mn-lt"/>
                <a:cs typeface="+mn-lt"/>
              </a:rPr>
              <a:t>cuales</a:t>
            </a:r>
            <a:r>
              <a:rPr lang="en-US" sz="1600" dirty="0">
                <a:ea typeface="+mn-lt"/>
                <a:cs typeface="+mn-lt"/>
              </a:rPr>
              <a:t> son vinos premium </a:t>
            </a:r>
            <a:r>
              <a:rPr lang="en-US" sz="1600" dirty="0" err="1">
                <a:ea typeface="+mn-lt"/>
                <a:cs typeface="+mn-lt"/>
              </a:rPr>
              <a:t>elaborados</a:t>
            </a:r>
            <a:r>
              <a:rPr lang="en-US" sz="1600" dirty="0">
                <a:ea typeface="+mn-lt"/>
                <a:cs typeface="+mn-lt"/>
              </a:rPr>
              <a:t> </a:t>
            </a:r>
            <a:r>
              <a:rPr lang="en-US" sz="1600" dirty="0" err="1">
                <a:ea typeface="+mn-lt"/>
                <a:cs typeface="+mn-lt"/>
              </a:rPr>
              <a:t>mediante</a:t>
            </a:r>
            <a:r>
              <a:rPr lang="en-US" sz="1600" dirty="0">
                <a:ea typeface="+mn-lt"/>
                <a:cs typeface="+mn-lt"/>
              </a:rPr>
              <a:t> el </a:t>
            </a:r>
            <a:r>
              <a:rPr lang="en-US" sz="1600" dirty="0" err="1">
                <a:ea typeface="+mn-lt"/>
                <a:cs typeface="+mn-lt"/>
              </a:rPr>
              <a:t>Método</a:t>
            </a:r>
            <a:r>
              <a:rPr lang="en-US" sz="1600" dirty="0">
                <a:ea typeface="+mn-lt"/>
                <a:cs typeface="+mn-lt"/>
              </a:rPr>
              <a:t> </a:t>
            </a:r>
            <a:r>
              <a:rPr lang="en-US" sz="1600" dirty="0" err="1">
                <a:ea typeface="+mn-lt"/>
                <a:cs typeface="+mn-lt"/>
              </a:rPr>
              <a:t>Tradicional</a:t>
            </a:r>
            <a:r>
              <a:rPr lang="en-US" sz="1600" dirty="0">
                <a:ea typeface="+mn-lt"/>
                <a:cs typeface="+mn-lt"/>
              </a:rPr>
              <a:t>.</a:t>
            </a:r>
            <a:endParaRPr lang="en-US" dirty="0"/>
          </a:p>
        </p:txBody>
      </p:sp>
      <p:sp>
        <p:nvSpPr>
          <p:cNvPr id="22" name="object 10">
            <a:extLst>
              <a:ext uri="{FF2B5EF4-FFF2-40B4-BE49-F238E27FC236}">
                <a16:creationId xmlns:a16="http://schemas.microsoft.com/office/drawing/2014/main" id="{D28A452F-5C20-386F-963F-CEF96D4A9798}"/>
              </a:ext>
            </a:extLst>
          </p:cNvPr>
          <p:cNvSpPr txBox="1"/>
          <p:nvPr/>
        </p:nvSpPr>
        <p:spPr>
          <a:xfrm rot="16200000">
            <a:off x="3986076"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SPARKLING</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34" name="Straight Connector 33">
            <a:extLst>
              <a:ext uri="{FF2B5EF4-FFF2-40B4-BE49-F238E27FC236}">
                <a16:creationId xmlns:a16="http://schemas.microsoft.com/office/drawing/2014/main" id="{614A17B1-B56C-3F8A-CE74-56194F4D7528}"/>
              </a:ext>
            </a:extLst>
          </p:cNvPr>
          <p:cNvCxnSpPr>
            <a:cxnSpLocks/>
          </p:cNvCxnSpPr>
          <p:nvPr/>
        </p:nvCxnSpPr>
        <p:spPr>
          <a:xfrm>
            <a:off x="4054011" y="2941142"/>
            <a:ext cx="165428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658785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5789F4C2-6187-4D99-9661-821741FA63FC}"/>
              </a:ext>
            </a:extLst>
          </p:cNvPr>
          <p:cNvSpPr txBox="1"/>
          <p:nvPr/>
        </p:nvSpPr>
        <p:spPr>
          <a:xfrm>
            <a:off x="763475" y="699956"/>
            <a:ext cx="11918390" cy="907601"/>
          </a:xfrm>
          <a:prstGeom prst="rect">
            <a:avLst/>
          </a:prstGeom>
        </p:spPr>
        <p:txBody>
          <a:bodyPr vert="horz" wrap="none" lIns="0" tIns="11521" rIns="0" bIns="0" rtlCol="0">
            <a:noAutofit/>
          </a:bodyPr>
          <a:lstStyle/>
          <a:p>
            <a:pPr defTabSz="914453">
              <a:lnSpc>
                <a:spcPct val="80000"/>
              </a:lnSpc>
              <a:defRPr/>
            </a:pPr>
            <a:r>
              <a:rPr lang="en-AU" sz="5400" cap="all">
                <a:solidFill>
                  <a:schemeClr val="bg2"/>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rPr>
              <a:t>riesling</a:t>
            </a:r>
          </a:p>
        </p:txBody>
      </p:sp>
      <p:sp>
        <p:nvSpPr>
          <p:cNvPr id="6" name="Content Placeholder 2">
            <a:extLst>
              <a:ext uri="{FF2B5EF4-FFF2-40B4-BE49-F238E27FC236}">
                <a16:creationId xmlns:a16="http://schemas.microsoft.com/office/drawing/2014/main" id="{D6C6D7CD-855F-45D5-B346-71223F407688}"/>
              </a:ext>
            </a:extLst>
          </p:cNvPr>
          <p:cNvSpPr txBox="1"/>
          <p:nvPr/>
        </p:nvSpPr>
        <p:spPr>
          <a:xfrm>
            <a:off x="763475" y="2911331"/>
            <a:ext cx="4529978" cy="3523025"/>
          </a:xfrm>
          <a:prstGeom prst="rect">
            <a:avLst/>
          </a:prstGeom>
          <a:noFill/>
        </p:spPr>
        <p:txBody>
          <a:bodyPr lIns="91440" tIns="45720" rIns="91440" bIns="45720" anchor="t"/>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79705" indent="-179705">
              <a:spcBef>
                <a:spcPts val="800"/>
              </a:spcBef>
              <a:buClr>
                <a:schemeClr val="bg2"/>
              </a:buClr>
              <a:buFont typeface="Arial" panose="020B0604020202020204" pitchFamily="34" charset="0"/>
              <a:buChar char="•"/>
            </a:pPr>
            <a:r>
              <a:rPr lang="en-US" sz="1600" dirty="0">
                <a:solidFill>
                  <a:schemeClr val="bg1"/>
                </a:solidFill>
                <a:latin typeface="Neue Haas Grotesk Text Pro"/>
              </a:rPr>
              <a:t>Australia es uno de los </a:t>
            </a:r>
            <a:r>
              <a:rPr lang="en-US" sz="1600" dirty="0" err="1">
                <a:solidFill>
                  <a:schemeClr val="bg1"/>
                </a:solidFill>
                <a:latin typeface="Neue Haas Grotesk Text Pro"/>
              </a:rPr>
              <a:t>mayores</a:t>
            </a:r>
            <a:r>
              <a:rPr lang="en-US" sz="1600" dirty="0">
                <a:solidFill>
                  <a:schemeClr val="bg1"/>
                </a:solidFill>
                <a:latin typeface="Neue Haas Grotesk Text Pro"/>
              </a:rPr>
              <a:t> </a:t>
            </a:r>
            <a:r>
              <a:rPr lang="en-US" sz="1600" dirty="0" err="1">
                <a:solidFill>
                  <a:schemeClr val="bg1"/>
                </a:solidFill>
                <a:latin typeface="Neue Haas Grotesk Text Pro"/>
              </a:rPr>
              <a:t>productores</a:t>
            </a:r>
            <a:r>
              <a:rPr lang="en-US" sz="1600" dirty="0">
                <a:solidFill>
                  <a:schemeClr val="bg1"/>
                </a:solidFill>
                <a:latin typeface="Neue Haas Grotesk Text Pro"/>
              </a:rPr>
              <a:t> de vino Riesling </a:t>
            </a:r>
            <a:r>
              <a:rPr lang="en-US" sz="1600" dirty="0" err="1">
                <a:solidFill>
                  <a:schemeClr val="bg1"/>
                </a:solidFill>
                <a:latin typeface="Neue Haas Grotesk Text Pro"/>
              </a:rPr>
              <a:t>en</a:t>
            </a:r>
            <a:r>
              <a:rPr lang="en-US" sz="1600" dirty="0">
                <a:solidFill>
                  <a:schemeClr val="bg1"/>
                </a:solidFill>
                <a:latin typeface="Neue Haas Grotesk Text Pro"/>
              </a:rPr>
              <a:t> el mundo </a:t>
            </a:r>
            <a:endParaRPr lang="en-US">
              <a:solidFill>
                <a:schemeClr val="bg1"/>
              </a:solidFill>
              <a:latin typeface="Neue Haas Grotesk Text Pro"/>
            </a:endParaRPr>
          </a:p>
          <a:p>
            <a:pPr marL="179705" indent="-179705">
              <a:spcBef>
                <a:spcPts val="800"/>
              </a:spcBef>
              <a:buClr>
                <a:schemeClr val="bg2"/>
              </a:buClr>
              <a:buFont typeface="Arial" panose="020B0604020202020204" pitchFamily="34" charset="0"/>
              <a:buChar char="•"/>
            </a:pPr>
            <a:r>
              <a:rPr lang="en-US" sz="1600" dirty="0">
                <a:solidFill>
                  <a:schemeClr val="bg1"/>
                </a:solidFill>
                <a:latin typeface="Neue Haas Grotesk Text Pro"/>
              </a:rPr>
              <a:t>Hay una larga historia de Riesling en Australia; actualmente es una de las variedades de vino más reconocida </a:t>
            </a:r>
          </a:p>
          <a:p>
            <a:pPr marL="179705" indent="-179705">
              <a:spcBef>
                <a:spcPts val="800"/>
              </a:spcBef>
              <a:buClr>
                <a:schemeClr val="bg2"/>
              </a:buClr>
              <a:buFont typeface="Arial" panose="020B0604020202020204" pitchFamily="34" charset="0"/>
              <a:buChar char="•"/>
            </a:pPr>
            <a:r>
              <a:rPr lang="en-US" sz="1600" dirty="0">
                <a:solidFill>
                  <a:schemeClr val="bg1"/>
                </a:solidFill>
                <a:latin typeface="Neue Haas Grotesk Text Pro"/>
              </a:rPr>
              <a:t>Se planta uvas de Riesling en la mayoría de las regiones vinícolas, los mejores ejemplos son de zonas con climas más frescos </a:t>
            </a:r>
          </a:p>
          <a:p>
            <a:pPr marL="179705" indent="-179705">
              <a:spcBef>
                <a:spcPts val="800"/>
              </a:spcBef>
              <a:buClr>
                <a:schemeClr val="bg2"/>
              </a:buClr>
              <a:buFont typeface="Arial" panose="020B0604020202020204" pitchFamily="34" charset="0"/>
              <a:buChar char="•"/>
            </a:pPr>
            <a:r>
              <a:rPr lang="en-US" sz="1600" dirty="0">
                <a:solidFill>
                  <a:schemeClr val="bg1"/>
                </a:solidFill>
                <a:ea typeface="+mn-lt"/>
                <a:cs typeface="+mn-lt"/>
              </a:rPr>
              <a:t>El </a:t>
            </a:r>
            <a:r>
              <a:rPr lang="en-US" sz="1600" dirty="0" err="1">
                <a:solidFill>
                  <a:schemeClr val="bg1"/>
                </a:solidFill>
                <a:ea typeface="+mn-lt"/>
                <a:cs typeface="+mn-lt"/>
              </a:rPr>
              <a:t>enfoque</a:t>
            </a:r>
            <a:r>
              <a:rPr lang="en-US" sz="1600" dirty="0">
                <a:solidFill>
                  <a:schemeClr val="bg1"/>
                </a:solidFill>
                <a:ea typeface="+mn-lt"/>
                <a:cs typeface="+mn-lt"/>
              </a:rPr>
              <a:t> de </a:t>
            </a:r>
            <a:r>
              <a:rPr lang="en-US" sz="1600" dirty="0" err="1">
                <a:solidFill>
                  <a:schemeClr val="bg1"/>
                </a:solidFill>
                <a:ea typeface="+mn-lt"/>
                <a:cs typeface="+mn-lt"/>
              </a:rPr>
              <a:t>vinificación</a:t>
            </a:r>
            <a:r>
              <a:rPr lang="en-US" sz="1600" dirty="0">
                <a:solidFill>
                  <a:schemeClr val="bg1"/>
                </a:solidFill>
                <a:ea typeface="+mn-lt"/>
                <a:cs typeface="+mn-lt"/>
              </a:rPr>
              <a:t> de </a:t>
            </a:r>
            <a:r>
              <a:rPr lang="en-US" sz="1600" dirty="0" err="1">
                <a:solidFill>
                  <a:schemeClr val="bg1"/>
                </a:solidFill>
                <a:ea typeface="+mn-lt"/>
                <a:cs typeface="+mn-lt"/>
              </a:rPr>
              <a:t>mínima</a:t>
            </a:r>
            <a:r>
              <a:rPr lang="en-US" sz="1600" dirty="0">
                <a:solidFill>
                  <a:schemeClr val="bg1"/>
                </a:solidFill>
                <a:ea typeface="+mn-lt"/>
                <a:cs typeface="+mn-lt"/>
              </a:rPr>
              <a:t> </a:t>
            </a:r>
            <a:r>
              <a:rPr lang="en-US" sz="1600" dirty="0" err="1">
                <a:solidFill>
                  <a:schemeClr val="bg1"/>
                </a:solidFill>
                <a:ea typeface="+mn-lt"/>
                <a:cs typeface="+mn-lt"/>
              </a:rPr>
              <a:t>intervención</a:t>
            </a:r>
            <a:r>
              <a:rPr lang="en-US" sz="1600" dirty="0">
                <a:solidFill>
                  <a:schemeClr val="bg1"/>
                </a:solidFill>
                <a:ea typeface="+mn-lt"/>
                <a:cs typeface="+mn-lt"/>
              </a:rPr>
              <a:t> es habitual.</a:t>
            </a:r>
            <a:endParaRPr lang="en-US" dirty="0">
              <a:solidFill>
                <a:schemeClr val="bg1"/>
              </a:solidFill>
            </a:endParaRPr>
          </a:p>
          <a:p>
            <a:pPr>
              <a:spcBef>
                <a:spcPts val="800"/>
              </a:spcBef>
              <a:buClr>
                <a:schemeClr val="bg2"/>
              </a:buClr>
              <a:buFont typeface="Arial" panose="020B0604020202020204" pitchFamily="34" charset="0"/>
              <a:buChar char="•"/>
            </a:pPr>
            <a:endParaRPr lang="en-US" sz="1600" dirty="0">
              <a:solidFill>
                <a:schemeClr val="bg1"/>
              </a:solidFill>
              <a:latin typeface="Neue Haas Grotesk Text Pro" panose="020B0504020202020204" pitchFamily="34" charset="77"/>
            </a:endParaRPr>
          </a:p>
        </p:txBody>
      </p:sp>
      <p:pic>
        <p:nvPicPr>
          <p:cNvPr id="3" name="Picture 2" descr="A wooden post in a vineyard&#10;&#10;Description automatically generated">
            <a:extLst>
              <a:ext uri="{FF2B5EF4-FFF2-40B4-BE49-F238E27FC236}">
                <a16:creationId xmlns:a16="http://schemas.microsoft.com/office/drawing/2014/main" id="{2A8512DF-6CDE-1E50-51EC-1EC17A3E26C4}"/>
              </a:ext>
            </a:extLst>
          </p:cNvPr>
          <p:cNvPicPr>
            <a:picLocks noChangeAspect="1"/>
          </p:cNvPicPr>
          <p:nvPr/>
        </p:nvPicPr>
        <p:blipFill>
          <a:blip r:embed="rId3">
            <a:extLst>
              <a:ext uri="{28A0092B-C50C-407E-A947-70E740481C1C}">
                <a14:useLocalDpi xmlns:a14="http://schemas.microsoft.com/office/drawing/2010/main"/>
              </a:ext>
            </a:extLst>
          </a:blip>
          <a:srcRect t="-28884" b="8651"/>
          <a:stretch/>
        </p:blipFill>
        <p:spPr>
          <a:xfrm>
            <a:off x="6096000" y="427839"/>
            <a:ext cx="6096000" cy="6006517"/>
          </a:xfrm>
          <a:prstGeom prst="rect">
            <a:avLst/>
          </a:prstGeom>
        </p:spPr>
      </p:pic>
      <p:sp>
        <p:nvSpPr>
          <p:cNvPr id="2" name="object 4">
            <a:extLst>
              <a:ext uri="{FF2B5EF4-FFF2-40B4-BE49-F238E27FC236}">
                <a16:creationId xmlns:a16="http://schemas.microsoft.com/office/drawing/2014/main" id="{57CE5D63-59C4-C391-8D71-CEE501EF727A}"/>
              </a:ext>
            </a:extLst>
          </p:cNvPr>
          <p:cNvSpPr txBox="1"/>
          <p:nvPr/>
        </p:nvSpPr>
        <p:spPr>
          <a:xfrm>
            <a:off x="763475" y="1460425"/>
            <a:ext cx="4529978" cy="907601"/>
          </a:xfrm>
          <a:prstGeom prst="rect">
            <a:avLst/>
          </a:prstGeom>
        </p:spPr>
        <p:txBody>
          <a:bodyPr vert="horz" wrap="square" lIns="0" tIns="11521" rIns="0" bIns="0" rtlCol="0">
            <a:noAutofit/>
          </a:bodyPr>
          <a:lstStyle/>
          <a:p>
            <a:pPr defTabSz="914453">
              <a:lnSpc>
                <a:spcPct val="80000"/>
              </a:lnSpc>
              <a:defRPr/>
            </a:pPr>
            <a:r>
              <a:rPr lang="en-AU" sz="3600" cap="all" dirty="0">
                <a:solidFill>
                  <a:schemeClr val="accent3"/>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rPr>
              <a:t>UN VINO DIVERSO Y DISTINTIVO </a:t>
            </a:r>
          </a:p>
          <a:p>
            <a:pPr defTabSz="914453">
              <a:lnSpc>
                <a:spcPct val="80000"/>
              </a:lnSpc>
              <a:defRPr/>
            </a:pPr>
            <a:endParaRPr lang="en-AU" sz="3600" cap="all" dirty="0">
              <a:solidFill>
                <a:schemeClr val="accent3"/>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11" name="Picture Placeholder 10" descr="A bunch of grapes on a vine&#10;&#10;Description automatically generated">
            <a:extLst>
              <a:ext uri="{FF2B5EF4-FFF2-40B4-BE49-F238E27FC236}">
                <a16:creationId xmlns:a16="http://schemas.microsoft.com/office/drawing/2014/main" id="{0C56E130-7581-D60A-C1BA-1FCC6877E3CD}"/>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l="16197" r="16197"/>
          <a:stretch>
            <a:fillRect/>
          </a:stretch>
        </p:blipFill>
        <p:spPr/>
      </p:pic>
    </p:spTree>
    <p:extLst>
      <p:ext uri="{BB962C8B-B14F-4D97-AF65-F5344CB8AC3E}">
        <p14:creationId xmlns:p14="http://schemas.microsoft.com/office/powerpoint/2010/main" val="243563001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A14AC8C-A9D1-A1A0-0669-9C0D3039E46E}"/>
              </a:ext>
            </a:extLst>
          </p:cNvPr>
          <p:cNvCxnSpPr/>
          <p:nvPr/>
        </p:nvCxnSpPr>
        <p:spPr>
          <a:xfrm>
            <a:off x="6438900" y="2615129"/>
            <a:ext cx="17653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5AAC9DE-2034-F7C1-863B-D91B2A990B1C}"/>
              </a:ext>
            </a:extLst>
          </p:cNvPr>
          <p:cNvSpPr/>
          <p:nvPr/>
        </p:nvSpPr>
        <p:spPr>
          <a:xfrm>
            <a:off x="7838337" y="1423588"/>
            <a:ext cx="2583929" cy="258392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a:xfrm>
            <a:off x="529493" y="536744"/>
            <a:ext cx="5685593" cy="1325562"/>
          </a:xfrm>
        </p:spPr>
        <p:txBody>
          <a:bodyPr/>
          <a:lstStyle/>
          <a:p>
            <a:r>
              <a:rPr lang="en-US" sz="4400" dirty="0">
                <a:solidFill>
                  <a:schemeClr val="accent3"/>
                </a:solidFill>
              </a:rPr>
              <a:t>ESTILOS Y </a:t>
            </a:r>
            <a:br>
              <a:rPr lang="en-US" sz="4400" dirty="0">
                <a:solidFill>
                  <a:schemeClr val="accent3"/>
                </a:solidFill>
              </a:rPr>
            </a:br>
            <a:r>
              <a:rPr lang="en-US" sz="4400" dirty="0">
                <a:solidFill>
                  <a:schemeClr val="accent3"/>
                </a:solidFill>
              </a:rPr>
              <a:t>CARACTERÍSTICAS</a:t>
            </a:r>
          </a:p>
        </p:txBody>
      </p:sp>
      <p:sp>
        <p:nvSpPr>
          <p:cNvPr id="14" name="object 58">
            <a:extLst>
              <a:ext uri="{FF2B5EF4-FFF2-40B4-BE49-F238E27FC236}">
                <a16:creationId xmlns:a16="http://schemas.microsoft.com/office/drawing/2014/main" id="{3DD6633A-7825-FD5A-7840-CF8C21626131}"/>
              </a:ext>
            </a:extLst>
          </p:cNvPr>
          <p:cNvSpPr txBox="1"/>
          <p:nvPr/>
        </p:nvSpPr>
        <p:spPr>
          <a:xfrm>
            <a:off x="8126578" y="2014482"/>
            <a:ext cx="2028402" cy="1740861"/>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nSpc>
                <a:spcPct val="100000"/>
              </a:lnSpc>
            </a:pPr>
            <a:r>
              <a:rPr lang="en-US" sz="1600" dirty="0">
                <a:solidFill>
                  <a:schemeClr val="tx1"/>
                </a:solidFill>
                <a:latin typeface="Neue Haas Grotesk Text Pro" panose="020B0504020202020204" pitchFamily="34" charset="77"/>
              </a:rPr>
              <a:t>EL ESTILO MÁS COMÚN ES SECO, PERO TAMBIÉN SE PRODUCE VINOS SEMISECOS Y DULCES </a:t>
            </a:r>
          </a:p>
          <a:p>
            <a:pPr>
              <a:lnSpc>
                <a:spcPct val="100000"/>
              </a:lnSpc>
            </a:pPr>
            <a:endParaRPr lang="en-US" sz="1600" dirty="0">
              <a:solidFill>
                <a:schemeClr val="tx1"/>
              </a:solidFill>
              <a:latin typeface="Neue Haas Grotesk Text Pro" panose="020B0504020202020204" pitchFamily="34" charset="77"/>
            </a:endParaRPr>
          </a:p>
        </p:txBody>
      </p:sp>
      <p:sp>
        <p:nvSpPr>
          <p:cNvPr id="15" name="object 58">
            <a:extLst>
              <a:ext uri="{FF2B5EF4-FFF2-40B4-BE49-F238E27FC236}">
                <a16:creationId xmlns:a16="http://schemas.microsoft.com/office/drawing/2014/main" id="{05ECD0C4-1504-6F8C-B596-D83723D5D822}"/>
              </a:ext>
            </a:extLst>
          </p:cNvPr>
          <p:cNvSpPr txBox="1"/>
          <p:nvPr/>
        </p:nvSpPr>
        <p:spPr>
          <a:xfrm>
            <a:off x="9024143" y="4685682"/>
            <a:ext cx="1250157" cy="460511"/>
          </a:xfrm>
          <a:prstGeom prst="rect">
            <a:avLst/>
          </a:prstGeom>
          <a:solidFill>
            <a:schemeClr val="bg1"/>
          </a:solidFill>
        </p:spPr>
        <p:txBody>
          <a:bodyPr vert="horz" wrap="square" lIns="0" tIns="17145" rIns="0" bIns="0" rtlCol="0">
            <a:spAutoFit/>
          </a:bodyPr>
          <a:lstStyle/>
          <a:p>
            <a:pPr algn="ctr">
              <a:lnSpc>
                <a:spcPct val="90000"/>
              </a:lnSpc>
              <a:buClr>
                <a:srgbClr val="F40000"/>
              </a:buClr>
            </a:pPr>
            <a:r>
              <a:rPr lang="en-US" sz="1600" dirty="0">
                <a:latin typeface="Neue Haas Grotesk Text Pro" panose="020B0504020202020204" pitchFamily="34" charset="77"/>
              </a:rPr>
              <a:t>SABORES </a:t>
            </a:r>
          </a:p>
          <a:p>
            <a:pPr algn="ctr">
              <a:lnSpc>
                <a:spcPct val="90000"/>
              </a:lnSpc>
              <a:buClr>
                <a:srgbClr val="F40000"/>
              </a:buClr>
            </a:pPr>
            <a:r>
              <a:rPr lang="en-US" sz="1600" dirty="0">
                <a:latin typeface="Neue Haas Grotesk Text Pro" panose="020B0504020202020204" pitchFamily="34" charset="77"/>
              </a:rPr>
              <a:t>TÍPICOS</a:t>
            </a:r>
          </a:p>
        </p:txBody>
      </p:sp>
      <p:sp>
        <p:nvSpPr>
          <p:cNvPr id="16" name="object 58">
            <a:extLst>
              <a:ext uri="{FF2B5EF4-FFF2-40B4-BE49-F238E27FC236}">
                <a16:creationId xmlns:a16="http://schemas.microsoft.com/office/drawing/2014/main" id="{B46CC802-77EB-C09D-AFD9-FC95B382B0AC}"/>
              </a:ext>
            </a:extLst>
          </p:cNvPr>
          <p:cNvSpPr txBox="1"/>
          <p:nvPr/>
        </p:nvSpPr>
        <p:spPr>
          <a:xfrm>
            <a:off x="9041593" y="5244029"/>
            <a:ext cx="1493849" cy="766813"/>
          </a:xfrm>
          <a:prstGeom prst="rect">
            <a:avLst/>
          </a:prstGeom>
        </p:spPr>
        <p:txBody>
          <a:bodyPr vert="horz" wrap="square" lIns="0" tIns="17145" rIns="0" bIns="0" rtlCol="0" anchor="ctr" anchorCtr="0">
            <a:spAutoFit/>
          </a:bodyPr>
          <a:lstStyle/>
          <a:p>
            <a:pPr marL="285750" indent="-285750">
              <a:lnSpc>
                <a:spcPct val="98000"/>
              </a:lnSpc>
              <a:spcAft>
                <a:spcPts val="100"/>
              </a:spcAft>
              <a:buClr>
                <a:schemeClr val="bg2"/>
              </a:buClr>
              <a:buFont typeface="Arial" panose="020B0604020202020204" pitchFamily="34" charset="0"/>
              <a:buChar char="•"/>
            </a:pPr>
            <a:r>
              <a:rPr lang="en-AU" sz="1600" dirty="0" err="1">
                <a:latin typeface="Neue Haas Grotesk Text Pro" panose="020B0504020202020204" pitchFamily="34" charset="77"/>
                <a:cs typeface="Hellix SemiBold"/>
              </a:rPr>
              <a:t>Cítrico</a:t>
            </a:r>
            <a:endParaRPr lang="en-AU" sz="1600" dirty="0">
              <a:latin typeface="Neue Haas Grotesk Text Pro" panose="020B0504020202020204" pitchFamily="34" charset="77"/>
              <a:cs typeface="Hellix SemiBold"/>
            </a:endParaRP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Manzana</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Miel</a:t>
            </a:r>
          </a:p>
        </p:txBody>
      </p:sp>
      <p:sp>
        <p:nvSpPr>
          <p:cNvPr id="18" name="object 58">
            <a:extLst>
              <a:ext uri="{FF2B5EF4-FFF2-40B4-BE49-F238E27FC236}">
                <a16:creationId xmlns:a16="http://schemas.microsoft.com/office/drawing/2014/main" id="{9CF3E3F5-F08B-FE27-FC27-D4E6D4A66279}"/>
              </a:ext>
            </a:extLst>
          </p:cNvPr>
          <p:cNvSpPr txBox="1"/>
          <p:nvPr/>
        </p:nvSpPr>
        <p:spPr>
          <a:xfrm>
            <a:off x="3515827" y="5474473"/>
            <a:ext cx="1451594" cy="903709"/>
          </a:xfrm>
          <a:prstGeom prst="rect">
            <a:avLst/>
          </a:prstGeom>
        </p:spPr>
        <p:txBody>
          <a:bodyPr vert="horz" wrap="square" lIns="0" tIns="17145" rIns="0" bIns="0" rtlCol="0" anchor="t" anchorCtr="0">
            <a:spAutoFit/>
          </a:bodyPr>
          <a:lstStyle/>
          <a:p>
            <a:pPr algn="ctr">
              <a:lnSpc>
                <a:spcPct val="90000"/>
              </a:lnSpc>
              <a:buClr>
                <a:srgbClr val="F40000"/>
              </a:buClr>
            </a:pPr>
            <a:r>
              <a:rPr lang="en-US" sz="1600" dirty="0">
                <a:latin typeface="Neue Haas Grotesk Text Pro" panose="020B0504020202020204" pitchFamily="34" charset="77"/>
                <a:cs typeface="Hellix SemiBold"/>
              </a:rPr>
              <a:t>VINO AÑEJO</a:t>
            </a:r>
          </a:p>
          <a:p>
            <a:pPr algn="ctr">
              <a:lnSpc>
                <a:spcPct val="90000"/>
              </a:lnSpc>
              <a:buClr>
                <a:srgbClr val="F40000"/>
              </a:buClr>
            </a:pPr>
            <a:r>
              <a:rPr lang="en-US" sz="1600" dirty="0">
                <a:latin typeface="Neue Haas Grotesk Text Pro"/>
                <a:cs typeface="Hellix SemiBold"/>
              </a:rPr>
              <a:t>Miel, suave y </a:t>
            </a:r>
            <a:r>
              <a:rPr lang="en-US" sz="1600" dirty="0" err="1">
                <a:latin typeface="Neue Haas Grotesk Text Pro"/>
                <a:cs typeface="Hellix SemiBold"/>
              </a:rPr>
              <a:t>rico</a:t>
            </a:r>
            <a:r>
              <a:rPr lang="en-US" sz="1600" dirty="0">
                <a:latin typeface="Neue Haas Grotesk Text Pro"/>
                <a:cs typeface="Hellix SemiBold"/>
              </a:rPr>
              <a:t> </a:t>
            </a:r>
          </a:p>
          <a:p>
            <a:pPr algn="ctr">
              <a:lnSpc>
                <a:spcPct val="90000"/>
              </a:lnSpc>
              <a:buClr>
                <a:srgbClr val="F40000"/>
              </a:buClr>
            </a:pPr>
            <a:endParaRPr lang="en-US" sz="1600" dirty="0">
              <a:latin typeface="Neue Haas Grotesk Text Pro" panose="020B0504020202020204" pitchFamily="34" charset="77"/>
              <a:cs typeface="Hellix SemiBold"/>
            </a:endParaRPr>
          </a:p>
        </p:txBody>
      </p:sp>
      <p:sp>
        <p:nvSpPr>
          <p:cNvPr id="20" name="object 58">
            <a:extLst>
              <a:ext uri="{FF2B5EF4-FFF2-40B4-BE49-F238E27FC236}">
                <a16:creationId xmlns:a16="http://schemas.microsoft.com/office/drawing/2014/main" id="{0CE4ADEA-0858-AEA7-1896-CEE85700FBD5}"/>
              </a:ext>
            </a:extLst>
          </p:cNvPr>
          <p:cNvSpPr txBox="1"/>
          <p:nvPr/>
        </p:nvSpPr>
        <p:spPr>
          <a:xfrm>
            <a:off x="1695751" y="2366978"/>
            <a:ext cx="2300709" cy="952953"/>
          </a:xfrm>
          <a:prstGeom prst="rect">
            <a:avLst/>
          </a:prstGeom>
        </p:spPr>
        <p:txBody>
          <a:bodyPr vert="horz" wrap="square" lIns="0" tIns="17145" rIns="0" bIns="0" rtlCol="0" anchor="b" anchorCtr="0">
            <a:spAutoFit/>
          </a:bodyPr>
          <a:lstStyle/>
          <a:p>
            <a:pPr algn="ctr">
              <a:lnSpc>
                <a:spcPct val="95000"/>
              </a:lnSpc>
              <a:buClr>
                <a:srgbClr val="F40000"/>
              </a:buClr>
            </a:pPr>
            <a:r>
              <a:rPr lang="en-US" sz="1600" dirty="0">
                <a:latin typeface="Neue Haas Grotesk Text Pro" panose="020B0504020202020204" pitchFamily="34" charset="77"/>
                <a:cs typeface="Hellix SemiBold"/>
              </a:rPr>
              <a:t>AROMÁTICO, CUERPO LIGERO A MEDIO, ALTA PRESENCIA ÁCIDA </a:t>
            </a:r>
          </a:p>
          <a:p>
            <a:pPr algn="ctr">
              <a:lnSpc>
                <a:spcPct val="95000"/>
              </a:lnSpc>
              <a:buClr>
                <a:srgbClr val="F40000"/>
              </a:buClr>
            </a:pPr>
            <a:endParaRPr lang="en-US" sz="1600" dirty="0">
              <a:latin typeface="Neue Haas Grotesk Text Pro" panose="020B0504020202020204" pitchFamily="34" charset="77"/>
              <a:cs typeface="Hellix SemiBold"/>
            </a:endParaRPr>
          </a:p>
        </p:txBody>
      </p:sp>
      <p:sp>
        <p:nvSpPr>
          <p:cNvPr id="21" name="object 58">
            <a:extLst>
              <a:ext uri="{FF2B5EF4-FFF2-40B4-BE49-F238E27FC236}">
                <a16:creationId xmlns:a16="http://schemas.microsoft.com/office/drawing/2014/main" id="{69065E43-B559-FD39-F8E0-B222E0F12F6B}"/>
              </a:ext>
            </a:extLst>
          </p:cNvPr>
          <p:cNvSpPr txBox="1"/>
          <p:nvPr/>
        </p:nvSpPr>
        <p:spPr>
          <a:xfrm>
            <a:off x="1425732" y="5474473"/>
            <a:ext cx="1710501" cy="1125308"/>
          </a:xfrm>
          <a:prstGeom prst="rect">
            <a:avLst/>
          </a:prstGeom>
        </p:spPr>
        <p:txBody>
          <a:bodyPr vert="horz" wrap="square" lIns="0" tIns="17145" rIns="0" bIns="0" rtlCol="0" anchor="t" anchorCtr="0">
            <a:spAutoFit/>
          </a:bodyPr>
          <a:lstStyle/>
          <a:p>
            <a:pPr algn="ctr">
              <a:lnSpc>
                <a:spcPct val="90000"/>
              </a:lnSpc>
              <a:buClr>
                <a:srgbClr val="F40000"/>
              </a:buClr>
            </a:pPr>
            <a:r>
              <a:rPr lang="en-US" sz="1600" dirty="0">
                <a:latin typeface="Neue Haas Grotesk Text Pro" panose="020B0504020202020204" pitchFamily="34" charset="77"/>
                <a:cs typeface="Hellix SemiBold"/>
              </a:rPr>
              <a:t>VINO JOVEN</a:t>
            </a:r>
          </a:p>
          <a:p>
            <a:pPr algn="ctr">
              <a:lnSpc>
                <a:spcPct val="90000"/>
              </a:lnSpc>
              <a:buClr>
                <a:srgbClr val="F40000"/>
              </a:buClr>
            </a:pPr>
            <a:r>
              <a:rPr lang="en-AU" sz="1600" dirty="0">
                <a:latin typeface="Neue Haas Grotesk Text Pro"/>
                <a:cs typeface="Hellix SemiBold"/>
              </a:rPr>
              <a:t>Acidez </a:t>
            </a:r>
            <a:r>
              <a:rPr lang="en-AU" sz="1600" dirty="0" err="1">
                <a:latin typeface="Neue Haas Grotesk Text Pro"/>
                <a:cs typeface="Hellix SemiBold"/>
              </a:rPr>
              <a:t>chispeante</a:t>
            </a:r>
            <a:r>
              <a:rPr lang="en-AU" sz="1600" dirty="0">
                <a:latin typeface="Neue Haas Grotesk Text Pro"/>
                <a:cs typeface="Hellix SemiBold"/>
              </a:rPr>
              <a:t>, fresco y </a:t>
            </a:r>
            <a:r>
              <a:rPr lang="en-AU" sz="1600" dirty="0" err="1">
                <a:latin typeface="Neue Haas Grotesk Text Pro"/>
                <a:cs typeface="Hellix SemiBold"/>
              </a:rPr>
              <a:t>bebible</a:t>
            </a:r>
            <a:r>
              <a:rPr lang="en-AU" sz="1600" dirty="0">
                <a:latin typeface="Neue Haas Grotesk Text Pro"/>
                <a:cs typeface="Hellix SemiBold"/>
              </a:rPr>
              <a:t> </a:t>
            </a:r>
          </a:p>
          <a:p>
            <a:pPr algn="ctr">
              <a:lnSpc>
                <a:spcPct val="90000"/>
              </a:lnSpc>
              <a:buClr>
                <a:srgbClr val="F40000"/>
              </a:buClr>
            </a:pPr>
            <a:endParaRPr lang="en-AU" sz="1600" dirty="0">
              <a:latin typeface="Neue Haas Grotesk Text Pro" panose="020B0504020202020204" pitchFamily="34" charset="77"/>
              <a:cs typeface="Hellix SemiBold"/>
            </a:endParaRPr>
          </a:p>
        </p:txBody>
      </p:sp>
      <p:cxnSp>
        <p:nvCxnSpPr>
          <p:cNvPr id="22" name="Straight Connector 21">
            <a:extLst>
              <a:ext uri="{FF2B5EF4-FFF2-40B4-BE49-F238E27FC236}">
                <a16:creationId xmlns:a16="http://schemas.microsoft.com/office/drawing/2014/main" id="{426C32AB-0B4E-DE3E-C289-579E81A5A4F9}"/>
              </a:ext>
            </a:extLst>
          </p:cNvPr>
          <p:cNvCxnSpPr/>
          <p:nvPr/>
        </p:nvCxnSpPr>
        <p:spPr>
          <a:xfrm>
            <a:off x="6438900" y="4786829"/>
            <a:ext cx="23241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76BE157-7D11-DD5A-1B38-48AAD5625894}"/>
              </a:ext>
            </a:extLst>
          </p:cNvPr>
          <p:cNvCxnSpPr/>
          <p:nvPr/>
        </p:nvCxnSpPr>
        <p:spPr>
          <a:xfrm>
            <a:off x="2828382" y="4126429"/>
            <a:ext cx="295011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73AC74A-00C6-A6F3-7691-A0152D1B5874}"/>
              </a:ext>
            </a:extLst>
          </p:cNvPr>
          <p:cNvCxnSpPr/>
          <p:nvPr/>
        </p:nvCxnSpPr>
        <p:spPr>
          <a:xfrm flipH="1" flipV="1">
            <a:off x="2828382" y="3568082"/>
            <a:ext cx="0" cy="55834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3752DF1-5FC2-A771-72BC-34D0F625BAB0}"/>
              </a:ext>
            </a:extLst>
          </p:cNvPr>
          <p:cNvCxnSpPr/>
          <p:nvPr/>
        </p:nvCxnSpPr>
        <p:spPr>
          <a:xfrm>
            <a:off x="2280982" y="4697929"/>
            <a:ext cx="349751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571AC46-7925-14F2-A34C-824C46EA7176}"/>
              </a:ext>
            </a:extLst>
          </p:cNvPr>
          <p:cNvCxnSpPr/>
          <p:nvPr/>
        </p:nvCxnSpPr>
        <p:spPr>
          <a:xfrm flipH="1" flipV="1">
            <a:off x="2282282" y="4685682"/>
            <a:ext cx="0" cy="55834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910DABE-C290-1D9F-D371-87ABDBC04006}"/>
              </a:ext>
            </a:extLst>
          </p:cNvPr>
          <p:cNvCxnSpPr/>
          <p:nvPr/>
        </p:nvCxnSpPr>
        <p:spPr>
          <a:xfrm flipH="1" flipV="1">
            <a:off x="4263482" y="4685682"/>
            <a:ext cx="0" cy="55834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9" name="Picture Placeholder 8" descr="A close up of a bottle&#10;&#10;Description automatically generated">
            <a:extLst>
              <a:ext uri="{FF2B5EF4-FFF2-40B4-BE49-F238E27FC236}">
                <a16:creationId xmlns:a16="http://schemas.microsoft.com/office/drawing/2014/main" id="{9A10A078-4590-A960-9F91-6C0F417E1CE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t="4472" b="4762"/>
          <a:stretch>
            <a:fillRect/>
          </a:stretch>
        </p:blipFill>
        <p:spPr>
          <a:xfrm>
            <a:off x="5347016" y="368300"/>
            <a:ext cx="2114328" cy="6400800"/>
          </a:xfrm>
        </p:spPr>
      </p:pic>
      <p:sp>
        <p:nvSpPr>
          <p:cNvPr id="10" name="object 10">
            <a:extLst>
              <a:ext uri="{FF2B5EF4-FFF2-40B4-BE49-F238E27FC236}">
                <a16:creationId xmlns:a16="http://schemas.microsoft.com/office/drawing/2014/main" id="{CDA454BA-C57D-F892-5A87-4E89837F0D21}"/>
              </a:ext>
            </a:extLst>
          </p:cNvPr>
          <p:cNvSpPr txBox="1"/>
          <p:nvPr/>
        </p:nvSpPr>
        <p:spPr>
          <a:xfrm rot="16200000">
            <a:off x="4147886"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RIESLING</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226207316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a:xfrm>
            <a:off x="573209" y="532547"/>
            <a:ext cx="11283754" cy="1325562"/>
          </a:xfrm>
        </p:spPr>
        <p:txBody>
          <a:bodyPr/>
          <a:lstStyle/>
          <a:p>
            <a:r>
              <a:rPr lang="en-US" sz="4000" dirty="0">
                <a:solidFill>
                  <a:schemeClr val="accent3"/>
                </a:solidFill>
              </a:rPr>
              <a:t>REGIONES CLAVES</a:t>
            </a:r>
          </a:p>
        </p:txBody>
      </p:sp>
      <p:sp>
        <p:nvSpPr>
          <p:cNvPr id="4" name="object 58">
            <a:extLst>
              <a:ext uri="{FF2B5EF4-FFF2-40B4-BE49-F238E27FC236}">
                <a16:creationId xmlns:a16="http://schemas.microsoft.com/office/drawing/2014/main" id="{DB43ABA2-7A31-954F-E394-BF5D7CEDE934}"/>
              </a:ext>
            </a:extLst>
          </p:cNvPr>
          <p:cNvSpPr txBox="1"/>
          <p:nvPr/>
        </p:nvSpPr>
        <p:spPr>
          <a:xfrm>
            <a:off x="8499175" y="1329262"/>
            <a:ext cx="2499022" cy="1706301"/>
          </a:xfrm>
          <a:prstGeom prst="rect">
            <a:avLst/>
          </a:prstGeom>
        </p:spPr>
        <p:txBody>
          <a:bodyPr vert="horz" wrap="square" lIns="0" tIns="17145" rIns="0" bIns="0" rtlCol="0" anchor="t" anchorCtr="0">
            <a:spAutoFit/>
          </a:bodyPr>
          <a:lstStyle/>
          <a:p>
            <a:pPr>
              <a:lnSpc>
                <a:spcPct val="98000"/>
              </a:lnSpc>
              <a:buClr>
                <a:srgbClr val="F40000"/>
              </a:buClr>
            </a:pPr>
            <a:r>
              <a:rPr lang="en-AU" sz="1600" b="1" dirty="0">
                <a:latin typeface="Neue Haas Grotesk Text Pro" panose="020B0504020202020204" pitchFamily="34" charset="77"/>
                <a:cs typeface="Hellix SemiBold"/>
              </a:rPr>
              <a:t>GREAT SOUTHERN</a:t>
            </a:r>
            <a:endParaRPr lang="en-US" sz="1600" b="1" dirty="0">
              <a:latin typeface="Neue Haas Grotesk Text Pro" panose="020B0504020202020204" pitchFamily="34" charset="77"/>
              <a:cs typeface="Hellix SemiBold"/>
            </a:endParaRPr>
          </a:p>
          <a:p>
            <a:pPr>
              <a:lnSpc>
                <a:spcPct val="98000"/>
              </a:lnSpc>
            </a:pPr>
            <a:r>
              <a:rPr lang="en-US" sz="1600" dirty="0">
                <a:ea typeface="+mn-lt"/>
                <a:cs typeface="+mn-lt"/>
              </a:rPr>
              <a:t>Rieslings de gran </a:t>
            </a:r>
            <a:r>
              <a:rPr lang="en-US" sz="1600" dirty="0" err="1">
                <a:ea typeface="+mn-lt"/>
                <a:cs typeface="+mn-lt"/>
              </a:rPr>
              <a:t>intensidad</a:t>
            </a:r>
            <a:r>
              <a:rPr lang="en-US" sz="1600" dirty="0">
                <a:ea typeface="+mn-lt"/>
                <a:cs typeface="+mn-lt"/>
              </a:rPr>
              <a:t>, frescos y </a:t>
            </a:r>
            <a:r>
              <a:rPr lang="en-US" sz="1600" dirty="0" err="1">
                <a:ea typeface="+mn-lt"/>
                <a:cs typeface="+mn-lt"/>
              </a:rPr>
              <a:t>vibrantes</a:t>
            </a:r>
            <a:r>
              <a:rPr lang="en-US" sz="1600" dirty="0">
                <a:ea typeface="+mn-lt"/>
                <a:cs typeface="+mn-lt"/>
              </a:rPr>
              <a:t> </a:t>
            </a:r>
            <a:r>
              <a:rPr lang="en-US" sz="1600" dirty="0" err="1">
                <a:ea typeface="+mn-lt"/>
                <a:cs typeface="+mn-lt"/>
              </a:rPr>
              <a:t>en</a:t>
            </a:r>
            <a:r>
              <a:rPr lang="en-US" sz="1600" dirty="0">
                <a:ea typeface="+mn-lt"/>
                <a:cs typeface="+mn-lt"/>
              </a:rPr>
              <a:t> </a:t>
            </a:r>
            <a:r>
              <a:rPr lang="en-US" sz="1600" dirty="0" err="1">
                <a:ea typeface="+mn-lt"/>
                <a:cs typeface="+mn-lt"/>
              </a:rPr>
              <a:t>su</a:t>
            </a:r>
            <a:r>
              <a:rPr lang="en-US" sz="1600" dirty="0">
                <a:ea typeface="+mn-lt"/>
                <a:cs typeface="+mn-lt"/>
              </a:rPr>
              <a:t> </a:t>
            </a:r>
            <a:r>
              <a:rPr lang="en-US" sz="1600" dirty="0" err="1">
                <a:ea typeface="+mn-lt"/>
                <a:cs typeface="+mn-lt"/>
              </a:rPr>
              <a:t>juventud</a:t>
            </a:r>
            <a:r>
              <a:rPr lang="en-US" sz="1600" dirty="0">
                <a:ea typeface="+mn-lt"/>
                <a:cs typeface="+mn-lt"/>
              </a:rPr>
              <a:t>, </a:t>
            </a:r>
            <a:r>
              <a:rPr lang="en-US" sz="1600" dirty="0" err="1">
                <a:ea typeface="+mn-lt"/>
                <a:cs typeface="+mn-lt"/>
              </a:rPr>
              <a:t>que</a:t>
            </a:r>
            <a:r>
              <a:rPr lang="en-US" sz="1600" dirty="0">
                <a:ea typeface="+mn-lt"/>
                <a:cs typeface="+mn-lt"/>
              </a:rPr>
              <a:t> </a:t>
            </a:r>
            <a:r>
              <a:rPr lang="en-US" sz="1600" dirty="0" err="1">
                <a:ea typeface="+mn-lt"/>
                <a:cs typeface="+mn-lt"/>
              </a:rPr>
              <a:t>envejecen</a:t>
            </a:r>
            <a:r>
              <a:rPr lang="en-US" sz="1600" dirty="0">
                <a:ea typeface="+mn-lt"/>
                <a:cs typeface="+mn-lt"/>
              </a:rPr>
              <a:t> </a:t>
            </a:r>
            <a:r>
              <a:rPr lang="en-US" sz="1600" dirty="0" err="1">
                <a:ea typeface="+mn-lt"/>
                <a:cs typeface="+mn-lt"/>
              </a:rPr>
              <a:t>magníficamente</a:t>
            </a:r>
            <a:endParaRPr lang="en-US" sz="1600" dirty="0" err="1"/>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6" name="object 58">
            <a:extLst>
              <a:ext uri="{FF2B5EF4-FFF2-40B4-BE49-F238E27FC236}">
                <a16:creationId xmlns:a16="http://schemas.microsoft.com/office/drawing/2014/main" id="{D0E7643A-00F3-2ACF-7D29-49B1E6ED6EB6}"/>
              </a:ext>
            </a:extLst>
          </p:cNvPr>
          <p:cNvSpPr txBox="1"/>
          <p:nvPr/>
        </p:nvSpPr>
        <p:spPr>
          <a:xfrm>
            <a:off x="9734344" y="4100839"/>
            <a:ext cx="2122611" cy="1706301"/>
          </a:xfrm>
          <a:prstGeom prst="rect">
            <a:avLst/>
          </a:prstGeom>
        </p:spPr>
        <p:txBody>
          <a:bodyPr vert="horz" wrap="square" lIns="0" tIns="17145" rIns="0" bIns="0" rtlCol="0" anchor="t" anchorCtr="0">
            <a:spAutoFit/>
          </a:bodyPr>
          <a:lstStyle/>
          <a:p>
            <a:pPr>
              <a:lnSpc>
                <a:spcPct val="98000"/>
              </a:lnSpc>
              <a:buClr>
                <a:srgbClr val="F40000"/>
              </a:buClr>
            </a:pPr>
            <a:r>
              <a:rPr lang="en-AU" sz="1600" b="1" dirty="0">
                <a:latin typeface="Neue Haas Grotesk Text Pro" panose="020B0504020202020204" pitchFamily="34" charset="77"/>
                <a:cs typeface="Hellix SemiBold"/>
              </a:rPr>
              <a:t>TASMANIA</a:t>
            </a:r>
            <a:endParaRPr lang="en-US" sz="1600" b="1" dirty="0">
              <a:latin typeface="Neue Haas Grotesk Text Pro" panose="020B0504020202020204" pitchFamily="34" charset="77"/>
              <a:cs typeface="Hellix SemiBold"/>
            </a:endParaRPr>
          </a:p>
          <a:p>
            <a:pPr>
              <a:lnSpc>
                <a:spcPct val="98000"/>
              </a:lnSpc>
            </a:pPr>
            <a:r>
              <a:rPr lang="en-US" sz="1600" dirty="0">
                <a:ea typeface="+mn-lt"/>
                <a:cs typeface="+mn-lt"/>
              </a:rPr>
              <a:t>Gran </a:t>
            </a:r>
            <a:r>
              <a:rPr lang="en-US" sz="1600" dirty="0" err="1">
                <a:ea typeface="+mn-lt"/>
                <a:cs typeface="+mn-lt"/>
              </a:rPr>
              <a:t>longitud</a:t>
            </a:r>
            <a:r>
              <a:rPr lang="en-US" sz="1600" dirty="0">
                <a:ea typeface="+mn-lt"/>
                <a:cs typeface="+mn-lt"/>
              </a:rPr>
              <a:t>, con </a:t>
            </a:r>
            <a:r>
              <a:rPr lang="en-US" sz="1600" dirty="0" err="1">
                <a:ea typeface="+mn-lt"/>
                <a:cs typeface="+mn-lt"/>
              </a:rPr>
              <a:t>notas</a:t>
            </a:r>
            <a:r>
              <a:rPr lang="en-US" sz="1600" dirty="0">
                <a:ea typeface="+mn-lt"/>
                <a:cs typeface="+mn-lt"/>
              </a:rPr>
              <a:t> </a:t>
            </a:r>
            <a:r>
              <a:rPr lang="en-US" sz="1600" dirty="0" err="1">
                <a:ea typeface="+mn-lt"/>
                <a:cs typeface="+mn-lt"/>
              </a:rPr>
              <a:t>cítricas</a:t>
            </a:r>
            <a:r>
              <a:rPr lang="en-US" sz="1600" dirty="0">
                <a:ea typeface="+mn-lt"/>
                <a:cs typeface="+mn-lt"/>
              </a:rPr>
              <a:t> y </a:t>
            </a:r>
            <a:r>
              <a:rPr lang="en-US" sz="1600" dirty="0" err="1">
                <a:ea typeface="+mn-lt"/>
                <a:cs typeface="+mn-lt"/>
              </a:rPr>
              <a:t>minerales</a:t>
            </a:r>
            <a:r>
              <a:rPr lang="en-US" sz="1600" dirty="0">
                <a:ea typeface="+mn-lt"/>
                <a:cs typeface="+mn-lt"/>
              </a:rPr>
              <a:t> y un </a:t>
            </a:r>
            <a:r>
              <a:rPr lang="en-US" sz="1600" dirty="0" err="1">
                <a:ea typeface="+mn-lt"/>
                <a:cs typeface="+mn-lt"/>
              </a:rPr>
              <a:t>elevado</a:t>
            </a:r>
            <a:r>
              <a:rPr lang="en-US" sz="1600" dirty="0">
                <a:ea typeface="+mn-lt"/>
                <a:cs typeface="+mn-lt"/>
              </a:rPr>
              <a:t> </a:t>
            </a:r>
            <a:r>
              <a:rPr lang="en-US" sz="1600" dirty="0" err="1">
                <a:ea typeface="+mn-lt"/>
                <a:cs typeface="+mn-lt"/>
              </a:rPr>
              <a:t>nivel</a:t>
            </a:r>
            <a:r>
              <a:rPr lang="en-US" sz="1600" dirty="0">
                <a:ea typeface="+mn-lt"/>
                <a:cs typeface="+mn-lt"/>
              </a:rPr>
              <a:t> de </a:t>
            </a:r>
            <a:r>
              <a:rPr lang="en-US" sz="1600" dirty="0" err="1">
                <a:ea typeface="+mn-lt"/>
                <a:cs typeface="+mn-lt"/>
              </a:rPr>
              <a:t>acidez</a:t>
            </a:r>
            <a:r>
              <a:rPr lang="en-US" sz="1600">
                <a:ea typeface="+mn-lt"/>
                <a:cs typeface="+mn-lt"/>
              </a:rPr>
              <a:t> natural</a:t>
            </a:r>
            <a:endParaRPr lang="en-US"/>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7" name="object 58">
            <a:extLst>
              <a:ext uri="{FF2B5EF4-FFF2-40B4-BE49-F238E27FC236}">
                <a16:creationId xmlns:a16="http://schemas.microsoft.com/office/drawing/2014/main" id="{A38EA0F9-4565-B7C4-03C5-B395F4E89F4C}"/>
              </a:ext>
            </a:extLst>
          </p:cNvPr>
          <p:cNvSpPr txBox="1"/>
          <p:nvPr/>
        </p:nvSpPr>
        <p:spPr>
          <a:xfrm>
            <a:off x="7621797" y="4102552"/>
            <a:ext cx="1518433" cy="1888530"/>
          </a:xfrm>
          <a:prstGeom prst="rect">
            <a:avLst/>
          </a:prstGeom>
        </p:spPr>
        <p:txBody>
          <a:bodyPr vert="horz" wrap="square" lIns="0" tIns="17145" rIns="0" bIns="0" rtlCol="0" anchor="t" anchorCtr="0">
            <a:spAutoFit/>
          </a:bodyPr>
          <a:lstStyle/>
          <a:p>
            <a:pPr>
              <a:lnSpc>
                <a:spcPct val="90000"/>
              </a:lnSpc>
              <a:buClr>
                <a:srgbClr val="F40000"/>
              </a:buClr>
            </a:pPr>
            <a:r>
              <a:rPr lang="en-AU" sz="1600" b="1" dirty="0">
                <a:latin typeface="Neue Haas Grotesk Text Pro" panose="020B0504020202020204" pitchFamily="34" charset="77"/>
                <a:cs typeface="Hellix SemiBold"/>
              </a:rPr>
              <a:t>SOUTH WESTERN </a:t>
            </a:r>
          </a:p>
          <a:p>
            <a:pPr>
              <a:lnSpc>
                <a:spcPct val="90000"/>
              </a:lnSpc>
              <a:buClr>
                <a:srgbClr val="F40000"/>
              </a:buClr>
            </a:pPr>
            <a:r>
              <a:rPr lang="en-AU" sz="1600" b="1" dirty="0">
                <a:latin typeface="Neue Haas Grotesk Text Pro" panose="020B0504020202020204" pitchFamily="34" charset="77"/>
                <a:cs typeface="Hellix SemiBold"/>
              </a:rPr>
              <a:t>VICTORIA</a:t>
            </a:r>
            <a:r>
              <a:rPr lang="en-AU" sz="1600" dirty="0">
                <a:latin typeface="Neue Haas Grotesk Text Pro" panose="020B0504020202020204" pitchFamily="34" charset="77"/>
                <a:cs typeface="Hellix SemiBold"/>
              </a:rPr>
              <a:t> </a:t>
            </a:r>
            <a:endParaRPr lang="en-US" sz="1600" dirty="0">
              <a:latin typeface="Neue Haas Grotesk Text Pro" panose="020B0504020202020204" pitchFamily="34" charset="77"/>
              <a:cs typeface="Hellix SemiBold"/>
            </a:endParaRPr>
          </a:p>
          <a:p>
            <a:pPr>
              <a:lnSpc>
                <a:spcPct val="98000"/>
              </a:lnSpc>
              <a:buClr>
                <a:srgbClr val="F40000"/>
              </a:buClr>
            </a:pPr>
            <a:r>
              <a:rPr lang="en-US" sz="1600" dirty="0">
                <a:latin typeface="Neue Haas Grotesk Text Pro" panose="020B0504020202020204" pitchFamily="34" charset="77"/>
                <a:cs typeface="Hellix SemiBold"/>
              </a:rPr>
              <a:t>Vinos </a:t>
            </a:r>
            <a:r>
              <a:rPr lang="en-US" sz="1600" dirty="0" err="1">
                <a:latin typeface="Neue Haas Grotesk Text Pro" panose="020B0504020202020204" pitchFamily="34" charset="77"/>
                <a:cs typeface="Hellix SemiBold"/>
              </a:rPr>
              <a:t>finos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guarda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que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tienen</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acentos</a:t>
            </a:r>
            <a:r>
              <a:rPr lang="en-US" sz="1600" dirty="0">
                <a:latin typeface="Neue Haas Grotesk Text Pro" panose="020B0504020202020204" pitchFamily="34" charset="77"/>
                <a:cs typeface="Hellix SemiBold"/>
              </a:rPr>
              <a:t> a </a:t>
            </a:r>
            <a:r>
              <a:rPr lang="en-US" sz="1600" dirty="0" err="1">
                <a:latin typeface="Neue Haas Grotesk Text Pro" panose="020B0504020202020204" pitchFamily="34" charset="77"/>
                <a:cs typeface="Hellix SemiBold"/>
              </a:rPr>
              <a:t>limón</a:t>
            </a:r>
            <a:endParaRPr lang="en-US" sz="1600" dirty="0">
              <a:latin typeface="Neue Haas Grotesk Text Pro" panose="020B0504020202020204" pitchFamily="34" charset="77"/>
              <a:cs typeface="Hellix SemiBold"/>
            </a:endParaRP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21" name="object 58">
            <a:extLst>
              <a:ext uri="{FF2B5EF4-FFF2-40B4-BE49-F238E27FC236}">
                <a16:creationId xmlns:a16="http://schemas.microsoft.com/office/drawing/2014/main" id="{7C4AF4FD-1110-9CB2-4F3B-535848D26807}"/>
              </a:ext>
            </a:extLst>
          </p:cNvPr>
          <p:cNvSpPr txBox="1"/>
          <p:nvPr/>
        </p:nvSpPr>
        <p:spPr>
          <a:xfrm>
            <a:off x="1573510" y="5106412"/>
            <a:ext cx="3493787" cy="1706301"/>
          </a:xfrm>
          <a:prstGeom prst="rect">
            <a:avLst/>
          </a:prstGeom>
        </p:spPr>
        <p:txBody>
          <a:bodyPr vert="horz" wrap="square" lIns="0" tIns="17145" rIns="0" bIns="0" rtlCol="0" anchor="t" anchorCtr="0">
            <a:spAutoFit/>
          </a:bodyPr>
          <a:lstStyle/>
          <a:p>
            <a:pPr>
              <a:lnSpc>
                <a:spcPct val="98000"/>
              </a:lnSpc>
              <a:buClr>
                <a:srgbClr val="F40000"/>
              </a:buClr>
            </a:pPr>
            <a:r>
              <a:rPr lang="en-AU" sz="1600" b="1" dirty="0">
                <a:latin typeface="Neue Haas Grotesk Text Pro" panose="020B0504020202020204" pitchFamily="34" charset="77"/>
                <a:cs typeface="Hellix SemiBold"/>
              </a:rPr>
              <a:t>EDEN VALLEY</a:t>
            </a:r>
            <a:endParaRPr lang="en-US" sz="1600" b="1" dirty="0">
              <a:latin typeface="Neue Haas Grotesk Text Pro" panose="020B0504020202020204" pitchFamily="34" charset="77"/>
              <a:cs typeface="Hellix SemiBold"/>
            </a:endParaRPr>
          </a:p>
          <a:p>
            <a:pPr>
              <a:lnSpc>
                <a:spcPct val="98000"/>
              </a:lnSpc>
              <a:buClr>
                <a:srgbClr val="F40000"/>
              </a:buClr>
            </a:pPr>
            <a:r>
              <a:rPr lang="en-US" sz="1600" dirty="0">
                <a:latin typeface="Neue Haas Grotesk Text Pro" panose="020B0504020202020204" pitchFamily="34" charset="77"/>
                <a:cs typeface="Hellix SemiBold"/>
              </a:rPr>
              <a:t>De tierras </a:t>
            </a:r>
            <a:r>
              <a:rPr lang="en-US" sz="1600" dirty="0" err="1">
                <a:latin typeface="Neue Haas Grotesk Text Pro" panose="020B0504020202020204" pitchFamily="34" charset="77"/>
                <a:cs typeface="Hellix SemiBold"/>
              </a:rPr>
              <a:t>pizarras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carácter</a:t>
            </a:r>
            <a:r>
              <a:rPr lang="en-US" sz="1600" dirty="0">
                <a:latin typeface="Neue Haas Grotesk Text Pro" panose="020B0504020202020204" pitchFamily="34" charset="77"/>
                <a:cs typeface="Hellix SemiBold"/>
              </a:rPr>
              <a:t> mineral, jugo de </a:t>
            </a:r>
            <a:r>
              <a:rPr lang="en-US" sz="1600" dirty="0" err="1">
                <a:latin typeface="Neue Haas Grotesk Text Pro" panose="020B0504020202020204" pitchFamily="34" charset="77"/>
                <a:cs typeface="Hellix SemiBold"/>
              </a:rPr>
              <a:t>limón</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pronunciado</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fragantes</a:t>
            </a:r>
            <a:r>
              <a:rPr lang="en-US" sz="1600" dirty="0">
                <a:latin typeface="Neue Haas Grotesk Text Pro" panose="020B0504020202020204" pitchFamily="34" charset="77"/>
                <a:cs typeface="Hellix SemiBold"/>
              </a:rPr>
              <a:t> aromas </a:t>
            </a:r>
            <a:r>
              <a:rPr lang="en-US" sz="1600" dirty="0" err="1">
                <a:latin typeface="Neue Haas Grotesk Text Pro" panose="020B0504020202020204" pitchFamily="34" charset="77"/>
                <a:cs typeface="Hellix SemiBold"/>
              </a:rPr>
              <a:t>florales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puede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tomar</a:t>
            </a:r>
            <a:r>
              <a:rPr lang="en-US" sz="1600" dirty="0">
                <a:latin typeface="Neue Haas Grotesk Text Pro" panose="020B0504020202020204" pitchFamily="34" charset="77"/>
                <a:cs typeface="Hellix SemiBold"/>
              </a:rPr>
              <a:t> 10+ </a:t>
            </a:r>
            <a:r>
              <a:rPr lang="en-US" sz="1600" dirty="0" err="1">
                <a:latin typeface="Neue Haas Grotesk Text Pro" panose="020B0504020202020204" pitchFamily="34" charset="77"/>
                <a:cs typeface="Hellix SemiBold"/>
              </a:rPr>
              <a:t>años</a:t>
            </a:r>
            <a:r>
              <a:rPr lang="en-US" sz="1600" dirty="0">
                <a:latin typeface="Neue Haas Grotesk Text Pro" panose="020B0504020202020204" pitchFamily="34" charset="77"/>
                <a:cs typeface="Hellix SemiBold"/>
              </a:rPr>
              <a:t> para </a:t>
            </a:r>
            <a:r>
              <a:rPr lang="en-US" sz="1600" dirty="0" err="1">
                <a:latin typeface="Neue Haas Grotesk Text Pro" panose="020B0504020202020204" pitchFamily="34" charset="77"/>
                <a:cs typeface="Hellix SemiBold"/>
              </a:rPr>
              <a:t>llegar</a:t>
            </a:r>
            <a:r>
              <a:rPr lang="en-US" sz="1600" dirty="0">
                <a:latin typeface="Neue Haas Grotesk Text Pro" panose="020B0504020202020204" pitchFamily="34" charset="77"/>
                <a:cs typeface="Hellix SemiBold"/>
              </a:rPr>
              <a:t> a </a:t>
            </a:r>
            <a:r>
              <a:rPr lang="en-US" sz="1600" dirty="0" err="1">
                <a:latin typeface="Neue Haas Grotesk Text Pro" panose="020B0504020202020204" pitchFamily="34" charset="77"/>
                <a:cs typeface="Hellix SemiBold"/>
              </a:rPr>
              <a:t>su</a:t>
            </a:r>
            <a:r>
              <a:rPr lang="en-US" sz="1600" dirty="0">
                <a:latin typeface="Neue Haas Grotesk Text Pro" panose="020B0504020202020204" pitchFamily="34" charset="77"/>
                <a:cs typeface="Hellix SemiBold"/>
              </a:rPr>
              <a:t> punto </a:t>
            </a:r>
            <a:r>
              <a:rPr lang="en-US" sz="1600" dirty="0" err="1">
                <a:latin typeface="Neue Haas Grotesk Text Pro" panose="020B0504020202020204" pitchFamily="34" charset="77"/>
                <a:cs typeface="Hellix SemiBold"/>
              </a:rPr>
              <a:t>culminante</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22" name="object 58">
            <a:extLst>
              <a:ext uri="{FF2B5EF4-FFF2-40B4-BE49-F238E27FC236}">
                <a16:creationId xmlns:a16="http://schemas.microsoft.com/office/drawing/2014/main" id="{A99DECD2-52A0-B277-6B94-4B8DF014172D}"/>
              </a:ext>
            </a:extLst>
          </p:cNvPr>
          <p:cNvSpPr txBox="1"/>
          <p:nvPr/>
        </p:nvSpPr>
        <p:spPr>
          <a:xfrm>
            <a:off x="3390290" y="1636594"/>
            <a:ext cx="2114325" cy="2430152"/>
          </a:xfrm>
          <a:prstGeom prst="rect">
            <a:avLst/>
          </a:prstGeom>
        </p:spPr>
        <p:txBody>
          <a:bodyPr vert="horz" wrap="square" lIns="0" tIns="17145" rIns="0" bIns="0" rtlCol="0" anchor="t" anchorCtr="0">
            <a:spAutoFit/>
          </a:bodyPr>
          <a:lstStyle/>
          <a:p>
            <a:pPr>
              <a:lnSpc>
                <a:spcPct val="98000"/>
              </a:lnSpc>
              <a:buClr>
                <a:srgbClr val="F40000"/>
              </a:buClr>
            </a:pPr>
            <a:r>
              <a:rPr lang="en-AU" sz="1600" b="1" dirty="0">
                <a:latin typeface="Neue Haas Grotesk Text Pro" panose="020B0504020202020204" pitchFamily="34" charset="77"/>
                <a:cs typeface="Hellix SemiBold"/>
              </a:rPr>
              <a:t>CLARE VALLEY</a:t>
            </a:r>
            <a:endParaRPr lang="en-US" sz="1600" b="1" dirty="0">
              <a:latin typeface="Neue Haas Grotesk Text Pro" panose="020B0504020202020204" pitchFamily="34" charset="77"/>
              <a:cs typeface="Hellix SemiBold"/>
            </a:endParaRPr>
          </a:p>
          <a:p>
            <a:pPr>
              <a:lnSpc>
                <a:spcPct val="98000"/>
              </a:lnSpc>
              <a:buClr>
                <a:srgbClr val="F40000"/>
              </a:buClr>
            </a:pPr>
            <a:r>
              <a:rPr lang="en-US" sz="1600" dirty="0">
                <a:latin typeface="Neue Haas Grotesk Text Pro" panose="020B0504020202020204" pitchFamily="34" charset="77"/>
                <a:cs typeface="Hellix SemiBold"/>
              </a:rPr>
              <a:t>Tienen </a:t>
            </a:r>
            <a:r>
              <a:rPr lang="en-US" sz="1600" dirty="0" err="1">
                <a:latin typeface="Neue Haas Grotesk Text Pro" panose="020B0504020202020204" pitchFamily="34" charset="77"/>
                <a:cs typeface="Hellix SemiBold"/>
              </a:rPr>
              <a:t>algunos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los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mejores</a:t>
            </a:r>
            <a:r>
              <a:rPr lang="en-US" sz="1600" dirty="0">
                <a:latin typeface="Neue Haas Grotesk Text Pro" panose="020B0504020202020204" pitchFamily="34" charset="77"/>
                <a:cs typeface="Hellix SemiBold"/>
              </a:rPr>
              <a:t> vinos Riesling de Australia; </a:t>
            </a:r>
            <a:r>
              <a:rPr lang="en-US" sz="1600" dirty="0" err="1">
                <a:latin typeface="Neue Haas Grotesk Text Pro" panose="020B0504020202020204" pitchFamily="34" charset="77"/>
                <a:cs typeface="Hellix SemiBold"/>
              </a:rPr>
              <a:t>notas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distintivas</a:t>
            </a:r>
            <a:r>
              <a:rPr lang="en-US" sz="1600" dirty="0">
                <a:latin typeface="Neue Haas Grotesk Text Pro" panose="020B0504020202020204" pitchFamily="34" charset="77"/>
                <a:cs typeface="Hellix SemiBold"/>
              </a:rPr>
              <a:t> a </a:t>
            </a:r>
            <a:r>
              <a:rPr lang="en-US" sz="1600" dirty="0" err="1">
                <a:latin typeface="Neue Haas Grotesk Text Pro" panose="020B0504020202020204" pitchFamily="34" charset="77"/>
                <a:cs typeface="Hellix SemiBold"/>
              </a:rPr>
              <a:t>limón</a:t>
            </a:r>
            <a:r>
              <a:rPr lang="en-US" sz="1600" dirty="0">
                <a:latin typeface="Neue Haas Grotesk Text Pro" panose="020B0504020202020204" pitchFamily="34" charset="77"/>
                <a:cs typeface="Hellix SemiBold"/>
              </a:rPr>
              <a:t> y lima, con </a:t>
            </a:r>
            <a:r>
              <a:rPr lang="en-US" sz="1600" dirty="0" err="1">
                <a:latin typeface="Neue Haas Grotesk Text Pro" panose="020B0504020202020204" pitchFamily="34" charset="77"/>
                <a:cs typeface="Hellix SemiBold"/>
              </a:rPr>
              <a:t>una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riqueza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frutal</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una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persistencia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prologada</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23" name="object 58">
            <a:extLst>
              <a:ext uri="{FF2B5EF4-FFF2-40B4-BE49-F238E27FC236}">
                <a16:creationId xmlns:a16="http://schemas.microsoft.com/office/drawing/2014/main" id="{BC9FEC09-CD7C-D30A-47A0-D465745A3AF8}"/>
              </a:ext>
            </a:extLst>
          </p:cNvPr>
          <p:cNvSpPr txBox="1"/>
          <p:nvPr/>
        </p:nvSpPr>
        <p:spPr>
          <a:xfrm>
            <a:off x="1058717" y="1621116"/>
            <a:ext cx="2060625" cy="2430152"/>
          </a:xfrm>
          <a:prstGeom prst="rect">
            <a:avLst/>
          </a:prstGeom>
        </p:spPr>
        <p:txBody>
          <a:bodyPr vert="horz" wrap="square" lIns="0" tIns="17145" rIns="0" bIns="0" rtlCol="0" anchor="t" anchorCtr="0">
            <a:spAutoFit/>
          </a:bodyPr>
          <a:lstStyle/>
          <a:p>
            <a:pPr>
              <a:lnSpc>
                <a:spcPct val="98000"/>
              </a:lnSpc>
              <a:buClr>
                <a:srgbClr val="F40000"/>
              </a:buClr>
            </a:pPr>
            <a:r>
              <a:rPr lang="en-AU" sz="1600" b="1" dirty="0">
                <a:latin typeface="Neue Haas Grotesk Text Pro" panose="020B0504020202020204" pitchFamily="34" charset="77"/>
                <a:cs typeface="Hellix SemiBold"/>
              </a:rPr>
              <a:t>CANBERRA DISTRICT</a:t>
            </a:r>
            <a:endParaRPr lang="en-US" sz="1600" b="1" dirty="0">
              <a:latin typeface="Neue Haas Grotesk Text Pro" panose="020B0504020202020204" pitchFamily="34" charset="77"/>
              <a:cs typeface="Hellix SemiBold"/>
            </a:endParaRPr>
          </a:p>
          <a:p>
            <a:pPr>
              <a:lnSpc>
                <a:spcPct val="98000"/>
              </a:lnSpc>
              <a:buClr>
                <a:srgbClr val="F40000"/>
              </a:buClr>
            </a:pPr>
            <a:r>
              <a:rPr lang="en-US" sz="1600" dirty="0">
                <a:latin typeface="Neue Haas Grotesk Text Pro" panose="020B0504020202020204" pitchFamily="34" charset="77"/>
                <a:cs typeface="Hellix SemiBold"/>
              </a:rPr>
              <a:t>El </a:t>
            </a:r>
            <a:r>
              <a:rPr lang="en-US" sz="1600" dirty="0" err="1">
                <a:latin typeface="Neue Haas Grotesk Text Pro" panose="020B0504020202020204" pitchFamily="34" charset="77"/>
                <a:cs typeface="Hellix SemiBold"/>
              </a:rPr>
              <a:t>estilo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típico</a:t>
            </a:r>
            <a:r>
              <a:rPr lang="en-US" sz="1600" dirty="0">
                <a:latin typeface="Neue Haas Grotesk Text Pro" panose="020B0504020202020204" pitchFamily="34" charset="77"/>
                <a:cs typeface="Hellix SemiBold"/>
              </a:rPr>
              <a:t> es seco y </a:t>
            </a:r>
            <a:r>
              <a:rPr lang="en-US" sz="1600" dirty="0" err="1">
                <a:latin typeface="Neue Haas Grotesk Text Pro" panose="020B0504020202020204" pitchFamily="34" charset="77"/>
                <a:cs typeface="Hellix SemiBold"/>
              </a:rPr>
              <a:t>refrescante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los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estilos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semisecos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están</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moda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nuevamente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Excelente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capacidad</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envejecimiento</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cxnSp>
        <p:nvCxnSpPr>
          <p:cNvPr id="8" name="Straight Connector 7">
            <a:extLst>
              <a:ext uri="{FF2B5EF4-FFF2-40B4-BE49-F238E27FC236}">
                <a16:creationId xmlns:a16="http://schemas.microsoft.com/office/drawing/2014/main" id="{C61F3CA0-0F37-F67D-3BED-107517AEEB87}"/>
              </a:ext>
            </a:extLst>
          </p:cNvPr>
          <p:cNvCxnSpPr/>
          <p:nvPr/>
        </p:nvCxnSpPr>
        <p:spPr>
          <a:xfrm>
            <a:off x="1460500" y="4474175"/>
            <a:ext cx="43180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C1EC523-CB88-4F82-566A-D2D4A074C79C}"/>
              </a:ext>
            </a:extLst>
          </p:cNvPr>
          <p:cNvCxnSpPr/>
          <p:nvPr/>
        </p:nvCxnSpPr>
        <p:spPr>
          <a:xfrm flipH="1" flipV="1">
            <a:off x="2280982" y="4470861"/>
            <a:ext cx="0" cy="41863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2926C41-2101-920E-7FBE-6951F2DB6710}"/>
              </a:ext>
            </a:extLst>
          </p:cNvPr>
          <p:cNvCxnSpPr/>
          <p:nvPr/>
        </p:nvCxnSpPr>
        <p:spPr>
          <a:xfrm flipH="1" flipV="1">
            <a:off x="1468182" y="4026361"/>
            <a:ext cx="0" cy="41863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07AD48D-4CC0-07E7-B936-A66284B2337E}"/>
              </a:ext>
            </a:extLst>
          </p:cNvPr>
          <p:cNvCxnSpPr/>
          <p:nvPr/>
        </p:nvCxnSpPr>
        <p:spPr>
          <a:xfrm flipH="1" flipV="1">
            <a:off x="3868482" y="4039061"/>
            <a:ext cx="0" cy="41863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81957B-32AF-155C-248E-E1990B4C34F5}"/>
              </a:ext>
            </a:extLst>
          </p:cNvPr>
          <p:cNvCxnSpPr/>
          <p:nvPr/>
        </p:nvCxnSpPr>
        <p:spPr>
          <a:xfrm>
            <a:off x="6565900" y="3445475"/>
            <a:ext cx="372878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F7878E1-6826-4616-7ED7-DE5BEF47B171}"/>
              </a:ext>
            </a:extLst>
          </p:cNvPr>
          <p:cNvCxnSpPr/>
          <p:nvPr/>
        </p:nvCxnSpPr>
        <p:spPr>
          <a:xfrm flipH="1" flipV="1">
            <a:off x="8973882" y="3010361"/>
            <a:ext cx="0" cy="41863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9E68E80-EA99-543F-E79B-C228DC1CE7F8}"/>
              </a:ext>
            </a:extLst>
          </p:cNvPr>
          <p:cNvCxnSpPr/>
          <p:nvPr/>
        </p:nvCxnSpPr>
        <p:spPr>
          <a:xfrm flipH="1" flipV="1">
            <a:off x="8021382" y="3416761"/>
            <a:ext cx="0" cy="41863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B278E53-8B56-474B-4AB9-879EC65EF32C}"/>
              </a:ext>
            </a:extLst>
          </p:cNvPr>
          <p:cNvCxnSpPr/>
          <p:nvPr/>
        </p:nvCxnSpPr>
        <p:spPr>
          <a:xfrm flipH="1" flipV="1">
            <a:off x="10294682" y="3429461"/>
            <a:ext cx="0" cy="41863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6" name="Picture Placeholder 8" descr="A close up of a bottle&#10;&#10;Description automatically generated">
            <a:extLst>
              <a:ext uri="{FF2B5EF4-FFF2-40B4-BE49-F238E27FC236}">
                <a16:creationId xmlns:a16="http://schemas.microsoft.com/office/drawing/2014/main" id="{75C36565-9516-83D1-BE94-69B1D7683018}"/>
              </a:ext>
            </a:extLst>
          </p:cNvPr>
          <p:cNvPicPr>
            <a:picLocks noChangeAspect="1"/>
          </p:cNvPicPr>
          <p:nvPr/>
        </p:nvPicPr>
        <p:blipFill>
          <a:blip r:embed="rId2" cstate="screen">
            <a:extLst>
              <a:ext uri="{28A0092B-C50C-407E-A947-70E740481C1C}">
                <a14:useLocalDpi xmlns:a14="http://schemas.microsoft.com/office/drawing/2010/main"/>
              </a:ext>
            </a:extLst>
          </a:blip>
          <a:srcRect t="4472" b="4762"/>
          <a:stretch>
            <a:fillRect/>
          </a:stretch>
        </p:blipFill>
        <p:spPr>
          <a:xfrm>
            <a:off x="5157922" y="368300"/>
            <a:ext cx="2114328" cy="6400800"/>
          </a:xfrm>
          <a:prstGeom prst="rect">
            <a:avLst/>
          </a:prstGeom>
        </p:spPr>
      </p:pic>
      <p:sp>
        <p:nvSpPr>
          <p:cNvPr id="7" name="object 10">
            <a:extLst>
              <a:ext uri="{FF2B5EF4-FFF2-40B4-BE49-F238E27FC236}">
                <a16:creationId xmlns:a16="http://schemas.microsoft.com/office/drawing/2014/main" id="{CC26B6EC-861A-A53F-828A-2CBF361B260B}"/>
              </a:ext>
            </a:extLst>
          </p:cNvPr>
          <p:cNvSpPr txBox="1"/>
          <p:nvPr/>
        </p:nvSpPr>
        <p:spPr>
          <a:xfrm rot="16200000">
            <a:off x="3986076"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RIESLING</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271120414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5789F4C2-6187-4D99-9661-821741FA63FC}"/>
              </a:ext>
            </a:extLst>
          </p:cNvPr>
          <p:cNvSpPr txBox="1"/>
          <p:nvPr/>
        </p:nvSpPr>
        <p:spPr>
          <a:xfrm>
            <a:off x="722853" y="763977"/>
            <a:ext cx="11918390" cy="689369"/>
          </a:xfrm>
          <a:prstGeom prst="rect">
            <a:avLst/>
          </a:prstGeom>
        </p:spPr>
        <p:txBody>
          <a:bodyPr vert="horz" wrap="none" lIns="0" tIns="11521" rIns="0" bIns="0" rtlCol="0">
            <a:noAutofit/>
          </a:bodyPr>
          <a:lstStyle/>
          <a:p>
            <a:pPr defTabSz="914453">
              <a:lnSpc>
                <a:spcPct val="80000"/>
              </a:lnSpc>
              <a:defRPr/>
            </a:pPr>
            <a:r>
              <a:rPr lang="en-AU" sz="5400" cap="all">
                <a:solidFill>
                  <a:schemeClr val="accent3"/>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rPr>
              <a:t>semillon</a:t>
            </a:r>
          </a:p>
        </p:txBody>
      </p:sp>
      <p:sp>
        <p:nvSpPr>
          <p:cNvPr id="6" name="Content Placeholder 2">
            <a:extLst>
              <a:ext uri="{FF2B5EF4-FFF2-40B4-BE49-F238E27FC236}">
                <a16:creationId xmlns:a16="http://schemas.microsoft.com/office/drawing/2014/main" id="{D6C6D7CD-855F-45D5-B346-71223F407688}"/>
              </a:ext>
            </a:extLst>
          </p:cNvPr>
          <p:cNvSpPr txBox="1"/>
          <p:nvPr/>
        </p:nvSpPr>
        <p:spPr>
          <a:xfrm>
            <a:off x="528333" y="2746641"/>
            <a:ext cx="5296893" cy="3523025"/>
          </a:xfrm>
          <a:prstGeom prst="rect">
            <a:avLst/>
          </a:prstGeom>
          <a:noFill/>
        </p:spPr>
        <p:txBody>
          <a:bodyPr lIns="91440" tIns="45720" rIns="91440" bIns="45720" anchor="t"/>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79705" indent="-179705">
              <a:spcBef>
                <a:spcPts val="800"/>
              </a:spcBef>
              <a:buClr>
                <a:schemeClr val="accent3"/>
              </a:buClr>
              <a:buFont typeface="Arial" panose="020B0604020202020204" pitchFamily="34" charset="0"/>
              <a:buChar char="•"/>
            </a:pPr>
            <a:r>
              <a:rPr lang="en-US" sz="1600" dirty="0">
                <a:solidFill>
                  <a:schemeClr val="bg1"/>
                </a:solidFill>
                <a:latin typeface="Neue Haas Grotesk Text Pro"/>
              </a:rPr>
              <a:t>Hay una larga historia de Semillon en Australia </a:t>
            </a:r>
            <a:endParaRPr lang="en-US">
              <a:solidFill>
                <a:schemeClr val="bg1"/>
              </a:solidFill>
              <a:latin typeface="Neue Haas Grotesk Text Pro"/>
            </a:endParaRPr>
          </a:p>
          <a:p>
            <a:pPr marL="179705" indent="-179705">
              <a:spcBef>
                <a:spcPts val="800"/>
              </a:spcBef>
              <a:buClr>
                <a:schemeClr val="accent3"/>
              </a:buClr>
              <a:buFont typeface="Arial" panose="020B0604020202020204" pitchFamily="34" charset="0"/>
              <a:buChar char="•"/>
            </a:pPr>
            <a:r>
              <a:rPr lang="en-US" sz="1600" dirty="0">
                <a:solidFill>
                  <a:schemeClr val="bg1"/>
                </a:solidFill>
                <a:latin typeface="Neue Haas Grotesk Text Pro"/>
              </a:rPr>
              <a:t>Uva delicada y versátil que se produce en una variedad de estilos </a:t>
            </a:r>
          </a:p>
          <a:p>
            <a:pPr marL="179705" indent="-179705">
              <a:spcBef>
                <a:spcPts val="800"/>
              </a:spcBef>
              <a:buClr>
                <a:schemeClr val="accent3"/>
              </a:buClr>
              <a:buFont typeface="Arial" panose="020B0604020202020204" pitchFamily="34" charset="0"/>
              <a:buChar char="•"/>
            </a:pPr>
            <a:r>
              <a:rPr lang="en-US" sz="1600" dirty="0" err="1">
                <a:solidFill>
                  <a:schemeClr val="bg1"/>
                </a:solidFill>
                <a:latin typeface="Neue Haas Grotesk Text Pro"/>
              </a:rPr>
              <a:t>Potencial</a:t>
            </a:r>
            <a:r>
              <a:rPr lang="en-US" sz="1600" dirty="0">
                <a:solidFill>
                  <a:schemeClr val="bg1"/>
                </a:solidFill>
                <a:latin typeface="Neue Haas Grotesk Text Pro"/>
              </a:rPr>
              <a:t> de </a:t>
            </a:r>
            <a:r>
              <a:rPr lang="en-US" sz="1600" dirty="0" err="1">
                <a:solidFill>
                  <a:schemeClr val="bg1"/>
                </a:solidFill>
                <a:latin typeface="Neue Haas Grotesk Text Pro"/>
              </a:rPr>
              <a:t>envejecimiento</a:t>
            </a:r>
            <a:r>
              <a:rPr lang="en-US" sz="1600" dirty="0">
                <a:solidFill>
                  <a:schemeClr val="bg1"/>
                </a:solidFill>
                <a:latin typeface="Neue Haas Grotesk Text Pro"/>
              </a:rPr>
              <a:t> de </a:t>
            </a:r>
            <a:r>
              <a:rPr lang="en-US" sz="1600" dirty="0" err="1">
                <a:solidFill>
                  <a:schemeClr val="bg1"/>
                </a:solidFill>
                <a:latin typeface="Neue Haas Grotesk Text Pro"/>
              </a:rPr>
              <a:t>muchos</a:t>
            </a:r>
            <a:r>
              <a:rPr lang="en-US" sz="1600" dirty="0">
                <a:solidFill>
                  <a:schemeClr val="bg1"/>
                </a:solidFill>
                <a:latin typeface="Neue Haas Grotesk Text Pro"/>
              </a:rPr>
              <a:t> </a:t>
            </a:r>
            <a:r>
              <a:rPr lang="en-US" sz="1600" dirty="0" err="1">
                <a:solidFill>
                  <a:schemeClr val="bg1"/>
                </a:solidFill>
                <a:latin typeface="Neue Haas Grotesk Text Pro"/>
              </a:rPr>
              <a:t>años</a:t>
            </a:r>
            <a:r>
              <a:rPr lang="en-US" sz="1600" dirty="0">
                <a:solidFill>
                  <a:schemeClr val="bg1"/>
                </a:solidFill>
                <a:latin typeface="Neue Haas Grotesk Text Pro"/>
              </a:rPr>
              <a:t> </a:t>
            </a:r>
          </a:p>
          <a:p>
            <a:pPr marL="179705" indent="-179705">
              <a:spcBef>
                <a:spcPts val="800"/>
              </a:spcBef>
              <a:buClr>
                <a:schemeClr val="accent3"/>
              </a:buClr>
              <a:buFont typeface="Arial" panose="020B0604020202020204" pitchFamily="34" charset="0"/>
              <a:buChar char="•"/>
            </a:pPr>
            <a:r>
              <a:rPr lang="en-US" sz="1600" dirty="0">
                <a:solidFill>
                  <a:schemeClr val="bg1"/>
                </a:solidFill>
                <a:ea typeface="+mn-lt"/>
                <a:cs typeface="+mn-lt"/>
              </a:rPr>
              <a:t>Las </a:t>
            </a:r>
            <a:r>
              <a:rPr lang="en-US" sz="1600" dirty="0" err="1">
                <a:solidFill>
                  <a:schemeClr val="bg1"/>
                </a:solidFill>
                <a:ea typeface="+mn-lt"/>
                <a:cs typeface="+mn-lt"/>
              </a:rPr>
              <a:t>condiciones</a:t>
            </a:r>
            <a:r>
              <a:rPr lang="en-US" sz="1600" dirty="0">
                <a:solidFill>
                  <a:schemeClr val="bg1"/>
                </a:solidFill>
                <a:ea typeface="+mn-lt"/>
                <a:cs typeface="+mn-lt"/>
              </a:rPr>
              <a:t> son </a:t>
            </a:r>
            <a:r>
              <a:rPr lang="en-US" sz="1600" dirty="0" err="1">
                <a:solidFill>
                  <a:schemeClr val="bg1"/>
                </a:solidFill>
                <a:ea typeface="+mn-lt"/>
                <a:cs typeface="+mn-lt"/>
              </a:rPr>
              <a:t>propicias</a:t>
            </a:r>
            <a:r>
              <a:rPr lang="en-US" sz="1600" dirty="0">
                <a:solidFill>
                  <a:schemeClr val="bg1"/>
                </a:solidFill>
                <a:ea typeface="+mn-lt"/>
                <a:cs typeface="+mn-lt"/>
              </a:rPr>
              <a:t> para el </a:t>
            </a:r>
            <a:r>
              <a:rPr lang="en-US" sz="1600" dirty="0" err="1">
                <a:solidFill>
                  <a:schemeClr val="bg1"/>
                </a:solidFill>
                <a:ea typeface="+mn-lt"/>
                <a:cs typeface="+mn-lt"/>
              </a:rPr>
              <a:t>desarrollo</a:t>
            </a:r>
            <a:r>
              <a:rPr lang="en-US" sz="1600" dirty="0">
                <a:solidFill>
                  <a:schemeClr val="bg1"/>
                </a:solidFill>
                <a:ea typeface="+mn-lt"/>
                <a:cs typeface="+mn-lt"/>
              </a:rPr>
              <a:t> de la </a:t>
            </a:r>
            <a:r>
              <a:rPr lang="en-US" sz="1600" dirty="0" err="1">
                <a:solidFill>
                  <a:schemeClr val="bg1"/>
                </a:solidFill>
                <a:ea typeface="+mn-lt"/>
                <a:cs typeface="+mn-lt"/>
              </a:rPr>
              <a:t>botritis</a:t>
            </a:r>
            <a:r>
              <a:rPr lang="en-US" sz="1600" dirty="0">
                <a:solidFill>
                  <a:schemeClr val="bg1"/>
                </a:solidFill>
                <a:ea typeface="+mn-lt"/>
                <a:cs typeface="+mn-lt"/>
              </a:rPr>
              <a:t>, o ‘</a:t>
            </a:r>
            <a:r>
              <a:rPr lang="en-US" sz="1600" dirty="0" err="1">
                <a:solidFill>
                  <a:schemeClr val="bg1"/>
                </a:solidFill>
                <a:ea typeface="+mn-lt"/>
                <a:cs typeface="+mn-lt"/>
              </a:rPr>
              <a:t>podredumbre</a:t>
            </a:r>
            <a:r>
              <a:rPr lang="en-US" sz="1600" dirty="0">
                <a:solidFill>
                  <a:schemeClr val="bg1"/>
                </a:solidFill>
                <a:ea typeface="+mn-lt"/>
                <a:cs typeface="+mn-lt"/>
              </a:rPr>
              <a:t> noble’, </a:t>
            </a:r>
            <a:r>
              <a:rPr lang="en-US" sz="1600" dirty="0" err="1">
                <a:solidFill>
                  <a:schemeClr val="bg1"/>
                </a:solidFill>
                <a:ea typeface="+mn-lt"/>
                <a:cs typeface="+mn-lt"/>
              </a:rPr>
              <a:t>dando</a:t>
            </a:r>
            <a:r>
              <a:rPr lang="en-US" sz="1600" dirty="0">
                <a:solidFill>
                  <a:schemeClr val="bg1"/>
                </a:solidFill>
                <a:ea typeface="+mn-lt"/>
                <a:cs typeface="+mn-lt"/>
              </a:rPr>
              <a:t> </a:t>
            </a:r>
            <a:r>
              <a:rPr lang="en-US" sz="1600" dirty="0" err="1">
                <a:solidFill>
                  <a:schemeClr val="bg1"/>
                </a:solidFill>
                <a:ea typeface="+mn-lt"/>
                <a:cs typeface="+mn-lt"/>
              </a:rPr>
              <a:t>lugar</a:t>
            </a:r>
            <a:r>
              <a:rPr lang="en-US" sz="1600" dirty="0">
                <a:solidFill>
                  <a:schemeClr val="bg1"/>
                </a:solidFill>
                <a:ea typeface="+mn-lt"/>
                <a:cs typeface="+mn-lt"/>
              </a:rPr>
              <a:t> a uno de </a:t>
            </a:r>
            <a:r>
              <a:rPr lang="en-US" sz="1600" dirty="0" err="1">
                <a:solidFill>
                  <a:schemeClr val="bg1"/>
                </a:solidFill>
                <a:ea typeface="+mn-lt"/>
                <a:cs typeface="+mn-lt"/>
              </a:rPr>
              <a:t>los</a:t>
            </a:r>
            <a:r>
              <a:rPr lang="en-US" sz="1600" dirty="0">
                <a:solidFill>
                  <a:schemeClr val="bg1"/>
                </a:solidFill>
                <a:ea typeface="+mn-lt"/>
                <a:cs typeface="+mn-lt"/>
              </a:rPr>
              <a:t> </a:t>
            </a:r>
            <a:r>
              <a:rPr lang="en-US" sz="1600" dirty="0" err="1">
                <a:solidFill>
                  <a:schemeClr val="bg1"/>
                </a:solidFill>
                <a:ea typeface="+mn-lt"/>
                <a:cs typeface="+mn-lt"/>
              </a:rPr>
              <a:t>estilos</a:t>
            </a:r>
            <a:r>
              <a:rPr lang="en-US" sz="1600" dirty="0">
                <a:solidFill>
                  <a:schemeClr val="bg1"/>
                </a:solidFill>
                <a:ea typeface="+mn-lt"/>
                <a:cs typeface="+mn-lt"/>
              </a:rPr>
              <a:t> de vino dulce </a:t>
            </a:r>
            <a:r>
              <a:rPr lang="en-US" sz="1600" dirty="0" err="1">
                <a:solidFill>
                  <a:schemeClr val="bg1"/>
                </a:solidFill>
                <a:ea typeface="+mn-lt"/>
                <a:cs typeface="+mn-lt"/>
              </a:rPr>
              <a:t>más</a:t>
            </a:r>
            <a:r>
              <a:rPr lang="en-US" sz="1600" dirty="0">
                <a:solidFill>
                  <a:schemeClr val="bg1"/>
                </a:solidFill>
                <a:ea typeface="+mn-lt"/>
                <a:cs typeface="+mn-lt"/>
              </a:rPr>
              <a:t> </a:t>
            </a:r>
            <a:r>
              <a:rPr lang="en-US" sz="1600" dirty="0" err="1">
                <a:solidFill>
                  <a:schemeClr val="bg1"/>
                </a:solidFill>
                <a:ea typeface="+mn-lt"/>
                <a:cs typeface="+mn-lt"/>
              </a:rPr>
              <a:t>prestigiosos</a:t>
            </a:r>
            <a:r>
              <a:rPr lang="en-US" sz="1600" dirty="0">
                <a:solidFill>
                  <a:schemeClr val="bg1"/>
                </a:solidFill>
                <a:ea typeface="+mn-lt"/>
                <a:cs typeface="+mn-lt"/>
              </a:rPr>
              <a:t> de Australia.</a:t>
            </a:r>
            <a:endParaRPr lang="en-US" dirty="0">
              <a:solidFill>
                <a:schemeClr val="bg1"/>
              </a:solidFill>
            </a:endParaRPr>
          </a:p>
          <a:p>
            <a:pPr>
              <a:spcBef>
                <a:spcPts val="800"/>
              </a:spcBef>
              <a:buClr>
                <a:schemeClr val="accent3"/>
              </a:buClr>
              <a:buFont typeface="Arial" panose="020B0604020202020204" pitchFamily="34" charset="0"/>
              <a:buChar char="•"/>
            </a:pPr>
            <a:endParaRPr lang="en-US" sz="1600" dirty="0">
              <a:solidFill>
                <a:schemeClr val="bg1"/>
              </a:solidFill>
              <a:latin typeface="Neue Haas Grotesk Text Pro" panose="020B0504020202020204" pitchFamily="34" charset="77"/>
            </a:endParaRPr>
          </a:p>
        </p:txBody>
      </p:sp>
      <p:sp>
        <p:nvSpPr>
          <p:cNvPr id="2" name="object 4">
            <a:extLst>
              <a:ext uri="{FF2B5EF4-FFF2-40B4-BE49-F238E27FC236}">
                <a16:creationId xmlns:a16="http://schemas.microsoft.com/office/drawing/2014/main" id="{57CE5D63-59C4-C391-8D71-CEE501EF727A}"/>
              </a:ext>
            </a:extLst>
          </p:cNvPr>
          <p:cNvSpPr txBox="1"/>
          <p:nvPr/>
        </p:nvSpPr>
        <p:spPr>
          <a:xfrm>
            <a:off x="722853" y="1646193"/>
            <a:ext cx="4531113" cy="907601"/>
          </a:xfrm>
          <a:prstGeom prst="rect">
            <a:avLst/>
          </a:prstGeom>
        </p:spPr>
        <p:txBody>
          <a:bodyPr vert="horz" wrap="square" lIns="0" tIns="11521" rIns="0" bIns="0" rtlCol="0" anchor="t">
            <a:noAutofit/>
          </a:bodyPr>
          <a:lstStyle/>
          <a:p>
            <a:pPr defTabSz="914453">
              <a:lnSpc>
                <a:spcPct val="80000"/>
              </a:lnSpc>
              <a:defRPr/>
            </a:pPr>
            <a:r>
              <a:rPr lang="en-AU" sz="2400" cap="all" dirty="0">
                <a:solidFill>
                  <a:schemeClr val="bg2"/>
                </a:solidFill>
                <a:uFill>
                  <a:solidFill>
                    <a:srgbClr val="F40000"/>
                  </a:solidFill>
                </a:uFill>
                <a:latin typeface="Neue Haas Grotesk Text Pro"/>
                <a:ea typeface="Inter Display"/>
                <a:cs typeface="Inter Display"/>
              </a:rPr>
              <a:t>UNICA Y VERDADERA </a:t>
            </a:r>
            <a:r>
              <a:rPr lang="en-AU" sz="2400" cap="all" dirty="0" err="1">
                <a:solidFill>
                  <a:schemeClr val="bg2"/>
                </a:solidFill>
                <a:uFill>
                  <a:solidFill>
                    <a:srgbClr val="F40000"/>
                  </a:solidFill>
                </a:uFill>
                <a:latin typeface="Neue Haas Grotesk Text Pro"/>
                <a:ea typeface="Inter Display"/>
                <a:cs typeface="Inter Display"/>
              </a:rPr>
              <a:t>EXPRESIón</a:t>
            </a:r>
            <a:r>
              <a:rPr lang="en-AU" sz="2400" cap="all" dirty="0">
                <a:solidFill>
                  <a:schemeClr val="bg2"/>
                </a:solidFill>
                <a:uFill>
                  <a:solidFill>
                    <a:srgbClr val="F40000"/>
                  </a:solidFill>
                </a:uFill>
                <a:latin typeface="Neue Haas Grotesk Text Pro"/>
                <a:ea typeface="Inter Display"/>
                <a:cs typeface="Inter Display"/>
              </a:rPr>
              <a:t> de un CLÁSICO </a:t>
            </a:r>
          </a:p>
          <a:p>
            <a:pPr defTabSz="914453">
              <a:lnSpc>
                <a:spcPct val="80000"/>
              </a:lnSpc>
              <a:defRPr/>
            </a:pPr>
            <a:endParaRPr lang="en-AU" sz="2400" cap="all" dirty="0">
              <a:solidFill>
                <a:schemeClr val="bg2"/>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10" name="Picture 9">
            <a:extLst>
              <a:ext uri="{FF2B5EF4-FFF2-40B4-BE49-F238E27FC236}">
                <a16:creationId xmlns:a16="http://schemas.microsoft.com/office/drawing/2014/main" id="{6B4C4395-9324-8261-801A-63F99CEAC745}"/>
              </a:ext>
            </a:extLst>
          </p:cNvPr>
          <p:cNvPicPr>
            <a:picLocks noChangeAspect="1"/>
          </p:cNvPicPr>
          <p:nvPr/>
        </p:nvPicPr>
        <p:blipFill>
          <a:blip r:embed="rId3" cstate="screen">
            <a:extLst>
              <a:ext uri="{28A0092B-C50C-407E-A947-70E740481C1C}">
                <a14:useLocalDpi xmlns:a14="http://schemas.microsoft.com/office/drawing/2010/main"/>
              </a:ext>
            </a:extLst>
          </a:blip>
          <a:srcRect l="22415" t="12774" r="22475" b="5401"/>
          <a:stretch/>
        </p:blipFill>
        <p:spPr>
          <a:xfrm>
            <a:off x="6096000" y="423117"/>
            <a:ext cx="6096000" cy="6036406"/>
          </a:xfrm>
          <a:prstGeom prst="rect">
            <a:avLst/>
          </a:prstGeom>
        </p:spPr>
      </p:pic>
    </p:spTree>
    <p:extLst>
      <p:ext uri="{BB962C8B-B14F-4D97-AF65-F5344CB8AC3E}">
        <p14:creationId xmlns:p14="http://schemas.microsoft.com/office/powerpoint/2010/main" val="127485154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E5D24B50-5081-EBD9-E854-6868111786D0}"/>
              </a:ext>
            </a:extLst>
          </p:cNvPr>
          <p:cNvCxnSpPr>
            <a:cxnSpLocks/>
          </p:cNvCxnSpPr>
          <p:nvPr/>
        </p:nvCxnSpPr>
        <p:spPr>
          <a:xfrm>
            <a:off x="4033458" y="3093441"/>
            <a:ext cx="190368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D9D24E-E5B9-41C6-B05C-6E7181101974}"/>
              </a:ext>
            </a:extLst>
          </p:cNvPr>
          <p:cNvCxnSpPr>
            <a:cxnSpLocks/>
          </p:cNvCxnSpPr>
          <p:nvPr/>
        </p:nvCxnSpPr>
        <p:spPr>
          <a:xfrm>
            <a:off x="1604407" y="4686629"/>
            <a:ext cx="413078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45DAE30-97CF-340F-2E38-EBCA6AB70AC0}"/>
              </a:ext>
            </a:extLst>
          </p:cNvPr>
          <p:cNvCxnSpPr>
            <a:cxnSpLocks/>
          </p:cNvCxnSpPr>
          <p:nvPr/>
        </p:nvCxnSpPr>
        <p:spPr>
          <a:xfrm>
            <a:off x="6754218" y="4686629"/>
            <a:ext cx="82098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6FB1200-66DB-5EA8-DAF5-4F45627A3940}"/>
              </a:ext>
            </a:extLst>
          </p:cNvPr>
          <p:cNvCxnSpPr>
            <a:cxnSpLocks/>
          </p:cNvCxnSpPr>
          <p:nvPr/>
        </p:nvCxnSpPr>
        <p:spPr>
          <a:xfrm>
            <a:off x="6518606" y="2728803"/>
            <a:ext cx="1056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699CED0D-6A4A-60E2-9B48-61AAAC696967}"/>
              </a:ext>
            </a:extLst>
          </p:cNvPr>
          <p:cNvSpPr/>
          <p:nvPr/>
        </p:nvSpPr>
        <p:spPr>
          <a:xfrm>
            <a:off x="1973922" y="2056574"/>
            <a:ext cx="2472762" cy="2472762"/>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a:xfrm>
            <a:off x="410407" y="395919"/>
            <a:ext cx="11283754" cy="1325562"/>
          </a:xfrm>
        </p:spPr>
        <p:txBody>
          <a:bodyPr/>
          <a:lstStyle/>
          <a:p>
            <a:r>
              <a:rPr lang="en-US" sz="4400" dirty="0">
                <a:solidFill>
                  <a:schemeClr val="accent3"/>
                </a:solidFill>
              </a:rPr>
              <a:t>ESTILOS Y </a:t>
            </a:r>
            <a:br>
              <a:rPr lang="en-US" sz="4400" dirty="0">
                <a:solidFill>
                  <a:schemeClr val="accent3"/>
                </a:solidFill>
              </a:rPr>
            </a:br>
            <a:r>
              <a:rPr lang="en-US" sz="4400" dirty="0">
                <a:solidFill>
                  <a:schemeClr val="accent3"/>
                </a:solidFill>
              </a:rPr>
              <a:t>CARACTERÍSTICAS</a:t>
            </a:r>
          </a:p>
        </p:txBody>
      </p:sp>
      <p:sp>
        <p:nvSpPr>
          <p:cNvPr id="4" name="object 58">
            <a:extLst>
              <a:ext uri="{FF2B5EF4-FFF2-40B4-BE49-F238E27FC236}">
                <a16:creationId xmlns:a16="http://schemas.microsoft.com/office/drawing/2014/main" id="{06D9044B-19C1-C835-1A81-96A0008531CB}"/>
              </a:ext>
            </a:extLst>
          </p:cNvPr>
          <p:cNvSpPr txBox="1"/>
          <p:nvPr/>
        </p:nvSpPr>
        <p:spPr>
          <a:xfrm>
            <a:off x="7824978" y="4967418"/>
            <a:ext cx="1338340" cy="766813"/>
          </a:xfrm>
          <a:prstGeom prst="rect">
            <a:avLst/>
          </a:prstGeom>
        </p:spPr>
        <p:txBody>
          <a:bodyPr vert="horz" wrap="square" lIns="0" tIns="17145" rIns="0" bIns="0" rtlCol="0" anchor="ctr" anchorCtr="0">
            <a:spAutoFit/>
          </a:bodyPr>
          <a:lstStyle/>
          <a:p>
            <a:pPr marL="285750" indent="-285750">
              <a:lnSpc>
                <a:spcPct val="98000"/>
              </a:lnSpc>
              <a:spcAft>
                <a:spcPts val="100"/>
              </a:spcAft>
              <a:buClr>
                <a:schemeClr val="accent3"/>
              </a:buClr>
              <a:buFont typeface="Arial" panose="020B0604020202020204" pitchFamily="34" charset="0"/>
              <a:buChar char="•"/>
            </a:pPr>
            <a:r>
              <a:rPr lang="en-AU" sz="1600" dirty="0" err="1">
                <a:latin typeface="Neue Haas Grotesk Text Pro" panose="020B0504020202020204" pitchFamily="34" charset="77"/>
                <a:cs typeface="Hellix SemiBold"/>
              </a:rPr>
              <a:t>Cítrico</a:t>
            </a:r>
            <a:endParaRPr lang="en-AU" sz="1600" dirty="0">
              <a:latin typeface="Neue Haas Grotesk Text Pro" panose="020B0504020202020204" pitchFamily="34" charset="77"/>
              <a:cs typeface="Hellix SemiBold"/>
            </a:endParaRPr>
          </a:p>
          <a:p>
            <a:pPr marL="285750" indent="-285750">
              <a:lnSpc>
                <a:spcPct val="98000"/>
              </a:lnSpc>
              <a:spcAft>
                <a:spcPts val="100"/>
              </a:spcAft>
              <a:buClr>
                <a:schemeClr val="accent3"/>
              </a:buClr>
              <a:buFont typeface="Arial" panose="020B0604020202020204" pitchFamily="34" charset="0"/>
              <a:buChar char="•"/>
            </a:pPr>
            <a:r>
              <a:rPr lang="en-AU" sz="1600" dirty="0">
                <a:latin typeface="Neue Haas Grotesk Text Pro" panose="020B0504020202020204" pitchFamily="34" charset="77"/>
                <a:cs typeface="Hellix SemiBold"/>
              </a:rPr>
              <a:t>Manzana</a:t>
            </a:r>
          </a:p>
          <a:p>
            <a:pPr marL="285750" indent="-285750">
              <a:lnSpc>
                <a:spcPct val="98000"/>
              </a:lnSpc>
              <a:spcAft>
                <a:spcPts val="100"/>
              </a:spcAft>
              <a:buClr>
                <a:schemeClr val="accent3"/>
              </a:buClr>
              <a:buFont typeface="Arial" panose="020B0604020202020204" pitchFamily="34" charset="0"/>
              <a:buChar char="•"/>
            </a:pPr>
            <a:r>
              <a:rPr lang="en-AU" sz="1600" dirty="0">
                <a:latin typeface="Neue Haas Grotesk Text Pro" panose="020B0504020202020204" pitchFamily="34" charset="77"/>
                <a:cs typeface="Hellix SemiBold"/>
              </a:rPr>
              <a:t>Miel</a:t>
            </a:r>
          </a:p>
        </p:txBody>
      </p:sp>
      <p:sp>
        <p:nvSpPr>
          <p:cNvPr id="6" name="object 58">
            <a:extLst>
              <a:ext uri="{FF2B5EF4-FFF2-40B4-BE49-F238E27FC236}">
                <a16:creationId xmlns:a16="http://schemas.microsoft.com/office/drawing/2014/main" id="{6A76F796-5E38-5679-4FBA-97AD2B0459AA}"/>
              </a:ext>
            </a:extLst>
          </p:cNvPr>
          <p:cNvSpPr txBox="1"/>
          <p:nvPr/>
        </p:nvSpPr>
        <p:spPr>
          <a:xfrm>
            <a:off x="2929180" y="5180905"/>
            <a:ext cx="1710501" cy="903709"/>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a:latin typeface="Neue Haas Grotesk Text Pro" panose="020B0504020202020204" pitchFamily="34" charset="77"/>
                <a:cs typeface="Hellix SemiBold"/>
              </a:rPr>
              <a:t>Vino </a:t>
            </a:r>
            <a:r>
              <a:rPr lang="en-US" sz="1600" b="1" dirty="0" err="1">
                <a:latin typeface="Neue Haas Grotesk Text Pro" panose="020B0504020202020204" pitchFamily="34" charset="77"/>
                <a:cs typeface="Hellix SemiBold"/>
              </a:rPr>
              <a:t>añejo</a:t>
            </a:r>
            <a:endParaRPr lang="en-US" sz="1600" b="1" dirty="0">
              <a:latin typeface="Neue Haas Grotesk Text Pro" panose="020B0504020202020204" pitchFamily="34" charset="77"/>
              <a:cs typeface="Hellix SemiBold"/>
            </a:endParaRPr>
          </a:p>
          <a:p>
            <a:pPr algn="ctr">
              <a:lnSpc>
                <a:spcPct val="90000"/>
              </a:lnSpc>
              <a:buClr>
                <a:srgbClr val="F40000"/>
              </a:buClr>
            </a:pPr>
            <a:r>
              <a:rPr lang="en-US" sz="1600" dirty="0">
                <a:latin typeface="Neue Haas Grotesk Text Pro" panose="020B0504020202020204" pitchFamily="34" charset="77"/>
                <a:cs typeface="Hellix SemiBold"/>
              </a:rPr>
              <a:t>Más </a:t>
            </a:r>
            <a:r>
              <a:rPr lang="en-US" sz="1600" dirty="0" err="1">
                <a:latin typeface="Neue Haas Grotesk Text Pro" panose="020B0504020202020204" pitchFamily="34" charset="77"/>
                <a:cs typeface="Hellix SemiBold"/>
              </a:rPr>
              <a:t>rico</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notas</a:t>
            </a:r>
            <a:r>
              <a:rPr lang="en-US" sz="1600" dirty="0">
                <a:latin typeface="Neue Haas Grotesk Text Pro" panose="020B0504020202020204" pitchFamily="34" charset="77"/>
                <a:cs typeface="Hellix SemiBold"/>
              </a:rPr>
              <a:t> de tostado y </a:t>
            </a:r>
            <a:r>
              <a:rPr lang="en-US" sz="1600" dirty="0" err="1">
                <a:latin typeface="Neue Haas Grotesk Text Pro" panose="020B0504020202020204" pitchFamily="34" charset="77"/>
                <a:cs typeface="Hellix SemiBold"/>
              </a:rPr>
              <a:t>miel</a:t>
            </a:r>
            <a:r>
              <a:rPr lang="en-US" sz="1600" dirty="0">
                <a:latin typeface="Neue Haas Grotesk Text Pro" panose="020B0504020202020204" pitchFamily="34" charset="77"/>
                <a:cs typeface="Hellix SemiBold"/>
              </a:rPr>
              <a:t> </a:t>
            </a:r>
          </a:p>
        </p:txBody>
      </p:sp>
      <p:sp>
        <p:nvSpPr>
          <p:cNvPr id="8" name="object 58">
            <a:extLst>
              <a:ext uri="{FF2B5EF4-FFF2-40B4-BE49-F238E27FC236}">
                <a16:creationId xmlns:a16="http://schemas.microsoft.com/office/drawing/2014/main" id="{FD314BE5-0E31-1399-4ED1-E5979907C242}"/>
              </a:ext>
            </a:extLst>
          </p:cNvPr>
          <p:cNvSpPr txBox="1"/>
          <p:nvPr/>
        </p:nvSpPr>
        <p:spPr>
          <a:xfrm>
            <a:off x="7715990" y="706899"/>
            <a:ext cx="3882686" cy="1728550"/>
          </a:xfrm>
          <a:prstGeom prst="rect">
            <a:avLst/>
          </a:prstGeom>
        </p:spPr>
        <p:txBody>
          <a:bodyPr vert="horz" wrap="square" lIns="0" tIns="17145" rIns="0" bIns="0" rtlCol="0" anchor="ctr" anchorCtr="0">
            <a:spAutoFit/>
          </a:bodyPr>
          <a:lstStyle/>
          <a:p>
            <a:pPr marL="285750" indent="-285750">
              <a:lnSpc>
                <a:spcPct val="95000"/>
              </a:lnSpc>
              <a:spcAft>
                <a:spcPts val="1200"/>
              </a:spcAft>
              <a:buClr>
                <a:schemeClr val="accent3"/>
              </a:buClr>
              <a:buFont typeface="Arial" panose="020B0604020202020204" pitchFamily="34" charset="0"/>
              <a:buChar char="•"/>
            </a:pPr>
            <a:r>
              <a:rPr lang="en-US" sz="1600" dirty="0">
                <a:latin typeface="Neue Haas Grotesk Text Pro" panose="020B0504020202020204" pitchFamily="34" charset="77"/>
                <a:cs typeface="Hellix SemiBold"/>
              </a:rPr>
              <a:t>Vinos </a:t>
            </a:r>
            <a:r>
              <a:rPr lang="en-US" sz="1600" dirty="0" err="1">
                <a:latin typeface="Neue Haas Grotesk Text Pro" panose="020B0504020202020204" pitchFamily="34" charset="77"/>
                <a:cs typeface="Hellix SemiBold"/>
              </a:rPr>
              <a:t>secos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ligero a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medio </a:t>
            </a:r>
          </a:p>
          <a:p>
            <a:pPr marL="285750" indent="-285750">
              <a:lnSpc>
                <a:spcPct val="95000"/>
              </a:lnSpc>
              <a:spcAft>
                <a:spcPts val="1200"/>
              </a:spcAft>
              <a:buClr>
                <a:schemeClr val="accent3"/>
              </a:buClr>
              <a:buFont typeface="Arial" panose="020B0604020202020204" pitchFamily="34" charset="0"/>
              <a:buChar char="•"/>
            </a:pPr>
            <a:r>
              <a:rPr lang="en-AU" sz="1600" dirty="0" err="1">
                <a:latin typeface="Neue Haas Grotesk Text Pro" panose="020B0504020202020204" pitchFamily="34" charset="77"/>
                <a:cs typeface="Hellix SemiBold"/>
              </a:rPr>
              <a:t>Refrescante</a:t>
            </a:r>
            <a:r>
              <a:rPr lang="en-AU" sz="1600" dirty="0">
                <a:latin typeface="Neue Haas Grotesk Text Pro" panose="020B0504020202020204" pitchFamily="34" charset="77"/>
                <a:cs typeface="Hellix SemiBold"/>
              </a:rPr>
              <a:t>, </a:t>
            </a:r>
            <a:r>
              <a:rPr lang="en-AU" sz="1600" dirty="0" err="1">
                <a:latin typeface="Neue Haas Grotesk Text Pro" panose="020B0504020202020204" pitchFamily="34" charset="77"/>
                <a:cs typeface="Hellix SemiBold"/>
              </a:rPr>
              <a:t>limpio</a:t>
            </a:r>
            <a:r>
              <a:rPr lang="en-AU" sz="1600" dirty="0">
                <a:latin typeface="Neue Haas Grotesk Text Pro" panose="020B0504020202020204" pitchFamily="34" charset="77"/>
                <a:cs typeface="Hellix SemiBold"/>
              </a:rPr>
              <a:t>, elegante es un vino </a:t>
            </a:r>
            <a:r>
              <a:rPr lang="en-AU" sz="1600" dirty="0" err="1">
                <a:latin typeface="Neue Haas Grotesk Text Pro" panose="020B0504020202020204" pitchFamily="34" charset="77"/>
                <a:cs typeface="Hellix SemiBold"/>
              </a:rPr>
              <a:t>afrutado</a:t>
            </a:r>
            <a:r>
              <a:rPr lang="en-AU" sz="1600" dirty="0">
                <a:latin typeface="Neue Haas Grotesk Text Pro" panose="020B0504020202020204" pitchFamily="34" charset="77"/>
                <a:cs typeface="Hellix SemiBold"/>
              </a:rPr>
              <a:t> y </a:t>
            </a:r>
            <a:r>
              <a:rPr lang="en-AU" sz="1600" dirty="0" err="1">
                <a:latin typeface="Neue Haas Grotesk Text Pro" panose="020B0504020202020204" pitchFamily="34" charset="77"/>
                <a:cs typeface="Hellix SemiBold"/>
              </a:rPr>
              <a:t>generalmente</a:t>
            </a:r>
            <a:r>
              <a:rPr lang="en-AU" sz="1600" dirty="0">
                <a:latin typeface="Neue Haas Grotesk Text Pro" panose="020B0504020202020204" pitchFamily="34" charset="77"/>
                <a:cs typeface="Hellix SemiBold"/>
              </a:rPr>
              <a:t> </a:t>
            </a:r>
            <a:r>
              <a:rPr lang="en-AU" sz="1600" dirty="0" err="1">
                <a:latin typeface="Neue Haas Grotesk Text Pro" panose="020B0504020202020204" pitchFamily="34" charset="77"/>
                <a:cs typeface="Hellix SemiBold"/>
              </a:rPr>
              <a:t>está</a:t>
            </a:r>
            <a:r>
              <a:rPr lang="en-AU" sz="1600" dirty="0">
                <a:latin typeface="Neue Haas Grotesk Text Pro" panose="020B0504020202020204" pitchFamily="34" charset="77"/>
                <a:cs typeface="Hellix SemiBold"/>
              </a:rPr>
              <a:t> </a:t>
            </a:r>
            <a:r>
              <a:rPr lang="en-AU" sz="1600" dirty="0" err="1">
                <a:latin typeface="Neue Haas Grotesk Text Pro" panose="020B0504020202020204" pitchFamily="34" charset="77"/>
                <a:cs typeface="Hellix SemiBold"/>
              </a:rPr>
              <a:t>hecho</a:t>
            </a:r>
            <a:r>
              <a:rPr lang="en-AU" sz="1600" dirty="0">
                <a:latin typeface="Neue Haas Grotesk Text Pro" panose="020B0504020202020204" pitchFamily="34" charset="77"/>
                <a:cs typeface="Hellix SemiBold"/>
              </a:rPr>
              <a:t> para </a:t>
            </a:r>
            <a:r>
              <a:rPr lang="en-AU" sz="1600" dirty="0" err="1">
                <a:latin typeface="Neue Haas Grotesk Text Pro" panose="020B0504020202020204" pitchFamily="34" charset="77"/>
                <a:cs typeface="Hellix SemiBold"/>
              </a:rPr>
              <a:t>beberlo</a:t>
            </a:r>
            <a:r>
              <a:rPr lang="en-AU" sz="1600" dirty="0">
                <a:latin typeface="Neue Haas Grotesk Text Pro" panose="020B0504020202020204" pitchFamily="34" charset="77"/>
                <a:cs typeface="Hellix SemiBold"/>
              </a:rPr>
              <a:t> </a:t>
            </a:r>
            <a:r>
              <a:rPr lang="en-AU" sz="1600" dirty="0" err="1">
                <a:latin typeface="Neue Haas Grotesk Text Pro" panose="020B0504020202020204" pitchFamily="34" charset="77"/>
                <a:cs typeface="Hellix SemiBold"/>
              </a:rPr>
              <a:t>temprano</a:t>
            </a:r>
            <a:r>
              <a:rPr lang="en-AU" sz="1600" dirty="0">
                <a:latin typeface="Neue Haas Grotesk Text Pro" panose="020B0504020202020204" pitchFamily="34" charset="77"/>
                <a:cs typeface="Hellix SemiBold"/>
              </a:rPr>
              <a:t>. </a:t>
            </a:r>
          </a:p>
          <a:p>
            <a:pPr marL="285750" indent="-285750">
              <a:lnSpc>
                <a:spcPct val="95000"/>
              </a:lnSpc>
              <a:spcAft>
                <a:spcPts val="1200"/>
              </a:spcAft>
              <a:buClr>
                <a:schemeClr val="accent3"/>
              </a:buClr>
              <a:buFont typeface="Arial" panose="020B0604020202020204" pitchFamily="34" charset="0"/>
              <a:buChar char="•"/>
            </a:pPr>
            <a:endParaRPr lang="en-AU" sz="1600" dirty="0">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11FBA866-36A9-6EF8-54E2-DB7B3D8637CD}"/>
              </a:ext>
            </a:extLst>
          </p:cNvPr>
          <p:cNvSpPr txBox="1"/>
          <p:nvPr/>
        </p:nvSpPr>
        <p:spPr>
          <a:xfrm>
            <a:off x="776847" y="5172566"/>
            <a:ext cx="1710501" cy="682110"/>
          </a:xfrm>
          <a:prstGeom prst="rect">
            <a:avLst/>
          </a:prstGeom>
        </p:spPr>
        <p:txBody>
          <a:bodyPr vert="horz" wrap="square" lIns="0" tIns="17145" rIns="0" bIns="0" rtlCol="0" anchor="t" anchorCtr="0">
            <a:spAutoFit/>
          </a:bodyPr>
          <a:lstStyle/>
          <a:p>
            <a:pPr algn="ctr">
              <a:lnSpc>
                <a:spcPct val="90000"/>
              </a:lnSpc>
              <a:buClr>
                <a:srgbClr val="F40000"/>
              </a:buClr>
            </a:pPr>
            <a:r>
              <a:rPr lang="en-AU" sz="1600" b="1" dirty="0">
                <a:latin typeface="Neue Haas Grotesk Text Pro" panose="020B0504020202020204" pitchFamily="34" charset="77"/>
                <a:cs typeface="Hellix SemiBold"/>
              </a:rPr>
              <a:t>Vino </a:t>
            </a:r>
            <a:r>
              <a:rPr lang="en-AU" sz="1600" b="1" dirty="0" err="1">
                <a:latin typeface="Neue Haas Grotesk Text Pro" panose="020B0504020202020204" pitchFamily="34" charset="77"/>
                <a:cs typeface="Hellix SemiBold"/>
              </a:rPr>
              <a:t>joven</a:t>
            </a:r>
            <a:endParaRPr lang="en-AU" sz="1600" b="1" dirty="0">
              <a:latin typeface="Neue Haas Grotesk Text Pro" panose="020B0504020202020204" pitchFamily="34" charset="77"/>
              <a:cs typeface="Hellix SemiBold"/>
            </a:endParaRPr>
          </a:p>
          <a:p>
            <a:pPr algn="ctr">
              <a:lnSpc>
                <a:spcPct val="90000"/>
              </a:lnSpc>
              <a:buClr>
                <a:srgbClr val="F40000"/>
              </a:buClr>
            </a:pPr>
            <a:r>
              <a:rPr lang="en-AU" sz="1600" dirty="0" err="1">
                <a:latin typeface="Neue Haas Grotesk Text Pro" panose="020B0504020202020204" pitchFamily="34" charset="77"/>
                <a:cs typeface="Hellix SemiBold"/>
              </a:rPr>
              <a:t>Refrescante</a:t>
            </a:r>
            <a:r>
              <a:rPr lang="en-AU" sz="1600" dirty="0">
                <a:latin typeface="Neue Haas Grotesk Text Pro" panose="020B0504020202020204" pitchFamily="34" charset="77"/>
                <a:cs typeface="Hellix SemiBold"/>
              </a:rPr>
              <a:t>, fresco y </a:t>
            </a:r>
            <a:r>
              <a:rPr lang="en-AU" sz="1600" dirty="0" err="1">
                <a:latin typeface="Neue Haas Grotesk Text Pro" panose="020B0504020202020204" pitchFamily="34" charset="77"/>
                <a:cs typeface="Hellix SemiBold"/>
              </a:rPr>
              <a:t>cítrico</a:t>
            </a:r>
            <a:r>
              <a:rPr lang="en-AU" sz="1600" dirty="0">
                <a:latin typeface="Neue Haas Grotesk Text Pro" panose="020B0504020202020204" pitchFamily="34" charset="77"/>
                <a:cs typeface="Hellix SemiBold"/>
              </a:rPr>
              <a:t> </a:t>
            </a:r>
          </a:p>
        </p:txBody>
      </p:sp>
      <p:sp>
        <p:nvSpPr>
          <p:cNvPr id="11" name="object 58">
            <a:extLst>
              <a:ext uri="{FF2B5EF4-FFF2-40B4-BE49-F238E27FC236}">
                <a16:creationId xmlns:a16="http://schemas.microsoft.com/office/drawing/2014/main" id="{99B50624-7A46-D0F3-17C2-85DD26105C20}"/>
              </a:ext>
            </a:extLst>
          </p:cNvPr>
          <p:cNvSpPr txBox="1"/>
          <p:nvPr/>
        </p:nvSpPr>
        <p:spPr>
          <a:xfrm>
            <a:off x="7824978" y="2570294"/>
            <a:ext cx="1022331" cy="263534"/>
          </a:xfrm>
          <a:prstGeom prst="rect">
            <a:avLst/>
          </a:prstGeom>
          <a:noFill/>
        </p:spPr>
        <p:txBody>
          <a:bodyPr vert="horz" wrap="none" lIns="0" tIns="17145" rIns="0" bIns="0" rtlCol="0">
            <a:spAutoFit/>
          </a:bodyPr>
          <a:lstStyle/>
          <a:p>
            <a:pPr algn="ctr">
              <a:buClr>
                <a:srgbClr val="F40000"/>
              </a:buClr>
            </a:pPr>
            <a:r>
              <a:rPr lang="en-US" sz="1600" b="1" dirty="0">
                <a:latin typeface="Neue Haas Grotesk Text Pro" panose="020B0504020202020204" pitchFamily="34" charset="77"/>
              </a:rPr>
              <a:t>MEZCLAS</a:t>
            </a:r>
          </a:p>
        </p:txBody>
      </p:sp>
      <p:sp>
        <p:nvSpPr>
          <p:cNvPr id="12" name="object 58">
            <a:extLst>
              <a:ext uri="{FF2B5EF4-FFF2-40B4-BE49-F238E27FC236}">
                <a16:creationId xmlns:a16="http://schemas.microsoft.com/office/drawing/2014/main" id="{523F692A-A7B9-B6F9-3C3E-820FA94CA13C}"/>
              </a:ext>
            </a:extLst>
          </p:cNvPr>
          <p:cNvSpPr txBox="1"/>
          <p:nvPr/>
        </p:nvSpPr>
        <p:spPr>
          <a:xfrm>
            <a:off x="2148868" y="2555700"/>
            <a:ext cx="2094227" cy="599010"/>
          </a:xfrm>
          <a:prstGeom prst="rect">
            <a:avLst/>
          </a:prstGeom>
        </p:spPr>
        <p:txBody>
          <a:bodyPr vert="horz" wrap="square" lIns="0" tIns="17145" rIns="0" bIns="0" rtlCol="0" anchor="t" anchorCtr="0">
            <a:spAutoFit/>
          </a:bodyPr>
          <a:lstStyle/>
          <a:p>
            <a:pPr algn="ctr">
              <a:lnSpc>
                <a:spcPct val="90000"/>
              </a:lnSpc>
              <a:buClr>
                <a:srgbClr val="F40000"/>
              </a:buClr>
            </a:pPr>
            <a:r>
              <a:rPr lang="en-AU" sz="1400" b="1" dirty="0">
                <a:latin typeface="Neue Haas Grotesk Text Pro" panose="020B0504020202020204" pitchFamily="34" charset="77"/>
                <a:cs typeface="Hellix SemiBold"/>
              </a:rPr>
              <a:t>CUATRO ESTILOS DISTINTOS: </a:t>
            </a:r>
          </a:p>
          <a:p>
            <a:pPr algn="ctr">
              <a:lnSpc>
                <a:spcPct val="90000"/>
              </a:lnSpc>
              <a:buClr>
                <a:srgbClr val="F40000"/>
              </a:buClr>
            </a:pPr>
            <a:endParaRPr lang="en-AU" sz="1400" b="1" dirty="0">
              <a:latin typeface="Neue Haas Grotesk Text Pro" panose="020B0504020202020204" pitchFamily="34" charset="77"/>
              <a:cs typeface="Hellix SemiBold"/>
            </a:endParaRPr>
          </a:p>
        </p:txBody>
      </p:sp>
      <p:sp>
        <p:nvSpPr>
          <p:cNvPr id="13" name="object 58">
            <a:extLst>
              <a:ext uri="{FF2B5EF4-FFF2-40B4-BE49-F238E27FC236}">
                <a16:creationId xmlns:a16="http://schemas.microsoft.com/office/drawing/2014/main" id="{763B398C-C438-0204-15EA-622F7C9BE7A2}"/>
              </a:ext>
            </a:extLst>
          </p:cNvPr>
          <p:cNvSpPr txBox="1"/>
          <p:nvPr/>
        </p:nvSpPr>
        <p:spPr>
          <a:xfrm>
            <a:off x="2247867" y="3038213"/>
            <a:ext cx="1896225" cy="1374607"/>
          </a:xfrm>
          <a:prstGeom prst="rect">
            <a:avLst/>
          </a:prstGeom>
        </p:spPr>
        <p:txBody>
          <a:bodyPr vert="horz" wrap="square" lIns="0" tIns="17145" rIns="0" bIns="0" rtlCol="0" anchor="t" anchorCtr="0">
            <a:spAutoFit/>
          </a:bodyPr>
          <a:lstStyle/>
          <a:p>
            <a:pPr algn="ctr">
              <a:lnSpc>
                <a:spcPct val="90000"/>
              </a:lnSpc>
              <a:buClr>
                <a:srgbClr val="F40000"/>
              </a:buClr>
            </a:pPr>
            <a:r>
              <a:rPr lang="en-US" sz="1400" dirty="0">
                <a:latin typeface="Neue Haas Grotesk Text Pro" panose="020B0504020202020204" pitchFamily="34" charset="77"/>
                <a:cs typeface="Hellix SemiBold"/>
              </a:rPr>
              <a:t>VINO ENVEJECIDO EN ROBLE, VINO NO ENVEJECIDO EN ROBLE, VINO DE COUPAGE, VINO DE POSTRE</a:t>
            </a:r>
          </a:p>
          <a:p>
            <a:pPr algn="ctr">
              <a:lnSpc>
                <a:spcPct val="90000"/>
              </a:lnSpc>
              <a:buClr>
                <a:srgbClr val="F40000"/>
              </a:buClr>
            </a:pPr>
            <a:endParaRPr lang="en-US" sz="1400" dirty="0">
              <a:latin typeface="Neue Haas Grotesk Text Pro" panose="020B0504020202020204" pitchFamily="34" charset="77"/>
              <a:cs typeface="Hellix SemiBold"/>
            </a:endParaRPr>
          </a:p>
        </p:txBody>
      </p:sp>
      <p:pic>
        <p:nvPicPr>
          <p:cNvPr id="20" name="Picture Placeholder 8">
            <a:extLst>
              <a:ext uri="{FF2B5EF4-FFF2-40B4-BE49-F238E27FC236}">
                <a16:creationId xmlns:a16="http://schemas.microsoft.com/office/drawing/2014/main" id="{C9EE317D-A0F9-7921-1DE3-801E7DA0EA83}"/>
              </a:ext>
            </a:extLst>
          </p:cNvPr>
          <p:cNvPicPr>
            <a:picLocks noChangeAspect="1"/>
          </p:cNvPicPr>
          <p:nvPr/>
        </p:nvPicPr>
        <p:blipFill>
          <a:blip r:embed="rId2" cstate="screen">
            <a:extLst>
              <a:ext uri="{28A0092B-C50C-407E-A947-70E740481C1C}">
                <a14:useLocalDpi xmlns:a14="http://schemas.microsoft.com/office/drawing/2010/main"/>
              </a:ext>
            </a:extLst>
          </a:blip>
          <a:srcRect l="3648" r="3648"/>
          <a:stretch/>
        </p:blipFill>
        <p:spPr>
          <a:xfrm>
            <a:off x="5255030" y="368300"/>
            <a:ext cx="2114328" cy="6400800"/>
          </a:xfrm>
          <a:prstGeom prst="rect">
            <a:avLst/>
          </a:prstGeom>
        </p:spPr>
      </p:pic>
      <p:sp>
        <p:nvSpPr>
          <p:cNvPr id="21" name="object 10">
            <a:extLst>
              <a:ext uri="{FF2B5EF4-FFF2-40B4-BE49-F238E27FC236}">
                <a16:creationId xmlns:a16="http://schemas.microsoft.com/office/drawing/2014/main" id="{5E165CAF-E36F-3D2E-A3DB-3F158CEA00E4}"/>
              </a:ext>
            </a:extLst>
          </p:cNvPr>
          <p:cNvSpPr txBox="1"/>
          <p:nvPr/>
        </p:nvSpPr>
        <p:spPr>
          <a:xfrm rot="16200000">
            <a:off x="3986076"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SEMILLON</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3" name="TextBox 22">
            <a:extLst>
              <a:ext uri="{FF2B5EF4-FFF2-40B4-BE49-F238E27FC236}">
                <a16:creationId xmlns:a16="http://schemas.microsoft.com/office/drawing/2014/main" id="{DC27DDC8-E0B1-4AA2-7094-ED48EC2A6648}"/>
              </a:ext>
            </a:extLst>
          </p:cNvPr>
          <p:cNvSpPr txBox="1"/>
          <p:nvPr/>
        </p:nvSpPr>
        <p:spPr>
          <a:xfrm>
            <a:off x="7753658" y="2843282"/>
            <a:ext cx="4133542" cy="1569660"/>
          </a:xfrm>
          <a:prstGeom prst="rect">
            <a:avLst/>
          </a:prstGeom>
          <a:noFill/>
        </p:spPr>
        <p:txBody>
          <a:bodyPr wrap="square" lIns="91440" tIns="45720" rIns="91440" bIns="45720" anchor="t">
            <a:spAutoFit/>
          </a:bodyPr>
          <a:lstStyle/>
          <a:p>
            <a:pPr marL="285750" indent="-285750">
              <a:lnSpc>
                <a:spcPct val="95000"/>
              </a:lnSpc>
              <a:spcAft>
                <a:spcPts val="1200"/>
              </a:spcAft>
              <a:buClr>
                <a:schemeClr val="accent3"/>
              </a:buClr>
              <a:buFont typeface="Arial" panose="020B0604020202020204" pitchFamily="34" charset="0"/>
              <a:buChar char="•"/>
            </a:pPr>
            <a:r>
              <a:rPr lang="en-AU" sz="1600" dirty="0">
                <a:latin typeface="Neue Haas Grotesk Text Pro"/>
                <a:cs typeface="Hellix SemiBold"/>
              </a:rPr>
              <a:t>Normalmente se mezcla con otras variedades incluso el Sauvignon Blanc </a:t>
            </a:r>
          </a:p>
          <a:p>
            <a:pPr marL="285750" indent="-285750">
              <a:lnSpc>
                <a:spcPct val="95000"/>
              </a:lnSpc>
              <a:spcAft>
                <a:spcPts val="1200"/>
              </a:spcAft>
              <a:buClr>
                <a:schemeClr val="accent3"/>
              </a:buClr>
              <a:buFont typeface="Arial" panose="020B0604020202020204" pitchFamily="34" charset="0"/>
              <a:buChar char="•"/>
            </a:pPr>
            <a:r>
              <a:rPr lang="en-AU" sz="1600" dirty="0">
                <a:latin typeface="Neue Haas Grotesk Text Pro"/>
                <a:cs typeface="Hellix SemiBold"/>
              </a:rPr>
              <a:t>El Semillon da </a:t>
            </a:r>
            <a:r>
              <a:rPr lang="en-AU" sz="1600" dirty="0" err="1">
                <a:latin typeface="Neue Haas Grotesk Text Pro"/>
                <a:cs typeface="Hellix SemiBold"/>
              </a:rPr>
              <a:t>sabor</a:t>
            </a:r>
            <a:r>
              <a:rPr lang="en-AU" sz="1600" dirty="0">
                <a:latin typeface="Neue Haas Grotesk Text Pro"/>
                <a:cs typeface="Hellix SemiBold"/>
              </a:rPr>
              <a:t> y redondez a las notas más acidás del Sauvignon Blanc </a:t>
            </a:r>
          </a:p>
          <a:p>
            <a:pPr marL="285750" indent="-285750">
              <a:lnSpc>
                <a:spcPct val="95000"/>
              </a:lnSpc>
              <a:spcAft>
                <a:spcPts val="1200"/>
              </a:spcAft>
              <a:buClr>
                <a:schemeClr val="accent3"/>
              </a:buClr>
              <a:buFont typeface="Arial" panose="020B0604020202020204" pitchFamily="34" charset="0"/>
              <a:buChar char="•"/>
            </a:pPr>
            <a:endParaRPr lang="en-AU" sz="1600" dirty="0">
              <a:latin typeface="Neue Haas Grotesk Text Pro" panose="020B0504020202020204" pitchFamily="34" charset="77"/>
              <a:cs typeface="Hellix SemiBold"/>
            </a:endParaRPr>
          </a:p>
        </p:txBody>
      </p:sp>
      <p:sp>
        <p:nvSpPr>
          <p:cNvPr id="24" name="object 58">
            <a:extLst>
              <a:ext uri="{FF2B5EF4-FFF2-40B4-BE49-F238E27FC236}">
                <a16:creationId xmlns:a16="http://schemas.microsoft.com/office/drawing/2014/main" id="{7917F7BB-8A96-804A-9706-5D6D1CCF39BF}"/>
              </a:ext>
            </a:extLst>
          </p:cNvPr>
          <p:cNvSpPr txBox="1"/>
          <p:nvPr/>
        </p:nvSpPr>
        <p:spPr>
          <a:xfrm>
            <a:off x="7824978" y="4610968"/>
            <a:ext cx="3246242" cy="263534"/>
          </a:xfrm>
          <a:prstGeom prst="rect">
            <a:avLst/>
          </a:prstGeom>
          <a:noFill/>
        </p:spPr>
        <p:txBody>
          <a:bodyPr vert="horz" wrap="square" lIns="0" tIns="17145" rIns="0" bIns="0" rtlCol="0">
            <a:spAutoFit/>
          </a:bodyPr>
          <a:lstStyle/>
          <a:p>
            <a:pPr>
              <a:buClr>
                <a:srgbClr val="F40000"/>
              </a:buClr>
            </a:pPr>
            <a:r>
              <a:rPr lang="en-US" sz="1600" b="1" dirty="0">
                <a:latin typeface="Neue Haas Grotesk Text Pro" panose="020B0504020202020204" pitchFamily="34" charset="77"/>
                <a:cs typeface="Hellix SemiBold"/>
              </a:rPr>
              <a:t>SABORES TÍPICOS</a:t>
            </a:r>
          </a:p>
        </p:txBody>
      </p:sp>
      <p:cxnSp>
        <p:nvCxnSpPr>
          <p:cNvPr id="34" name="Straight Connector 33">
            <a:extLst>
              <a:ext uri="{FF2B5EF4-FFF2-40B4-BE49-F238E27FC236}">
                <a16:creationId xmlns:a16="http://schemas.microsoft.com/office/drawing/2014/main" id="{B1C527DF-1911-A924-26F9-5E9138796AC1}"/>
              </a:ext>
            </a:extLst>
          </p:cNvPr>
          <p:cNvCxnSpPr>
            <a:cxnSpLocks/>
          </p:cNvCxnSpPr>
          <p:nvPr/>
        </p:nvCxnSpPr>
        <p:spPr>
          <a:xfrm>
            <a:off x="1610017" y="4709068"/>
            <a:ext cx="0" cy="37342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03C286D-1830-66BB-2B1E-08FF2F13B8E2}"/>
              </a:ext>
            </a:extLst>
          </p:cNvPr>
          <p:cNvCxnSpPr>
            <a:cxnSpLocks/>
          </p:cNvCxnSpPr>
          <p:nvPr/>
        </p:nvCxnSpPr>
        <p:spPr>
          <a:xfrm>
            <a:off x="3792236" y="4709068"/>
            <a:ext cx="0" cy="37342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801241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0D720CF1-8EB6-0D7F-1746-0D1B1667AC8A}"/>
              </a:ext>
            </a:extLst>
          </p:cNvPr>
          <p:cNvCxnSpPr>
            <a:cxnSpLocks/>
          </p:cNvCxnSpPr>
          <p:nvPr/>
        </p:nvCxnSpPr>
        <p:spPr>
          <a:xfrm>
            <a:off x="6382890" y="3783448"/>
            <a:ext cx="129745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BA6327B-6A1A-83C8-67D3-1326AB12A8F3}"/>
              </a:ext>
            </a:extLst>
          </p:cNvPr>
          <p:cNvCxnSpPr>
            <a:cxnSpLocks/>
          </p:cNvCxnSpPr>
          <p:nvPr/>
        </p:nvCxnSpPr>
        <p:spPr>
          <a:xfrm>
            <a:off x="6287523" y="1949038"/>
            <a:ext cx="129745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882F6E7-D7EE-1901-3E06-BD1D6F92195F}"/>
              </a:ext>
            </a:extLst>
          </p:cNvPr>
          <p:cNvCxnSpPr>
            <a:cxnSpLocks/>
          </p:cNvCxnSpPr>
          <p:nvPr/>
        </p:nvCxnSpPr>
        <p:spPr>
          <a:xfrm>
            <a:off x="4643847" y="2369775"/>
            <a:ext cx="129745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C2B5B81-976E-9868-CB2F-27958D009D45}"/>
              </a:ext>
            </a:extLst>
          </p:cNvPr>
          <p:cNvCxnSpPr>
            <a:cxnSpLocks/>
          </p:cNvCxnSpPr>
          <p:nvPr/>
        </p:nvCxnSpPr>
        <p:spPr>
          <a:xfrm>
            <a:off x="4346527" y="4260283"/>
            <a:ext cx="129745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a:xfrm>
            <a:off x="410407" y="405353"/>
            <a:ext cx="11283754" cy="1325562"/>
          </a:xfrm>
        </p:spPr>
        <p:txBody>
          <a:bodyPr/>
          <a:lstStyle/>
          <a:p>
            <a:r>
              <a:rPr lang="en-US" sz="5400" dirty="0">
                <a:solidFill>
                  <a:schemeClr val="accent3"/>
                </a:solidFill>
              </a:rPr>
              <a:t>REGIONES</a:t>
            </a:r>
            <a:br>
              <a:rPr lang="en-US" sz="5400" dirty="0">
                <a:solidFill>
                  <a:schemeClr val="accent3"/>
                </a:solidFill>
              </a:rPr>
            </a:br>
            <a:r>
              <a:rPr lang="en-US" sz="5400" dirty="0">
                <a:solidFill>
                  <a:schemeClr val="accent3"/>
                </a:solidFill>
              </a:rPr>
              <a:t>CLAVES</a:t>
            </a:r>
            <a:br>
              <a:rPr lang="en-US" sz="5400" dirty="0">
                <a:solidFill>
                  <a:schemeClr val="accent3"/>
                </a:solidFill>
              </a:rPr>
            </a:br>
            <a:endParaRPr lang="en-US" sz="5400" dirty="0">
              <a:solidFill>
                <a:schemeClr val="accent3"/>
              </a:solidFill>
            </a:endParaRPr>
          </a:p>
        </p:txBody>
      </p:sp>
      <p:sp>
        <p:nvSpPr>
          <p:cNvPr id="4" name="object 58">
            <a:extLst>
              <a:ext uri="{FF2B5EF4-FFF2-40B4-BE49-F238E27FC236}">
                <a16:creationId xmlns:a16="http://schemas.microsoft.com/office/drawing/2014/main" id="{E0CB1AB2-AABE-4F28-3E58-8E9D89777F84}"/>
              </a:ext>
            </a:extLst>
          </p:cNvPr>
          <p:cNvSpPr txBox="1"/>
          <p:nvPr/>
        </p:nvSpPr>
        <p:spPr>
          <a:xfrm>
            <a:off x="7793146" y="2173305"/>
            <a:ext cx="3471753" cy="982448"/>
          </a:xfrm>
          <a:prstGeom prst="rect">
            <a:avLst/>
          </a:prstGeom>
        </p:spPr>
        <p:txBody>
          <a:bodyPr vert="horz" wrap="square" lIns="0" tIns="17145" rIns="0" bIns="0" rtlCol="0" anchor="t" anchorCtr="0">
            <a:spAutoFit/>
          </a:bodyPr>
          <a:lstStyle/>
          <a:p>
            <a:pPr>
              <a:lnSpc>
                <a:spcPct val="98000"/>
              </a:lnSpc>
            </a:pPr>
            <a:r>
              <a:rPr lang="en-US" sz="1600" dirty="0">
                <a:ea typeface="+mn-lt"/>
                <a:cs typeface="+mn-lt"/>
              </a:rPr>
              <a:t>La </a:t>
            </a:r>
            <a:r>
              <a:rPr lang="en-US" sz="1600" dirty="0" err="1">
                <a:ea typeface="+mn-lt"/>
                <a:cs typeface="+mn-lt"/>
              </a:rPr>
              <a:t>mezcla</a:t>
            </a:r>
            <a:r>
              <a:rPr lang="en-US" sz="1600" dirty="0">
                <a:ea typeface="+mn-lt"/>
                <a:cs typeface="+mn-lt"/>
              </a:rPr>
              <a:t> de Sémillon y Sauvignon Blanc es un </a:t>
            </a:r>
            <a:r>
              <a:rPr lang="en-US" sz="1600" dirty="0" err="1">
                <a:ea typeface="+mn-lt"/>
                <a:cs typeface="+mn-lt"/>
              </a:rPr>
              <a:t>estilo</a:t>
            </a:r>
            <a:r>
              <a:rPr lang="en-US" sz="1600" dirty="0">
                <a:ea typeface="+mn-lt"/>
                <a:cs typeface="+mn-lt"/>
              </a:rPr>
              <a:t> </a:t>
            </a:r>
            <a:r>
              <a:rPr lang="en-US" sz="1600" dirty="0" err="1">
                <a:ea typeface="+mn-lt"/>
                <a:cs typeface="+mn-lt"/>
              </a:rPr>
              <a:t>distintivo</a:t>
            </a:r>
            <a:r>
              <a:rPr lang="en-US" sz="1600" dirty="0">
                <a:ea typeface="+mn-lt"/>
                <a:cs typeface="+mn-lt"/>
              </a:rPr>
              <a:t>, </a:t>
            </a:r>
            <a:r>
              <a:rPr lang="en-US" sz="1600" dirty="0" err="1">
                <a:ea typeface="+mn-lt"/>
                <a:cs typeface="+mn-lt"/>
              </a:rPr>
              <a:t>conocido</a:t>
            </a:r>
            <a:r>
              <a:rPr lang="en-US" sz="1600" dirty="0">
                <a:ea typeface="+mn-lt"/>
                <a:cs typeface="+mn-lt"/>
              </a:rPr>
              <a:t> </a:t>
            </a:r>
            <a:r>
              <a:rPr lang="en-US" sz="1600" dirty="0" err="1">
                <a:ea typeface="+mn-lt"/>
                <a:cs typeface="+mn-lt"/>
              </a:rPr>
              <a:t>por</a:t>
            </a:r>
            <a:r>
              <a:rPr lang="en-US" sz="1600" dirty="0">
                <a:ea typeface="+mn-lt"/>
                <a:cs typeface="+mn-lt"/>
              </a:rPr>
              <a:t> </a:t>
            </a:r>
            <a:r>
              <a:rPr lang="en-US" sz="1600" dirty="0" err="1">
                <a:ea typeface="+mn-lt"/>
                <a:cs typeface="+mn-lt"/>
              </a:rPr>
              <a:t>su</a:t>
            </a:r>
            <a:r>
              <a:rPr lang="en-US" sz="1600" dirty="0">
                <a:ea typeface="+mn-lt"/>
                <a:cs typeface="+mn-lt"/>
              </a:rPr>
              <a:t> </a:t>
            </a:r>
            <a:r>
              <a:rPr lang="en-US" sz="1600" dirty="0" err="1">
                <a:ea typeface="+mn-lt"/>
                <a:cs typeface="+mn-lt"/>
              </a:rPr>
              <a:t>vivacidad</a:t>
            </a:r>
            <a:r>
              <a:rPr lang="en-US" sz="1600" dirty="0">
                <a:ea typeface="+mn-lt"/>
                <a:cs typeface="+mn-lt"/>
              </a:rPr>
              <a:t> y </a:t>
            </a:r>
            <a:r>
              <a:rPr lang="en-US" sz="1600" dirty="0" err="1">
                <a:ea typeface="+mn-lt"/>
                <a:cs typeface="+mn-lt"/>
              </a:rPr>
              <a:t>su</a:t>
            </a:r>
            <a:r>
              <a:rPr lang="en-US" sz="1600" dirty="0">
                <a:ea typeface="+mn-lt"/>
                <a:cs typeface="+mn-lt"/>
              </a:rPr>
              <a:t> </a:t>
            </a:r>
            <a:r>
              <a:rPr lang="en-US" sz="1600" dirty="0" err="1">
                <a:ea typeface="+mn-lt"/>
                <a:cs typeface="+mn-lt"/>
              </a:rPr>
              <a:t>personalidad</a:t>
            </a:r>
            <a:r>
              <a:rPr lang="en-US" sz="1600" dirty="0">
                <a:ea typeface="+mn-lt"/>
                <a:cs typeface="+mn-lt"/>
              </a:rPr>
              <a:t> </a:t>
            </a:r>
            <a:r>
              <a:rPr lang="en-US" sz="1600" dirty="0" err="1">
                <a:ea typeface="+mn-lt"/>
                <a:cs typeface="+mn-lt"/>
              </a:rPr>
              <a:t>radiante</a:t>
            </a:r>
            <a:r>
              <a:rPr lang="en-US" sz="1600" dirty="0">
                <a:ea typeface="+mn-lt"/>
                <a:cs typeface="+mn-lt"/>
              </a:rPr>
              <a:t>.</a:t>
            </a:r>
            <a:endParaRPr lang="en-US" dirty="0"/>
          </a:p>
        </p:txBody>
      </p:sp>
      <p:sp>
        <p:nvSpPr>
          <p:cNvPr id="5" name="object 58">
            <a:extLst>
              <a:ext uri="{FF2B5EF4-FFF2-40B4-BE49-F238E27FC236}">
                <a16:creationId xmlns:a16="http://schemas.microsoft.com/office/drawing/2014/main" id="{A4365CF3-BDC5-C9D7-604D-AF1782EAD540}"/>
              </a:ext>
            </a:extLst>
          </p:cNvPr>
          <p:cNvSpPr txBox="1"/>
          <p:nvPr/>
        </p:nvSpPr>
        <p:spPr>
          <a:xfrm>
            <a:off x="7793147" y="1852666"/>
            <a:ext cx="2239244"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MARGARET RIVER</a:t>
            </a:r>
            <a:endParaRPr lang="en-US" sz="1600" b="1">
              <a:latin typeface="Neue Haas Grotesk Text Pro" panose="020B0504020202020204" pitchFamily="34" charset="77"/>
              <a:cs typeface="Hellix SemiBold"/>
            </a:endParaRPr>
          </a:p>
        </p:txBody>
      </p:sp>
      <p:sp>
        <p:nvSpPr>
          <p:cNvPr id="6" name="object 58">
            <a:extLst>
              <a:ext uri="{FF2B5EF4-FFF2-40B4-BE49-F238E27FC236}">
                <a16:creationId xmlns:a16="http://schemas.microsoft.com/office/drawing/2014/main" id="{F7AFB5F8-5DB2-5913-DA43-DE0890612824}"/>
              </a:ext>
            </a:extLst>
          </p:cNvPr>
          <p:cNvSpPr txBox="1"/>
          <p:nvPr/>
        </p:nvSpPr>
        <p:spPr>
          <a:xfrm>
            <a:off x="7793147" y="3669398"/>
            <a:ext cx="1294427"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RIVERINA</a:t>
            </a:r>
            <a:endParaRPr lang="en-US" sz="1600" b="1">
              <a:latin typeface="Neue Haas Grotesk Text Pro" panose="020B0504020202020204" pitchFamily="34" charset="77"/>
              <a:cs typeface="Hellix SemiBold"/>
            </a:endParaRPr>
          </a:p>
        </p:txBody>
      </p:sp>
      <p:sp>
        <p:nvSpPr>
          <p:cNvPr id="7" name="object 58">
            <a:extLst>
              <a:ext uri="{FF2B5EF4-FFF2-40B4-BE49-F238E27FC236}">
                <a16:creationId xmlns:a16="http://schemas.microsoft.com/office/drawing/2014/main" id="{DE4940BF-403B-2123-B107-BBAB76AA688D}"/>
              </a:ext>
            </a:extLst>
          </p:cNvPr>
          <p:cNvSpPr txBox="1"/>
          <p:nvPr/>
        </p:nvSpPr>
        <p:spPr>
          <a:xfrm>
            <a:off x="7793147" y="3990037"/>
            <a:ext cx="3249265" cy="982448"/>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Produce vinos de </a:t>
            </a:r>
            <a:r>
              <a:rPr lang="en-US" sz="1600" dirty="0" err="1">
                <a:latin typeface="Neue Haas Grotesk Text Pro" panose="020B0504020202020204" pitchFamily="34" charset="77"/>
                <a:cs typeface="Hellix SemiBold"/>
              </a:rPr>
              <a:t>postre</a:t>
            </a:r>
            <a:r>
              <a:rPr lang="en-US" sz="1600" dirty="0">
                <a:latin typeface="Neue Haas Grotesk Text Pro" panose="020B0504020202020204" pitchFamily="34" charset="77"/>
                <a:cs typeface="Hellix SemiBold"/>
              </a:rPr>
              <a:t> del </a:t>
            </a:r>
            <a:r>
              <a:rPr lang="en-US" sz="1600" dirty="0" err="1">
                <a:latin typeface="Neue Haas Grotesk Text Pro" panose="020B0504020202020204" pitchFamily="34" charset="77"/>
                <a:cs typeface="Hellix SemiBold"/>
              </a:rPr>
              <a:t>estilo</a:t>
            </a:r>
            <a:r>
              <a:rPr lang="en-US" sz="1600" dirty="0">
                <a:latin typeface="Neue Haas Grotesk Text Pro" panose="020B0504020202020204" pitchFamily="34" charset="77"/>
                <a:cs typeface="Hellix SemiBold"/>
              </a:rPr>
              <a:t> botrytis Semillon </a:t>
            </a:r>
            <a:r>
              <a:rPr lang="en-US" sz="1600" dirty="0" err="1">
                <a:latin typeface="Neue Haas Grotesk Text Pro" panose="020B0504020202020204" pitchFamily="34" charset="77"/>
                <a:cs typeface="Hellix SemiBold"/>
              </a:rPr>
              <a:t>que</a:t>
            </a:r>
            <a:r>
              <a:rPr lang="en-US" sz="1600" dirty="0">
                <a:latin typeface="Neue Haas Grotesk Text Pro" panose="020B0504020202020204" pitchFamily="34" charset="77"/>
                <a:cs typeface="Hellix SemiBold"/>
              </a:rPr>
              <a:t> son </a:t>
            </a:r>
            <a:r>
              <a:rPr lang="en-US" sz="1600" dirty="0" err="1">
                <a:latin typeface="Neue Haas Grotesk Text Pro" panose="020B0504020202020204" pitchFamily="34" charset="77"/>
                <a:cs typeface="Hellix SemiBold"/>
              </a:rPr>
              <a:t>complejos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intensos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dulces</a:t>
            </a:r>
            <a:endParaRPr lang="en-US" sz="1600" dirty="0">
              <a:latin typeface="Neue Haas Grotesk Text Pro" panose="020B0504020202020204" pitchFamily="34" charset="77"/>
              <a:cs typeface="Hellix SemiBold"/>
            </a:endParaRP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8" name="object 58">
            <a:extLst>
              <a:ext uri="{FF2B5EF4-FFF2-40B4-BE49-F238E27FC236}">
                <a16:creationId xmlns:a16="http://schemas.microsoft.com/office/drawing/2014/main" id="{D2E1A69E-A3ED-2D7C-B9C3-35F4C5220F25}"/>
              </a:ext>
            </a:extLst>
          </p:cNvPr>
          <p:cNvSpPr txBox="1"/>
          <p:nvPr/>
        </p:nvSpPr>
        <p:spPr>
          <a:xfrm>
            <a:off x="1581977" y="2268279"/>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BAROSSA VALLEY</a:t>
            </a:r>
            <a:endParaRPr lang="en-US" sz="1600" b="1">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6B8E67B0-6922-B496-27A9-2AF9643EE63F}"/>
              </a:ext>
            </a:extLst>
          </p:cNvPr>
          <p:cNvSpPr txBox="1"/>
          <p:nvPr/>
        </p:nvSpPr>
        <p:spPr>
          <a:xfrm>
            <a:off x="1581976" y="4129444"/>
            <a:ext cx="1956849"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HUNTER VALLEY</a:t>
            </a:r>
            <a:endParaRPr lang="en-US" sz="1600" b="1">
              <a:latin typeface="Neue Haas Grotesk Text Pro" panose="020B0504020202020204" pitchFamily="34" charset="77"/>
              <a:cs typeface="Hellix SemiBold"/>
            </a:endParaRPr>
          </a:p>
        </p:txBody>
      </p:sp>
      <p:sp>
        <p:nvSpPr>
          <p:cNvPr id="10" name="object 58">
            <a:extLst>
              <a:ext uri="{FF2B5EF4-FFF2-40B4-BE49-F238E27FC236}">
                <a16:creationId xmlns:a16="http://schemas.microsoft.com/office/drawing/2014/main" id="{CFF95956-6B21-2E47-F981-A18964FF9FCF}"/>
              </a:ext>
            </a:extLst>
          </p:cNvPr>
          <p:cNvSpPr txBox="1"/>
          <p:nvPr/>
        </p:nvSpPr>
        <p:spPr>
          <a:xfrm>
            <a:off x="1581975" y="4474175"/>
            <a:ext cx="2892827" cy="1465016"/>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a:cs typeface="Hellix SemiBold"/>
              </a:rPr>
              <a:t>Vino Semillon no envejecido en roble de Hunter Valley es único en el mundo del vino, es capaz de </a:t>
            </a:r>
            <a:r>
              <a:rPr lang="en-US" sz="1600" dirty="0" err="1">
                <a:latin typeface="Neue Haas Grotesk Text Pro"/>
                <a:cs typeface="Hellix SemiBold"/>
              </a:rPr>
              <a:t>envejecer</a:t>
            </a:r>
            <a:r>
              <a:rPr lang="en-US" sz="1600" dirty="0">
                <a:latin typeface="Neue Haas Grotesk Text Pro"/>
                <a:cs typeface="Hellix SemiBold"/>
              </a:rPr>
              <a:t> con </a:t>
            </a:r>
            <a:r>
              <a:rPr lang="en-US" sz="1600" dirty="0" err="1">
                <a:latin typeface="Neue Haas Grotesk Text Pro"/>
                <a:cs typeface="Hellix SemiBold"/>
              </a:rPr>
              <a:t>elegancia</a:t>
            </a:r>
            <a:r>
              <a:rPr lang="en-US" sz="1600" dirty="0">
                <a:latin typeface="Neue Haas Grotesk Text Pro"/>
                <a:cs typeface="Hellix SemiBold"/>
              </a:rPr>
              <a:t> </a:t>
            </a:r>
            <a:r>
              <a:rPr lang="en-US" sz="1600" dirty="0" err="1">
                <a:latin typeface="Neue Haas Grotesk Text Pro"/>
                <a:cs typeface="Hellix SemiBold"/>
              </a:rPr>
              <a:t>por</a:t>
            </a:r>
            <a:r>
              <a:rPr lang="en-US" sz="1600" dirty="0">
                <a:latin typeface="Neue Haas Grotesk Text Pro"/>
                <a:cs typeface="Hellix SemiBold"/>
              </a:rPr>
              <a:t> </a:t>
            </a:r>
            <a:r>
              <a:rPr lang="en-US" sz="1600" dirty="0" err="1">
                <a:latin typeface="Neue Haas Grotesk Text Pro"/>
                <a:cs typeface="Hellix SemiBold"/>
              </a:rPr>
              <a:t>más</a:t>
            </a:r>
            <a:r>
              <a:rPr lang="en-US" sz="1600" dirty="0">
                <a:latin typeface="Neue Haas Grotesk Text Pro"/>
                <a:cs typeface="Hellix SemiBold"/>
              </a:rPr>
              <a:t> de 20 años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1" name="object 58">
            <a:extLst>
              <a:ext uri="{FF2B5EF4-FFF2-40B4-BE49-F238E27FC236}">
                <a16:creationId xmlns:a16="http://schemas.microsoft.com/office/drawing/2014/main" id="{5EC4DF4C-D1DB-93C1-BB4E-6BB13631BFAE}"/>
              </a:ext>
            </a:extLst>
          </p:cNvPr>
          <p:cNvSpPr txBox="1"/>
          <p:nvPr/>
        </p:nvSpPr>
        <p:spPr>
          <a:xfrm>
            <a:off x="1581976" y="2608346"/>
            <a:ext cx="3971384" cy="982448"/>
          </a:xfrm>
          <a:prstGeom prst="rect">
            <a:avLst/>
          </a:prstGeom>
        </p:spPr>
        <p:txBody>
          <a:bodyPr vert="horz" wrap="square" lIns="0" tIns="17145" rIns="0" bIns="0" rtlCol="0" anchor="t" anchorCtr="0">
            <a:spAutoFit/>
          </a:bodyPr>
          <a:lstStyle/>
          <a:p>
            <a:pPr>
              <a:lnSpc>
                <a:spcPct val="98000"/>
              </a:lnSpc>
            </a:pPr>
            <a:r>
              <a:rPr lang="en-US" sz="1600" dirty="0">
                <a:ea typeface="+mn-lt"/>
                <a:cs typeface="+mn-lt"/>
              </a:rPr>
              <a:t>Por lo general, se </a:t>
            </a:r>
            <a:r>
              <a:rPr lang="en-US" sz="1600" dirty="0" err="1">
                <a:ea typeface="+mn-lt"/>
                <a:cs typeface="+mn-lt"/>
              </a:rPr>
              <a:t>trata</a:t>
            </a:r>
            <a:r>
              <a:rPr lang="en-US" sz="1600" dirty="0">
                <a:ea typeface="+mn-lt"/>
                <a:cs typeface="+mn-lt"/>
              </a:rPr>
              <a:t> de </a:t>
            </a:r>
            <a:r>
              <a:rPr lang="en-US" sz="1600" dirty="0" err="1">
                <a:ea typeface="+mn-lt"/>
                <a:cs typeface="+mn-lt"/>
              </a:rPr>
              <a:t>estilos</a:t>
            </a:r>
            <a:r>
              <a:rPr lang="en-US" sz="1600" dirty="0">
                <a:ea typeface="+mn-lt"/>
                <a:cs typeface="+mn-lt"/>
              </a:rPr>
              <a:t> </a:t>
            </a:r>
            <a:r>
              <a:rPr lang="en-US" sz="1600" dirty="0" err="1">
                <a:ea typeface="+mn-lt"/>
                <a:cs typeface="+mn-lt"/>
              </a:rPr>
              <a:t>más</a:t>
            </a:r>
            <a:r>
              <a:rPr lang="en-US" sz="1600" dirty="0">
                <a:ea typeface="+mn-lt"/>
                <a:cs typeface="+mn-lt"/>
              </a:rPr>
              <a:t> maduros y </a:t>
            </a:r>
            <a:r>
              <a:rPr lang="en-US" sz="1600" dirty="0" err="1">
                <a:ea typeface="+mn-lt"/>
                <a:cs typeface="+mn-lt"/>
              </a:rPr>
              <a:t>ricos</a:t>
            </a:r>
            <a:r>
              <a:rPr lang="en-US" sz="1600" dirty="0">
                <a:ea typeface="+mn-lt"/>
                <a:cs typeface="+mn-lt"/>
              </a:rPr>
              <a:t>, a menudo </a:t>
            </a:r>
            <a:r>
              <a:rPr lang="en-US" sz="1600" dirty="0" err="1">
                <a:ea typeface="+mn-lt"/>
                <a:cs typeface="+mn-lt"/>
              </a:rPr>
              <a:t>fermentados</a:t>
            </a:r>
            <a:r>
              <a:rPr lang="en-US" sz="1600" dirty="0">
                <a:ea typeface="+mn-lt"/>
                <a:cs typeface="+mn-lt"/>
              </a:rPr>
              <a:t> </a:t>
            </a:r>
            <a:r>
              <a:rPr lang="en-US" sz="1600" dirty="0" err="1">
                <a:ea typeface="+mn-lt"/>
                <a:cs typeface="+mn-lt"/>
              </a:rPr>
              <a:t>en</a:t>
            </a:r>
            <a:r>
              <a:rPr lang="en-US" sz="1600" dirty="0">
                <a:ea typeface="+mn-lt"/>
                <a:cs typeface="+mn-lt"/>
              </a:rPr>
              <a:t> </a:t>
            </a:r>
            <a:r>
              <a:rPr lang="en-US" sz="1600" dirty="0" err="1">
                <a:ea typeface="+mn-lt"/>
                <a:cs typeface="+mn-lt"/>
              </a:rPr>
              <a:t>barrica</a:t>
            </a:r>
            <a:r>
              <a:rPr lang="en-US" sz="1600" dirty="0">
                <a:ea typeface="+mn-lt"/>
                <a:cs typeface="+mn-lt"/>
              </a:rPr>
              <a:t>; sin embargo, </a:t>
            </a:r>
            <a:r>
              <a:rPr lang="en-US" sz="1600" dirty="0" err="1">
                <a:ea typeface="+mn-lt"/>
                <a:cs typeface="+mn-lt"/>
              </a:rPr>
              <a:t>los</a:t>
            </a:r>
            <a:r>
              <a:rPr lang="en-US" sz="1600" dirty="0">
                <a:ea typeface="+mn-lt"/>
                <a:cs typeface="+mn-lt"/>
              </a:rPr>
              <a:t> </a:t>
            </a:r>
            <a:r>
              <a:rPr lang="en-US" sz="1600" dirty="0" err="1">
                <a:ea typeface="+mn-lt"/>
                <a:cs typeface="+mn-lt"/>
              </a:rPr>
              <a:t>estilos</a:t>
            </a:r>
            <a:r>
              <a:rPr lang="en-US" sz="1600" dirty="0">
                <a:ea typeface="+mn-lt"/>
                <a:cs typeface="+mn-lt"/>
              </a:rPr>
              <a:t> se </a:t>
            </a:r>
            <a:r>
              <a:rPr lang="en-US" sz="1600" dirty="0" err="1">
                <a:ea typeface="+mn-lt"/>
                <a:cs typeface="+mn-lt"/>
              </a:rPr>
              <a:t>están</a:t>
            </a:r>
            <a:r>
              <a:rPr lang="en-US" sz="1600" dirty="0">
                <a:ea typeface="+mn-lt"/>
                <a:cs typeface="+mn-lt"/>
              </a:rPr>
              <a:t> </a:t>
            </a:r>
            <a:r>
              <a:rPr lang="en-US" sz="1600" dirty="0" err="1">
                <a:ea typeface="+mn-lt"/>
                <a:cs typeface="+mn-lt"/>
              </a:rPr>
              <a:t>volviendo</a:t>
            </a:r>
            <a:r>
              <a:rPr lang="en-US" sz="1600" dirty="0">
                <a:ea typeface="+mn-lt"/>
                <a:cs typeface="+mn-lt"/>
              </a:rPr>
              <a:t> </a:t>
            </a:r>
            <a:r>
              <a:rPr lang="en-US" sz="1600" dirty="0" err="1">
                <a:ea typeface="+mn-lt"/>
                <a:cs typeface="+mn-lt"/>
              </a:rPr>
              <a:t>más</a:t>
            </a:r>
            <a:r>
              <a:rPr lang="en-US" sz="1600" dirty="0">
                <a:ea typeface="+mn-lt"/>
                <a:cs typeface="+mn-lt"/>
              </a:rPr>
              <a:t> frescos y </a:t>
            </a:r>
            <a:r>
              <a:rPr lang="en-US" sz="1600" dirty="0" err="1">
                <a:ea typeface="+mn-lt"/>
                <a:cs typeface="+mn-lt"/>
              </a:rPr>
              <a:t>delicados</a:t>
            </a:r>
            <a:endParaRPr lang="en-US" sz="1600" dirty="0" err="1"/>
          </a:p>
        </p:txBody>
      </p:sp>
      <p:pic>
        <p:nvPicPr>
          <p:cNvPr id="12" name="Picture Placeholder 8">
            <a:extLst>
              <a:ext uri="{FF2B5EF4-FFF2-40B4-BE49-F238E27FC236}">
                <a16:creationId xmlns:a16="http://schemas.microsoft.com/office/drawing/2014/main" id="{B32C68B2-CB95-FC4B-3795-C588CA6ED49B}"/>
              </a:ext>
            </a:extLst>
          </p:cNvPr>
          <p:cNvPicPr>
            <a:picLocks noChangeAspect="1"/>
          </p:cNvPicPr>
          <p:nvPr/>
        </p:nvPicPr>
        <p:blipFill>
          <a:blip r:embed="rId2" cstate="screen">
            <a:extLst>
              <a:ext uri="{28A0092B-C50C-407E-A947-70E740481C1C}">
                <a14:useLocalDpi xmlns:a14="http://schemas.microsoft.com/office/drawing/2010/main"/>
              </a:ext>
            </a:extLst>
          </a:blip>
          <a:srcRect l="3648" r="3648"/>
          <a:stretch/>
        </p:blipFill>
        <p:spPr>
          <a:xfrm>
            <a:off x="5255030" y="368300"/>
            <a:ext cx="2114328" cy="6400800"/>
          </a:xfrm>
          <a:prstGeom prst="rect">
            <a:avLst/>
          </a:prstGeom>
        </p:spPr>
      </p:pic>
      <p:sp>
        <p:nvSpPr>
          <p:cNvPr id="13" name="object 10">
            <a:extLst>
              <a:ext uri="{FF2B5EF4-FFF2-40B4-BE49-F238E27FC236}">
                <a16:creationId xmlns:a16="http://schemas.microsoft.com/office/drawing/2014/main" id="{E810011F-7250-2B08-775A-A42F12CB0096}"/>
              </a:ext>
            </a:extLst>
          </p:cNvPr>
          <p:cNvSpPr txBox="1"/>
          <p:nvPr/>
        </p:nvSpPr>
        <p:spPr>
          <a:xfrm rot="16200000">
            <a:off x="3986076"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SEMILLON</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14886327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6C6D7CD-855F-45D5-B346-71223F407688}"/>
              </a:ext>
            </a:extLst>
          </p:cNvPr>
          <p:cNvSpPr txBox="1"/>
          <p:nvPr/>
        </p:nvSpPr>
        <p:spPr>
          <a:xfrm>
            <a:off x="536484" y="2769964"/>
            <a:ext cx="4647953" cy="3523025"/>
          </a:xfrm>
          <a:prstGeom prst="rect">
            <a:avLst/>
          </a:prstGeom>
          <a:noFill/>
        </p:spPr>
        <p:txBody>
          <a:bodyPr lIns="91440" tIns="45720" rIns="91440" bIns="45720" anchor="t"/>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79705" indent="-179705">
              <a:spcBef>
                <a:spcPts val="800"/>
              </a:spcBef>
              <a:buClr>
                <a:schemeClr val="bg2"/>
              </a:buClr>
              <a:buFont typeface="Arial" panose="020B0604020202020204" pitchFamily="34" charset="0"/>
              <a:buChar char="•"/>
            </a:pPr>
            <a:r>
              <a:rPr lang="en-US" sz="1600" dirty="0">
                <a:solidFill>
                  <a:schemeClr val="bg1"/>
                </a:solidFill>
                <a:latin typeface="Neue Haas Grotesk Text Pro" panose="020B0504020202020204" pitchFamily="34" charset="77"/>
              </a:rPr>
              <a:t>Es la </a:t>
            </a:r>
            <a:r>
              <a:rPr lang="en-US" sz="1600" dirty="0" err="1">
                <a:solidFill>
                  <a:schemeClr val="bg1"/>
                </a:solidFill>
                <a:latin typeface="Neue Haas Grotesk Text Pro" panose="020B0504020202020204" pitchFamily="34" charset="77"/>
              </a:rPr>
              <a:t>variedad</a:t>
            </a:r>
            <a:r>
              <a:rPr lang="en-US" sz="1600" dirty="0">
                <a:solidFill>
                  <a:schemeClr val="bg1"/>
                </a:solidFill>
                <a:latin typeface="Neue Haas Grotesk Text Pro" panose="020B0504020202020204" pitchFamily="34" charset="77"/>
              </a:rPr>
              <a:t> de uva </a:t>
            </a:r>
            <a:r>
              <a:rPr lang="en-US" sz="1600" dirty="0" err="1">
                <a:solidFill>
                  <a:schemeClr val="bg1"/>
                </a:solidFill>
                <a:latin typeface="Neue Haas Grotesk Text Pro" panose="020B0504020202020204" pitchFamily="34" charset="77"/>
              </a:rPr>
              <a:t>blanca</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más</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plantada</a:t>
            </a:r>
            <a:r>
              <a:rPr lang="en-US" sz="1600" dirty="0">
                <a:solidFill>
                  <a:schemeClr val="bg1"/>
                </a:solidFill>
                <a:latin typeface="Neue Haas Grotesk Text Pro" panose="020B0504020202020204" pitchFamily="34" charset="77"/>
              </a:rPr>
              <a:t> y </a:t>
            </a:r>
            <a:r>
              <a:rPr lang="en-US" sz="1600" dirty="0" err="1">
                <a:solidFill>
                  <a:schemeClr val="bg1"/>
                </a:solidFill>
                <a:latin typeface="Neue Haas Grotesk Text Pro" panose="020B0504020202020204" pitchFamily="34" charset="77"/>
              </a:rPr>
              <a:t>representa</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más</a:t>
            </a:r>
            <a:r>
              <a:rPr lang="en-US" sz="1600" dirty="0">
                <a:solidFill>
                  <a:schemeClr val="bg1"/>
                </a:solidFill>
                <a:latin typeface="Neue Haas Grotesk Text Pro" panose="020B0504020202020204" pitchFamily="34" charset="77"/>
              </a:rPr>
              <a:t> de la </a:t>
            </a:r>
            <a:r>
              <a:rPr lang="en-US" sz="1600" dirty="0" err="1">
                <a:solidFill>
                  <a:schemeClr val="bg1"/>
                </a:solidFill>
                <a:latin typeface="Neue Haas Grotesk Text Pro" panose="020B0504020202020204" pitchFamily="34" charset="77"/>
              </a:rPr>
              <a:t>mitad</a:t>
            </a:r>
            <a:r>
              <a:rPr lang="en-US" sz="1600" dirty="0">
                <a:solidFill>
                  <a:schemeClr val="bg1"/>
                </a:solidFill>
                <a:latin typeface="Neue Haas Grotesk Text Pro" panose="020B0504020202020204" pitchFamily="34" charset="77"/>
              </a:rPr>
              <a:t> de la </a:t>
            </a:r>
            <a:r>
              <a:rPr lang="en-US" sz="1600" dirty="0" err="1">
                <a:solidFill>
                  <a:schemeClr val="bg1"/>
                </a:solidFill>
                <a:latin typeface="Neue Haas Grotesk Text Pro" panose="020B0504020202020204" pitchFamily="34" charset="77"/>
              </a:rPr>
              <a:t>producción</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mundial</a:t>
            </a:r>
            <a:r>
              <a:rPr lang="en-US" sz="1600" dirty="0">
                <a:solidFill>
                  <a:schemeClr val="bg1"/>
                </a:solidFill>
                <a:latin typeface="Neue Haas Grotesk Text Pro" panose="020B0504020202020204" pitchFamily="34" charset="77"/>
              </a:rPr>
              <a:t> del vino </a:t>
            </a:r>
            <a:r>
              <a:rPr lang="en-US" sz="1600" dirty="0" err="1">
                <a:solidFill>
                  <a:schemeClr val="bg1"/>
                </a:solidFill>
                <a:latin typeface="Neue Haas Grotesk Text Pro" panose="020B0504020202020204" pitchFamily="34" charset="77"/>
              </a:rPr>
              <a:t>blanco</a:t>
            </a:r>
            <a:r>
              <a:rPr lang="en-US" sz="1600" dirty="0">
                <a:solidFill>
                  <a:schemeClr val="bg1"/>
                </a:solidFill>
                <a:latin typeface="Neue Haas Grotesk Text Pro" panose="020B0504020202020204" pitchFamily="34" charset="77"/>
              </a:rPr>
              <a:t> </a:t>
            </a:r>
            <a:endParaRPr lang="en-US"/>
          </a:p>
          <a:p>
            <a:pPr marL="179705" indent="-179705">
              <a:spcBef>
                <a:spcPts val="800"/>
              </a:spcBef>
              <a:buClr>
                <a:schemeClr val="bg2"/>
              </a:buClr>
              <a:buFont typeface="Arial" panose="020B0604020202020204" pitchFamily="34" charset="0"/>
              <a:buChar char="•"/>
            </a:pPr>
            <a:r>
              <a:rPr lang="en-US" sz="1600" dirty="0">
                <a:solidFill>
                  <a:schemeClr val="bg1"/>
                </a:solidFill>
                <a:latin typeface="Neue Haas Grotesk Text Pro"/>
              </a:rPr>
              <a:t>Australia tiene algunas de las plantaciones más antiguas del mundo </a:t>
            </a:r>
          </a:p>
          <a:p>
            <a:pPr marL="179705" indent="-179705">
              <a:spcBef>
                <a:spcPts val="800"/>
              </a:spcBef>
              <a:buClr>
                <a:schemeClr val="bg2"/>
              </a:buClr>
              <a:buFont typeface="Arial" panose="020B0604020202020204" pitchFamily="34" charset="0"/>
              <a:buChar char="•"/>
            </a:pPr>
            <a:r>
              <a:rPr lang="en-US" sz="1600" dirty="0">
                <a:solidFill>
                  <a:schemeClr val="bg1"/>
                </a:solidFill>
                <a:latin typeface="Neue Haas Grotesk Text Pro" panose="020B0504020202020204" pitchFamily="34" charset="77"/>
              </a:rPr>
              <a:t>Esta </a:t>
            </a:r>
            <a:r>
              <a:rPr lang="en-US" sz="1600" dirty="0" err="1">
                <a:solidFill>
                  <a:schemeClr val="bg1"/>
                </a:solidFill>
                <a:latin typeface="Neue Haas Grotesk Text Pro" panose="020B0504020202020204" pitchFamily="34" charset="77"/>
              </a:rPr>
              <a:t>variedad</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versátil</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esta</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vinificada</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en</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todo</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tipo</a:t>
            </a:r>
            <a:r>
              <a:rPr lang="en-US" sz="1600" dirty="0">
                <a:solidFill>
                  <a:schemeClr val="bg1"/>
                </a:solidFill>
                <a:latin typeface="Neue Haas Grotesk Text Pro" panose="020B0504020202020204" pitchFamily="34" charset="77"/>
              </a:rPr>
              <a:t> de </a:t>
            </a:r>
            <a:r>
              <a:rPr lang="en-US" sz="1600" dirty="0" err="1">
                <a:solidFill>
                  <a:schemeClr val="bg1"/>
                </a:solidFill>
                <a:latin typeface="Neue Haas Grotesk Text Pro" panose="020B0504020202020204" pitchFamily="34" charset="77"/>
              </a:rPr>
              <a:t>expresiones</a:t>
            </a:r>
            <a:r>
              <a:rPr lang="en-US" sz="1600" dirty="0">
                <a:solidFill>
                  <a:schemeClr val="bg1"/>
                </a:solidFill>
                <a:latin typeface="Neue Haas Grotesk Text Pro" panose="020B0504020202020204" pitchFamily="34" charset="77"/>
              </a:rPr>
              <a:t> </a:t>
            </a:r>
          </a:p>
          <a:p>
            <a:pPr marL="179705" indent="-179705">
              <a:spcBef>
                <a:spcPts val="800"/>
              </a:spcBef>
              <a:buClr>
                <a:schemeClr val="bg2"/>
              </a:buClr>
              <a:buFont typeface="Arial" panose="020B0604020202020204" pitchFamily="34" charset="0"/>
              <a:buChar char="•"/>
            </a:pPr>
            <a:r>
              <a:rPr lang="en-US" sz="1600" dirty="0" err="1">
                <a:solidFill>
                  <a:schemeClr val="bg1"/>
                </a:solidFill>
                <a:latin typeface="Neue Haas Grotesk Text Pro"/>
              </a:rPr>
              <a:t>Evolucionó</a:t>
            </a:r>
            <a:r>
              <a:rPr lang="en-US" sz="1600" dirty="0">
                <a:solidFill>
                  <a:schemeClr val="bg1"/>
                </a:solidFill>
                <a:latin typeface="Neue Haas Grotesk Text Pro"/>
              </a:rPr>
              <a:t> de </a:t>
            </a:r>
            <a:r>
              <a:rPr lang="en-US" sz="1600" dirty="0" err="1">
                <a:solidFill>
                  <a:schemeClr val="bg1"/>
                </a:solidFill>
                <a:latin typeface="Neue Haas Grotesk Text Pro"/>
              </a:rPr>
              <a:t>los</a:t>
            </a:r>
            <a:r>
              <a:rPr lang="en-US" sz="1600" dirty="0">
                <a:solidFill>
                  <a:schemeClr val="bg1"/>
                </a:solidFill>
                <a:latin typeface="Neue Haas Grotesk Text Pro"/>
              </a:rPr>
              <a:t> grandes vinos de roble de las décadas 1980 y 1990 a un estilo más reservado y elegante </a:t>
            </a:r>
          </a:p>
        </p:txBody>
      </p:sp>
      <p:pic>
        <p:nvPicPr>
          <p:cNvPr id="3" name="Picture 2" descr="A wooden post in a vineyard&#10;&#10;Description automatically generated">
            <a:extLst>
              <a:ext uri="{FF2B5EF4-FFF2-40B4-BE49-F238E27FC236}">
                <a16:creationId xmlns:a16="http://schemas.microsoft.com/office/drawing/2014/main" id="{2A8512DF-6CDE-1E50-51EC-1EC17A3E26C4}"/>
              </a:ext>
            </a:extLst>
          </p:cNvPr>
          <p:cNvPicPr>
            <a:picLocks noChangeAspect="1"/>
          </p:cNvPicPr>
          <p:nvPr/>
        </p:nvPicPr>
        <p:blipFill>
          <a:blip r:embed="rId3">
            <a:extLst>
              <a:ext uri="{28A0092B-C50C-407E-A947-70E740481C1C}">
                <a14:useLocalDpi xmlns:a14="http://schemas.microsoft.com/office/drawing/2010/main"/>
              </a:ext>
            </a:extLst>
          </a:blip>
          <a:srcRect l="4444" t="1634" r="15172" b="1681"/>
          <a:stretch/>
        </p:blipFill>
        <p:spPr>
          <a:xfrm>
            <a:off x="6047974" y="385959"/>
            <a:ext cx="6171262" cy="6083199"/>
          </a:xfrm>
          <a:prstGeom prst="rect">
            <a:avLst/>
          </a:prstGeom>
        </p:spPr>
      </p:pic>
      <p:sp>
        <p:nvSpPr>
          <p:cNvPr id="2" name="object 4">
            <a:extLst>
              <a:ext uri="{FF2B5EF4-FFF2-40B4-BE49-F238E27FC236}">
                <a16:creationId xmlns:a16="http://schemas.microsoft.com/office/drawing/2014/main" id="{57CE5D63-59C4-C391-8D71-CEE501EF727A}"/>
              </a:ext>
            </a:extLst>
          </p:cNvPr>
          <p:cNvSpPr txBox="1"/>
          <p:nvPr/>
        </p:nvSpPr>
        <p:spPr>
          <a:xfrm>
            <a:off x="645466" y="1518924"/>
            <a:ext cx="5133992" cy="603321"/>
          </a:xfrm>
          <a:prstGeom prst="rect">
            <a:avLst/>
          </a:prstGeom>
        </p:spPr>
        <p:txBody>
          <a:bodyPr vert="horz" wrap="square" lIns="0" tIns="11521" rIns="0" bIns="0" rtlCol="0" anchor="t">
            <a:noAutofit/>
          </a:bodyPr>
          <a:lstStyle/>
          <a:p>
            <a:pPr defTabSz="914453">
              <a:lnSpc>
                <a:spcPct val="80000"/>
              </a:lnSpc>
              <a:defRPr/>
            </a:pPr>
            <a:r>
              <a:rPr lang="en-AU" sz="3200" cap="all" dirty="0">
                <a:solidFill>
                  <a:schemeClr val="bg2"/>
                </a:solidFill>
                <a:uFill>
                  <a:solidFill>
                    <a:srgbClr val="F40000"/>
                  </a:solidFill>
                </a:uFill>
                <a:latin typeface="Neue Haas Grotesk Text Pro"/>
                <a:ea typeface="Inter Display"/>
                <a:cs typeface="Inter Display"/>
              </a:rPr>
              <a:t>EL </a:t>
            </a:r>
            <a:r>
              <a:rPr lang="en-AU" sz="3200" cap="all" dirty="0" err="1">
                <a:solidFill>
                  <a:schemeClr val="bg2"/>
                </a:solidFill>
                <a:uFill>
                  <a:solidFill>
                    <a:srgbClr val="F40000"/>
                  </a:solidFill>
                </a:uFill>
                <a:latin typeface="Neue Haas Grotesk Text Pro"/>
                <a:ea typeface="Inter Display"/>
                <a:cs typeface="Inter Display"/>
              </a:rPr>
              <a:t>CLásico</a:t>
            </a:r>
            <a:r>
              <a:rPr lang="en-AU" sz="3200" cap="all" dirty="0">
                <a:solidFill>
                  <a:schemeClr val="bg2"/>
                </a:solidFill>
                <a:uFill>
                  <a:solidFill>
                    <a:srgbClr val="F40000"/>
                  </a:solidFill>
                </a:uFill>
                <a:latin typeface="Neue Haas Grotesk Text Pro"/>
                <a:ea typeface="Inter Display"/>
                <a:cs typeface="Inter Display"/>
              </a:rPr>
              <a:t> vino </a:t>
            </a:r>
            <a:r>
              <a:rPr lang="en-AU" sz="3200" cap="all" dirty="0" err="1">
                <a:solidFill>
                  <a:schemeClr val="bg2"/>
                </a:solidFill>
                <a:uFill>
                  <a:solidFill>
                    <a:srgbClr val="F40000"/>
                  </a:solidFill>
                </a:uFill>
                <a:latin typeface="Neue Haas Grotesk Text Pro"/>
                <a:ea typeface="Inter Display"/>
                <a:cs typeface="Inter Display"/>
              </a:rPr>
              <a:t>blanco</a:t>
            </a:r>
            <a:r>
              <a:rPr lang="en-AU" sz="3200" cap="all" dirty="0">
                <a:solidFill>
                  <a:schemeClr val="bg2"/>
                </a:solidFill>
                <a:uFill>
                  <a:solidFill>
                    <a:srgbClr val="F40000"/>
                  </a:solidFill>
                </a:uFill>
                <a:latin typeface="Neue Haas Grotesk Text Pro"/>
                <a:ea typeface="Inter Display"/>
                <a:cs typeface="Inter Display"/>
              </a:rPr>
              <a:t> de </a:t>
            </a:r>
            <a:r>
              <a:rPr lang="en-AU" sz="3200" cap="all" dirty="0" err="1">
                <a:solidFill>
                  <a:schemeClr val="bg2"/>
                </a:solidFill>
                <a:uFill>
                  <a:solidFill>
                    <a:srgbClr val="F40000"/>
                  </a:solidFill>
                </a:uFill>
                <a:latin typeface="Neue Haas Grotesk Text Pro"/>
                <a:ea typeface="Inter Display"/>
                <a:cs typeface="Inter Display"/>
              </a:rPr>
              <a:t>australia</a:t>
            </a:r>
            <a:endParaRPr lang="en-US" dirty="0" err="1">
              <a:solidFill>
                <a:schemeClr val="bg2"/>
              </a:solidFill>
            </a:endParaRPr>
          </a:p>
        </p:txBody>
      </p:sp>
      <p:sp>
        <p:nvSpPr>
          <p:cNvPr id="5" name="Title 4">
            <a:extLst>
              <a:ext uri="{FF2B5EF4-FFF2-40B4-BE49-F238E27FC236}">
                <a16:creationId xmlns:a16="http://schemas.microsoft.com/office/drawing/2014/main" id="{44A566E1-71D4-BC96-22F8-C70FADC82A28}"/>
              </a:ext>
            </a:extLst>
          </p:cNvPr>
          <p:cNvSpPr>
            <a:spLocks noGrp="1"/>
          </p:cNvSpPr>
          <p:nvPr>
            <p:ph type="title"/>
          </p:nvPr>
        </p:nvSpPr>
        <p:spPr>
          <a:xfrm>
            <a:off x="536484" y="674366"/>
            <a:ext cx="5402508" cy="603321"/>
          </a:xfrm>
        </p:spPr>
        <p:txBody>
          <a:bodyPr>
            <a:noAutofit/>
          </a:bodyPr>
          <a:lstStyle/>
          <a:p>
            <a:r>
              <a:rPr lang="en-AU" sz="5400" cap="all" dirty="0">
                <a:solidFill>
                  <a:schemeClr val="accent3"/>
                </a:solidFill>
                <a:uFill>
                  <a:solidFill>
                    <a:srgbClr val="F40000"/>
                  </a:solidFill>
                </a:uFill>
              </a:rPr>
              <a:t>chardonnay</a:t>
            </a:r>
            <a:endParaRPr lang="en-US" dirty="0">
              <a:solidFill>
                <a:schemeClr val="accent3"/>
              </a:solidFill>
            </a:endParaRPr>
          </a:p>
        </p:txBody>
      </p:sp>
    </p:spTree>
    <p:extLst>
      <p:ext uri="{BB962C8B-B14F-4D97-AF65-F5344CB8AC3E}">
        <p14:creationId xmlns:p14="http://schemas.microsoft.com/office/powerpoint/2010/main" val="71421897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72C1ACCF-5829-5054-128E-4A5E9B2B93CF}"/>
              </a:ext>
            </a:extLst>
          </p:cNvPr>
          <p:cNvCxnSpPr>
            <a:cxnSpLocks/>
          </p:cNvCxnSpPr>
          <p:nvPr/>
        </p:nvCxnSpPr>
        <p:spPr>
          <a:xfrm>
            <a:off x="6753138" y="4709067"/>
            <a:ext cx="129745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DACE97A-D146-4F7F-4FD2-1D852568DE37}"/>
              </a:ext>
            </a:extLst>
          </p:cNvPr>
          <p:cNvCxnSpPr>
            <a:cxnSpLocks/>
          </p:cNvCxnSpPr>
          <p:nvPr/>
        </p:nvCxnSpPr>
        <p:spPr>
          <a:xfrm>
            <a:off x="6526635" y="2444039"/>
            <a:ext cx="129745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4FBCA3B5-AD16-DD5F-43B1-43F6ECE35ECA}"/>
              </a:ext>
            </a:extLst>
          </p:cNvPr>
          <p:cNvSpPr/>
          <p:nvPr/>
        </p:nvSpPr>
        <p:spPr>
          <a:xfrm>
            <a:off x="7431656" y="1092937"/>
            <a:ext cx="2583929" cy="258392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cxnSp>
        <p:nvCxnSpPr>
          <p:cNvPr id="15" name="Straight Connector 14">
            <a:extLst>
              <a:ext uri="{FF2B5EF4-FFF2-40B4-BE49-F238E27FC236}">
                <a16:creationId xmlns:a16="http://schemas.microsoft.com/office/drawing/2014/main" id="{D68E00B7-ACCC-60DF-84A0-B847EF04856E}"/>
              </a:ext>
            </a:extLst>
          </p:cNvPr>
          <p:cNvCxnSpPr/>
          <p:nvPr/>
        </p:nvCxnSpPr>
        <p:spPr>
          <a:xfrm>
            <a:off x="1350123" y="4256061"/>
            <a:ext cx="43180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p:txBody>
          <a:bodyPr/>
          <a:lstStyle/>
          <a:p>
            <a:r>
              <a:rPr lang="en-US" sz="4400" dirty="0">
                <a:solidFill>
                  <a:schemeClr val="accent2"/>
                </a:solidFill>
              </a:rPr>
              <a:t>ESTILOS Y </a:t>
            </a:r>
            <a:br>
              <a:rPr lang="en-US" sz="4400" dirty="0">
                <a:solidFill>
                  <a:schemeClr val="accent2"/>
                </a:solidFill>
              </a:rPr>
            </a:br>
            <a:r>
              <a:rPr lang="en-US" sz="4400" dirty="0">
                <a:solidFill>
                  <a:schemeClr val="accent2"/>
                </a:solidFill>
              </a:rPr>
              <a:t>CARACTERÍSTICAS</a:t>
            </a:r>
          </a:p>
        </p:txBody>
      </p:sp>
      <p:sp>
        <p:nvSpPr>
          <p:cNvPr id="4" name="object 58">
            <a:extLst>
              <a:ext uri="{FF2B5EF4-FFF2-40B4-BE49-F238E27FC236}">
                <a16:creationId xmlns:a16="http://schemas.microsoft.com/office/drawing/2014/main" id="{E47CF276-A693-C23A-D876-CCF68B22DD0E}"/>
              </a:ext>
            </a:extLst>
          </p:cNvPr>
          <p:cNvSpPr txBox="1"/>
          <p:nvPr/>
        </p:nvSpPr>
        <p:spPr>
          <a:xfrm>
            <a:off x="8272900" y="4842875"/>
            <a:ext cx="1372750" cy="1008096"/>
          </a:xfrm>
          <a:prstGeom prst="rect">
            <a:avLst/>
          </a:prstGeom>
        </p:spPr>
        <p:txBody>
          <a:bodyPr vert="horz" wrap="square" lIns="0" tIns="17145" rIns="0" bIns="0" rtlCol="0" anchor="ctr" anchorCtr="0">
            <a:spAutoFit/>
          </a:bodyPr>
          <a:lstStyle/>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a:cs typeface="Hellix SemiBold"/>
              </a:rPr>
              <a:t>Cítrico</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a:cs typeface="Hellix SemiBold"/>
              </a:rPr>
              <a:t>Fruta de </a:t>
            </a:r>
            <a:r>
              <a:rPr lang="en-AU" sz="1600" dirty="0" err="1">
                <a:latin typeface="Neue Haas Grotesk Text Pro"/>
                <a:cs typeface="Hellix SemiBold"/>
              </a:rPr>
              <a:t>carozo</a:t>
            </a:r>
            <a:endParaRPr lang="en-AU" sz="1600" dirty="0" err="1">
              <a:latin typeface="Neue Haas Grotesk Text Pro" panose="020B0504020202020204" pitchFamily="34" charset="77"/>
              <a:cs typeface="Hellix SemiBold"/>
            </a:endParaRP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Nueces</a:t>
            </a:r>
          </a:p>
        </p:txBody>
      </p:sp>
      <p:sp>
        <p:nvSpPr>
          <p:cNvPr id="5" name="object 58">
            <a:extLst>
              <a:ext uri="{FF2B5EF4-FFF2-40B4-BE49-F238E27FC236}">
                <a16:creationId xmlns:a16="http://schemas.microsoft.com/office/drawing/2014/main" id="{96CEE577-D395-5B17-E049-D89D15EA603B}"/>
              </a:ext>
            </a:extLst>
          </p:cNvPr>
          <p:cNvSpPr txBox="1"/>
          <p:nvPr/>
        </p:nvSpPr>
        <p:spPr>
          <a:xfrm>
            <a:off x="475866" y="2601939"/>
            <a:ext cx="1620578" cy="952953"/>
          </a:xfrm>
          <a:prstGeom prst="rect">
            <a:avLst/>
          </a:prstGeom>
        </p:spPr>
        <p:txBody>
          <a:bodyPr vert="horz" wrap="square" lIns="0" tIns="17145" rIns="0" bIns="0" rtlCol="0" anchor="b" anchorCtr="0">
            <a:spAutoFit/>
          </a:bodyPr>
          <a:lstStyle/>
          <a:p>
            <a:pPr algn="ctr">
              <a:lnSpc>
                <a:spcPct val="95000"/>
              </a:lnSpc>
              <a:buClr>
                <a:srgbClr val="F40000"/>
              </a:buClr>
            </a:pPr>
            <a:r>
              <a:rPr lang="en-US" sz="1600" b="1" dirty="0">
                <a:latin typeface="Neue Haas Grotesk Text Pro" panose="020B0504020202020204" pitchFamily="34" charset="77"/>
                <a:cs typeface="Hellix SemiBold"/>
              </a:rPr>
              <a:t>VINO ENVEJECIDO EN ROBLE</a:t>
            </a:r>
          </a:p>
          <a:p>
            <a:pPr algn="ctr">
              <a:lnSpc>
                <a:spcPct val="95000"/>
              </a:lnSpc>
              <a:buClr>
                <a:srgbClr val="F40000"/>
              </a:buClr>
            </a:pPr>
            <a:endParaRPr lang="en-US" sz="1600" b="1" dirty="0">
              <a:latin typeface="Neue Haas Grotesk Text Pro" panose="020B0504020202020204" pitchFamily="34" charset="77"/>
              <a:cs typeface="Hellix SemiBold"/>
            </a:endParaRPr>
          </a:p>
        </p:txBody>
      </p:sp>
      <p:sp>
        <p:nvSpPr>
          <p:cNvPr id="6" name="object 58">
            <a:extLst>
              <a:ext uri="{FF2B5EF4-FFF2-40B4-BE49-F238E27FC236}">
                <a16:creationId xmlns:a16="http://schemas.microsoft.com/office/drawing/2014/main" id="{B597CD6D-1B5B-B13B-AA12-F189856667E9}"/>
              </a:ext>
            </a:extLst>
          </p:cNvPr>
          <p:cNvSpPr txBox="1"/>
          <p:nvPr/>
        </p:nvSpPr>
        <p:spPr>
          <a:xfrm>
            <a:off x="8272900" y="4560571"/>
            <a:ext cx="3246242" cy="263534"/>
          </a:xfrm>
          <a:prstGeom prst="rect">
            <a:avLst/>
          </a:prstGeom>
          <a:solidFill>
            <a:schemeClr val="bg1"/>
          </a:solidFill>
        </p:spPr>
        <p:txBody>
          <a:bodyPr vert="horz" wrap="square" lIns="0" tIns="17145" rIns="0" bIns="0" rtlCol="0">
            <a:spAutoFit/>
          </a:bodyPr>
          <a:lstStyle/>
          <a:p>
            <a:pPr>
              <a:buClr>
                <a:srgbClr val="F40000"/>
              </a:buClr>
            </a:pPr>
            <a:r>
              <a:rPr lang="en-US" sz="1600" b="1" dirty="0">
                <a:latin typeface="Neue Haas Grotesk Text Pro" panose="020B0504020202020204" pitchFamily="34" charset="77"/>
                <a:cs typeface="Hellix SemiBold"/>
              </a:rPr>
              <a:t>SABORES TÍPICOS</a:t>
            </a:r>
          </a:p>
        </p:txBody>
      </p:sp>
      <p:sp>
        <p:nvSpPr>
          <p:cNvPr id="9" name="object 58">
            <a:extLst>
              <a:ext uri="{FF2B5EF4-FFF2-40B4-BE49-F238E27FC236}">
                <a16:creationId xmlns:a16="http://schemas.microsoft.com/office/drawing/2014/main" id="{D3A52997-085B-2723-D7C3-81BE6A507C42}"/>
              </a:ext>
            </a:extLst>
          </p:cNvPr>
          <p:cNvSpPr txBox="1"/>
          <p:nvPr/>
        </p:nvSpPr>
        <p:spPr>
          <a:xfrm>
            <a:off x="1694585" y="4963517"/>
            <a:ext cx="2782605" cy="1346907"/>
          </a:xfrm>
          <a:prstGeom prst="rect">
            <a:avLst/>
          </a:prstGeom>
        </p:spPr>
        <p:txBody>
          <a:bodyPr vert="horz" wrap="square" lIns="0" tIns="17145" rIns="0" bIns="0" rtlCol="0" anchor="t" anchorCtr="0">
            <a:spAutoFit/>
          </a:bodyPr>
          <a:lstStyle/>
          <a:p>
            <a:pPr algn="ctr">
              <a:lnSpc>
                <a:spcPct val="90000"/>
              </a:lnSpc>
              <a:buClr>
                <a:srgbClr val="F40000"/>
              </a:buClr>
            </a:pPr>
            <a:r>
              <a:rPr lang="en-US" sz="1600" dirty="0">
                <a:latin typeface="Neue Haas Grotesk Text Pro" panose="020B0504020202020204" pitchFamily="34" charset="77"/>
                <a:cs typeface="Hellix SemiBold"/>
              </a:rPr>
              <a:t>De </a:t>
            </a:r>
            <a:r>
              <a:rPr lang="en-US" sz="1600" dirty="0" err="1">
                <a:latin typeface="Neue Haas Grotesk Text Pro" panose="020B0504020202020204" pitchFamily="34" charset="77"/>
                <a:cs typeface="Hellix SemiBold"/>
              </a:rPr>
              <a:t>expresiones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clima</a:t>
            </a:r>
            <a:r>
              <a:rPr lang="en-US" sz="1600" dirty="0">
                <a:latin typeface="Neue Haas Grotesk Text Pro" panose="020B0504020202020204" pitchFamily="34" charset="77"/>
                <a:cs typeface="Hellix SemiBold"/>
              </a:rPr>
              <a:t> fresco de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ligero a </a:t>
            </a:r>
            <a:r>
              <a:rPr lang="en-US" sz="1600" dirty="0" err="1">
                <a:latin typeface="Neue Haas Grotesk Text Pro" panose="020B0504020202020204" pitchFamily="34" charset="77"/>
                <a:cs typeface="Hellix SemiBold"/>
              </a:rPr>
              <a:t>versiones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ricas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maduras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medio de </a:t>
            </a:r>
            <a:r>
              <a:rPr lang="en-US" sz="1600" dirty="0" err="1">
                <a:latin typeface="Neue Haas Grotesk Text Pro" panose="020B0504020202020204" pitchFamily="34" charset="77"/>
                <a:cs typeface="Hellix SemiBold"/>
              </a:rPr>
              <a:t>climas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más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cálidos</a:t>
            </a:r>
            <a:r>
              <a:rPr lang="en-US" sz="1600" dirty="0">
                <a:latin typeface="Neue Haas Grotesk Text Pro" panose="020B0504020202020204" pitchFamily="34" charset="77"/>
                <a:cs typeface="Hellix SemiBold"/>
              </a:rPr>
              <a:t> </a:t>
            </a:r>
          </a:p>
          <a:p>
            <a:pPr algn="ctr">
              <a:lnSpc>
                <a:spcPct val="90000"/>
              </a:lnSpc>
              <a:buClr>
                <a:srgbClr val="F40000"/>
              </a:buClr>
            </a:pPr>
            <a:endParaRPr lang="en-US" sz="1600" dirty="0">
              <a:latin typeface="Neue Haas Grotesk Text Pro" panose="020B0504020202020204" pitchFamily="34" charset="77"/>
              <a:cs typeface="Hellix SemiBold"/>
            </a:endParaRPr>
          </a:p>
        </p:txBody>
      </p:sp>
      <p:sp>
        <p:nvSpPr>
          <p:cNvPr id="10" name="object 58">
            <a:extLst>
              <a:ext uri="{FF2B5EF4-FFF2-40B4-BE49-F238E27FC236}">
                <a16:creationId xmlns:a16="http://schemas.microsoft.com/office/drawing/2014/main" id="{323AD611-28C5-2D78-76DA-103B5D4A507B}"/>
              </a:ext>
            </a:extLst>
          </p:cNvPr>
          <p:cNvSpPr txBox="1"/>
          <p:nvPr/>
        </p:nvSpPr>
        <p:spPr>
          <a:xfrm>
            <a:off x="7760412" y="1525131"/>
            <a:ext cx="1967984" cy="1654684"/>
          </a:xfrm>
          <a:prstGeom prst="rect">
            <a:avLst/>
          </a:prstGeom>
        </p:spPr>
        <p:txBody>
          <a:bodyPr vert="horz" wrap="square" lIns="0" tIns="17145" rIns="0" bIns="0" rtlCol="0" anchor="b" anchorCtr="0">
            <a:spAutoFit/>
          </a:bodyPr>
          <a:lstStyle/>
          <a:p>
            <a:pPr algn="ctr">
              <a:lnSpc>
                <a:spcPct val="95000"/>
              </a:lnSpc>
              <a:buClr>
                <a:srgbClr val="F40000"/>
              </a:buClr>
            </a:pPr>
            <a:r>
              <a:rPr lang="en-US" sz="1600" dirty="0">
                <a:latin typeface="Neue Haas Grotesk Text Pro" panose="020B0504020202020204" pitchFamily="34" charset="77"/>
                <a:cs typeface="Hellix SemiBold"/>
              </a:rPr>
              <a:t>ENÓLOGOS AUSTRALIANOS PRODUCEN TODOS LOS SABORES Y CARACTERÍSTICAS DE ESTA VARIEDAD </a:t>
            </a:r>
          </a:p>
        </p:txBody>
      </p:sp>
      <p:sp>
        <p:nvSpPr>
          <p:cNvPr id="11" name="object 58">
            <a:extLst>
              <a:ext uri="{FF2B5EF4-FFF2-40B4-BE49-F238E27FC236}">
                <a16:creationId xmlns:a16="http://schemas.microsoft.com/office/drawing/2014/main" id="{6C6E9646-9568-31C2-285B-0C12166B7C20}"/>
              </a:ext>
            </a:extLst>
          </p:cNvPr>
          <p:cNvSpPr txBox="1"/>
          <p:nvPr/>
        </p:nvSpPr>
        <p:spPr>
          <a:xfrm>
            <a:off x="2176415" y="2616412"/>
            <a:ext cx="1467509" cy="952953"/>
          </a:xfrm>
          <a:prstGeom prst="rect">
            <a:avLst/>
          </a:prstGeom>
        </p:spPr>
        <p:txBody>
          <a:bodyPr vert="horz" wrap="square" lIns="0" tIns="17145" rIns="0" bIns="0" rtlCol="0" anchor="b" anchorCtr="0">
            <a:spAutoFit/>
          </a:bodyPr>
          <a:lstStyle/>
          <a:p>
            <a:pPr algn="ctr">
              <a:lnSpc>
                <a:spcPct val="95000"/>
              </a:lnSpc>
              <a:buClr>
                <a:srgbClr val="F40000"/>
              </a:buClr>
            </a:pPr>
            <a:r>
              <a:rPr lang="en-US" sz="1600" b="1" dirty="0">
                <a:latin typeface="Neue Haas Grotesk Text Pro" panose="020B0504020202020204" pitchFamily="34" charset="77"/>
                <a:cs typeface="Hellix SemiBold"/>
              </a:rPr>
              <a:t>VINO NO ENVEJECIDO EN ROBLE</a:t>
            </a:r>
          </a:p>
          <a:p>
            <a:pPr algn="ctr">
              <a:lnSpc>
                <a:spcPct val="95000"/>
              </a:lnSpc>
              <a:buClr>
                <a:srgbClr val="F40000"/>
              </a:buClr>
            </a:pPr>
            <a:endParaRPr lang="en-US" sz="1600" b="1" dirty="0">
              <a:latin typeface="Neue Haas Grotesk Text Pro" panose="020B0504020202020204" pitchFamily="34" charset="77"/>
              <a:cs typeface="Hellix SemiBold"/>
            </a:endParaRPr>
          </a:p>
        </p:txBody>
      </p:sp>
      <p:sp>
        <p:nvSpPr>
          <p:cNvPr id="12" name="object 58">
            <a:extLst>
              <a:ext uri="{FF2B5EF4-FFF2-40B4-BE49-F238E27FC236}">
                <a16:creationId xmlns:a16="http://schemas.microsoft.com/office/drawing/2014/main" id="{8EE0C8D4-E921-DCB1-5F4A-FC4A24478253}"/>
              </a:ext>
            </a:extLst>
          </p:cNvPr>
          <p:cNvSpPr txBox="1"/>
          <p:nvPr/>
        </p:nvSpPr>
        <p:spPr>
          <a:xfrm>
            <a:off x="3765985" y="2845204"/>
            <a:ext cx="1467531" cy="485133"/>
          </a:xfrm>
          <a:prstGeom prst="rect">
            <a:avLst/>
          </a:prstGeom>
        </p:spPr>
        <p:txBody>
          <a:bodyPr vert="horz" wrap="square" lIns="0" tIns="17145" rIns="0" bIns="0" rtlCol="0" anchor="b" anchorCtr="0">
            <a:spAutoFit/>
          </a:bodyPr>
          <a:lstStyle/>
          <a:p>
            <a:pPr algn="ctr">
              <a:lnSpc>
                <a:spcPct val="95000"/>
              </a:lnSpc>
              <a:buClr>
                <a:srgbClr val="F40000"/>
              </a:buClr>
            </a:pPr>
            <a:r>
              <a:rPr lang="en-US" sz="1600" b="1" dirty="0">
                <a:latin typeface="Neue Haas Grotesk Text Pro" panose="020B0504020202020204" pitchFamily="34" charset="77"/>
                <a:cs typeface="Hellix SemiBold"/>
              </a:rPr>
              <a:t>VINO ESPUMOSO</a:t>
            </a:r>
          </a:p>
        </p:txBody>
      </p:sp>
      <p:pic>
        <p:nvPicPr>
          <p:cNvPr id="13" name="Picture Placeholder 8">
            <a:extLst>
              <a:ext uri="{FF2B5EF4-FFF2-40B4-BE49-F238E27FC236}">
                <a16:creationId xmlns:a16="http://schemas.microsoft.com/office/drawing/2014/main" id="{9D87E67F-354C-783F-1609-A3FC9C88D05F}"/>
              </a:ext>
            </a:extLst>
          </p:cNvPr>
          <p:cNvPicPr>
            <a:picLocks noChangeAspect="1"/>
          </p:cNvPicPr>
          <p:nvPr/>
        </p:nvPicPr>
        <p:blipFill>
          <a:blip r:embed="rId2" cstate="screen">
            <a:extLst>
              <a:ext uri="{28A0092B-C50C-407E-A947-70E740481C1C}">
                <a14:useLocalDpi xmlns:a14="http://schemas.microsoft.com/office/drawing/2010/main"/>
              </a:ext>
            </a:extLst>
          </a:blip>
          <a:srcRect l="3648" r="3648"/>
          <a:stretch/>
        </p:blipFill>
        <p:spPr>
          <a:xfrm>
            <a:off x="5275422" y="331418"/>
            <a:ext cx="2114328" cy="6400800"/>
          </a:xfrm>
          <a:prstGeom prst="rect">
            <a:avLst/>
          </a:prstGeom>
        </p:spPr>
      </p:pic>
      <p:sp>
        <p:nvSpPr>
          <p:cNvPr id="14" name="object 10">
            <a:extLst>
              <a:ext uri="{FF2B5EF4-FFF2-40B4-BE49-F238E27FC236}">
                <a16:creationId xmlns:a16="http://schemas.microsoft.com/office/drawing/2014/main" id="{46E2ACFC-C50F-4BDD-78AA-0CEBBFEE8AA7}"/>
              </a:ext>
            </a:extLst>
          </p:cNvPr>
          <p:cNvSpPr txBox="1"/>
          <p:nvPr/>
        </p:nvSpPr>
        <p:spPr>
          <a:xfrm rot="16200000">
            <a:off x="3985515" y="4088168"/>
            <a:ext cx="4652237" cy="460254"/>
          </a:xfrm>
          <a:prstGeom prst="rect">
            <a:avLst/>
          </a:prstGeom>
        </p:spPr>
        <p:txBody>
          <a:bodyPr vert="horz" wrap="square" lIns="0" tIns="12065" rIns="0" bIns="0" rtlCol="0">
            <a:spAutoFit/>
          </a:bodyPr>
          <a:lstStyle/>
          <a:p>
            <a:pPr algn="ctr" defTabSz="914453">
              <a:lnSpc>
                <a:spcPct val="80000"/>
              </a:lnSpc>
              <a:spcBef>
                <a:spcPct val="0"/>
              </a:spcBef>
            </a:pPr>
            <a:r>
              <a:rPr lang="en-AU" sz="36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6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6" name="object 58">
            <a:extLst>
              <a:ext uri="{FF2B5EF4-FFF2-40B4-BE49-F238E27FC236}">
                <a16:creationId xmlns:a16="http://schemas.microsoft.com/office/drawing/2014/main" id="{636C81A9-BDC9-2A39-FD94-8ADA9154633E}"/>
              </a:ext>
            </a:extLst>
          </p:cNvPr>
          <p:cNvSpPr txBox="1"/>
          <p:nvPr/>
        </p:nvSpPr>
        <p:spPr>
          <a:xfrm>
            <a:off x="1350123" y="4622611"/>
            <a:ext cx="3406833" cy="460511"/>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a:latin typeface="Neue Haas Grotesk Text Pro" panose="020B0504020202020204" pitchFamily="34" charset="77"/>
                <a:cs typeface="Hellix SemiBold"/>
              </a:rPr>
              <a:t>TRES ESTILOS GENERALES</a:t>
            </a:r>
          </a:p>
          <a:p>
            <a:pPr algn="ctr">
              <a:lnSpc>
                <a:spcPct val="90000"/>
              </a:lnSpc>
              <a:buClr>
                <a:srgbClr val="F40000"/>
              </a:buClr>
            </a:pPr>
            <a:endParaRPr lang="en-US" sz="1600" b="1" dirty="0">
              <a:latin typeface="Neue Haas Grotesk Text Pro" panose="020B0504020202020204" pitchFamily="34" charset="77"/>
              <a:cs typeface="Hellix SemiBold"/>
            </a:endParaRPr>
          </a:p>
        </p:txBody>
      </p:sp>
      <p:cxnSp>
        <p:nvCxnSpPr>
          <p:cNvPr id="17" name="Straight Connector 16">
            <a:extLst>
              <a:ext uri="{FF2B5EF4-FFF2-40B4-BE49-F238E27FC236}">
                <a16:creationId xmlns:a16="http://schemas.microsoft.com/office/drawing/2014/main" id="{F63FDD01-EB46-B5DB-5F16-F4F12AEF6111}"/>
              </a:ext>
            </a:extLst>
          </p:cNvPr>
          <p:cNvCxnSpPr>
            <a:cxnSpLocks/>
          </p:cNvCxnSpPr>
          <p:nvPr/>
        </p:nvCxnSpPr>
        <p:spPr>
          <a:xfrm flipV="1">
            <a:off x="1350123" y="3429000"/>
            <a:ext cx="0" cy="82706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884B1E8-C215-9898-0E04-919D2FCB53A7}"/>
              </a:ext>
            </a:extLst>
          </p:cNvPr>
          <p:cNvCxnSpPr>
            <a:cxnSpLocks/>
          </p:cNvCxnSpPr>
          <p:nvPr/>
        </p:nvCxnSpPr>
        <p:spPr>
          <a:xfrm flipV="1">
            <a:off x="2912193" y="3429000"/>
            <a:ext cx="0" cy="82706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0916B90-FADF-40C1-D6F0-8880181AB285}"/>
              </a:ext>
            </a:extLst>
          </p:cNvPr>
          <p:cNvCxnSpPr>
            <a:cxnSpLocks/>
          </p:cNvCxnSpPr>
          <p:nvPr/>
        </p:nvCxnSpPr>
        <p:spPr>
          <a:xfrm flipV="1">
            <a:off x="4479216" y="3429000"/>
            <a:ext cx="0" cy="82706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53340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0B51D00-025F-8E8E-7356-F6A17FCD8AB1}"/>
              </a:ext>
            </a:extLst>
          </p:cNvPr>
          <p:cNvCxnSpPr>
            <a:cxnSpLocks/>
          </p:cNvCxnSpPr>
          <p:nvPr/>
        </p:nvCxnSpPr>
        <p:spPr>
          <a:xfrm>
            <a:off x="4924253" y="2334982"/>
            <a:ext cx="257497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9E047E4-9582-B3F3-BFB1-AA70615C79BA}"/>
              </a:ext>
            </a:extLst>
          </p:cNvPr>
          <p:cNvCxnSpPr>
            <a:cxnSpLocks/>
          </p:cNvCxnSpPr>
          <p:nvPr/>
        </p:nvCxnSpPr>
        <p:spPr>
          <a:xfrm>
            <a:off x="4924253" y="3828223"/>
            <a:ext cx="257497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942482B-3000-E3E8-0247-E5F244A01511}"/>
              </a:ext>
            </a:extLst>
          </p:cNvPr>
          <p:cNvCxnSpPr>
            <a:cxnSpLocks/>
          </p:cNvCxnSpPr>
          <p:nvPr/>
        </p:nvCxnSpPr>
        <p:spPr>
          <a:xfrm>
            <a:off x="4924253" y="5245962"/>
            <a:ext cx="263464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a:xfrm>
            <a:off x="454123" y="522464"/>
            <a:ext cx="11283754" cy="1325562"/>
          </a:xfrm>
        </p:spPr>
        <p:txBody>
          <a:bodyPr/>
          <a:lstStyle/>
          <a:p>
            <a:r>
              <a:rPr lang="en-US" sz="5400" dirty="0" err="1">
                <a:solidFill>
                  <a:schemeClr val="accent2"/>
                </a:solidFill>
              </a:rPr>
              <a:t>REGIONeS</a:t>
            </a:r>
            <a:r>
              <a:rPr lang="en-US" sz="5400" dirty="0">
                <a:solidFill>
                  <a:schemeClr val="accent2"/>
                </a:solidFill>
              </a:rPr>
              <a:t> </a:t>
            </a:r>
            <a:br>
              <a:rPr lang="en-US" sz="5400" dirty="0">
                <a:solidFill>
                  <a:schemeClr val="accent2"/>
                </a:solidFill>
              </a:rPr>
            </a:br>
            <a:r>
              <a:rPr lang="en-US" sz="5400" dirty="0">
                <a:solidFill>
                  <a:schemeClr val="accent2"/>
                </a:solidFill>
              </a:rPr>
              <a:t>claves</a:t>
            </a:r>
          </a:p>
        </p:txBody>
      </p:sp>
      <p:sp>
        <p:nvSpPr>
          <p:cNvPr id="4" name="object 58">
            <a:extLst>
              <a:ext uri="{FF2B5EF4-FFF2-40B4-BE49-F238E27FC236}">
                <a16:creationId xmlns:a16="http://schemas.microsoft.com/office/drawing/2014/main" id="{BA9BA230-6936-82BD-A9D3-1F0437E2E10C}"/>
              </a:ext>
            </a:extLst>
          </p:cNvPr>
          <p:cNvSpPr txBox="1"/>
          <p:nvPr/>
        </p:nvSpPr>
        <p:spPr>
          <a:xfrm>
            <a:off x="7832700" y="2168080"/>
            <a:ext cx="4003700" cy="1465016"/>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a:cs typeface="Hellix SemiBold"/>
              </a:rPr>
              <a:t>Los estilos de </a:t>
            </a:r>
            <a:r>
              <a:rPr lang="en-US" sz="1600" dirty="0" err="1">
                <a:latin typeface="Neue Haas Grotesk Text Pro"/>
                <a:cs typeface="Hellix SemiBold"/>
              </a:rPr>
              <a:t>esta</a:t>
            </a:r>
            <a:r>
              <a:rPr lang="en-US" sz="1600" dirty="0">
                <a:latin typeface="Neue Haas Grotesk Text Pro"/>
                <a:cs typeface="Hellix SemiBold"/>
              </a:rPr>
              <a:t> </a:t>
            </a:r>
            <a:r>
              <a:rPr lang="en-US" sz="1600" dirty="0" err="1">
                <a:latin typeface="Neue Haas Grotesk Text Pro"/>
                <a:cs typeface="Hellix SemiBold"/>
              </a:rPr>
              <a:t>región</a:t>
            </a:r>
            <a:r>
              <a:rPr lang="en-US" sz="1600" dirty="0">
                <a:latin typeface="Neue Haas Grotesk Text Pro"/>
                <a:cs typeface="Hellix SemiBold"/>
              </a:rPr>
              <a:t> </a:t>
            </a:r>
            <a:r>
              <a:rPr lang="en-US" sz="1600" dirty="0" err="1">
                <a:latin typeface="Neue Haas Grotesk Text Pro"/>
                <a:cs typeface="Hellix SemiBold"/>
              </a:rPr>
              <a:t>oscilan</a:t>
            </a:r>
            <a:r>
              <a:rPr lang="en-US" sz="1600" dirty="0">
                <a:latin typeface="Neue Haas Grotesk Text Pro"/>
                <a:cs typeface="Hellix SemiBold"/>
              </a:rPr>
              <a:t> entre vinos </a:t>
            </a:r>
            <a:r>
              <a:rPr lang="en-US" sz="1600" dirty="0" err="1">
                <a:latin typeface="Neue Haas Grotesk Text Pro"/>
                <a:cs typeface="Hellix SemiBold"/>
              </a:rPr>
              <a:t>delicados</a:t>
            </a:r>
            <a:r>
              <a:rPr lang="en-US" sz="1600" dirty="0">
                <a:latin typeface="Neue Haas Grotesk Text Pro"/>
                <a:cs typeface="Hellix SemiBold"/>
              </a:rPr>
              <a:t> sin roble a vinos de cuerpo medio con una rica complejidad. Los sabores típicos son melón, cítricos y higo</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5" name="object 58">
            <a:extLst>
              <a:ext uri="{FF2B5EF4-FFF2-40B4-BE49-F238E27FC236}">
                <a16:creationId xmlns:a16="http://schemas.microsoft.com/office/drawing/2014/main" id="{CB301FF8-1B21-102A-8A65-2C2CE7794CDD}"/>
              </a:ext>
            </a:extLst>
          </p:cNvPr>
          <p:cNvSpPr txBox="1"/>
          <p:nvPr/>
        </p:nvSpPr>
        <p:spPr>
          <a:xfrm>
            <a:off x="7813100" y="1872721"/>
            <a:ext cx="3325159"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MORNINGTON PENINSULA</a:t>
            </a:r>
            <a:endParaRPr lang="en-US" sz="1600" b="1">
              <a:latin typeface="Neue Haas Grotesk Text Pro" panose="020B0504020202020204" pitchFamily="34" charset="77"/>
              <a:cs typeface="Hellix SemiBold"/>
            </a:endParaRPr>
          </a:p>
        </p:txBody>
      </p:sp>
      <p:sp>
        <p:nvSpPr>
          <p:cNvPr id="6" name="object 58">
            <a:extLst>
              <a:ext uri="{FF2B5EF4-FFF2-40B4-BE49-F238E27FC236}">
                <a16:creationId xmlns:a16="http://schemas.microsoft.com/office/drawing/2014/main" id="{9C59EBFC-B14C-A124-B02E-98E5219794F5}"/>
              </a:ext>
            </a:extLst>
          </p:cNvPr>
          <p:cNvSpPr txBox="1"/>
          <p:nvPr/>
        </p:nvSpPr>
        <p:spPr>
          <a:xfrm>
            <a:off x="7836033" y="5144612"/>
            <a:ext cx="1881106"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YARRA VALLEY</a:t>
            </a:r>
            <a:endParaRPr lang="en-US" sz="1600" b="1">
              <a:latin typeface="Neue Haas Grotesk Text Pro" panose="020B0504020202020204" pitchFamily="34" charset="77"/>
              <a:cs typeface="Hellix SemiBold"/>
            </a:endParaRPr>
          </a:p>
        </p:txBody>
      </p:sp>
      <p:sp>
        <p:nvSpPr>
          <p:cNvPr id="7" name="object 58">
            <a:extLst>
              <a:ext uri="{FF2B5EF4-FFF2-40B4-BE49-F238E27FC236}">
                <a16:creationId xmlns:a16="http://schemas.microsoft.com/office/drawing/2014/main" id="{285572A9-B380-E7E2-975C-5C95F54E42ED}"/>
              </a:ext>
            </a:extLst>
          </p:cNvPr>
          <p:cNvSpPr txBox="1"/>
          <p:nvPr/>
        </p:nvSpPr>
        <p:spPr>
          <a:xfrm>
            <a:off x="7836032" y="5466044"/>
            <a:ext cx="3829397" cy="741165"/>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Elegantes vinos de </a:t>
            </a:r>
            <a:r>
              <a:rPr lang="en-US" sz="1600" dirty="0" err="1">
                <a:latin typeface="Neue Haas Grotesk Text Pro" panose="020B0504020202020204" pitchFamily="34" charset="77"/>
                <a:cs typeface="Hellix SemiBold"/>
              </a:rPr>
              <a:t>guarda</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climas</a:t>
            </a:r>
            <a:r>
              <a:rPr lang="en-US" sz="1600" dirty="0">
                <a:latin typeface="Neue Haas Grotesk Text Pro" panose="020B0504020202020204" pitchFamily="34" charset="77"/>
                <a:cs typeface="Hellix SemiBold"/>
              </a:rPr>
              <a:t> frescos con altos </a:t>
            </a:r>
            <a:r>
              <a:rPr lang="en-US" sz="1600" dirty="0" err="1">
                <a:latin typeface="Neue Haas Grotesk Text Pro" panose="020B0504020202020204" pitchFamily="34" charset="77"/>
                <a:cs typeface="Hellix SemiBold"/>
              </a:rPr>
              <a:t>niveles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acidez</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sabores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cítricos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frutas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hueso</a:t>
            </a:r>
            <a:r>
              <a:rPr lang="en-US" sz="1600" dirty="0">
                <a:latin typeface="Neue Haas Grotesk Text Pro" panose="020B0504020202020204" pitchFamily="34" charset="77"/>
                <a:cs typeface="Hellix SemiBold"/>
              </a:rPr>
              <a:t> </a:t>
            </a:r>
          </a:p>
        </p:txBody>
      </p:sp>
      <p:sp>
        <p:nvSpPr>
          <p:cNvPr id="8" name="object 58">
            <a:extLst>
              <a:ext uri="{FF2B5EF4-FFF2-40B4-BE49-F238E27FC236}">
                <a16:creationId xmlns:a16="http://schemas.microsoft.com/office/drawing/2014/main" id="{142F6CBB-0999-5C14-9757-7747020AC7DE}"/>
              </a:ext>
            </a:extLst>
          </p:cNvPr>
          <p:cNvSpPr txBox="1"/>
          <p:nvPr/>
        </p:nvSpPr>
        <p:spPr>
          <a:xfrm>
            <a:off x="971011" y="1957030"/>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ADELAIDE HILLS</a:t>
            </a:r>
            <a:endParaRPr lang="en-US" sz="1600" b="1">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BD0FFDCF-DA0B-52F5-6DCC-D093B58B2D44}"/>
              </a:ext>
            </a:extLst>
          </p:cNvPr>
          <p:cNvSpPr txBox="1"/>
          <p:nvPr/>
        </p:nvSpPr>
        <p:spPr>
          <a:xfrm>
            <a:off x="962131" y="5047856"/>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MARGARET RIVER</a:t>
            </a:r>
            <a:endParaRPr lang="en-US" sz="1600" b="1">
              <a:latin typeface="Neue Haas Grotesk Text Pro" panose="020B0504020202020204" pitchFamily="34" charset="77"/>
              <a:cs typeface="Hellix SemiBold"/>
            </a:endParaRPr>
          </a:p>
        </p:txBody>
      </p:sp>
      <p:sp>
        <p:nvSpPr>
          <p:cNvPr id="10" name="object 58">
            <a:extLst>
              <a:ext uri="{FF2B5EF4-FFF2-40B4-BE49-F238E27FC236}">
                <a16:creationId xmlns:a16="http://schemas.microsoft.com/office/drawing/2014/main" id="{7D211CF1-5133-E370-A7BD-A8470FF07087}"/>
              </a:ext>
            </a:extLst>
          </p:cNvPr>
          <p:cNvSpPr txBox="1"/>
          <p:nvPr/>
        </p:nvSpPr>
        <p:spPr>
          <a:xfrm>
            <a:off x="951435" y="5374434"/>
            <a:ext cx="4006459" cy="982448"/>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Vinos de </a:t>
            </a:r>
            <a:r>
              <a:rPr lang="en-US" sz="1600" dirty="0" err="1">
                <a:latin typeface="Neue Haas Grotesk Text Pro" panose="020B0504020202020204" pitchFamily="34" charset="77"/>
                <a:cs typeface="Hellix SemiBold"/>
              </a:rPr>
              <a:t>guarda</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renombre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internacional</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madurez</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fruta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intensidad</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sabor</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acidez</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refrescante</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1" name="object 58">
            <a:extLst>
              <a:ext uri="{FF2B5EF4-FFF2-40B4-BE49-F238E27FC236}">
                <a16:creationId xmlns:a16="http://schemas.microsoft.com/office/drawing/2014/main" id="{00FF2C2E-CA8C-576A-627A-F35B9741B27C}"/>
              </a:ext>
            </a:extLst>
          </p:cNvPr>
          <p:cNvSpPr txBox="1"/>
          <p:nvPr/>
        </p:nvSpPr>
        <p:spPr>
          <a:xfrm>
            <a:off x="951435" y="2285395"/>
            <a:ext cx="4154836" cy="982448"/>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Elegantes, </a:t>
            </a:r>
            <a:r>
              <a:rPr lang="en-US" sz="1600" dirty="0" err="1">
                <a:latin typeface="Neue Haas Grotesk Text Pro" panose="020B0504020202020204" pitchFamily="34" charset="77"/>
                <a:cs typeface="Hellix SemiBold"/>
              </a:rPr>
              <a:t>texturizados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magros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estos</a:t>
            </a:r>
            <a:r>
              <a:rPr lang="en-US" sz="1600" dirty="0">
                <a:latin typeface="Neue Haas Grotesk Text Pro" panose="020B0504020202020204" pitchFamily="34" charset="77"/>
                <a:cs typeface="Hellix SemiBold"/>
              </a:rPr>
              <a:t> vinos se </a:t>
            </a:r>
            <a:r>
              <a:rPr lang="en-US" sz="1600" dirty="0" err="1">
                <a:latin typeface="Neue Haas Grotesk Text Pro" panose="020B0504020202020204" pitchFamily="34" charset="77"/>
                <a:cs typeface="Hellix SemiBold"/>
              </a:rPr>
              <a:t>comparan</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los</a:t>
            </a:r>
            <a:r>
              <a:rPr lang="en-US" sz="1600" dirty="0">
                <a:latin typeface="Neue Haas Grotesk Text Pro" panose="020B0504020202020204" pitchFamily="34" charset="77"/>
                <a:cs typeface="Hellix SemiBold"/>
              </a:rPr>
              <a:t> Chardonnays de </a:t>
            </a:r>
            <a:r>
              <a:rPr lang="en-US" sz="1600" dirty="0" err="1">
                <a:latin typeface="Neue Haas Grotesk Text Pro" panose="020B0504020202020204" pitchFamily="34" charset="77"/>
                <a:cs typeface="Hellix SemiBold"/>
              </a:rPr>
              <a:t>clima</a:t>
            </a:r>
            <a:r>
              <a:rPr lang="en-US" sz="1600" dirty="0">
                <a:latin typeface="Neue Haas Grotesk Text Pro" panose="020B0504020202020204" pitchFamily="34" charset="77"/>
                <a:cs typeface="Hellix SemiBold"/>
              </a:rPr>
              <a:t> fresco </a:t>
            </a:r>
            <a:r>
              <a:rPr lang="en-US" sz="1600" dirty="0" err="1">
                <a:latin typeface="Neue Haas Grotesk Text Pro" panose="020B0504020202020204" pitchFamily="34" charset="77"/>
                <a:cs typeface="Hellix SemiBold"/>
              </a:rPr>
              <a:t>más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finos</a:t>
            </a:r>
            <a:r>
              <a:rPr lang="en-US" sz="1600" dirty="0">
                <a:latin typeface="Neue Haas Grotesk Text Pro" panose="020B0504020202020204" pitchFamily="34" charset="77"/>
                <a:cs typeface="Hellix SemiBold"/>
              </a:rPr>
              <a:t> del </a:t>
            </a:r>
            <a:r>
              <a:rPr lang="en-US" sz="1600" dirty="0" err="1">
                <a:latin typeface="Neue Haas Grotesk Text Pro" panose="020B0504020202020204" pitchFamily="34" charset="77"/>
                <a:cs typeface="Hellix SemiBold"/>
              </a:rPr>
              <a:t>mundo</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2" name="object 58">
            <a:extLst>
              <a:ext uri="{FF2B5EF4-FFF2-40B4-BE49-F238E27FC236}">
                <a16:creationId xmlns:a16="http://schemas.microsoft.com/office/drawing/2014/main" id="{6A9EAE73-81A3-7BF3-DCD3-A4404538C24D}"/>
              </a:ext>
            </a:extLst>
          </p:cNvPr>
          <p:cNvSpPr txBox="1"/>
          <p:nvPr/>
        </p:nvSpPr>
        <p:spPr>
          <a:xfrm>
            <a:off x="7826830" y="3701533"/>
            <a:ext cx="1294427"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dirty="0">
                <a:latin typeface="Neue Haas Grotesk Text Pro" panose="020B0504020202020204" pitchFamily="34" charset="77"/>
                <a:cs typeface="Hellix SemiBold"/>
              </a:rPr>
              <a:t>TASMANIA</a:t>
            </a:r>
            <a:endParaRPr lang="en-US" sz="1600" b="1" dirty="0">
              <a:latin typeface="Neue Haas Grotesk Text Pro" panose="020B0504020202020204" pitchFamily="34" charset="77"/>
              <a:cs typeface="Hellix SemiBold"/>
            </a:endParaRPr>
          </a:p>
        </p:txBody>
      </p:sp>
      <p:sp>
        <p:nvSpPr>
          <p:cNvPr id="13" name="object 58">
            <a:extLst>
              <a:ext uri="{FF2B5EF4-FFF2-40B4-BE49-F238E27FC236}">
                <a16:creationId xmlns:a16="http://schemas.microsoft.com/office/drawing/2014/main" id="{9E03F129-5DEB-192A-7C64-1CCAC324B6FD}"/>
              </a:ext>
            </a:extLst>
          </p:cNvPr>
          <p:cNvSpPr txBox="1"/>
          <p:nvPr/>
        </p:nvSpPr>
        <p:spPr>
          <a:xfrm>
            <a:off x="7826830" y="3968173"/>
            <a:ext cx="3838600" cy="982448"/>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Vinos </a:t>
            </a:r>
            <a:r>
              <a:rPr lang="en-US" sz="1600" dirty="0" err="1">
                <a:latin typeface="Neue Haas Grotesk Text Pro" panose="020B0504020202020204" pitchFamily="34" charset="77"/>
                <a:cs typeface="Hellix SemiBold"/>
              </a:rPr>
              <a:t>secos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delicados</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una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fuerte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acidez</a:t>
            </a:r>
            <a:r>
              <a:rPr lang="en-US" sz="1600" dirty="0">
                <a:latin typeface="Neue Haas Grotesk Text Pro" panose="020B0504020202020204" pitchFamily="34" charset="77"/>
                <a:cs typeface="Hellix SemiBold"/>
              </a:rPr>
              <a:t> natural y </a:t>
            </a:r>
            <a:r>
              <a:rPr lang="en-US" sz="1600" dirty="0" err="1">
                <a:latin typeface="Neue Haas Grotesk Text Pro" panose="020B0504020202020204" pitchFamily="34" charset="77"/>
                <a:cs typeface="Hellix SemiBold"/>
              </a:rPr>
              <a:t>sabores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intensos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delicados</a:t>
            </a:r>
            <a:endParaRPr lang="en-US" sz="1600" dirty="0">
              <a:latin typeface="Neue Haas Grotesk Text Pro" panose="020B0504020202020204" pitchFamily="34" charset="77"/>
              <a:cs typeface="Hellix SemiBold"/>
            </a:endParaRP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4" name="object 58">
            <a:extLst>
              <a:ext uri="{FF2B5EF4-FFF2-40B4-BE49-F238E27FC236}">
                <a16:creationId xmlns:a16="http://schemas.microsoft.com/office/drawing/2014/main" id="{E688C2BE-A6D0-6C48-8CAC-334FB84DA5AD}"/>
              </a:ext>
            </a:extLst>
          </p:cNvPr>
          <p:cNvSpPr txBox="1"/>
          <p:nvPr/>
        </p:nvSpPr>
        <p:spPr>
          <a:xfrm>
            <a:off x="962132" y="3359056"/>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HUNTER VALLEY</a:t>
            </a:r>
            <a:endParaRPr lang="en-US" sz="1600" b="1">
              <a:latin typeface="Neue Haas Grotesk Text Pro" panose="020B0504020202020204" pitchFamily="34" charset="77"/>
              <a:cs typeface="Hellix SemiBold"/>
            </a:endParaRPr>
          </a:p>
        </p:txBody>
      </p:sp>
      <p:sp>
        <p:nvSpPr>
          <p:cNvPr id="15" name="object 58">
            <a:extLst>
              <a:ext uri="{FF2B5EF4-FFF2-40B4-BE49-F238E27FC236}">
                <a16:creationId xmlns:a16="http://schemas.microsoft.com/office/drawing/2014/main" id="{635C3069-A1E2-28AC-CFF9-37CBF76B32D5}"/>
              </a:ext>
            </a:extLst>
          </p:cNvPr>
          <p:cNvSpPr txBox="1"/>
          <p:nvPr/>
        </p:nvSpPr>
        <p:spPr>
          <a:xfrm>
            <a:off x="971011" y="3690232"/>
            <a:ext cx="3843765" cy="1223733"/>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a:cs typeface="Hellix SemiBold"/>
              </a:rPr>
              <a:t>Los antiguos vinos ricos de madera de esta región de </a:t>
            </a:r>
            <a:r>
              <a:rPr lang="en-US" sz="1600" dirty="0" err="1">
                <a:latin typeface="Neue Haas Grotesk Text Pro"/>
                <a:cs typeface="Hellix SemiBold"/>
              </a:rPr>
              <a:t>clima</a:t>
            </a:r>
            <a:r>
              <a:rPr lang="en-US" sz="1600" dirty="0">
                <a:latin typeface="Neue Haas Grotesk Text Pro"/>
                <a:cs typeface="Hellix SemiBold"/>
              </a:rPr>
              <a:t> </a:t>
            </a:r>
            <a:r>
              <a:rPr lang="en-US" sz="1600" dirty="0" err="1">
                <a:latin typeface="Neue Haas Grotesk Text Pro"/>
                <a:cs typeface="Hellix SemiBold"/>
              </a:rPr>
              <a:t>cálida</a:t>
            </a:r>
            <a:r>
              <a:rPr lang="en-US" sz="1600" dirty="0">
                <a:latin typeface="Neue Haas Grotesk Text Pro"/>
                <a:cs typeface="Hellix SemiBold"/>
              </a:rPr>
              <a:t>, </a:t>
            </a:r>
            <a:r>
              <a:rPr lang="en-US" sz="1600" dirty="0" err="1">
                <a:latin typeface="Neue Haas Grotesk Text Pro"/>
                <a:cs typeface="Hellix SemiBold"/>
              </a:rPr>
              <a:t>han</a:t>
            </a:r>
            <a:r>
              <a:rPr lang="en-US" sz="1600" dirty="0">
                <a:latin typeface="Neue Haas Grotesk Text Pro"/>
                <a:cs typeface="Hellix SemiBold"/>
              </a:rPr>
              <a:t> </a:t>
            </a:r>
            <a:r>
              <a:rPr lang="en-US" sz="1600" dirty="0" err="1">
                <a:latin typeface="Neue Haas Grotesk Text Pro"/>
                <a:cs typeface="Hellix SemiBold"/>
              </a:rPr>
              <a:t>evolucionado</a:t>
            </a:r>
            <a:r>
              <a:rPr lang="en-US" sz="1600" dirty="0">
                <a:latin typeface="Neue Haas Grotesk Text Pro"/>
                <a:cs typeface="Hellix SemiBold"/>
              </a:rPr>
              <a:t> a ser vinos más elegantes y reservados con un sabor fuerte </a:t>
            </a:r>
          </a:p>
          <a:p>
            <a:pPr>
              <a:lnSpc>
                <a:spcPct val="98000"/>
              </a:lnSpc>
              <a:buClr>
                <a:srgbClr val="F40000"/>
              </a:buClr>
            </a:pPr>
            <a:endParaRPr lang="en-US" sz="1600" dirty="0">
              <a:latin typeface="Neue Haas Grotesk Text Pro" panose="020B0504020202020204" pitchFamily="34" charset="77"/>
              <a:cs typeface="Hellix SemiBold"/>
            </a:endParaRPr>
          </a:p>
        </p:txBody>
      </p:sp>
      <p:pic>
        <p:nvPicPr>
          <p:cNvPr id="16" name="Picture Placeholder 8">
            <a:extLst>
              <a:ext uri="{FF2B5EF4-FFF2-40B4-BE49-F238E27FC236}">
                <a16:creationId xmlns:a16="http://schemas.microsoft.com/office/drawing/2014/main" id="{DA5FA859-C698-C6B5-E57B-647995451D2D}"/>
              </a:ext>
            </a:extLst>
          </p:cNvPr>
          <p:cNvPicPr>
            <a:picLocks noChangeAspect="1"/>
          </p:cNvPicPr>
          <p:nvPr/>
        </p:nvPicPr>
        <p:blipFill>
          <a:blip r:embed="rId2" cstate="screen">
            <a:extLst>
              <a:ext uri="{28A0092B-C50C-407E-A947-70E740481C1C}">
                <a14:useLocalDpi xmlns:a14="http://schemas.microsoft.com/office/drawing/2010/main"/>
              </a:ext>
            </a:extLst>
          </a:blip>
          <a:srcRect l="3648" r="3648"/>
          <a:stretch/>
        </p:blipFill>
        <p:spPr>
          <a:xfrm>
            <a:off x="5275422" y="331418"/>
            <a:ext cx="2114328" cy="6400800"/>
          </a:xfrm>
          <a:prstGeom prst="rect">
            <a:avLst/>
          </a:prstGeom>
        </p:spPr>
      </p:pic>
      <p:sp>
        <p:nvSpPr>
          <p:cNvPr id="3" name="object 10">
            <a:extLst>
              <a:ext uri="{FF2B5EF4-FFF2-40B4-BE49-F238E27FC236}">
                <a16:creationId xmlns:a16="http://schemas.microsoft.com/office/drawing/2014/main" id="{83ED6687-FCA5-30E9-73E6-CF531A8F445C}"/>
              </a:ext>
            </a:extLst>
          </p:cNvPr>
          <p:cNvSpPr txBox="1"/>
          <p:nvPr/>
        </p:nvSpPr>
        <p:spPr>
          <a:xfrm rot="16200000">
            <a:off x="3985515" y="4088168"/>
            <a:ext cx="4652237" cy="460254"/>
          </a:xfrm>
          <a:prstGeom prst="rect">
            <a:avLst/>
          </a:prstGeom>
        </p:spPr>
        <p:txBody>
          <a:bodyPr vert="horz" wrap="square" lIns="0" tIns="12065" rIns="0" bIns="0" rtlCol="0">
            <a:spAutoFit/>
          </a:bodyPr>
          <a:lstStyle/>
          <a:p>
            <a:pPr algn="ctr" defTabSz="914453">
              <a:lnSpc>
                <a:spcPct val="80000"/>
              </a:lnSpc>
              <a:spcBef>
                <a:spcPct val="0"/>
              </a:spcBef>
            </a:pPr>
            <a:r>
              <a:rPr lang="en-AU" sz="36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6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109301586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5789F4C2-6187-4D99-9661-821741FA63FC}"/>
              </a:ext>
            </a:extLst>
          </p:cNvPr>
          <p:cNvSpPr txBox="1"/>
          <p:nvPr/>
        </p:nvSpPr>
        <p:spPr>
          <a:xfrm>
            <a:off x="519904" y="771057"/>
            <a:ext cx="11918390" cy="689369"/>
          </a:xfrm>
          <a:prstGeom prst="rect">
            <a:avLst/>
          </a:prstGeom>
        </p:spPr>
        <p:txBody>
          <a:bodyPr vert="horz" wrap="none" lIns="0" tIns="11521" rIns="0" bIns="0" rtlCol="0">
            <a:noAutofit/>
          </a:bodyPr>
          <a:lstStyle/>
          <a:p>
            <a:pPr defTabSz="914453">
              <a:lnSpc>
                <a:spcPct val="80000"/>
              </a:lnSpc>
              <a:defRPr/>
            </a:pPr>
            <a:r>
              <a:rPr lang="en-AU" sz="6000" cap="all">
                <a:solidFill>
                  <a:schemeClr val="accent4"/>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rPr>
              <a:t>Pinot noir</a:t>
            </a:r>
          </a:p>
        </p:txBody>
      </p:sp>
      <p:sp>
        <p:nvSpPr>
          <p:cNvPr id="6" name="Content Placeholder 2">
            <a:extLst>
              <a:ext uri="{FF2B5EF4-FFF2-40B4-BE49-F238E27FC236}">
                <a16:creationId xmlns:a16="http://schemas.microsoft.com/office/drawing/2014/main" id="{D6C6D7CD-855F-45D5-B346-71223F407688}"/>
              </a:ext>
            </a:extLst>
          </p:cNvPr>
          <p:cNvSpPr txBox="1"/>
          <p:nvPr/>
        </p:nvSpPr>
        <p:spPr>
          <a:xfrm>
            <a:off x="519904" y="2843032"/>
            <a:ext cx="4939976" cy="3523025"/>
          </a:xfrm>
          <a:prstGeom prst="rect">
            <a:avLst/>
          </a:prstGeom>
          <a:noFill/>
        </p:spPr>
        <p:txBody>
          <a:bodyPr lIns="91440" tIns="45720" rIns="91440" bIns="45720" anchor="t"/>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79705" indent="-179705">
              <a:spcBef>
                <a:spcPts val="800"/>
              </a:spcBef>
              <a:buClr>
                <a:schemeClr val="accent5"/>
              </a:buClr>
              <a:buFont typeface="Arial" panose="020B0604020202020204" pitchFamily="34" charset="0"/>
              <a:buChar char="•"/>
            </a:pPr>
            <a:r>
              <a:rPr lang="en-US" sz="1600" dirty="0">
                <a:solidFill>
                  <a:schemeClr val="bg1"/>
                </a:solidFill>
                <a:ea typeface="+mn-lt"/>
                <a:cs typeface="+mn-lt"/>
              </a:rPr>
              <a:t>Una </a:t>
            </a:r>
            <a:r>
              <a:rPr lang="en-US" sz="1600" dirty="0" err="1">
                <a:solidFill>
                  <a:schemeClr val="bg1"/>
                </a:solidFill>
                <a:ea typeface="+mn-lt"/>
                <a:cs typeface="+mn-lt"/>
              </a:rPr>
              <a:t>variedad</a:t>
            </a:r>
            <a:r>
              <a:rPr lang="en-US" sz="1600" dirty="0">
                <a:solidFill>
                  <a:schemeClr val="bg1"/>
                </a:solidFill>
                <a:ea typeface="+mn-lt"/>
                <a:cs typeface="+mn-lt"/>
              </a:rPr>
              <a:t> </a:t>
            </a:r>
            <a:r>
              <a:rPr lang="en-US" sz="1600" dirty="0" err="1">
                <a:solidFill>
                  <a:schemeClr val="bg1"/>
                </a:solidFill>
                <a:ea typeface="+mn-lt"/>
                <a:cs typeface="+mn-lt"/>
              </a:rPr>
              <a:t>que</a:t>
            </a:r>
            <a:r>
              <a:rPr lang="en-US" sz="1600" dirty="0">
                <a:solidFill>
                  <a:schemeClr val="bg1"/>
                </a:solidFill>
                <a:ea typeface="+mn-lt"/>
                <a:cs typeface="+mn-lt"/>
              </a:rPr>
              <a:t> se </a:t>
            </a:r>
            <a:r>
              <a:rPr lang="en-US" sz="1600" dirty="0" err="1">
                <a:solidFill>
                  <a:schemeClr val="bg1"/>
                </a:solidFill>
                <a:ea typeface="+mn-lt"/>
                <a:cs typeface="+mn-lt"/>
              </a:rPr>
              <a:t>incorporó</a:t>
            </a:r>
            <a:r>
              <a:rPr lang="en-US" sz="1600" dirty="0">
                <a:solidFill>
                  <a:schemeClr val="bg1"/>
                </a:solidFill>
                <a:ea typeface="+mn-lt"/>
                <a:cs typeface="+mn-lt"/>
              </a:rPr>
              <a:t> </a:t>
            </a:r>
            <a:r>
              <a:rPr lang="en-US" sz="1600" dirty="0" err="1">
                <a:solidFill>
                  <a:schemeClr val="bg1"/>
                </a:solidFill>
                <a:ea typeface="+mn-lt"/>
                <a:cs typeface="+mn-lt"/>
              </a:rPr>
              <a:t>relativamente</a:t>
            </a:r>
            <a:r>
              <a:rPr lang="en-US" sz="1600" dirty="0">
                <a:solidFill>
                  <a:schemeClr val="bg1"/>
                </a:solidFill>
                <a:ea typeface="+mn-lt"/>
                <a:cs typeface="+mn-lt"/>
              </a:rPr>
              <a:t> </a:t>
            </a:r>
            <a:r>
              <a:rPr lang="en-US" sz="1600" dirty="0" err="1">
                <a:solidFill>
                  <a:schemeClr val="bg1"/>
                </a:solidFill>
                <a:ea typeface="+mn-lt"/>
                <a:cs typeface="+mn-lt"/>
              </a:rPr>
              <a:t>tarde</a:t>
            </a:r>
            <a:r>
              <a:rPr lang="en-US" sz="1600" dirty="0">
                <a:solidFill>
                  <a:schemeClr val="bg1"/>
                </a:solidFill>
                <a:ea typeface="+mn-lt"/>
                <a:cs typeface="+mn-lt"/>
              </a:rPr>
              <a:t> al sector </a:t>
            </a:r>
            <a:r>
              <a:rPr lang="en-US" sz="1600" dirty="0" err="1">
                <a:solidFill>
                  <a:schemeClr val="bg1"/>
                </a:solidFill>
                <a:ea typeface="+mn-lt"/>
                <a:cs typeface="+mn-lt"/>
              </a:rPr>
              <a:t>vitivinícola</a:t>
            </a:r>
            <a:r>
              <a:rPr lang="en-US" sz="1600" dirty="0">
                <a:solidFill>
                  <a:schemeClr val="bg1"/>
                </a:solidFill>
                <a:ea typeface="+mn-lt"/>
                <a:cs typeface="+mn-lt"/>
              </a:rPr>
              <a:t> </a:t>
            </a:r>
            <a:r>
              <a:rPr lang="en-US" sz="1600" dirty="0" err="1">
                <a:solidFill>
                  <a:schemeClr val="bg1"/>
                </a:solidFill>
                <a:ea typeface="+mn-lt"/>
                <a:cs typeface="+mn-lt"/>
              </a:rPr>
              <a:t>comercial</a:t>
            </a:r>
            <a:r>
              <a:rPr lang="en-US" sz="1600" dirty="0">
                <a:solidFill>
                  <a:schemeClr val="bg1"/>
                </a:solidFill>
                <a:ea typeface="+mn-lt"/>
                <a:cs typeface="+mn-lt"/>
              </a:rPr>
              <a:t>, </a:t>
            </a:r>
            <a:r>
              <a:rPr lang="en-US" sz="1600" dirty="0" err="1">
                <a:solidFill>
                  <a:schemeClr val="bg1"/>
                </a:solidFill>
                <a:ea typeface="+mn-lt"/>
                <a:cs typeface="+mn-lt"/>
              </a:rPr>
              <a:t>pero</a:t>
            </a:r>
            <a:r>
              <a:rPr lang="en-US" sz="1600" dirty="0">
                <a:solidFill>
                  <a:schemeClr val="bg1"/>
                </a:solidFill>
                <a:ea typeface="+mn-lt"/>
                <a:cs typeface="+mn-lt"/>
              </a:rPr>
              <a:t> </a:t>
            </a:r>
            <a:r>
              <a:rPr lang="en-US" sz="1600" dirty="0" err="1">
                <a:solidFill>
                  <a:schemeClr val="bg1"/>
                </a:solidFill>
                <a:ea typeface="+mn-lt"/>
                <a:cs typeface="+mn-lt"/>
              </a:rPr>
              <a:t>que</a:t>
            </a:r>
            <a:r>
              <a:rPr lang="en-US" sz="1600" dirty="0">
                <a:solidFill>
                  <a:schemeClr val="bg1"/>
                </a:solidFill>
                <a:ea typeface="+mn-lt"/>
                <a:cs typeface="+mn-lt"/>
              </a:rPr>
              <a:t> </a:t>
            </a:r>
            <a:r>
              <a:rPr lang="en-US" sz="1600" dirty="0" err="1">
                <a:solidFill>
                  <a:schemeClr val="bg1"/>
                </a:solidFill>
                <a:ea typeface="+mn-lt"/>
                <a:cs typeface="+mn-lt"/>
              </a:rPr>
              <a:t>ahora</a:t>
            </a:r>
            <a:r>
              <a:rPr lang="en-US" sz="1600" dirty="0">
                <a:solidFill>
                  <a:schemeClr val="bg1"/>
                </a:solidFill>
                <a:ea typeface="+mn-lt"/>
                <a:cs typeface="+mn-lt"/>
              </a:rPr>
              <a:t> es fundamental</a:t>
            </a:r>
            <a:endParaRPr lang="en-US" dirty="0">
              <a:solidFill>
                <a:schemeClr val="bg1"/>
              </a:solidFill>
            </a:endParaRPr>
          </a:p>
          <a:p>
            <a:pPr marL="179705" indent="-179705">
              <a:spcBef>
                <a:spcPts val="800"/>
              </a:spcBef>
              <a:buClr>
                <a:schemeClr val="accent5"/>
              </a:buClr>
              <a:buFont typeface="Arial" panose="020B0604020202020204" pitchFamily="34" charset="0"/>
              <a:buChar char="•"/>
            </a:pPr>
            <a:r>
              <a:rPr lang="en-US" sz="1600" dirty="0">
                <a:solidFill>
                  <a:schemeClr val="bg1"/>
                </a:solidFill>
                <a:latin typeface="Neue Haas Grotesk Text Pro"/>
              </a:rPr>
              <a:t>Una de las uvas más difíciles de cultivar </a:t>
            </a:r>
          </a:p>
          <a:p>
            <a:pPr marL="179705" indent="-179705">
              <a:spcBef>
                <a:spcPts val="800"/>
              </a:spcBef>
              <a:buClr>
                <a:schemeClr val="accent5"/>
              </a:buClr>
              <a:buFont typeface="Arial" panose="020B0604020202020204" pitchFamily="34" charset="0"/>
              <a:buChar char="•"/>
            </a:pPr>
            <a:r>
              <a:rPr lang="en-US" sz="1600" dirty="0">
                <a:solidFill>
                  <a:schemeClr val="bg1"/>
                </a:solidFill>
                <a:latin typeface="Neue Haas Grotesk Text Pro"/>
              </a:rPr>
              <a:t>Los mejores ejemplos de este estilo vienen de las regiones de clima fresco </a:t>
            </a:r>
          </a:p>
          <a:p>
            <a:pPr marL="179705" indent="-179705">
              <a:spcBef>
                <a:spcPts val="800"/>
              </a:spcBef>
              <a:buClr>
                <a:schemeClr val="accent5"/>
              </a:buClr>
              <a:buFont typeface="Arial" panose="020B0604020202020204" pitchFamily="34" charset="0"/>
              <a:buChar char="•"/>
            </a:pPr>
            <a:r>
              <a:rPr lang="en-US" sz="1600" dirty="0">
                <a:solidFill>
                  <a:schemeClr val="bg1"/>
                </a:solidFill>
                <a:ea typeface="+mn-lt"/>
                <a:cs typeface="+mn-lt"/>
              </a:rPr>
              <a:t>La </a:t>
            </a:r>
            <a:r>
              <a:rPr lang="en-US" sz="1600" dirty="0" err="1">
                <a:solidFill>
                  <a:schemeClr val="bg1"/>
                </a:solidFill>
                <a:ea typeface="+mn-lt"/>
                <a:cs typeface="+mn-lt"/>
              </a:rPr>
              <a:t>diversidad</a:t>
            </a:r>
            <a:r>
              <a:rPr lang="en-US" sz="1600" dirty="0">
                <a:solidFill>
                  <a:schemeClr val="bg1"/>
                </a:solidFill>
                <a:ea typeface="+mn-lt"/>
                <a:cs typeface="+mn-lt"/>
              </a:rPr>
              <a:t> clonal se ha </a:t>
            </a:r>
            <a:r>
              <a:rPr lang="en-US" sz="1600" dirty="0" err="1">
                <a:solidFill>
                  <a:schemeClr val="bg1"/>
                </a:solidFill>
                <a:ea typeface="+mn-lt"/>
                <a:cs typeface="+mn-lt"/>
              </a:rPr>
              <a:t>asociado</a:t>
            </a:r>
            <a:r>
              <a:rPr lang="en-US" sz="1600" dirty="0">
                <a:solidFill>
                  <a:schemeClr val="bg1"/>
                </a:solidFill>
                <a:ea typeface="+mn-lt"/>
                <a:cs typeface="+mn-lt"/>
              </a:rPr>
              <a:t> a un </a:t>
            </a:r>
            <a:r>
              <a:rPr lang="en-US" sz="1600" dirty="0" err="1">
                <a:solidFill>
                  <a:schemeClr val="bg1"/>
                </a:solidFill>
                <a:ea typeface="+mn-lt"/>
                <a:cs typeface="+mn-lt"/>
              </a:rPr>
              <a:t>aumento</a:t>
            </a:r>
            <a:r>
              <a:rPr lang="en-US" sz="1600" dirty="0">
                <a:solidFill>
                  <a:schemeClr val="bg1"/>
                </a:solidFill>
                <a:ea typeface="+mn-lt"/>
                <a:cs typeface="+mn-lt"/>
              </a:rPr>
              <a:t> </a:t>
            </a:r>
            <a:r>
              <a:rPr lang="en-US" sz="1600" dirty="0" err="1">
                <a:solidFill>
                  <a:schemeClr val="bg1"/>
                </a:solidFill>
                <a:ea typeface="+mn-lt"/>
                <a:cs typeface="+mn-lt"/>
              </a:rPr>
              <a:t>en</a:t>
            </a:r>
            <a:r>
              <a:rPr lang="en-US" sz="1600" dirty="0">
                <a:solidFill>
                  <a:schemeClr val="bg1"/>
                </a:solidFill>
                <a:ea typeface="+mn-lt"/>
                <a:cs typeface="+mn-lt"/>
              </a:rPr>
              <a:t> la </a:t>
            </a:r>
            <a:r>
              <a:rPr lang="en-US" sz="1600" dirty="0" err="1">
                <a:solidFill>
                  <a:schemeClr val="bg1"/>
                </a:solidFill>
                <a:ea typeface="+mn-lt"/>
                <a:cs typeface="+mn-lt"/>
              </a:rPr>
              <a:t>calidad</a:t>
            </a:r>
            <a:r>
              <a:rPr lang="en-US" sz="1600" dirty="0">
                <a:solidFill>
                  <a:schemeClr val="bg1"/>
                </a:solidFill>
                <a:ea typeface="+mn-lt"/>
                <a:cs typeface="+mn-lt"/>
              </a:rPr>
              <a:t> y la </a:t>
            </a:r>
            <a:r>
              <a:rPr lang="en-US" sz="1600" dirty="0" err="1">
                <a:solidFill>
                  <a:schemeClr val="bg1"/>
                </a:solidFill>
                <a:ea typeface="+mn-lt"/>
                <a:cs typeface="+mn-lt"/>
              </a:rPr>
              <a:t>complejidad</a:t>
            </a:r>
            <a:r>
              <a:rPr lang="en-US" sz="1600" dirty="0">
                <a:solidFill>
                  <a:schemeClr val="bg1"/>
                </a:solidFill>
                <a:ea typeface="+mn-lt"/>
                <a:cs typeface="+mn-lt"/>
              </a:rPr>
              <a:t> del vino</a:t>
            </a:r>
            <a:endParaRPr lang="en-US" dirty="0">
              <a:solidFill>
                <a:schemeClr val="bg1"/>
              </a:solidFill>
            </a:endParaRPr>
          </a:p>
          <a:p>
            <a:pPr>
              <a:spcBef>
                <a:spcPts val="800"/>
              </a:spcBef>
              <a:buClr>
                <a:schemeClr val="accent5"/>
              </a:buClr>
              <a:buFont typeface="Arial" panose="020B0604020202020204" pitchFamily="34" charset="0"/>
              <a:buChar char="•"/>
            </a:pPr>
            <a:endParaRPr lang="en-US" sz="1600" dirty="0">
              <a:solidFill>
                <a:schemeClr val="bg1"/>
              </a:solidFill>
              <a:latin typeface="Neue Haas Grotesk Text Pro" panose="020B0504020202020204" pitchFamily="34" charset="77"/>
            </a:endParaRPr>
          </a:p>
        </p:txBody>
      </p:sp>
      <p:sp>
        <p:nvSpPr>
          <p:cNvPr id="2" name="object 4">
            <a:extLst>
              <a:ext uri="{FF2B5EF4-FFF2-40B4-BE49-F238E27FC236}">
                <a16:creationId xmlns:a16="http://schemas.microsoft.com/office/drawing/2014/main" id="{57CE5D63-59C4-C391-8D71-CEE501EF727A}"/>
              </a:ext>
            </a:extLst>
          </p:cNvPr>
          <p:cNvSpPr txBox="1"/>
          <p:nvPr/>
        </p:nvSpPr>
        <p:spPr>
          <a:xfrm>
            <a:off x="519904" y="1609028"/>
            <a:ext cx="4509296" cy="907601"/>
          </a:xfrm>
          <a:prstGeom prst="rect">
            <a:avLst/>
          </a:prstGeom>
        </p:spPr>
        <p:txBody>
          <a:bodyPr vert="horz" wrap="square" lIns="0" tIns="11521" rIns="0" bIns="0" rtlCol="0">
            <a:noAutofit/>
          </a:bodyPr>
          <a:lstStyle/>
          <a:p>
            <a:pPr defTabSz="914453">
              <a:lnSpc>
                <a:spcPct val="80000"/>
              </a:lnSpc>
              <a:defRPr/>
            </a:pPr>
            <a:r>
              <a:rPr lang="en-AU" sz="3200" cap="all" dirty="0">
                <a:solidFill>
                  <a:schemeClr val="accent5"/>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rPr>
              <a:t>EL ENCANTO DEL CLIMA FRESCO</a:t>
            </a:r>
          </a:p>
          <a:p>
            <a:pPr defTabSz="914453">
              <a:lnSpc>
                <a:spcPct val="80000"/>
              </a:lnSpc>
              <a:defRPr/>
            </a:pPr>
            <a:endParaRPr lang="en-AU" sz="3200" cap="all" dirty="0">
              <a:solidFill>
                <a:schemeClr val="accent5"/>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11" name="Picture Placeholder 10" descr="A bunch of grapes on a vine&#10;&#10;Description automatically generated">
            <a:extLst>
              <a:ext uri="{FF2B5EF4-FFF2-40B4-BE49-F238E27FC236}">
                <a16:creationId xmlns:a16="http://schemas.microsoft.com/office/drawing/2014/main" id="{7F073793-9A10-6F88-8C4C-911C0FADF84D}"/>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16209" r="16209"/>
          <a:stretch>
            <a:fillRect/>
          </a:stretch>
        </p:blipFill>
        <p:spPr/>
      </p:pic>
    </p:spTree>
    <p:extLst>
      <p:ext uri="{BB962C8B-B14F-4D97-AF65-F5344CB8AC3E}">
        <p14:creationId xmlns:p14="http://schemas.microsoft.com/office/powerpoint/2010/main" val="975497742"/>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13E6899F-3379-7695-55F9-E55DABF41224}"/>
              </a:ext>
            </a:extLst>
          </p:cNvPr>
          <p:cNvCxnSpPr>
            <a:cxnSpLocks/>
          </p:cNvCxnSpPr>
          <p:nvPr/>
        </p:nvCxnSpPr>
        <p:spPr>
          <a:xfrm>
            <a:off x="1828295" y="4256061"/>
            <a:ext cx="383982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AF2F898-5434-197F-F110-C30A1CE08BCD}"/>
              </a:ext>
            </a:extLst>
          </p:cNvPr>
          <p:cNvCxnSpPr>
            <a:cxnSpLocks/>
          </p:cNvCxnSpPr>
          <p:nvPr/>
        </p:nvCxnSpPr>
        <p:spPr>
          <a:xfrm>
            <a:off x="6384022" y="2553096"/>
            <a:ext cx="129745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405C4D6-3BC3-4C5D-D635-26753D81841F}"/>
              </a:ext>
            </a:extLst>
          </p:cNvPr>
          <p:cNvCxnSpPr>
            <a:cxnSpLocks/>
          </p:cNvCxnSpPr>
          <p:nvPr/>
        </p:nvCxnSpPr>
        <p:spPr>
          <a:xfrm>
            <a:off x="4513277" y="3014491"/>
            <a:ext cx="129745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F3F6570B-3E23-9CDC-48CE-EC1B4CD8B7A2}"/>
              </a:ext>
            </a:extLst>
          </p:cNvPr>
          <p:cNvSpPr/>
          <p:nvPr/>
        </p:nvSpPr>
        <p:spPr>
          <a:xfrm>
            <a:off x="7431657" y="1493240"/>
            <a:ext cx="2183626" cy="2183626"/>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p:txBody>
          <a:bodyPr/>
          <a:lstStyle/>
          <a:p>
            <a:r>
              <a:rPr lang="en-US" sz="4400" dirty="0">
                <a:solidFill>
                  <a:schemeClr val="accent4"/>
                </a:solidFill>
              </a:rPr>
              <a:t>ESTILOS Y </a:t>
            </a:r>
            <a:br>
              <a:rPr lang="en-US" sz="4400" dirty="0">
                <a:solidFill>
                  <a:schemeClr val="accent4"/>
                </a:solidFill>
              </a:rPr>
            </a:br>
            <a:r>
              <a:rPr lang="en-US" sz="4400" dirty="0">
                <a:solidFill>
                  <a:schemeClr val="accent4"/>
                </a:solidFill>
              </a:rPr>
              <a:t>CARACTERÍSTICAS</a:t>
            </a:r>
          </a:p>
        </p:txBody>
      </p:sp>
      <p:sp>
        <p:nvSpPr>
          <p:cNvPr id="4" name="object 58">
            <a:extLst>
              <a:ext uri="{FF2B5EF4-FFF2-40B4-BE49-F238E27FC236}">
                <a16:creationId xmlns:a16="http://schemas.microsoft.com/office/drawing/2014/main" id="{CBE4B37C-5FB7-3028-637B-1DFCB640B932}"/>
              </a:ext>
            </a:extLst>
          </p:cNvPr>
          <p:cNvSpPr txBox="1"/>
          <p:nvPr/>
        </p:nvSpPr>
        <p:spPr>
          <a:xfrm>
            <a:off x="8272900" y="4886130"/>
            <a:ext cx="1856334" cy="766813"/>
          </a:xfrm>
          <a:prstGeom prst="rect">
            <a:avLst/>
          </a:prstGeom>
        </p:spPr>
        <p:txBody>
          <a:bodyPr vert="horz" wrap="square" lIns="0" tIns="17145" rIns="0" bIns="0" rtlCol="0" anchor="ctr" anchorCtr="0">
            <a:spAutoFit/>
          </a:bodyPr>
          <a:lstStyle/>
          <a:p>
            <a:pPr marL="285750" indent="-285750">
              <a:lnSpc>
                <a:spcPct val="98000"/>
              </a:lnSpc>
              <a:spcAft>
                <a:spcPts val="100"/>
              </a:spcAft>
              <a:buClr>
                <a:schemeClr val="accent4"/>
              </a:buClr>
              <a:buFont typeface="Arial" panose="020B0604020202020204" pitchFamily="34" charset="0"/>
              <a:buChar char="•"/>
            </a:pPr>
            <a:r>
              <a:rPr lang="en-AU" sz="1600" dirty="0">
                <a:latin typeface="Neue Haas Grotesk Text Pro" panose="020B0504020202020204" pitchFamily="34" charset="77"/>
                <a:cs typeface="Hellix SemiBold"/>
              </a:rPr>
              <a:t>Cereza</a:t>
            </a:r>
          </a:p>
          <a:p>
            <a:pPr marL="285750" indent="-285750">
              <a:lnSpc>
                <a:spcPct val="98000"/>
              </a:lnSpc>
              <a:spcAft>
                <a:spcPts val="100"/>
              </a:spcAft>
              <a:buClr>
                <a:schemeClr val="accent4"/>
              </a:buClr>
              <a:buFont typeface="Arial" panose="020B0604020202020204" pitchFamily="34" charset="0"/>
              <a:buChar char="•"/>
            </a:pPr>
            <a:r>
              <a:rPr lang="en-AU" sz="1600" dirty="0" err="1">
                <a:latin typeface="Neue Haas Grotesk Text Pro" panose="020B0504020202020204" pitchFamily="34" charset="77"/>
                <a:cs typeface="Hellix SemiBold"/>
              </a:rPr>
              <a:t>Fresa</a:t>
            </a:r>
            <a:endParaRPr lang="en-AU" sz="1600" dirty="0">
              <a:latin typeface="Neue Haas Grotesk Text Pro" panose="020B0504020202020204" pitchFamily="34" charset="77"/>
              <a:cs typeface="Hellix SemiBold"/>
            </a:endParaRPr>
          </a:p>
          <a:p>
            <a:pPr marL="285750" indent="-285750">
              <a:lnSpc>
                <a:spcPct val="98000"/>
              </a:lnSpc>
              <a:spcAft>
                <a:spcPts val="100"/>
              </a:spcAft>
              <a:buClr>
                <a:schemeClr val="accent4"/>
              </a:buClr>
              <a:buFont typeface="Arial" panose="020B0604020202020204" pitchFamily="34" charset="0"/>
              <a:buChar char="•"/>
            </a:pPr>
            <a:r>
              <a:rPr lang="en-AU" sz="1600" dirty="0" err="1">
                <a:latin typeface="Neue Haas Grotesk Text Pro" panose="020B0504020202020204" pitchFamily="34" charset="77"/>
                <a:cs typeface="Hellix SemiBold"/>
              </a:rPr>
              <a:t>Frambuesa</a:t>
            </a:r>
            <a:endParaRPr lang="en-AU" sz="1600" dirty="0">
              <a:latin typeface="Neue Haas Grotesk Text Pro" panose="020B0504020202020204" pitchFamily="34" charset="77"/>
              <a:cs typeface="Hellix SemiBold"/>
            </a:endParaRPr>
          </a:p>
        </p:txBody>
      </p:sp>
      <p:sp>
        <p:nvSpPr>
          <p:cNvPr id="6" name="object 58">
            <a:extLst>
              <a:ext uri="{FF2B5EF4-FFF2-40B4-BE49-F238E27FC236}">
                <a16:creationId xmlns:a16="http://schemas.microsoft.com/office/drawing/2014/main" id="{E74EA04C-8582-B99D-EE6C-D2077712CEE7}"/>
              </a:ext>
            </a:extLst>
          </p:cNvPr>
          <p:cNvSpPr txBox="1"/>
          <p:nvPr/>
        </p:nvSpPr>
        <p:spPr>
          <a:xfrm>
            <a:off x="7469950" y="2104771"/>
            <a:ext cx="2107039" cy="1236236"/>
          </a:xfrm>
          <a:prstGeom prst="rect">
            <a:avLst/>
          </a:prstGeom>
        </p:spPr>
        <p:txBody>
          <a:bodyPr vert="horz" wrap="square" lIns="0" tIns="17145" rIns="0" bIns="0" rtlCol="0" anchor="ctr" anchorCtr="0">
            <a:spAutoFit/>
          </a:bodyPr>
          <a:lstStyle/>
          <a:p>
            <a:pPr algn="ctr">
              <a:lnSpc>
                <a:spcPct val="99000"/>
              </a:lnSpc>
              <a:buClr>
                <a:srgbClr val="F40000"/>
              </a:buClr>
            </a:pPr>
            <a:r>
              <a:rPr lang="en-US" sz="1600" dirty="0">
                <a:solidFill>
                  <a:schemeClr val="bg1"/>
                </a:solidFill>
                <a:latin typeface="Neue Haas Grotesk Text Pro" panose="020B0504020202020204" pitchFamily="34" charset="77"/>
                <a:cs typeface="Hellix SemiBold"/>
              </a:rPr>
              <a:t>VINOS PREMIUM CARACTERIZADOS POR SUTILEZA Y DELICADEZA</a:t>
            </a:r>
          </a:p>
          <a:p>
            <a:pPr algn="ctr">
              <a:lnSpc>
                <a:spcPct val="99000"/>
              </a:lnSpc>
              <a:buClr>
                <a:srgbClr val="F40000"/>
              </a:buClr>
            </a:pPr>
            <a:endParaRPr lang="en-US" sz="1600" dirty="0">
              <a:solidFill>
                <a:schemeClr val="bg1"/>
              </a:solidFill>
              <a:latin typeface="Neue Haas Grotesk Text Pro" panose="020B0504020202020204" pitchFamily="34" charset="77"/>
              <a:cs typeface="Hellix SemiBold"/>
            </a:endParaRPr>
          </a:p>
        </p:txBody>
      </p:sp>
      <p:sp>
        <p:nvSpPr>
          <p:cNvPr id="7" name="object 58">
            <a:extLst>
              <a:ext uri="{FF2B5EF4-FFF2-40B4-BE49-F238E27FC236}">
                <a16:creationId xmlns:a16="http://schemas.microsoft.com/office/drawing/2014/main" id="{442AEB22-1603-7312-8CE9-BDDFB37C08C9}"/>
              </a:ext>
            </a:extLst>
          </p:cNvPr>
          <p:cNvSpPr txBox="1"/>
          <p:nvPr/>
        </p:nvSpPr>
        <p:spPr>
          <a:xfrm>
            <a:off x="859687" y="4865443"/>
            <a:ext cx="1936268" cy="1125308"/>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a:latin typeface="Neue Haas Grotesk Text Pro" panose="020B0504020202020204" pitchFamily="34" charset="77"/>
                <a:cs typeface="Hellix SemiBold"/>
              </a:rPr>
              <a:t>Vino </a:t>
            </a:r>
            <a:r>
              <a:rPr lang="en-US" sz="1600" b="1" dirty="0" err="1">
                <a:latin typeface="Neue Haas Grotesk Text Pro" panose="020B0504020202020204" pitchFamily="34" charset="77"/>
                <a:cs typeface="Hellix SemiBold"/>
              </a:rPr>
              <a:t>joven</a:t>
            </a:r>
            <a:endParaRPr lang="en-US" sz="1600" b="1" dirty="0">
              <a:latin typeface="Neue Haas Grotesk Text Pro" panose="020B0504020202020204" pitchFamily="34" charset="77"/>
              <a:cs typeface="Hellix SemiBold"/>
            </a:endParaRPr>
          </a:p>
          <a:p>
            <a:pPr algn="ctr">
              <a:lnSpc>
                <a:spcPct val="90000"/>
              </a:lnSpc>
              <a:buClr>
                <a:srgbClr val="F40000"/>
              </a:buClr>
            </a:pPr>
            <a:r>
              <a:rPr lang="en-US" sz="1600" dirty="0" err="1">
                <a:latin typeface="Neue Haas Grotesk Text Pro" panose="020B0504020202020204" pitchFamily="34" charset="77"/>
                <a:cs typeface="Hellix SemiBold"/>
              </a:rPr>
              <a:t>Notas</a:t>
            </a:r>
            <a:r>
              <a:rPr lang="en-US" sz="1600" dirty="0">
                <a:latin typeface="Neue Haas Grotesk Text Pro" panose="020B0504020202020204" pitchFamily="34" charset="77"/>
                <a:cs typeface="Hellix SemiBold"/>
              </a:rPr>
              <a:t> de cereza, </a:t>
            </a:r>
            <a:r>
              <a:rPr lang="en-US" sz="1600" dirty="0" err="1">
                <a:latin typeface="Neue Haas Grotesk Text Pro" panose="020B0504020202020204" pitchFamily="34" charset="77"/>
                <a:cs typeface="Hellix SemiBold"/>
              </a:rPr>
              <a:t>frutos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rojos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hierba</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textura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sedosa</a:t>
            </a:r>
            <a:r>
              <a:rPr lang="en-US" sz="1600" dirty="0">
                <a:latin typeface="Neue Haas Grotesk Text Pro" panose="020B0504020202020204" pitchFamily="34" charset="77"/>
                <a:cs typeface="Hellix SemiBold"/>
              </a:rPr>
              <a:t> o </a:t>
            </a:r>
            <a:r>
              <a:rPr lang="en-US" sz="1600" dirty="0" err="1">
                <a:latin typeface="Neue Haas Grotesk Text Pro" panose="020B0504020202020204" pitchFamily="34" charset="77"/>
                <a:cs typeface="Hellix SemiBold"/>
              </a:rPr>
              <a:t>satinada</a:t>
            </a:r>
            <a:endParaRPr lang="en-US" sz="1600" dirty="0">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5972B3A5-744F-8D93-ECE2-472F97B2FE83}"/>
              </a:ext>
            </a:extLst>
          </p:cNvPr>
          <p:cNvSpPr txBox="1"/>
          <p:nvPr/>
        </p:nvSpPr>
        <p:spPr>
          <a:xfrm>
            <a:off x="2258074" y="2585053"/>
            <a:ext cx="2176083" cy="1186863"/>
          </a:xfrm>
          <a:prstGeom prst="rect">
            <a:avLst/>
          </a:prstGeom>
        </p:spPr>
        <p:txBody>
          <a:bodyPr vert="horz" wrap="square" lIns="0" tIns="17145" rIns="0" bIns="0" rtlCol="0" anchor="b" anchorCtr="0">
            <a:spAutoFit/>
          </a:bodyPr>
          <a:lstStyle/>
          <a:p>
            <a:pPr algn="ctr">
              <a:lnSpc>
                <a:spcPct val="95000"/>
              </a:lnSpc>
              <a:buClr>
                <a:srgbClr val="F40000"/>
              </a:buClr>
            </a:pPr>
            <a:r>
              <a:rPr lang="en-US" sz="1600" b="1" dirty="0">
                <a:latin typeface="Neue Haas Grotesk Text Pro" panose="020B0504020202020204" pitchFamily="34" charset="77"/>
                <a:cs typeface="Hellix SemiBold"/>
              </a:rPr>
              <a:t>CUERPO LIGERO A CUERPO MEDIO CON NATURALEZA RESERVADA </a:t>
            </a:r>
          </a:p>
          <a:p>
            <a:pPr algn="ctr">
              <a:lnSpc>
                <a:spcPct val="95000"/>
              </a:lnSpc>
              <a:buClr>
                <a:srgbClr val="F40000"/>
              </a:buClr>
            </a:pPr>
            <a:endParaRPr lang="en-US" sz="1600" b="1" dirty="0">
              <a:latin typeface="Neue Haas Grotesk Text Pro" panose="020B0504020202020204" pitchFamily="34" charset="77"/>
              <a:cs typeface="Hellix SemiBold"/>
            </a:endParaRPr>
          </a:p>
        </p:txBody>
      </p:sp>
      <p:sp>
        <p:nvSpPr>
          <p:cNvPr id="11" name="object 58">
            <a:extLst>
              <a:ext uri="{FF2B5EF4-FFF2-40B4-BE49-F238E27FC236}">
                <a16:creationId xmlns:a16="http://schemas.microsoft.com/office/drawing/2014/main" id="{8CD1B379-FC83-EE8F-B561-86945E280751}"/>
              </a:ext>
            </a:extLst>
          </p:cNvPr>
          <p:cNvSpPr txBox="1"/>
          <p:nvPr/>
        </p:nvSpPr>
        <p:spPr>
          <a:xfrm>
            <a:off x="3218192" y="4867986"/>
            <a:ext cx="1936268" cy="1346907"/>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a:latin typeface="Neue Haas Grotesk Text Pro" panose="020B0504020202020204" pitchFamily="34" charset="77"/>
                <a:cs typeface="Hellix SemiBold"/>
              </a:rPr>
              <a:t>Vino </a:t>
            </a:r>
            <a:r>
              <a:rPr lang="en-US" sz="1600" b="1" dirty="0" err="1">
                <a:latin typeface="Neue Haas Grotesk Text Pro" panose="020B0504020202020204" pitchFamily="34" charset="77"/>
                <a:cs typeface="Hellix SemiBold"/>
              </a:rPr>
              <a:t>añejo</a:t>
            </a:r>
            <a:endParaRPr lang="en-US" sz="1600" b="1" dirty="0">
              <a:latin typeface="Neue Haas Grotesk Text Pro" panose="020B0504020202020204" pitchFamily="34" charset="77"/>
              <a:cs typeface="Hellix SemiBold"/>
            </a:endParaRPr>
          </a:p>
          <a:p>
            <a:pPr algn="ctr">
              <a:lnSpc>
                <a:spcPct val="90000"/>
              </a:lnSpc>
              <a:buClr>
                <a:srgbClr val="F40000"/>
              </a:buClr>
            </a:pPr>
            <a:r>
              <a:rPr lang="en-US" sz="1600" dirty="0">
                <a:latin typeface="Neue Haas Grotesk Text Pro" panose="020B0504020202020204" pitchFamily="34" charset="77"/>
                <a:cs typeface="Hellix SemiBold"/>
              </a:rPr>
              <a:t>Se </a:t>
            </a:r>
            <a:r>
              <a:rPr lang="en-US" sz="1600" dirty="0" err="1">
                <a:latin typeface="Neue Haas Grotesk Text Pro" panose="020B0504020202020204" pitchFamily="34" charset="77"/>
                <a:cs typeface="Hellix SemiBold"/>
              </a:rPr>
              <a:t>desarrolla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clásicos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sabores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terrosos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herbáceos</a:t>
            </a:r>
            <a:r>
              <a:rPr lang="en-US" sz="1600" dirty="0">
                <a:latin typeface="Neue Haas Grotesk Text Pro" panose="020B0504020202020204" pitchFamily="34" charset="77"/>
                <a:cs typeface="Hellix SemiBold"/>
              </a:rPr>
              <a:t> </a:t>
            </a:r>
          </a:p>
          <a:p>
            <a:pPr algn="ctr">
              <a:lnSpc>
                <a:spcPct val="90000"/>
              </a:lnSpc>
              <a:buClr>
                <a:srgbClr val="F40000"/>
              </a:buClr>
            </a:pPr>
            <a:endParaRPr lang="en-US" sz="1600" dirty="0">
              <a:latin typeface="Neue Haas Grotesk Text Pro" panose="020B0504020202020204" pitchFamily="34" charset="77"/>
              <a:cs typeface="Hellix SemiBold"/>
            </a:endParaRPr>
          </a:p>
        </p:txBody>
      </p:sp>
      <p:cxnSp>
        <p:nvCxnSpPr>
          <p:cNvPr id="14" name="Straight Connector 13">
            <a:extLst>
              <a:ext uri="{FF2B5EF4-FFF2-40B4-BE49-F238E27FC236}">
                <a16:creationId xmlns:a16="http://schemas.microsoft.com/office/drawing/2014/main" id="{55A481D1-CE55-7F45-5152-69C8170030DA}"/>
              </a:ext>
            </a:extLst>
          </p:cNvPr>
          <p:cNvCxnSpPr>
            <a:cxnSpLocks/>
          </p:cNvCxnSpPr>
          <p:nvPr/>
        </p:nvCxnSpPr>
        <p:spPr>
          <a:xfrm flipV="1">
            <a:off x="1828295" y="4245624"/>
            <a:ext cx="0" cy="46344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15" name="Picture Placeholder 8">
            <a:extLst>
              <a:ext uri="{FF2B5EF4-FFF2-40B4-BE49-F238E27FC236}">
                <a16:creationId xmlns:a16="http://schemas.microsoft.com/office/drawing/2014/main" id="{0C9D700B-EAEF-1D1D-6696-A0D3C5ACE51D}"/>
              </a:ext>
            </a:extLst>
          </p:cNvPr>
          <p:cNvPicPr>
            <a:picLocks noChangeAspect="1"/>
          </p:cNvPicPr>
          <p:nvPr/>
        </p:nvPicPr>
        <p:blipFill>
          <a:blip r:embed="rId2" cstate="screen">
            <a:extLst>
              <a:ext uri="{28A0092B-C50C-407E-A947-70E740481C1C}">
                <a14:useLocalDpi xmlns:a14="http://schemas.microsoft.com/office/drawing/2010/main"/>
              </a:ext>
            </a:extLst>
          </a:blip>
          <a:srcRect l="8009" r="8009"/>
          <a:stretch/>
        </p:blipFill>
        <p:spPr>
          <a:xfrm>
            <a:off x="5187274" y="474127"/>
            <a:ext cx="2114328" cy="6400800"/>
          </a:xfrm>
          <a:prstGeom prst="rect">
            <a:avLst/>
          </a:prstGeom>
        </p:spPr>
      </p:pic>
      <p:sp>
        <p:nvSpPr>
          <p:cNvPr id="16" name="object 10">
            <a:extLst>
              <a:ext uri="{FF2B5EF4-FFF2-40B4-BE49-F238E27FC236}">
                <a16:creationId xmlns:a16="http://schemas.microsoft.com/office/drawing/2014/main" id="{ABB4ECEC-DEC5-E73D-4F99-14DF61CCA3BE}"/>
              </a:ext>
            </a:extLst>
          </p:cNvPr>
          <p:cNvSpPr txBox="1"/>
          <p:nvPr/>
        </p:nvSpPr>
        <p:spPr>
          <a:xfrm rot="16200000">
            <a:off x="3985515" y="403841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NOIR</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17" name="Straight Connector 16">
            <a:extLst>
              <a:ext uri="{FF2B5EF4-FFF2-40B4-BE49-F238E27FC236}">
                <a16:creationId xmlns:a16="http://schemas.microsoft.com/office/drawing/2014/main" id="{162B350F-FD36-2A08-ECC5-A59B361EA6F0}"/>
              </a:ext>
            </a:extLst>
          </p:cNvPr>
          <p:cNvCxnSpPr>
            <a:cxnSpLocks/>
          </p:cNvCxnSpPr>
          <p:nvPr/>
        </p:nvCxnSpPr>
        <p:spPr>
          <a:xfrm>
            <a:off x="6753138" y="4709067"/>
            <a:ext cx="129745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 name="object 58">
            <a:extLst>
              <a:ext uri="{FF2B5EF4-FFF2-40B4-BE49-F238E27FC236}">
                <a16:creationId xmlns:a16="http://schemas.microsoft.com/office/drawing/2014/main" id="{F067EA68-3CB7-8717-FF6D-580F6BC9774D}"/>
              </a:ext>
            </a:extLst>
          </p:cNvPr>
          <p:cNvSpPr txBox="1"/>
          <p:nvPr/>
        </p:nvSpPr>
        <p:spPr>
          <a:xfrm>
            <a:off x="8272900" y="4560571"/>
            <a:ext cx="3246242" cy="263534"/>
          </a:xfrm>
          <a:prstGeom prst="rect">
            <a:avLst/>
          </a:prstGeom>
          <a:solidFill>
            <a:schemeClr val="bg1"/>
          </a:solidFill>
        </p:spPr>
        <p:txBody>
          <a:bodyPr vert="horz" wrap="square" lIns="0" tIns="17145" rIns="0" bIns="0" rtlCol="0">
            <a:spAutoFit/>
          </a:bodyPr>
          <a:lstStyle/>
          <a:p>
            <a:pPr>
              <a:buClr>
                <a:srgbClr val="F40000"/>
              </a:buClr>
            </a:pPr>
            <a:r>
              <a:rPr lang="en-US" sz="1600" b="1" dirty="0">
                <a:latin typeface="Neue Haas Grotesk Text Pro" panose="020B0504020202020204" pitchFamily="34" charset="77"/>
                <a:cs typeface="Hellix SemiBold"/>
              </a:rPr>
              <a:t>SABORES TÍPICOS</a:t>
            </a:r>
          </a:p>
        </p:txBody>
      </p:sp>
      <p:cxnSp>
        <p:nvCxnSpPr>
          <p:cNvPr id="24" name="Straight Connector 23">
            <a:extLst>
              <a:ext uri="{FF2B5EF4-FFF2-40B4-BE49-F238E27FC236}">
                <a16:creationId xmlns:a16="http://schemas.microsoft.com/office/drawing/2014/main" id="{B45F0676-E377-B27F-E5A0-D20576902A34}"/>
              </a:ext>
            </a:extLst>
          </p:cNvPr>
          <p:cNvCxnSpPr>
            <a:cxnSpLocks/>
          </p:cNvCxnSpPr>
          <p:nvPr/>
        </p:nvCxnSpPr>
        <p:spPr>
          <a:xfrm flipV="1">
            <a:off x="4135267" y="4245624"/>
            <a:ext cx="0" cy="46344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755916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B4E2DC78-25B7-00F4-41D6-4333A3CEB550}"/>
              </a:ext>
            </a:extLst>
          </p:cNvPr>
          <p:cNvCxnSpPr>
            <a:cxnSpLocks/>
          </p:cNvCxnSpPr>
          <p:nvPr/>
        </p:nvCxnSpPr>
        <p:spPr>
          <a:xfrm>
            <a:off x="4943564" y="2632505"/>
            <a:ext cx="257497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25685AE-59BC-0DCC-76B3-F7C1FF1FBA95}"/>
              </a:ext>
            </a:extLst>
          </p:cNvPr>
          <p:cNvCxnSpPr>
            <a:cxnSpLocks/>
          </p:cNvCxnSpPr>
          <p:nvPr/>
        </p:nvCxnSpPr>
        <p:spPr>
          <a:xfrm>
            <a:off x="4943564" y="4073954"/>
            <a:ext cx="257497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p:txBody>
          <a:bodyPr/>
          <a:lstStyle/>
          <a:p>
            <a:r>
              <a:rPr lang="en-US" sz="5400" dirty="0" err="1"/>
              <a:t>REGIONeS</a:t>
            </a:r>
            <a:r>
              <a:rPr lang="en-US" sz="5400" dirty="0"/>
              <a:t> </a:t>
            </a:r>
            <a:br>
              <a:rPr lang="en-US" sz="5400" dirty="0"/>
            </a:br>
            <a:r>
              <a:rPr lang="en-US" sz="5400" dirty="0"/>
              <a:t>claves</a:t>
            </a:r>
          </a:p>
        </p:txBody>
      </p:sp>
      <p:sp>
        <p:nvSpPr>
          <p:cNvPr id="4" name="object 58">
            <a:extLst>
              <a:ext uri="{FF2B5EF4-FFF2-40B4-BE49-F238E27FC236}">
                <a16:creationId xmlns:a16="http://schemas.microsoft.com/office/drawing/2014/main" id="{61D039B5-3682-0799-14FC-41012C460519}"/>
              </a:ext>
            </a:extLst>
          </p:cNvPr>
          <p:cNvSpPr txBox="1"/>
          <p:nvPr/>
        </p:nvSpPr>
        <p:spPr>
          <a:xfrm>
            <a:off x="7727865" y="2223733"/>
            <a:ext cx="3540032" cy="1465016"/>
          </a:xfrm>
          <a:prstGeom prst="rect">
            <a:avLst/>
          </a:prstGeom>
        </p:spPr>
        <p:txBody>
          <a:bodyPr vert="horz" wrap="square" lIns="0" tIns="17145" rIns="0" bIns="0" rtlCol="0" anchor="t" anchorCtr="0">
            <a:spAutoFit/>
          </a:bodyPr>
          <a:lstStyle/>
          <a:p>
            <a:pPr>
              <a:lnSpc>
                <a:spcPct val="98000"/>
              </a:lnSpc>
              <a:buClr>
                <a:srgbClr val="F40000"/>
              </a:buClr>
            </a:pPr>
            <a:r>
              <a:rPr lang="en-US" sz="1600" dirty="0" err="1">
                <a:latin typeface="Neue Haas Grotesk Text Pro" panose="020B0504020202020204" pitchFamily="34" charset="77"/>
                <a:cs typeface="Hellix SemiBold"/>
              </a:rPr>
              <a:t>Región</a:t>
            </a:r>
            <a:r>
              <a:rPr lang="en-US" sz="1600" dirty="0">
                <a:latin typeface="Neue Haas Grotesk Text Pro" panose="020B0504020202020204" pitchFamily="34" charset="77"/>
                <a:cs typeface="Hellix SemiBold"/>
              </a:rPr>
              <a:t> ideal para </a:t>
            </a:r>
            <a:r>
              <a:rPr lang="en-US" sz="1600" dirty="0" err="1">
                <a:latin typeface="Neue Haas Grotesk Text Pro" panose="020B0504020202020204" pitchFamily="34" charset="77"/>
                <a:cs typeface="Hellix SemiBold"/>
              </a:rPr>
              <a:t>producir</a:t>
            </a:r>
            <a:r>
              <a:rPr lang="en-US" sz="1600" dirty="0">
                <a:latin typeface="Neue Haas Grotesk Text Pro" panose="020B0504020202020204" pitchFamily="34" charset="77"/>
                <a:cs typeface="Hellix SemiBold"/>
              </a:rPr>
              <a:t> Pinot Noir de </a:t>
            </a:r>
            <a:r>
              <a:rPr lang="en-US" sz="1600" dirty="0" err="1">
                <a:latin typeface="Neue Haas Grotesk Text Pro" panose="020B0504020202020204" pitchFamily="34" charset="77"/>
                <a:cs typeface="Hellix SemiBold"/>
              </a:rPr>
              <a:t>alta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calidad</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debido</a:t>
            </a:r>
            <a:r>
              <a:rPr lang="en-US" sz="1600" dirty="0">
                <a:latin typeface="Neue Haas Grotesk Text Pro" panose="020B0504020202020204" pitchFamily="34" charset="77"/>
                <a:cs typeface="Hellix SemiBold"/>
              </a:rPr>
              <a:t> a </a:t>
            </a:r>
            <a:r>
              <a:rPr lang="en-US" sz="1600" dirty="0" err="1">
                <a:latin typeface="Neue Haas Grotesk Text Pro" panose="020B0504020202020204" pitchFamily="34" charset="77"/>
                <a:cs typeface="Hellix SemiBold"/>
              </a:rPr>
              <a:t>su</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clima</a:t>
            </a:r>
            <a:r>
              <a:rPr lang="en-US" sz="1600" dirty="0">
                <a:latin typeface="Neue Haas Grotesk Text Pro" panose="020B0504020202020204" pitchFamily="34" charset="77"/>
                <a:cs typeface="Hellix SemiBold"/>
              </a:rPr>
              <a:t> fresco; </a:t>
            </a:r>
            <a:r>
              <a:rPr lang="en-US" sz="1600" dirty="0" err="1">
                <a:latin typeface="Neue Haas Grotesk Text Pro" panose="020B0504020202020204" pitchFamily="34" charset="77"/>
                <a:cs typeface="Hellix SemiBold"/>
              </a:rPr>
              <a:t>típicamente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ligero a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medio con </a:t>
            </a:r>
            <a:r>
              <a:rPr lang="en-US" sz="1600" dirty="0" err="1">
                <a:latin typeface="Neue Haas Grotesk Text Pro" panose="020B0504020202020204" pitchFamily="34" charset="77"/>
                <a:cs typeface="Hellix SemiBold"/>
              </a:rPr>
              <a:t>sabores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delicados</a:t>
            </a:r>
            <a:r>
              <a:rPr lang="en-US" sz="1600" dirty="0">
                <a:latin typeface="Neue Haas Grotesk Text Pro" panose="020B0504020202020204" pitchFamily="34" charset="77"/>
                <a:cs typeface="Hellix SemiBold"/>
              </a:rPr>
              <a:t> a cereza y </a:t>
            </a:r>
            <a:r>
              <a:rPr lang="en-US" sz="1600" dirty="0" err="1">
                <a:latin typeface="Neue Haas Grotesk Text Pro" panose="020B0504020202020204" pitchFamily="34" charset="77"/>
                <a:cs typeface="Hellix SemiBold"/>
              </a:rPr>
              <a:t>fresa</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5" name="object 58">
            <a:extLst>
              <a:ext uri="{FF2B5EF4-FFF2-40B4-BE49-F238E27FC236}">
                <a16:creationId xmlns:a16="http://schemas.microsoft.com/office/drawing/2014/main" id="{24AA21CD-F4B6-3002-841D-1346377A0ABD}"/>
              </a:ext>
            </a:extLst>
          </p:cNvPr>
          <p:cNvSpPr txBox="1"/>
          <p:nvPr/>
        </p:nvSpPr>
        <p:spPr>
          <a:xfrm>
            <a:off x="899614" y="3674527"/>
            <a:ext cx="3588728"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dirty="0">
                <a:latin typeface="Neue Haas Grotesk Text Pro" panose="020B0504020202020204" pitchFamily="34" charset="77"/>
                <a:cs typeface="Hellix SemiBold"/>
              </a:rPr>
              <a:t>MORNINGTON PENINSULA</a:t>
            </a:r>
            <a:endParaRPr lang="en-US" sz="1600" b="1" dirty="0">
              <a:latin typeface="Neue Haas Grotesk Text Pro" panose="020B0504020202020204" pitchFamily="34" charset="77"/>
              <a:cs typeface="Hellix SemiBold"/>
            </a:endParaRPr>
          </a:p>
        </p:txBody>
      </p:sp>
      <p:sp>
        <p:nvSpPr>
          <p:cNvPr id="6" name="object 58">
            <a:extLst>
              <a:ext uri="{FF2B5EF4-FFF2-40B4-BE49-F238E27FC236}">
                <a16:creationId xmlns:a16="http://schemas.microsoft.com/office/drawing/2014/main" id="{4C28F6FA-5C3B-F5D9-0B73-1191217C21DE}"/>
              </a:ext>
            </a:extLst>
          </p:cNvPr>
          <p:cNvSpPr txBox="1"/>
          <p:nvPr/>
        </p:nvSpPr>
        <p:spPr>
          <a:xfrm>
            <a:off x="899615" y="1942707"/>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ADELAIDE HILLS</a:t>
            </a:r>
            <a:endParaRPr lang="en-US" sz="1600" b="1">
              <a:latin typeface="Neue Haas Grotesk Text Pro" panose="020B0504020202020204" pitchFamily="34" charset="77"/>
              <a:cs typeface="Hellix SemiBold"/>
            </a:endParaRPr>
          </a:p>
        </p:txBody>
      </p:sp>
      <p:sp>
        <p:nvSpPr>
          <p:cNvPr id="7" name="object 58">
            <a:extLst>
              <a:ext uri="{FF2B5EF4-FFF2-40B4-BE49-F238E27FC236}">
                <a16:creationId xmlns:a16="http://schemas.microsoft.com/office/drawing/2014/main" id="{BA7436F5-E5FD-DB1C-80E0-AF5B3D9749E4}"/>
              </a:ext>
            </a:extLst>
          </p:cNvPr>
          <p:cNvSpPr txBox="1"/>
          <p:nvPr/>
        </p:nvSpPr>
        <p:spPr>
          <a:xfrm>
            <a:off x="7727865" y="1900689"/>
            <a:ext cx="1324696"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TASMANIA</a:t>
            </a:r>
            <a:endParaRPr lang="en-US" sz="1600" b="1">
              <a:latin typeface="Neue Haas Grotesk Text Pro" panose="020B0504020202020204" pitchFamily="34" charset="77"/>
              <a:cs typeface="Hellix SemiBold"/>
            </a:endParaRPr>
          </a:p>
        </p:txBody>
      </p:sp>
      <p:sp>
        <p:nvSpPr>
          <p:cNvPr id="8" name="object 58">
            <a:extLst>
              <a:ext uri="{FF2B5EF4-FFF2-40B4-BE49-F238E27FC236}">
                <a16:creationId xmlns:a16="http://schemas.microsoft.com/office/drawing/2014/main" id="{CDBA22F3-84D9-ECD6-B820-BDD4AB86EEDC}"/>
              </a:ext>
            </a:extLst>
          </p:cNvPr>
          <p:cNvSpPr txBox="1"/>
          <p:nvPr/>
        </p:nvSpPr>
        <p:spPr>
          <a:xfrm>
            <a:off x="899614" y="3978138"/>
            <a:ext cx="3653336" cy="982448"/>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a:cs typeface="Hellix SemiBold"/>
              </a:rPr>
              <a:t>Fresca </a:t>
            </a:r>
            <a:r>
              <a:rPr lang="en-US" sz="1600" dirty="0" err="1">
                <a:latin typeface="Neue Haas Grotesk Text Pro"/>
                <a:cs typeface="Hellix SemiBold"/>
              </a:rPr>
              <a:t>región</a:t>
            </a:r>
            <a:r>
              <a:rPr lang="en-US" sz="1600" dirty="0">
                <a:latin typeface="Neue Haas Grotesk Text Pro"/>
                <a:cs typeface="Hellix SemiBold"/>
              </a:rPr>
              <a:t> </a:t>
            </a:r>
            <a:r>
              <a:rPr lang="en-US" sz="1600" dirty="0" err="1">
                <a:latin typeface="Neue Haas Grotesk Text Pro"/>
                <a:cs typeface="Hellix SemiBold"/>
              </a:rPr>
              <a:t>costera</a:t>
            </a:r>
            <a:r>
              <a:rPr lang="en-US" sz="1600" dirty="0">
                <a:latin typeface="Neue Haas Grotesk Text Pro"/>
                <a:cs typeface="Hellix SemiBold"/>
              </a:rPr>
              <a:t> </a:t>
            </a:r>
            <a:r>
              <a:rPr lang="en-US" sz="1600" dirty="0" err="1">
                <a:latin typeface="Neue Haas Grotesk Text Pro"/>
                <a:cs typeface="Hellix SemiBold"/>
              </a:rPr>
              <a:t>que</a:t>
            </a:r>
            <a:r>
              <a:rPr lang="en-US" sz="1600" dirty="0">
                <a:latin typeface="Neue Haas Grotesk Text Pro"/>
                <a:cs typeface="Hellix SemiBold"/>
              </a:rPr>
              <a:t> produce vinos de cuerpo medio con notas de fresa, cereza y acidez fuerte</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5D138773-D730-9B5C-9182-B6231AAC13B4}"/>
              </a:ext>
            </a:extLst>
          </p:cNvPr>
          <p:cNvSpPr txBox="1"/>
          <p:nvPr/>
        </p:nvSpPr>
        <p:spPr>
          <a:xfrm>
            <a:off x="899614" y="2237575"/>
            <a:ext cx="3798451" cy="982448"/>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La </a:t>
            </a:r>
            <a:r>
              <a:rPr lang="en-US" sz="1600" dirty="0" err="1">
                <a:latin typeface="Neue Haas Grotesk Text Pro" panose="020B0504020202020204" pitchFamily="34" charset="77"/>
                <a:cs typeface="Hellix SemiBold"/>
              </a:rPr>
              <a:t>altitud</a:t>
            </a:r>
            <a:r>
              <a:rPr lang="en-US" sz="1600" dirty="0">
                <a:latin typeface="Neue Haas Grotesk Text Pro" panose="020B0504020202020204" pitchFamily="34" charset="77"/>
                <a:cs typeface="Hellix SemiBold"/>
              </a:rPr>
              <a:t> y el </a:t>
            </a:r>
            <a:r>
              <a:rPr lang="en-US" sz="1600" dirty="0" err="1">
                <a:latin typeface="Neue Haas Grotesk Text Pro" panose="020B0504020202020204" pitchFamily="34" charset="77"/>
                <a:cs typeface="Hellix SemiBold"/>
              </a:rPr>
              <a:t>clima</a:t>
            </a:r>
            <a:r>
              <a:rPr lang="en-US" sz="1600" dirty="0">
                <a:latin typeface="Neue Haas Grotesk Text Pro" panose="020B0504020202020204" pitchFamily="34" charset="77"/>
                <a:cs typeface="Hellix SemiBold"/>
              </a:rPr>
              <a:t> fresco </a:t>
            </a:r>
            <a:r>
              <a:rPr lang="en-US" sz="1600" dirty="0" err="1">
                <a:latin typeface="Neue Haas Grotesk Text Pro" panose="020B0504020202020204" pitchFamily="34" charset="77"/>
                <a:cs typeface="Hellix SemiBold"/>
              </a:rPr>
              <a:t>producen</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estilos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medio con </a:t>
            </a:r>
            <a:r>
              <a:rPr lang="en-US" sz="1600" dirty="0" err="1">
                <a:latin typeface="Neue Haas Grotesk Text Pro" panose="020B0504020202020204" pitchFamily="34" charset="77"/>
                <a:cs typeface="Hellix SemiBold"/>
              </a:rPr>
              <a:t>sabores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ricos</a:t>
            </a:r>
            <a:r>
              <a:rPr lang="en-US" sz="1600" dirty="0">
                <a:latin typeface="Neue Haas Grotesk Text Pro" panose="020B0504020202020204" pitchFamily="34" charset="77"/>
                <a:cs typeface="Hellix SemiBold"/>
              </a:rPr>
              <a:t> de cereza y baya</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0" name="object 58">
            <a:extLst>
              <a:ext uri="{FF2B5EF4-FFF2-40B4-BE49-F238E27FC236}">
                <a16:creationId xmlns:a16="http://schemas.microsoft.com/office/drawing/2014/main" id="{8D263572-1DD6-B844-C7D4-65C1E4245D92}"/>
              </a:ext>
            </a:extLst>
          </p:cNvPr>
          <p:cNvSpPr txBox="1"/>
          <p:nvPr/>
        </p:nvSpPr>
        <p:spPr>
          <a:xfrm>
            <a:off x="7727865" y="3802726"/>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YARRA VALLEY</a:t>
            </a:r>
            <a:endParaRPr lang="en-US" sz="1600" b="1">
              <a:latin typeface="Neue Haas Grotesk Text Pro" panose="020B0504020202020204" pitchFamily="34" charset="77"/>
              <a:cs typeface="Hellix SemiBold"/>
            </a:endParaRPr>
          </a:p>
        </p:txBody>
      </p:sp>
      <p:sp>
        <p:nvSpPr>
          <p:cNvPr id="11" name="object 58">
            <a:extLst>
              <a:ext uri="{FF2B5EF4-FFF2-40B4-BE49-F238E27FC236}">
                <a16:creationId xmlns:a16="http://schemas.microsoft.com/office/drawing/2014/main" id="{54A9DA84-6623-6A4B-8C3F-5880C7D47E3B}"/>
              </a:ext>
            </a:extLst>
          </p:cNvPr>
          <p:cNvSpPr txBox="1"/>
          <p:nvPr/>
        </p:nvSpPr>
        <p:spPr>
          <a:xfrm>
            <a:off x="7727864" y="4062722"/>
            <a:ext cx="4121236" cy="1223733"/>
          </a:xfrm>
          <a:prstGeom prst="rect">
            <a:avLst/>
          </a:prstGeom>
        </p:spPr>
        <p:txBody>
          <a:bodyPr vert="horz" wrap="square" lIns="0" tIns="17145" rIns="0" bIns="0" rtlCol="0" anchor="t" anchorCtr="0">
            <a:spAutoFit/>
          </a:bodyPr>
          <a:lstStyle/>
          <a:p>
            <a:pPr>
              <a:lnSpc>
                <a:spcPct val="98000"/>
              </a:lnSpc>
            </a:pPr>
            <a:r>
              <a:rPr lang="en-US" sz="1600" dirty="0">
                <a:ea typeface="+mn-lt"/>
                <a:cs typeface="+mn-lt"/>
              </a:rPr>
              <a:t>Presenta </a:t>
            </a:r>
            <a:r>
              <a:rPr lang="en-US" sz="1600" dirty="0" err="1">
                <a:ea typeface="+mn-lt"/>
                <a:cs typeface="+mn-lt"/>
              </a:rPr>
              <a:t>diversos</a:t>
            </a:r>
            <a:r>
              <a:rPr lang="en-US" sz="1600" dirty="0">
                <a:ea typeface="+mn-lt"/>
                <a:cs typeface="+mn-lt"/>
              </a:rPr>
              <a:t> </a:t>
            </a:r>
            <a:r>
              <a:rPr lang="en-US" sz="1600" dirty="0" err="1">
                <a:ea typeface="+mn-lt"/>
                <a:cs typeface="+mn-lt"/>
              </a:rPr>
              <a:t>matices</a:t>
            </a:r>
            <a:r>
              <a:rPr lang="en-US" sz="1600" dirty="0">
                <a:ea typeface="+mn-lt"/>
                <a:cs typeface="+mn-lt"/>
              </a:rPr>
              <a:t> </a:t>
            </a:r>
            <a:r>
              <a:rPr lang="en-US" sz="1600" dirty="0" err="1">
                <a:ea typeface="+mn-lt"/>
                <a:cs typeface="+mn-lt"/>
              </a:rPr>
              <a:t>debido</a:t>
            </a:r>
            <a:r>
              <a:rPr lang="en-US" sz="1600" dirty="0">
                <a:ea typeface="+mn-lt"/>
                <a:cs typeface="+mn-lt"/>
              </a:rPr>
              <a:t> a las </a:t>
            </a:r>
            <a:r>
              <a:rPr lang="en-US" sz="1600" dirty="0" err="1">
                <a:ea typeface="+mn-lt"/>
                <a:cs typeface="+mn-lt"/>
              </a:rPr>
              <a:t>diferentes</a:t>
            </a:r>
            <a:r>
              <a:rPr lang="en-US" sz="1600" dirty="0">
                <a:ea typeface="+mn-lt"/>
                <a:cs typeface="+mn-lt"/>
              </a:rPr>
              <a:t> altitudes y </a:t>
            </a:r>
            <a:r>
              <a:rPr lang="en-US" sz="1600" dirty="0" err="1">
                <a:ea typeface="+mn-lt"/>
                <a:cs typeface="+mn-lt"/>
              </a:rPr>
              <a:t>orientaciones</a:t>
            </a:r>
            <a:r>
              <a:rPr lang="en-US" sz="1600" dirty="0">
                <a:ea typeface="+mn-lt"/>
                <a:cs typeface="+mn-lt"/>
              </a:rPr>
              <a:t>; </a:t>
            </a:r>
            <a:r>
              <a:rPr lang="en-US" sz="1600" dirty="0" err="1">
                <a:ea typeface="+mn-lt"/>
                <a:cs typeface="+mn-lt"/>
              </a:rPr>
              <a:t>por</a:t>
            </a:r>
            <a:r>
              <a:rPr lang="en-US" sz="1600" dirty="0">
                <a:ea typeface="+mn-lt"/>
                <a:cs typeface="+mn-lt"/>
              </a:rPr>
              <a:t> lo general, es de </a:t>
            </a:r>
            <a:r>
              <a:rPr lang="en-US" sz="1600" dirty="0" err="1">
                <a:ea typeface="+mn-lt"/>
                <a:cs typeface="+mn-lt"/>
              </a:rPr>
              <a:t>cuerpo</a:t>
            </a:r>
            <a:r>
              <a:rPr lang="en-US" sz="1600" dirty="0">
                <a:ea typeface="+mn-lt"/>
                <a:cs typeface="+mn-lt"/>
              </a:rPr>
              <a:t> ligero a medio, con </a:t>
            </a:r>
            <a:r>
              <a:rPr lang="en-US" sz="1600" dirty="0" err="1">
                <a:ea typeface="+mn-lt"/>
                <a:cs typeface="+mn-lt"/>
              </a:rPr>
              <a:t>sabores</a:t>
            </a:r>
            <a:r>
              <a:rPr lang="en-US" sz="1600" dirty="0">
                <a:ea typeface="+mn-lt"/>
                <a:cs typeface="+mn-lt"/>
              </a:rPr>
              <a:t> a cereza, </a:t>
            </a:r>
            <a:r>
              <a:rPr lang="en-US" sz="1600" dirty="0" err="1">
                <a:ea typeface="+mn-lt"/>
                <a:cs typeface="+mn-lt"/>
              </a:rPr>
              <a:t>fresa</a:t>
            </a:r>
            <a:r>
              <a:rPr lang="en-US" sz="1600" dirty="0">
                <a:ea typeface="+mn-lt"/>
                <a:cs typeface="+mn-lt"/>
              </a:rPr>
              <a:t> y ciruela</a:t>
            </a:r>
            <a:endParaRPr lang="en-US" dirty="0"/>
          </a:p>
          <a:p>
            <a:pPr>
              <a:lnSpc>
                <a:spcPct val="98000"/>
              </a:lnSpc>
              <a:buClr>
                <a:srgbClr val="F40000"/>
              </a:buClr>
            </a:pPr>
            <a:endParaRPr lang="en-US" sz="1600" dirty="0">
              <a:latin typeface="Neue Haas Grotesk Text Pro" panose="020B0504020202020204" pitchFamily="34" charset="77"/>
              <a:cs typeface="Hellix SemiBold"/>
            </a:endParaRPr>
          </a:p>
        </p:txBody>
      </p:sp>
      <p:pic>
        <p:nvPicPr>
          <p:cNvPr id="12" name="Picture Placeholder 8">
            <a:extLst>
              <a:ext uri="{FF2B5EF4-FFF2-40B4-BE49-F238E27FC236}">
                <a16:creationId xmlns:a16="http://schemas.microsoft.com/office/drawing/2014/main" id="{3B73C61F-AC13-7586-3262-774F1DB070EF}"/>
              </a:ext>
            </a:extLst>
          </p:cNvPr>
          <p:cNvPicPr>
            <a:picLocks noChangeAspect="1"/>
          </p:cNvPicPr>
          <p:nvPr/>
        </p:nvPicPr>
        <p:blipFill>
          <a:blip r:embed="rId2" cstate="screen">
            <a:extLst>
              <a:ext uri="{28A0092B-C50C-407E-A947-70E740481C1C}">
                <a14:useLocalDpi xmlns:a14="http://schemas.microsoft.com/office/drawing/2010/main"/>
              </a:ext>
            </a:extLst>
          </a:blip>
          <a:srcRect l="8009" r="8009"/>
          <a:stretch/>
        </p:blipFill>
        <p:spPr>
          <a:xfrm>
            <a:off x="5187274" y="474127"/>
            <a:ext cx="2114328" cy="6400800"/>
          </a:xfrm>
          <a:prstGeom prst="rect">
            <a:avLst/>
          </a:prstGeom>
        </p:spPr>
      </p:pic>
      <p:sp>
        <p:nvSpPr>
          <p:cNvPr id="13" name="object 10">
            <a:extLst>
              <a:ext uri="{FF2B5EF4-FFF2-40B4-BE49-F238E27FC236}">
                <a16:creationId xmlns:a16="http://schemas.microsoft.com/office/drawing/2014/main" id="{D3524000-460B-67AA-014D-34D79392D70D}"/>
              </a:ext>
            </a:extLst>
          </p:cNvPr>
          <p:cNvSpPr txBox="1"/>
          <p:nvPr/>
        </p:nvSpPr>
        <p:spPr>
          <a:xfrm rot="16200000">
            <a:off x="3985515" y="403841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PINOT NOIR</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410431264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6C6D7CD-855F-45D5-B346-71223F407688}"/>
              </a:ext>
            </a:extLst>
          </p:cNvPr>
          <p:cNvSpPr txBox="1"/>
          <p:nvPr/>
        </p:nvSpPr>
        <p:spPr>
          <a:xfrm>
            <a:off x="1480874" y="3506316"/>
            <a:ext cx="4939976" cy="352302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Bef>
                <a:spcPts val="800"/>
              </a:spcBef>
            </a:pPr>
            <a:endParaRPr lang="en-US" sz="1600">
              <a:solidFill>
                <a:schemeClr val="bg1"/>
              </a:solidFill>
              <a:latin typeface="Neue Haas Grotesk Text Pro" panose="020B0504020202020204" pitchFamily="34" charset="77"/>
            </a:endParaRPr>
          </a:p>
        </p:txBody>
      </p:sp>
      <p:sp>
        <p:nvSpPr>
          <p:cNvPr id="2" name="object 4">
            <a:extLst>
              <a:ext uri="{FF2B5EF4-FFF2-40B4-BE49-F238E27FC236}">
                <a16:creationId xmlns:a16="http://schemas.microsoft.com/office/drawing/2014/main" id="{57CE5D63-59C4-C391-8D71-CEE501EF727A}"/>
              </a:ext>
            </a:extLst>
          </p:cNvPr>
          <p:cNvSpPr txBox="1"/>
          <p:nvPr/>
        </p:nvSpPr>
        <p:spPr>
          <a:xfrm>
            <a:off x="620175" y="1568901"/>
            <a:ext cx="4332825" cy="907601"/>
          </a:xfrm>
          <a:prstGeom prst="rect">
            <a:avLst/>
          </a:prstGeom>
        </p:spPr>
        <p:txBody>
          <a:bodyPr vert="horz" wrap="square" lIns="0" tIns="11521" rIns="0" bIns="0" rtlCol="0">
            <a:noAutofit/>
          </a:bodyPr>
          <a:lstStyle/>
          <a:p>
            <a:pPr defTabSz="914453">
              <a:lnSpc>
                <a:spcPct val="80000"/>
              </a:lnSpc>
              <a:defRPr/>
            </a:pPr>
            <a:r>
              <a:rPr lang="en-AU" sz="3200" cap="all" dirty="0">
                <a:solidFill>
                  <a:schemeClr val="accent5"/>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rPr>
              <a:t>EL RENACIMIENTO DE UN CLÁSICO</a:t>
            </a:r>
          </a:p>
          <a:p>
            <a:pPr defTabSz="914453">
              <a:lnSpc>
                <a:spcPct val="80000"/>
              </a:lnSpc>
              <a:defRPr/>
            </a:pPr>
            <a:endParaRPr lang="en-AU" sz="3200" cap="all" dirty="0">
              <a:solidFill>
                <a:schemeClr val="accent5"/>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13" name="Picture Placeholder 12" descr="A bunch of grapes on a vine&#10;&#10;Description automatically generated">
            <a:extLst>
              <a:ext uri="{FF2B5EF4-FFF2-40B4-BE49-F238E27FC236}">
                <a16:creationId xmlns:a16="http://schemas.microsoft.com/office/drawing/2014/main" id="{9F159C8C-3DD5-37E8-60E1-06B1F73046E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16197" r="16197"/>
          <a:stretch>
            <a:fillRect/>
          </a:stretch>
        </p:blipFill>
        <p:spPr/>
      </p:pic>
      <p:sp>
        <p:nvSpPr>
          <p:cNvPr id="9" name="Title 8">
            <a:extLst>
              <a:ext uri="{FF2B5EF4-FFF2-40B4-BE49-F238E27FC236}">
                <a16:creationId xmlns:a16="http://schemas.microsoft.com/office/drawing/2014/main" id="{37E7D677-0764-ACA2-00D9-D00CF6F8B185}"/>
              </a:ext>
            </a:extLst>
          </p:cNvPr>
          <p:cNvSpPr>
            <a:spLocks noGrp="1"/>
          </p:cNvSpPr>
          <p:nvPr>
            <p:ph type="title"/>
          </p:nvPr>
        </p:nvSpPr>
        <p:spPr>
          <a:xfrm>
            <a:off x="620175" y="800033"/>
            <a:ext cx="5402508" cy="768868"/>
          </a:xfrm>
        </p:spPr>
        <p:txBody>
          <a:bodyPr/>
          <a:lstStyle/>
          <a:p>
            <a:r>
              <a:rPr lang="en-US" sz="5400">
                <a:solidFill>
                  <a:schemeClr val="accent4"/>
                </a:solidFill>
              </a:rPr>
              <a:t>GRENACHE</a:t>
            </a:r>
          </a:p>
        </p:txBody>
      </p:sp>
      <p:sp>
        <p:nvSpPr>
          <p:cNvPr id="11" name="Text Placeholder 10">
            <a:extLst>
              <a:ext uri="{FF2B5EF4-FFF2-40B4-BE49-F238E27FC236}">
                <a16:creationId xmlns:a16="http://schemas.microsoft.com/office/drawing/2014/main" id="{CCC2C95B-6AD6-C3BE-E379-81A209007774}"/>
              </a:ext>
            </a:extLst>
          </p:cNvPr>
          <p:cNvSpPr>
            <a:spLocks noGrp="1"/>
          </p:cNvSpPr>
          <p:nvPr>
            <p:ph type="body" sz="quarter" idx="11"/>
          </p:nvPr>
        </p:nvSpPr>
        <p:spPr>
          <a:xfrm>
            <a:off x="620175" y="2813558"/>
            <a:ext cx="4497925" cy="3244409"/>
          </a:xfrm>
        </p:spPr>
        <p:txBody>
          <a:bodyPr vert="horz" lIns="0" tIns="0" rIns="0" bIns="0" rtlCol="0" anchor="t">
            <a:noAutofit/>
          </a:bodyPr>
          <a:lstStyle/>
          <a:p>
            <a:pPr marL="285750" indent="-285750">
              <a:spcBef>
                <a:spcPts val="800"/>
              </a:spcBef>
              <a:buClr>
                <a:schemeClr val="accent5"/>
              </a:buClr>
              <a:buFont typeface="Arial" panose="020B0604020202020204" pitchFamily="34" charset="0"/>
              <a:buChar char="•"/>
            </a:pPr>
            <a:r>
              <a:rPr lang="en-US" sz="1600" dirty="0">
                <a:latin typeface="Neue Haas Grotesk Text Pro"/>
                <a:ea typeface="Inter Display"/>
                <a:cs typeface="Inter Display"/>
              </a:rPr>
              <a:t>Una de las variedades originales plantadas en Australia </a:t>
            </a:r>
          </a:p>
          <a:p>
            <a:pPr marL="285750" indent="-285750">
              <a:spcBef>
                <a:spcPts val="800"/>
              </a:spcBef>
              <a:buClr>
                <a:schemeClr val="accent5"/>
              </a:buClr>
              <a:buFont typeface="Arial" panose="020B0604020202020204" pitchFamily="34" charset="0"/>
              <a:buChar char="•"/>
            </a:pPr>
            <a:r>
              <a:rPr lang="en-US" sz="1600" dirty="0">
                <a:latin typeface="Neue Haas Grotesk Text Pro"/>
                <a:ea typeface="Inter Display"/>
                <a:cs typeface="Inter Display"/>
              </a:rPr>
              <a:t>Australia </a:t>
            </a:r>
            <a:r>
              <a:rPr lang="en-US" sz="1600" dirty="0" err="1">
                <a:latin typeface="Neue Haas Grotesk Text Pro"/>
                <a:ea typeface="Inter Display"/>
                <a:cs typeface="Inter Display"/>
              </a:rPr>
              <a:t>tiene</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algunas</a:t>
            </a:r>
            <a:r>
              <a:rPr lang="en-US" sz="1600" dirty="0">
                <a:latin typeface="Neue Haas Grotesk Text Pro"/>
                <a:ea typeface="Inter Display"/>
                <a:cs typeface="Inter Display"/>
              </a:rPr>
              <a:t> de las </a:t>
            </a:r>
            <a:r>
              <a:rPr lang="en-US" sz="1600" dirty="0" err="1">
                <a:latin typeface="Neue Haas Grotesk Text Pro"/>
                <a:ea typeface="Inter Display"/>
                <a:cs typeface="Inter Display"/>
              </a:rPr>
              <a:t>cepas</a:t>
            </a:r>
            <a:r>
              <a:rPr lang="en-US" sz="1600" dirty="0">
                <a:latin typeface="Neue Haas Grotesk Text Pro"/>
                <a:ea typeface="Inter Display"/>
                <a:cs typeface="Inter Display"/>
              </a:rPr>
              <a:t> de Grenache </a:t>
            </a:r>
            <a:r>
              <a:rPr lang="en-US" sz="1600" dirty="0" err="1">
                <a:latin typeface="Neue Haas Grotesk Text Pro"/>
                <a:ea typeface="Inter Display"/>
                <a:cs typeface="Inter Display"/>
              </a:rPr>
              <a:t>más</a:t>
            </a:r>
            <a:r>
              <a:rPr lang="en-US" sz="1600" dirty="0">
                <a:latin typeface="Neue Haas Grotesk Text Pro"/>
                <a:ea typeface="Inter Display"/>
                <a:cs typeface="Inter Display"/>
              </a:rPr>
              <a:t> antiguas del mundo </a:t>
            </a:r>
          </a:p>
          <a:p>
            <a:pPr marL="285750" indent="-285750">
              <a:spcBef>
                <a:spcPts val="800"/>
              </a:spcBef>
              <a:buClr>
                <a:schemeClr val="accent5"/>
              </a:buClr>
              <a:buFont typeface="Arial" panose="020B0604020202020204" pitchFamily="34" charset="0"/>
              <a:buChar char="•"/>
            </a:pPr>
            <a:r>
              <a:rPr lang="en-US" sz="1600" dirty="0">
                <a:latin typeface="Neue Haas Grotesk Text Pro"/>
                <a:ea typeface="Inter Display"/>
                <a:cs typeface="Inter Display"/>
              </a:rPr>
              <a:t>Una uva </a:t>
            </a:r>
            <a:r>
              <a:rPr lang="en-US" sz="1600" dirty="0" err="1">
                <a:latin typeface="Neue Haas Grotesk Text Pro"/>
                <a:ea typeface="Inter Display"/>
                <a:cs typeface="Inter Display"/>
              </a:rPr>
              <a:t>muy</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productiva</a:t>
            </a:r>
            <a:r>
              <a:rPr lang="en-US" sz="1600" dirty="0">
                <a:latin typeface="Neue Haas Grotesk Text Pro"/>
                <a:ea typeface="Inter Display"/>
                <a:cs typeface="Inter Display"/>
              </a:rPr>
              <a:t> y </a:t>
            </a:r>
            <a:r>
              <a:rPr lang="en-US" sz="1600" dirty="0" err="1">
                <a:latin typeface="Neue Haas Grotesk Text Pro"/>
                <a:ea typeface="Inter Display"/>
                <a:cs typeface="Inter Display"/>
              </a:rPr>
              <a:t>fiable</a:t>
            </a:r>
            <a:r>
              <a:rPr lang="en-US" sz="1600" dirty="0">
                <a:latin typeface="Neue Haas Grotesk Text Pro"/>
                <a:ea typeface="Inter Display"/>
                <a:cs typeface="Inter Display"/>
              </a:rPr>
              <a:t>, algo </a:t>
            </a:r>
            <a:r>
              <a:rPr lang="en-US" sz="1600" dirty="0" err="1">
                <a:latin typeface="Neue Haas Grotesk Text Pro"/>
                <a:ea typeface="Inter Display"/>
                <a:cs typeface="Inter Display"/>
              </a:rPr>
              <a:t>pasada</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por</a:t>
            </a:r>
            <a:r>
              <a:rPr lang="en-US" sz="1600" dirty="0">
                <a:latin typeface="Neue Haas Grotesk Text Pro"/>
                <a:ea typeface="Inter Display"/>
                <a:cs typeface="Inter Display"/>
              </a:rPr>
              <a:t> alto </a:t>
            </a:r>
            <a:r>
              <a:rPr lang="en-US" sz="1600" dirty="0" err="1">
                <a:latin typeface="Neue Haas Grotesk Text Pro"/>
                <a:ea typeface="Inter Display"/>
                <a:cs typeface="Inter Display"/>
              </a:rPr>
              <a:t>en</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los</a:t>
            </a:r>
            <a:r>
              <a:rPr lang="en-US" sz="1600" dirty="0">
                <a:latin typeface="Neue Haas Grotesk Text Pro"/>
                <a:ea typeface="Inter Display"/>
                <a:cs typeface="Inter Display"/>
              </a:rPr>
              <a:t> primeros </a:t>
            </a:r>
            <a:r>
              <a:rPr lang="en-US" sz="1600" dirty="0" err="1">
                <a:latin typeface="Neue Haas Grotesk Text Pro"/>
                <a:ea typeface="Inter Display"/>
                <a:cs typeface="Inter Display"/>
              </a:rPr>
              <a:t>años</a:t>
            </a:r>
            <a:r>
              <a:rPr lang="en-US" sz="1600" dirty="0">
                <a:latin typeface="Neue Haas Grotesk Text Pro"/>
                <a:ea typeface="Inter Display"/>
                <a:cs typeface="Inter Display"/>
              </a:rPr>
              <a:t> </a:t>
            </a:r>
            <a:endParaRPr lang="en-US" sz="1600"/>
          </a:p>
          <a:p>
            <a:pPr marL="285750" indent="-285750">
              <a:spcBef>
                <a:spcPts val="800"/>
              </a:spcBef>
              <a:buClr>
                <a:schemeClr val="accent5"/>
              </a:buClr>
              <a:buFont typeface="Arial" panose="020B0604020202020204" pitchFamily="34" charset="0"/>
              <a:buChar char="•"/>
            </a:pPr>
            <a:r>
              <a:rPr lang="en-US" sz="1600" dirty="0">
                <a:latin typeface="Neue Haas Grotesk Text Pro"/>
                <a:ea typeface="Inter Display"/>
                <a:cs typeface="Inter Display"/>
              </a:rPr>
              <a:t>Hoy </a:t>
            </a:r>
            <a:r>
              <a:rPr lang="en-US" sz="1600" dirty="0" err="1">
                <a:latin typeface="Neue Haas Grotesk Text Pro"/>
                <a:ea typeface="Inter Display"/>
                <a:cs typeface="Inter Display"/>
              </a:rPr>
              <a:t>en</a:t>
            </a:r>
            <a:r>
              <a:rPr lang="en-US" sz="1600" dirty="0">
                <a:latin typeface="Neue Haas Grotesk Text Pro"/>
                <a:ea typeface="Inter Display"/>
                <a:cs typeface="Inter Display"/>
              </a:rPr>
              <a:t> día </a:t>
            </a:r>
            <a:r>
              <a:rPr lang="en-US" sz="1600" dirty="0" err="1">
                <a:latin typeface="Neue Haas Grotesk Text Pro"/>
                <a:ea typeface="Inter Display"/>
                <a:cs typeface="Inter Display"/>
              </a:rPr>
              <a:t>vive</a:t>
            </a:r>
            <a:r>
              <a:rPr lang="en-US" sz="1600" dirty="0">
                <a:latin typeface="Neue Haas Grotesk Text Pro"/>
                <a:ea typeface="Inter Display"/>
                <a:cs typeface="Inter Display"/>
              </a:rPr>
              <a:t> un </a:t>
            </a:r>
            <a:r>
              <a:rPr lang="en-US" sz="1600" dirty="0" err="1">
                <a:latin typeface="Neue Haas Grotesk Text Pro"/>
                <a:ea typeface="Inter Display"/>
                <a:cs typeface="Inter Display"/>
              </a:rPr>
              <a:t>resurgimiento</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ya</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que</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los</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viticultores</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reconocen</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su</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apasionante</a:t>
            </a:r>
            <a:r>
              <a:rPr lang="en-US" sz="1600" dirty="0">
                <a:latin typeface="Neue Haas Grotesk Text Pro"/>
                <a:ea typeface="Inter Display"/>
                <a:cs typeface="Inter Display"/>
              </a:rPr>
              <a:t> </a:t>
            </a:r>
            <a:r>
              <a:rPr lang="en-US" sz="1600" dirty="0" err="1">
                <a:latin typeface="Neue Haas Grotesk Text Pro"/>
                <a:ea typeface="Inter Display"/>
                <a:cs typeface="Inter Display"/>
              </a:rPr>
              <a:t>potencial</a:t>
            </a:r>
            <a:endParaRPr lang="en-US" dirty="0" err="1">
              <a:latin typeface="Neue Haas Grotesk Text Pro"/>
              <a:ea typeface="Inter Display"/>
              <a:cs typeface="Inter Display"/>
            </a:endParaRPr>
          </a:p>
          <a:p>
            <a:pPr marL="285750" indent="-285750">
              <a:spcBef>
                <a:spcPts val="800"/>
              </a:spcBef>
              <a:buClr>
                <a:schemeClr val="accent5"/>
              </a:buClr>
              <a:buFont typeface="Arial" panose="020B0604020202020204" pitchFamily="34" charset="0"/>
              <a:buChar char="•"/>
            </a:pPr>
            <a:endParaRPr lang="en-US" sz="1600" dirty="0"/>
          </a:p>
        </p:txBody>
      </p:sp>
    </p:spTree>
    <p:extLst>
      <p:ext uri="{BB962C8B-B14F-4D97-AF65-F5344CB8AC3E}">
        <p14:creationId xmlns:p14="http://schemas.microsoft.com/office/powerpoint/2010/main" val="2125851332"/>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5D031B7C-F261-3814-A42E-956330115537}"/>
              </a:ext>
            </a:extLst>
          </p:cNvPr>
          <p:cNvCxnSpPr>
            <a:cxnSpLocks/>
          </p:cNvCxnSpPr>
          <p:nvPr/>
        </p:nvCxnSpPr>
        <p:spPr>
          <a:xfrm>
            <a:off x="6283354" y="3291905"/>
            <a:ext cx="112412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AFF53F5-9609-3F97-4363-024B4803D8FF}"/>
              </a:ext>
            </a:extLst>
          </p:cNvPr>
          <p:cNvCxnSpPr>
            <a:cxnSpLocks/>
          </p:cNvCxnSpPr>
          <p:nvPr/>
        </p:nvCxnSpPr>
        <p:spPr>
          <a:xfrm>
            <a:off x="6283354" y="5087149"/>
            <a:ext cx="112412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60DFE35-271B-1834-98E1-2074BE7F1DEA}"/>
              </a:ext>
            </a:extLst>
          </p:cNvPr>
          <p:cNvCxnSpPr>
            <a:cxnSpLocks/>
          </p:cNvCxnSpPr>
          <p:nvPr/>
        </p:nvCxnSpPr>
        <p:spPr>
          <a:xfrm>
            <a:off x="2510448" y="4889590"/>
            <a:ext cx="3485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a:xfrm>
            <a:off x="512377" y="584487"/>
            <a:ext cx="5770977" cy="1325562"/>
          </a:xfrm>
        </p:spPr>
        <p:txBody>
          <a:bodyPr/>
          <a:lstStyle/>
          <a:p>
            <a:r>
              <a:rPr lang="en-US" sz="4400" dirty="0">
                <a:solidFill>
                  <a:schemeClr val="accent4"/>
                </a:solidFill>
              </a:rPr>
              <a:t>ESTILOS Y </a:t>
            </a:r>
            <a:br>
              <a:rPr lang="en-US" sz="4400" dirty="0">
                <a:solidFill>
                  <a:schemeClr val="accent4"/>
                </a:solidFill>
              </a:rPr>
            </a:br>
            <a:r>
              <a:rPr lang="en-US" sz="4400" dirty="0">
                <a:solidFill>
                  <a:schemeClr val="accent4"/>
                </a:solidFill>
              </a:rPr>
              <a:t>CARACTERÍSTICAS</a:t>
            </a:r>
          </a:p>
        </p:txBody>
      </p:sp>
      <p:sp>
        <p:nvSpPr>
          <p:cNvPr id="6" name="object 58">
            <a:extLst>
              <a:ext uri="{FF2B5EF4-FFF2-40B4-BE49-F238E27FC236}">
                <a16:creationId xmlns:a16="http://schemas.microsoft.com/office/drawing/2014/main" id="{90574801-844C-B739-DDAD-5772BACF8B62}"/>
              </a:ext>
            </a:extLst>
          </p:cNvPr>
          <p:cNvSpPr txBox="1"/>
          <p:nvPr/>
        </p:nvSpPr>
        <p:spPr>
          <a:xfrm>
            <a:off x="3203179" y="5590321"/>
            <a:ext cx="1324141" cy="766813"/>
          </a:xfrm>
          <a:prstGeom prst="rect">
            <a:avLst/>
          </a:prstGeom>
        </p:spPr>
        <p:txBody>
          <a:bodyPr vert="horz" wrap="square" lIns="0" tIns="17145" rIns="0" bIns="0" rtlCol="0" anchor="t" anchorCtr="0">
            <a:spAutoFit/>
          </a:bodyPr>
          <a:lstStyle/>
          <a:p>
            <a:pPr marL="285750" indent="-285750">
              <a:lnSpc>
                <a:spcPct val="98000"/>
              </a:lnSpc>
              <a:spcAft>
                <a:spcPts val="100"/>
              </a:spcAft>
              <a:buClr>
                <a:schemeClr val="accent4"/>
              </a:buClr>
              <a:buFont typeface="Arial" panose="020B0604020202020204" pitchFamily="34" charset="0"/>
              <a:buChar char="•"/>
            </a:pPr>
            <a:r>
              <a:rPr lang="en-AU" sz="1600" dirty="0">
                <a:latin typeface="Neue Haas Grotesk Text Pro" panose="020B0504020202020204" pitchFamily="34" charset="77"/>
                <a:cs typeface="Hellix SemiBold"/>
              </a:rPr>
              <a:t>Cereza</a:t>
            </a:r>
          </a:p>
          <a:p>
            <a:pPr marL="285750" indent="-285750">
              <a:lnSpc>
                <a:spcPct val="98000"/>
              </a:lnSpc>
              <a:spcAft>
                <a:spcPts val="100"/>
              </a:spcAft>
              <a:buClr>
                <a:schemeClr val="accent4"/>
              </a:buClr>
              <a:buFont typeface="Arial" panose="020B0604020202020204" pitchFamily="34" charset="0"/>
              <a:buChar char="•"/>
            </a:pPr>
            <a:r>
              <a:rPr lang="en-AU" sz="1600" dirty="0">
                <a:latin typeface="Neue Haas Grotesk Text Pro" panose="020B0504020202020204" pitchFamily="34" charset="77"/>
                <a:cs typeface="Hellix SemiBold"/>
              </a:rPr>
              <a:t>Baya</a:t>
            </a:r>
          </a:p>
          <a:p>
            <a:pPr marL="285750" indent="-285750">
              <a:lnSpc>
                <a:spcPct val="98000"/>
              </a:lnSpc>
              <a:spcAft>
                <a:spcPts val="100"/>
              </a:spcAft>
              <a:buClr>
                <a:schemeClr val="accent4"/>
              </a:buClr>
              <a:buFont typeface="Arial" panose="020B0604020202020204" pitchFamily="34" charset="0"/>
              <a:buChar char="•"/>
            </a:pPr>
            <a:r>
              <a:rPr lang="en-AU" sz="1600" dirty="0" err="1">
                <a:latin typeface="Neue Haas Grotesk Text Pro" panose="020B0504020202020204" pitchFamily="34" charset="77"/>
                <a:cs typeface="Hellix SemiBold"/>
              </a:rPr>
              <a:t>Especias</a:t>
            </a:r>
            <a:endParaRPr lang="en-AU" sz="1600" dirty="0">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2B4707A3-8D47-92B0-139A-8F1BB933B402}"/>
              </a:ext>
            </a:extLst>
          </p:cNvPr>
          <p:cNvSpPr txBox="1"/>
          <p:nvPr/>
        </p:nvSpPr>
        <p:spPr>
          <a:xfrm>
            <a:off x="512377" y="1910049"/>
            <a:ext cx="4961323" cy="2184059"/>
          </a:xfrm>
          <a:prstGeom prst="rect">
            <a:avLst/>
          </a:prstGeom>
        </p:spPr>
        <p:txBody>
          <a:bodyPr vert="horz" wrap="square" lIns="0" tIns="17145" rIns="0" bIns="0" rtlCol="0" anchor="ctr" anchorCtr="0">
            <a:spAutoFit/>
          </a:bodyPr>
          <a:lstStyle/>
          <a:p>
            <a:pPr marL="285750" indent="-285750">
              <a:lnSpc>
                <a:spcPct val="90000"/>
              </a:lnSpc>
              <a:spcAft>
                <a:spcPts val="1200"/>
              </a:spcAft>
              <a:buClr>
                <a:schemeClr val="accent4"/>
              </a:buClr>
              <a:buFont typeface="Arial" panose="020B0604020202020204" pitchFamily="34" charset="0"/>
              <a:buChar char="•"/>
            </a:pPr>
            <a:r>
              <a:rPr lang="en-US" sz="1600" dirty="0">
                <a:ea typeface="+mn-lt"/>
                <a:cs typeface="+mn-lt"/>
              </a:rPr>
              <a:t>Por lo general, de </a:t>
            </a:r>
            <a:r>
              <a:rPr lang="en-US" sz="1600" dirty="0" err="1">
                <a:ea typeface="+mn-lt"/>
                <a:cs typeface="+mn-lt"/>
              </a:rPr>
              <a:t>cuerpo</a:t>
            </a:r>
            <a:r>
              <a:rPr lang="en-US" sz="1600" dirty="0">
                <a:ea typeface="+mn-lt"/>
                <a:cs typeface="+mn-lt"/>
              </a:rPr>
              <a:t> medio a </a:t>
            </a:r>
            <a:r>
              <a:rPr lang="en-US" sz="1600" dirty="0" err="1">
                <a:ea typeface="+mn-lt"/>
                <a:cs typeface="+mn-lt"/>
              </a:rPr>
              <a:t>completo</a:t>
            </a:r>
            <a:endParaRPr lang="en-US" dirty="0" err="1"/>
          </a:p>
          <a:p>
            <a:pPr marL="285750" indent="-285750">
              <a:lnSpc>
                <a:spcPct val="90000"/>
              </a:lnSpc>
              <a:spcAft>
                <a:spcPts val="1200"/>
              </a:spcAft>
              <a:buClr>
                <a:schemeClr val="accent4"/>
              </a:buClr>
              <a:buFont typeface="Arial" panose="020B0604020202020204" pitchFamily="34" charset="0"/>
              <a:buChar char="•"/>
            </a:pPr>
            <a:r>
              <a:rPr lang="en-US" sz="1600" dirty="0">
                <a:latin typeface="Neue Haas Grotesk Text Pro"/>
                <a:cs typeface="Hellix SemiBold"/>
              </a:rPr>
              <a:t>Vino perfumado y elegante que se puede consumir con comida </a:t>
            </a:r>
          </a:p>
          <a:p>
            <a:pPr marL="285750" indent="-285750">
              <a:lnSpc>
                <a:spcPct val="90000"/>
              </a:lnSpc>
              <a:spcAft>
                <a:spcPts val="1200"/>
              </a:spcAft>
              <a:buClr>
                <a:schemeClr val="accent4"/>
              </a:buClr>
              <a:buFont typeface="Arial" panose="020B0604020202020204" pitchFamily="34" charset="0"/>
              <a:buChar char="•"/>
            </a:pPr>
            <a:r>
              <a:rPr lang="en-US" sz="1600" dirty="0">
                <a:latin typeface="Neue Haas Grotesk Text Pro"/>
              </a:rPr>
              <a:t>Los estilos de hoy en día varían de vinos ricos e intensos a vinos más ligeros y  brillantes</a:t>
            </a:r>
          </a:p>
          <a:p>
            <a:pPr marL="285750" indent="-285750">
              <a:lnSpc>
                <a:spcPct val="90000"/>
              </a:lnSpc>
              <a:spcAft>
                <a:spcPts val="1200"/>
              </a:spcAft>
              <a:buClr>
                <a:schemeClr val="accent4"/>
              </a:buClr>
              <a:buFont typeface="Arial" panose="020B0604020202020204" pitchFamily="34" charset="0"/>
              <a:buChar char="•"/>
            </a:pPr>
            <a:endParaRPr lang="en-US" sz="1600" dirty="0">
              <a:latin typeface="Neue Haas Grotesk Text Pro" panose="020B0504020202020204" pitchFamily="34" charset="77"/>
            </a:endParaRPr>
          </a:p>
          <a:p>
            <a:pPr marL="285750" indent="-285750">
              <a:lnSpc>
                <a:spcPct val="90000"/>
              </a:lnSpc>
              <a:buClr>
                <a:schemeClr val="accent4"/>
              </a:buClr>
              <a:buFont typeface="Arial" panose="020B0604020202020204" pitchFamily="34" charset="0"/>
              <a:buChar char="•"/>
            </a:pPr>
            <a:endParaRPr lang="en-US" sz="1600" dirty="0">
              <a:latin typeface="Neue Haas Grotesk Text Pro" panose="020B0504020202020204" pitchFamily="34" charset="77"/>
              <a:cs typeface="Hellix SemiBold"/>
            </a:endParaRPr>
          </a:p>
        </p:txBody>
      </p:sp>
      <p:sp>
        <p:nvSpPr>
          <p:cNvPr id="10" name="Title 1">
            <a:extLst>
              <a:ext uri="{FF2B5EF4-FFF2-40B4-BE49-F238E27FC236}">
                <a16:creationId xmlns:a16="http://schemas.microsoft.com/office/drawing/2014/main" id="{CAA4951C-8201-C66C-4634-13F198D8251E}"/>
              </a:ext>
            </a:extLst>
          </p:cNvPr>
          <p:cNvSpPr txBox="1"/>
          <p:nvPr/>
        </p:nvSpPr>
        <p:spPr>
          <a:xfrm>
            <a:off x="7621160" y="957053"/>
            <a:ext cx="5142340" cy="665685"/>
          </a:xfrm>
          <a:prstGeom prst="rect">
            <a:avLst/>
          </a:prstGeom>
        </p:spPr>
        <p:txBody>
          <a:bodyPr vert="horz" lIns="0" tIns="0" rIns="0" bIns="0" rtlCol="0" anchor="t" anchorCtr="0">
            <a:noAutofit/>
          </a:bodyPr>
          <a:lstStyle>
            <a:lvl1pPr algn="l" defTabSz="914453" rtl="0" eaLnBrk="1" latinLnBrk="0" hangingPunct="1">
              <a:lnSpc>
                <a:spcPct val="80000"/>
              </a:lnSpc>
              <a:spcBef>
                <a:spcPct val="0"/>
              </a:spcBef>
              <a:buNone/>
              <a:defRPr sz="5443" b="0" i="0" kern="1200" cap="all" baseline="0">
                <a:solidFill>
                  <a:schemeClr val="accent1"/>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4000" dirty="0" err="1">
                <a:solidFill>
                  <a:schemeClr val="accent4"/>
                </a:solidFill>
                <a:latin typeface="+mn-lt"/>
              </a:rPr>
              <a:t>REGIONeS</a:t>
            </a:r>
            <a:r>
              <a:rPr lang="en-US" sz="4000" dirty="0">
                <a:solidFill>
                  <a:schemeClr val="accent4"/>
                </a:solidFill>
                <a:latin typeface="+mn-lt"/>
              </a:rPr>
              <a:t> </a:t>
            </a:r>
            <a:br>
              <a:rPr lang="en-US" sz="4000" dirty="0">
                <a:solidFill>
                  <a:schemeClr val="accent4"/>
                </a:solidFill>
                <a:latin typeface="+mn-lt"/>
              </a:rPr>
            </a:br>
            <a:r>
              <a:rPr lang="en-US" sz="4000" dirty="0">
                <a:solidFill>
                  <a:schemeClr val="accent4"/>
                </a:solidFill>
                <a:latin typeface="+mn-lt"/>
              </a:rPr>
              <a:t>claves</a:t>
            </a:r>
          </a:p>
        </p:txBody>
      </p:sp>
      <p:sp>
        <p:nvSpPr>
          <p:cNvPr id="11" name="object 58">
            <a:extLst>
              <a:ext uri="{FF2B5EF4-FFF2-40B4-BE49-F238E27FC236}">
                <a16:creationId xmlns:a16="http://schemas.microsoft.com/office/drawing/2014/main" id="{D2E14B3A-7305-E099-9271-02EDB6965F9C}"/>
              </a:ext>
            </a:extLst>
          </p:cNvPr>
          <p:cNvSpPr txBox="1"/>
          <p:nvPr/>
        </p:nvSpPr>
        <p:spPr>
          <a:xfrm>
            <a:off x="7643720" y="2360141"/>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BAROSSA VALLEY</a:t>
            </a:r>
            <a:endParaRPr lang="en-US" sz="1600" b="1">
              <a:latin typeface="Neue Haas Grotesk Text Pro" panose="020B0504020202020204" pitchFamily="34" charset="77"/>
              <a:cs typeface="Hellix SemiBold"/>
            </a:endParaRPr>
          </a:p>
        </p:txBody>
      </p:sp>
      <p:sp>
        <p:nvSpPr>
          <p:cNvPr id="12" name="object 58">
            <a:extLst>
              <a:ext uri="{FF2B5EF4-FFF2-40B4-BE49-F238E27FC236}">
                <a16:creationId xmlns:a16="http://schemas.microsoft.com/office/drawing/2014/main" id="{A9EB16C6-F409-8126-0820-B3B2FD7D33E3}"/>
              </a:ext>
            </a:extLst>
          </p:cNvPr>
          <p:cNvSpPr txBox="1"/>
          <p:nvPr/>
        </p:nvSpPr>
        <p:spPr>
          <a:xfrm>
            <a:off x="7636956" y="2729580"/>
            <a:ext cx="4023741" cy="1706301"/>
          </a:xfrm>
          <a:prstGeom prst="rect">
            <a:avLst/>
          </a:prstGeom>
        </p:spPr>
        <p:txBody>
          <a:bodyPr vert="horz" wrap="square" lIns="0" tIns="17145" rIns="0" bIns="0" rtlCol="0" anchor="t" anchorCtr="0">
            <a:spAutoFit/>
          </a:bodyPr>
          <a:lstStyle/>
          <a:p>
            <a:pPr>
              <a:lnSpc>
                <a:spcPct val="98000"/>
              </a:lnSpc>
            </a:pPr>
            <a:r>
              <a:rPr lang="en-US" sz="1600" dirty="0">
                <a:ea typeface="+mn-lt"/>
                <a:cs typeface="+mn-lt"/>
              </a:rPr>
              <a:t>Las </a:t>
            </a:r>
            <a:r>
              <a:rPr lang="en-US" sz="1600" dirty="0" err="1">
                <a:ea typeface="+mn-lt"/>
                <a:cs typeface="+mn-lt"/>
              </a:rPr>
              <a:t>condiciones</a:t>
            </a:r>
            <a:r>
              <a:rPr lang="en-US" sz="1600" dirty="0">
                <a:ea typeface="+mn-lt"/>
                <a:cs typeface="+mn-lt"/>
              </a:rPr>
              <a:t> </a:t>
            </a:r>
            <a:r>
              <a:rPr lang="en-US" sz="1600" dirty="0" err="1">
                <a:ea typeface="+mn-lt"/>
                <a:cs typeface="+mn-lt"/>
              </a:rPr>
              <a:t>cálidas</a:t>
            </a:r>
            <a:r>
              <a:rPr lang="en-US" sz="1600" dirty="0">
                <a:ea typeface="+mn-lt"/>
                <a:cs typeface="+mn-lt"/>
              </a:rPr>
              <a:t> y las </a:t>
            </a:r>
            <a:r>
              <a:rPr lang="en-US" sz="1600" dirty="0" err="1">
                <a:ea typeface="+mn-lt"/>
                <a:cs typeface="+mn-lt"/>
              </a:rPr>
              <a:t>noches</a:t>
            </a:r>
            <a:r>
              <a:rPr lang="en-US" sz="1600" dirty="0">
                <a:ea typeface="+mn-lt"/>
                <a:cs typeface="+mn-lt"/>
              </a:rPr>
              <a:t> frescas </a:t>
            </a:r>
            <a:r>
              <a:rPr lang="en-US" sz="1600" dirty="0" err="1">
                <a:ea typeface="+mn-lt"/>
                <a:cs typeface="+mn-lt"/>
              </a:rPr>
              <a:t>producen</a:t>
            </a:r>
            <a:r>
              <a:rPr lang="en-US" sz="1600" dirty="0">
                <a:ea typeface="+mn-lt"/>
                <a:cs typeface="+mn-lt"/>
              </a:rPr>
              <a:t> vinos de </a:t>
            </a:r>
            <a:r>
              <a:rPr lang="en-US" sz="1600" dirty="0" err="1">
                <a:ea typeface="+mn-lt"/>
                <a:cs typeface="+mn-lt"/>
              </a:rPr>
              <a:t>cuerpo</a:t>
            </a:r>
            <a:r>
              <a:rPr lang="en-US" sz="1600" dirty="0">
                <a:ea typeface="+mn-lt"/>
                <a:cs typeface="+mn-lt"/>
              </a:rPr>
              <a:t> medio a </a:t>
            </a:r>
            <a:r>
              <a:rPr lang="en-US" sz="1600" dirty="0" err="1">
                <a:ea typeface="+mn-lt"/>
                <a:cs typeface="+mn-lt"/>
              </a:rPr>
              <a:t>intenso</a:t>
            </a:r>
            <a:r>
              <a:rPr lang="en-US" sz="1600" dirty="0">
                <a:ea typeface="+mn-lt"/>
                <a:cs typeface="+mn-lt"/>
              </a:rPr>
              <a:t>, con </a:t>
            </a:r>
            <a:r>
              <a:rPr lang="en-US" sz="1600" dirty="0" err="1">
                <a:ea typeface="+mn-lt"/>
                <a:cs typeface="+mn-lt"/>
              </a:rPr>
              <a:t>una</a:t>
            </a:r>
            <a:r>
              <a:rPr lang="en-US" sz="1600" dirty="0">
                <a:ea typeface="+mn-lt"/>
                <a:cs typeface="+mn-lt"/>
              </a:rPr>
              <a:t> </a:t>
            </a:r>
            <a:r>
              <a:rPr lang="en-US" sz="1600" dirty="0" err="1">
                <a:ea typeface="+mn-lt"/>
                <a:cs typeface="+mn-lt"/>
              </a:rPr>
              <a:t>textura</a:t>
            </a:r>
            <a:r>
              <a:rPr lang="en-US" sz="1600" dirty="0">
                <a:ea typeface="+mn-lt"/>
                <a:cs typeface="+mn-lt"/>
              </a:rPr>
              <a:t> </a:t>
            </a:r>
            <a:r>
              <a:rPr lang="en-US" sz="1600" dirty="0" err="1">
                <a:ea typeface="+mn-lt"/>
                <a:cs typeface="+mn-lt"/>
              </a:rPr>
              <a:t>rica</a:t>
            </a:r>
            <a:r>
              <a:rPr lang="en-US" sz="1600" dirty="0">
                <a:ea typeface="+mn-lt"/>
                <a:cs typeface="+mn-lt"/>
              </a:rPr>
              <a:t> y </a:t>
            </a:r>
            <a:r>
              <a:rPr lang="en-US" sz="1600" dirty="0" err="1">
                <a:ea typeface="+mn-lt"/>
                <a:cs typeface="+mn-lt"/>
              </a:rPr>
              <a:t>notas</a:t>
            </a:r>
            <a:r>
              <a:rPr lang="en-US" sz="1600" dirty="0">
                <a:ea typeface="+mn-lt"/>
                <a:cs typeface="+mn-lt"/>
              </a:rPr>
              <a:t> de </a:t>
            </a:r>
            <a:r>
              <a:rPr lang="en-US" sz="1600" dirty="0" err="1">
                <a:ea typeface="+mn-lt"/>
                <a:cs typeface="+mn-lt"/>
              </a:rPr>
              <a:t>fruta</a:t>
            </a:r>
            <a:r>
              <a:rPr lang="en-US" sz="1600" dirty="0">
                <a:ea typeface="+mn-lt"/>
                <a:cs typeface="+mn-lt"/>
              </a:rPr>
              <a:t> </a:t>
            </a:r>
            <a:r>
              <a:rPr lang="en-US" sz="1600" dirty="0" err="1">
                <a:ea typeface="+mn-lt"/>
                <a:cs typeface="+mn-lt"/>
              </a:rPr>
              <a:t>roja</a:t>
            </a:r>
            <a:r>
              <a:rPr lang="en-US" sz="1600" dirty="0">
                <a:ea typeface="+mn-lt"/>
                <a:cs typeface="+mn-lt"/>
              </a:rPr>
              <a:t>, tierra y </a:t>
            </a:r>
            <a:r>
              <a:rPr lang="en-US" sz="1600" dirty="0" err="1">
                <a:ea typeface="+mn-lt"/>
                <a:cs typeface="+mn-lt"/>
              </a:rPr>
              <a:t>pimienta</a:t>
            </a:r>
            <a:r>
              <a:rPr lang="en-US" sz="1600" dirty="0">
                <a:ea typeface="+mn-lt"/>
                <a:cs typeface="+mn-lt"/>
              </a:rPr>
              <a:t> </a:t>
            </a:r>
            <a:r>
              <a:rPr lang="en-US" sz="1600" dirty="0" err="1">
                <a:ea typeface="+mn-lt"/>
                <a:cs typeface="+mn-lt"/>
              </a:rPr>
              <a:t>blanca</a:t>
            </a:r>
            <a:r>
              <a:rPr lang="en-US" sz="1600" dirty="0">
                <a:ea typeface="+mn-lt"/>
                <a:cs typeface="+mn-lt"/>
              </a:rPr>
              <a:t>; las </a:t>
            </a:r>
            <a:r>
              <a:rPr lang="en-US" sz="1600" dirty="0" err="1">
                <a:ea typeface="+mn-lt"/>
                <a:cs typeface="+mn-lt"/>
              </a:rPr>
              <a:t>mezclas</a:t>
            </a:r>
            <a:r>
              <a:rPr lang="en-US" sz="1600" dirty="0">
                <a:ea typeface="+mn-lt"/>
                <a:cs typeface="+mn-lt"/>
              </a:rPr>
              <a:t> GSM </a:t>
            </a:r>
            <a:r>
              <a:rPr lang="en-US" sz="1600" dirty="0" err="1">
                <a:ea typeface="+mn-lt"/>
                <a:cs typeface="+mn-lt"/>
              </a:rPr>
              <a:t>suelen</a:t>
            </a:r>
            <a:r>
              <a:rPr lang="en-US" sz="1600" dirty="0">
                <a:ea typeface="+mn-lt"/>
                <a:cs typeface="+mn-lt"/>
              </a:rPr>
              <a:t> </a:t>
            </a:r>
            <a:r>
              <a:rPr lang="en-US" sz="1600" dirty="0" err="1">
                <a:ea typeface="+mn-lt"/>
                <a:cs typeface="+mn-lt"/>
              </a:rPr>
              <a:t>incorporar</a:t>
            </a:r>
            <a:r>
              <a:rPr lang="en-US" sz="1600" dirty="0">
                <a:ea typeface="+mn-lt"/>
                <a:cs typeface="+mn-lt"/>
              </a:rPr>
              <a:t> Grenache </a:t>
            </a:r>
            <a:r>
              <a:rPr lang="en-US" sz="1600" dirty="0" err="1">
                <a:ea typeface="+mn-lt"/>
                <a:cs typeface="+mn-lt"/>
              </a:rPr>
              <a:t>procedente</a:t>
            </a:r>
            <a:r>
              <a:rPr lang="en-US" sz="1600" dirty="0">
                <a:ea typeface="+mn-lt"/>
                <a:cs typeface="+mn-lt"/>
              </a:rPr>
              <a:t> de </a:t>
            </a:r>
            <a:r>
              <a:rPr lang="en-US" sz="1600" dirty="0" err="1">
                <a:ea typeface="+mn-lt"/>
                <a:cs typeface="+mn-lt"/>
              </a:rPr>
              <a:t>viñas</a:t>
            </a:r>
            <a:r>
              <a:rPr lang="en-US" sz="1600" dirty="0">
                <a:ea typeface="+mn-lt"/>
                <a:cs typeface="+mn-lt"/>
              </a:rPr>
              <a:t> </a:t>
            </a:r>
            <a:r>
              <a:rPr lang="en-US" sz="1600" dirty="0" err="1">
                <a:ea typeface="+mn-lt"/>
                <a:cs typeface="+mn-lt"/>
              </a:rPr>
              <a:t>viejas</a:t>
            </a:r>
            <a:endParaRPr lang="en-US" sz="1600" dirty="0" err="1"/>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3" name="object 58">
            <a:extLst>
              <a:ext uri="{FF2B5EF4-FFF2-40B4-BE49-F238E27FC236}">
                <a16:creationId xmlns:a16="http://schemas.microsoft.com/office/drawing/2014/main" id="{D16B635A-B385-614E-B304-6E2A9DBABDBA}"/>
              </a:ext>
            </a:extLst>
          </p:cNvPr>
          <p:cNvSpPr txBox="1"/>
          <p:nvPr/>
        </p:nvSpPr>
        <p:spPr>
          <a:xfrm>
            <a:off x="7653720" y="4398959"/>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McLAREN VALE</a:t>
            </a:r>
            <a:endParaRPr lang="en-US" sz="1600" b="1">
              <a:latin typeface="Neue Haas Grotesk Text Pro" panose="020B0504020202020204" pitchFamily="34" charset="77"/>
              <a:cs typeface="Hellix SemiBold"/>
            </a:endParaRPr>
          </a:p>
        </p:txBody>
      </p:sp>
      <p:sp>
        <p:nvSpPr>
          <p:cNvPr id="14" name="object 58">
            <a:extLst>
              <a:ext uri="{FF2B5EF4-FFF2-40B4-BE49-F238E27FC236}">
                <a16:creationId xmlns:a16="http://schemas.microsoft.com/office/drawing/2014/main" id="{C9338B5F-FA60-B623-6EE4-A902FC605127}"/>
              </a:ext>
            </a:extLst>
          </p:cNvPr>
          <p:cNvSpPr txBox="1"/>
          <p:nvPr/>
        </p:nvSpPr>
        <p:spPr>
          <a:xfrm>
            <a:off x="7653720" y="4762434"/>
            <a:ext cx="3737533" cy="1706301"/>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Vinos de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medio a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completo</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una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textura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rica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especias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fruta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madura</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jugosa</a:t>
            </a:r>
            <a:r>
              <a:rPr lang="en-US" sz="1600" dirty="0">
                <a:latin typeface="Neue Haas Grotesk Text Pro" panose="020B0504020202020204" pitchFamily="34" charset="77"/>
                <a:cs typeface="Hellix SemiBold"/>
              </a:rPr>
              <a:t>: las </a:t>
            </a:r>
            <a:r>
              <a:rPr lang="en-US" sz="1600" dirty="0" err="1">
                <a:latin typeface="Neue Haas Grotesk Text Pro" panose="020B0504020202020204" pitchFamily="34" charset="77"/>
                <a:cs typeface="Hellix SemiBold"/>
              </a:rPr>
              <a:t>mezclas</a:t>
            </a:r>
            <a:r>
              <a:rPr lang="en-US" sz="1600" dirty="0">
                <a:latin typeface="Neue Haas Grotesk Text Pro" panose="020B0504020202020204" pitchFamily="34" charset="77"/>
                <a:cs typeface="Hellix SemiBold"/>
              </a:rPr>
              <a:t> GSM son de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completo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que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poseen</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taninos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finos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una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longitud</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excelente</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una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textura</a:t>
            </a:r>
            <a:r>
              <a:rPr lang="en-US" sz="1600" dirty="0">
                <a:latin typeface="Neue Haas Grotesk Text Pro" panose="020B0504020202020204" pitchFamily="34" charset="77"/>
                <a:cs typeface="Hellix SemiBold"/>
              </a:rPr>
              <a:t> de boca </a:t>
            </a:r>
            <a:r>
              <a:rPr lang="en-US" sz="1600" dirty="0" err="1">
                <a:latin typeface="Neue Haas Grotesk Text Pro" panose="020B0504020202020204" pitchFamily="34" charset="77"/>
                <a:cs typeface="Hellix SemiBold"/>
              </a:rPr>
              <a:t>jugosa</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pic>
        <p:nvPicPr>
          <p:cNvPr id="15" name="Picture Placeholder 8">
            <a:extLst>
              <a:ext uri="{FF2B5EF4-FFF2-40B4-BE49-F238E27FC236}">
                <a16:creationId xmlns:a16="http://schemas.microsoft.com/office/drawing/2014/main" id="{0CF2D743-2E58-4DEE-49D0-4F8DB483A05A}"/>
              </a:ext>
            </a:extLst>
          </p:cNvPr>
          <p:cNvPicPr>
            <a:picLocks noChangeAspect="1"/>
          </p:cNvPicPr>
          <p:nvPr/>
        </p:nvPicPr>
        <p:blipFill>
          <a:blip r:embed="rId2" cstate="screen">
            <a:extLst>
              <a:ext uri="{28A0092B-C50C-407E-A947-70E740481C1C}">
                <a14:useLocalDpi xmlns:a14="http://schemas.microsoft.com/office/drawing/2010/main"/>
              </a:ext>
            </a:extLst>
          </a:blip>
          <a:srcRect l="8009" r="8009"/>
          <a:stretch/>
        </p:blipFill>
        <p:spPr>
          <a:xfrm>
            <a:off x="5187274" y="474127"/>
            <a:ext cx="2114328" cy="6400800"/>
          </a:xfrm>
          <a:prstGeom prst="rect">
            <a:avLst/>
          </a:prstGeom>
        </p:spPr>
      </p:pic>
      <p:sp>
        <p:nvSpPr>
          <p:cNvPr id="16" name="object 10">
            <a:extLst>
              <a:ext uri="{FF2B5EF4-FFF2-40B4-BE49-F238E27FC236}">
                <a16:creationId xmlns:a16="http://schemas.microsoft.com/office/drawing/2014/main" id="{140B1E9C-2F21-1926-D801-DD8B4A781607}"/>
              </a:ext>
            </a:extLst>
          </p:cNvPr>
          <p:cNvSpPr txBox="1"/>
          <p:nvPr/>
        </p:nvSpPr>
        <p:spPr>
          <a:xfrm rot="16200000">
            <a:off x="3985515" y="403841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GRENACHE</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7" name="Oval 16">
            <a:extLst>
              <a:ext uri="{FF2B5EF4-FFF2-40B4-BE49-F238E27FC236}">
                <a16:creationId xmlns:a16="http://schemas.microsoft.com/office/drawing/2014/main" id="{D934502E-4272-96DB-9FE5-7DF0D63B44DB}"/>
              </a:ext>
            </a:extLst>
          </p:cNvPr>
          <p:cNvSpPr/>
          <p:nvPr/>
        </p:nvSpPr>
        <p:spPr>
          <a:xfrm>
            <a:off x="440946" y="3613876"/>
            <a:ext cx="2377338" cy="237733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19" name="object 58">
            <a:extLst>
              <a:ext uri="{FF2B5EF4-FFF2-40B4-BE49-F238E27FC236}">
                <a16:creationId xmlns:a16="http://schemas.microsoft.com/office/drawing/2014/main" id="{86B35A0B-2E60-AAAF-E35F-603079136806}"/>
              </a:ext>
            </a:extLst>
          </p:cNvPr>
          <p:cNvSpPr txBox="1"/>
          <p:nvPr/>
        </p:nvSpPr>
        <p:spPr>
          <a:xfrm>
            <a:off x="3170402" y="5272287"/>
            <a:ext cx="3246242" cy="263534"/>
          </a:xfrm>
          <a:prstGeom prst="rect">
            <a:avLst/>
          </a:prstGeom>
          <a:noFill/>
        </p:spPr>
        <p:txBody>
          <a:bodyPr vert="horz" wrap="square" lIns="0" tIns="17145" rIns="0" bIns="0" rtlCol="0">
            <a:spAutoFit/>
          </a:bodyPr>
          <a:lstStyle/>
          <a:p>
            <a:pPr>
              <a:buClr>
                <a:srgbClr val="F40000"/>
              </a:buClr>
            </a:pPr>
            <a:r>
              <a:rPr lang="en-US" sz="1600" b="1" dirty="0">
                <a:latin typeface="Neue Haas Grotesk Text Pro" panose="020B0504020202020204" pitchFamily="34" charset="77"/>
                <a:cs typeface="Hellix SemiBold"/>
              </a:rPr>
              <a:t>SABORES TÍPICOS</a:t>
            </a:r>
          </a:p>
        </p:txBody>
      </p:sp>
      <p:sp>
        <p:nvSpPr>
          <p:cNvPr id="5" name="object 58">
            <a:extLst>
              <a:ext uri="{FF2B5EF4-FFF2-40B4-BE49-F238E27FC236}">
                <a16:creationId xmlns:a16="http://schemas.microsoft.com/office/drawing/2014/main" id="{1D40BC85-A500-418F-D512-AB8E557B9D26}"/>
              </a:ext>
            </a:extLst>
          </p:cNvPr>
          <p:cNvSpPr txBox="1"/>
          <p:nvPr/>
        </p:nvSpPr>
        <p:spPr>
          <a:xfrm>
            <a:off x="605045" y="4241110"/>
            <a:ext cx="2143119" cy="1296958"/>
          </a:xfrm>
          <a:prstGeom prst="rect">
            <a:avLst/>
          </a:prstGeom>
        </p:spPr>
        <p:txBody>
          <a:bodyPr vert="horz" wrap="square" lIns="0" tIns="17145" rIns="0" bIns="0" rtlCol="0" anchor="ctr" anchorCtr="0">
            <a:spAutoFit/>
          </a:bodyPr>
          <a:lstStyle/>
          <a:p>
            <a:pPr algn="ctr">
              <a:lnSpc>
                <a:spcPct val="99000"/>
              </a:lnSpc>
              <a:buClr>
                <a:srgbClr val="F40000"/>
              </a:buClr>
            </a:pPr>
            <a:r>
              <a:rPr lang="en-US" sz="1200" b="1" dirty="0">
                <a:latin typeface="Neue Haas Grotesk Text Pro"/>
                <a:cs typeface="Hellix SemiBold"/>
              </a:rPr>
              <a:t>SE UTILIZA EN VARIAS FORMAS: COMO UNA VARIEDAD DEL VINO TINTO, EN MEZCLAS, EN VINOS ROSADOS Y VINOS FORTIFICADOS </a:t>
            </a:r>
          </a:p>
          <a:p>
            <a:pPr algn="ctr">
              <a:lnSpc>
                <a:spcPct val="99000"/>
              </a:lnSpc>
              <a:buClr>
                <a:srgbClr val="F40000"/>
              </a:buClr>
            </a:pPr>
            <a:endParaRPr lang="en-US" sz="1200" b="1" dirty="0">
              <a:latin typeface="Neue Haas Grotesk Text Pro" panose="020B0504020202020204" pitchFamily="34" charset="77"/>
              <a:cs typeface="Hellix SemiBold"/>
            </a:endParaRPr>
          </a:p>
        </p:txBody>
      </p:sp>
    </p:spTree>
    <p:extLst>
      <p:ext uri="{BB962C8B-B14F-4D97-AF65-F5344CB8AC3E}">
        <p14:creationId xmlns:p14="http://schemas.microsoft.com/office/powerpoint/2010/main" val="425939791"/>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5789F4C2-6187-4D99-9661-821741FA63FC}"/>
              </a:ext>
            </a:extLst>
          </p:cNvPr>
          <p:cNvSpPr txBox="1"/>
          <p:nvPr/>
        </p:nvSpPr>
        <p:spPr>
          <a:xfrm>
            <a:off x="645466" y="1767112"/>
            <a:ext cx="11918390" cy="689369"/>
          </a:xfrm>
          <a:prstGeom prst="rect">
            <a:avLst/>
          </a:prstGeom>
        </p:spPr>
        <p:txBody>
          <a:bodyPr vert="horz" wrap="none" lIns="0" tIns="11521" rIns="0" bIns="0" rtlCol="0">
            <a:noAutofit/>
          </a:bodyPr>
          <a:lstStyle/>
          <a:p>
            <a:pPr defTabSz="914453">
              <a:lnSpc>
                <a:spcPct val="80000"/>
              </a:lnSpc>
              <a:defRPr/>
            </a:pPr>
            <a:endParaRPr lang="en-AU" sz="6000" cap="all">
              <a:solidFill>
                <a:schemeClr val="bg2"/>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Content Placeholder 2">
            <a:extLst>
              <a:ext uri="{FF2B5EF4-FFF2-40B4-BE49-F238E27FC236}">
                <a16:creationId xmlns:a16="http://schemas.microsoft.com/office/drawing/2014/main" id="{D6C6D7CD-855F-45D5-B346-71223F407688}"/>
              </a:ext>
            </a:extLst>
          </p:cNvPr>
          <p:cNvSpPr txBox="1"/>
          <p:nvPr/>
        </p:nvSpPr>
        <p:spPr>
          <a:xfrm>
            <a:off x="620175" y="2674713"/>
            <a:ext cx="4939976" cy="3523025"/>
          </a:xfrm>
          <a:prstGeom prst="rect">
            <a:avLst/>
          </a:prstGeom>
          <a:noFill/>
        </p:spPr>
        <p:txBody>
          <a:bodyPr lIns="91440" tIns="45720" rIns="91440" bIns="45720" anchor="t"/>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79705" indent="-179705">
              <a:spcBef>
                <a:spcPts val="800"/>
              </a:spcBef>
              <a:buClr>
                <a:schemeClr val="accent5"/>
              </a:buClr>
              <a:buFont typeface="Arial" panose="020B0604020202020204" pitchFamily="34" charset="0"/>
              <a:buChar char="•"/>
            </a:pPr>
            <a:r>
              <a:rPr lang="en-US" sz="1600" dirty="0">
                <a:solidFill>
                  <a:schemeClr val="bg1"/>
                </a:solidFill>
                <a:latin typeface="Neue Haas Grotesk Text Pro"/>
              </a:rPr>
              <a:t>La uva icónica de Australia y la exportación de vino más famosa del país </a:t>
            </a:r>
            <a:endParaRPr lang="en-US">
              <a:solidFill>
                <a:schemeClr val="bg1"/>
              </a:solidFill>
              <a:latin typeface="Neue Haas Grotesk Text Pro"/>
            </a:endParaRPr>
          </a:p>
          <a:p>
            <a:pPr marL="179705" indent="-179705">
              <a:spcBef>
                <a:spcPts val="800"/>
              </a:spcBef>
              <a:buClr>
                <a:schemeClr val="accent5"/>
              </a:buClr>
              <a:buFont typeface="Arial" panose="020B0604020202020204" pitchFamily="34" charset="0"/>
              <a:buChar char="•"/>
            </a:pPr>
            <a:r>
              <a:rPr lang="en-US" sz="1600" dirty="0">
                <a:solidFill>
                  <a:schemeClr val="bg1"/>
                </a:solidFill>
                <a:latin typeface="Neue Haas Grotesk Text Pro" panose="020B0504020202020204" pitchFamily="34" charset="77"/>
              </a:rPr>
              <a:t>Se </a:t>
            </a:r>
            <a:r>
              <a:rPr lang="en-US" sz="1600" dirty="0" err="1">
                <a:solidFill>
                  <a:schemeClr val="bg1"/>
                </a:solidFill>
                <a:latin typeface="Neue Haas Grotesk Text Pro" panose="020B0504020202020204" pitchFamily="34" charset="77"/>
              </a:rPr>
              <a:t>cultiva</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en</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casi</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todas</a:t>
            </a:r>
            <a:r>
              <a:rPr lang="en-US" sz="1600" dirty="0">
                <a:solidFill>
                  <a:schemeClr val="bg1"/>
                </a:solidFill>
                <a:latin typeface="Neue Haas Grotesk Text Pro" panose="020B0504020202020204" pitchFamily="34" charset="77"/>
              </a:rPr>
              <a:t> las regiones </a:t>
            </a:r>
            <a:r>
              <a:rPr lang="en-US" sz="1600" dirty="0" err="1">
                <a:solidFill>
                  <a:schemeClr val="bg1"/>
                </a:solidFill>
                <a:latin typeface="Neue Haas Grotesk Text Pro" panose="020B0504020202020204" pitchFamily="34" charset="77"/>
              </a:rPr>
              <a:t>en</a:t>
            </a:r>
            <a:r>
              <a:rPr lang="en-US" sz="1600" dirty="0">
                <a:solidFill>
                  <a:schemeClr val="bg1"/>
                </a:solidFill>
                <a:latin typeface="Neue Haas Grotesk Text Pro" panose="020B0504020202020204" pitchFamily="34" charset="77"/>
              </a:rPr>
              <a:t> Australia y </a:t>
            </a:r>
            <a:r>
              <a:rPr lang="en-US" sz="1600" dirty="0" err="1">
                <a:solidFill>
                  <a:schemeClr val="bg1"/>
                </a:solidFill>
                <a:latin typeface="Neue Haas Grotesk Text Pro" panose="020B0504020202020204" pitchFamily="34" charset="77"/>
              </a:rPr>
              <a:t>representa</a:t>
            </a:r>
            <a:r>
              <a:rPr lang="en-US" sz="1600" dirty="0">
                <a:solidFill>
                  <a:schemeClr val="bg1"/>
                </a:solidFill>
                <a:latin typeface="Neue Haas Grotesk Text Pro" panose="020B0504020202020204" pitchFamily="34" charset="77"/>
              </a:rPr>
              <a:t> </a:t>
            </a:r>
            <a:r>
              <a:rPr lang="en-US" sz="1600" dirty="0" err="1">
                <a:solidFill>
                  <a:schemeClr val="bg1"/>
                </a:solidFill>
                <a:latin typeface="Neue Haas Grotesk Text Pro" panose="020B0504020202020204" pitchFamily="34" charset="77"/>
              </a:rPr>
              <a:t>casi</a:t>
            </a:r>
            <a:r>
              <a:rPr lang="en-US" sz="1600" dirty="0">
                <a:solidFill>
                  <a:schemeClr val="bg1"/>
                </a:solidFill>
                <a:latin typeface="Neue Haas Grotesk Text Pro" panose="020B0504020202020204" pitchFamily="34" charset="77"/>
              </a:rPr>
              <a:t> un </a:t>
            </a:r>
            <a:r>
              <a:rPr lang="en-US" sz="1600" dirty="0" err="1">
                <a:solidFill>
                  <a:schemeClr val="bg1"/>
                </a:solidFill>
                <a:latin typeface="Neue Haas Grotesk Text Pro" panose="020B0504020202020204" pitchFamily="34" charset="77"/>
              </a:rPr>
              <a:t>cuarto</a:t>
            </a:r>
            <a:r>
              <a:rPr lang="en-US" sz="1600" dirty="0">
                <a:solidFill>
                  <a:schemeClr val="bg1"/>
                </a:solidFill>
                <a:latin typeface="Neue Haas Grotesk Text Pro" panose="020B0504020202020204" pitchFamily="34" charset="77"/>
              </a:rPr>
              <a:t> de la </a:t>
            </a:r>
            <a:r>
              <a:rPr lang="en-US" sz="1600" dirty="0" err="1">
                <a:solidFill>
                  <a:schemeClr val="bg1"/>
                </a:solidFill>
                <a:latin typeface="Neue Haas Grotesk Text Pro" panose="020B0504020202020204" pitchFamily="34" charset="77"/>
              </a:rPr>
              <a:t>producción</a:t>
            </a:r>
            <a:r>
              <a:rPr lang="en-US" sz="1600" dirty="0">
                <a:solidFill>
                  <a:schemeClr val="bg1"/>
                </a:solidFill>
                <a:latin typeface="Neue Haas Grotesk Text Pro" panose="020B0504020202020204" pitchFamily="34" charset="77"/>
              </a:rPr>
              <a:t> total del vino </a:t>
            </a:r>
          </a:p>
          <a:p>
            <a:pPr marL="179705" indent="-179705">
              <a:spcBef>
                <a:spcPts val="800"/>
              </a:spcBef>
              <a:buClr>
                <a:schemeClr val="accent5"/>
              </a:buClr>
              <a:buFont typeface="Arial" panose="020B0604020202020204" pitchFamily="34" charset="0"/>
              <a:buChar char="•"/>
            </a:pPr>
            <a:r>
              <a:rPr lang="en-US" sz="1600" dirty="0">
                <a:solidFill>
                  <a:schemeClr val="bg1"/>
                </a:solidFill>
                <a:latin typeface="Neue Haas Grotesk Text Pro"/>
              </a:rPr>
              <a:t>Se produce en una variedad amplia de expresiones, de vinos tintos económicos y bebibles a vinos clásicos de guarda </a:t>
            </a:r>
          </a:p>
          <a:p>
            <a:pPr marL="179705" indent="-179705">
              <a:spcBef>
                <a:spcPts val="800"/>
              </a:spcBef>
              <a:buClr>
                <a:schemeClr val="accent5"/>
              </a:buClr>
              <a:buFont typeface="Arial" panose="020B0604020202020204" pitchFamily="34" charset="0"/>
              <a:buChar char="•"/>
            </a:pPr>
            <a:r>
              <a:rPr lang="en-US" sz="1600" dirty="0">
                <a:solidFill>
                  <a:schemeClr val="bg1"/>
                </a:solidFill>
                <a:latin typeface="Neue Haas Grotesk Text Pro"/>
              </a:rPr>
              <a:t>Australia </a:t>
            </a:r>
            <a:r>
              <a:rPr lang="en-US" sz="1600" dirty="0" err="1">
                <a:solidFill>
                  <a:schemeClr val="bg1"/>
                </a:solidFill>
                <a:latin typeface="Neue Haas Grotesk Text Pro"/>
              </a:rPr>
              <a:t>tiene</a:t>
            </a:r>
            <a:r>
              <a:rPr lang="en-US" sz="1600" dirty="0">
                <a:solidFill>
                  <a:schemeClr val="bg1"/>
                </a:solidFill>
                <a:latin typeface="Neue Haas Grotesk Text Pro"/>
              </a:rPr>
              <a:t> </a:t>
            </a:r>
            <a:r>
              <a:rPr lang="en-US" sz="1600" dirty="0" err="1">
                <a:solidFill>
                  <a:schemeClr val="bg1"/>
                </a:solidFill>
                <a:latin typeface="Neue Haas Grotesk Text Pro"/>
              </a:rPr>
              <a:t>una</a:t>
            </a:r>
            <a:r>
              <a:rPr lang="en-US" sz="1600" dirty="0">
                <a:solidFill>
                  <a:schemeClr val="bg1"/>
                </a:solidFill>
                <a:latin typeface="Neue Haas Grotesk Text Pro"/>
              </a:rPr>
              <a:t> de las </a:t>
            </a:r>
            <a:r>
              <a:rPr lang="en-US" sz="1600" dirty="0" err="1">
                <a:solidFill>
                  <a:schemeClr val="bg1"/>
                </a:solidFill>
                <a:latin typeface="Neue Haas Grotesk Text Pro"/>
              </a:rPr>
              <a:t>cepas</a:t>
            </a:r>
            <a:r>
              <a:rPr lang="en-US" sz="1600" dirty="0">
                <a:solidFill>
                  <a:schemeClr val="bg1"/>
                </a:solidFill>
                <a:latin typeface="Neue Haas Grotesk Text Pro"/>
              </a:rPr>
              <a:t> </a:t>
            </a:r>
            <a:r>
              <a:rPr lang="en-US" sz="1600" dirty="0" err="1">
                <a:solidFill>
                  <a:schemeClr val="bg1"/>
                </a:solidFill>
                <a:latin typeface="Neue Haas Grotesk Text Pro"/>
              </a:rPr>
              <a:t>que</a:t>
            </a:r>
            <a:r>
              <a:rPr lang="en-US" sz="1600" dirty="0">
                <a:solidFill>
                  <a:schemeClr val="bg1"/>
                </a:solidFill>
                <a:latin typeface="Neue Haas Grotesk Text Pro"/>
              </a:rPr>
              <a:t> produce Shiraz más antiguas del mundo </a:t>
            </a:r>
          </a:p>
          <a:p>
            <a:pPr>
              <a:spcBef>
                <a:spcPts val="800"/>
              </a:spcBef>
              <a:buClr>
                <a:schemeClr val="accent5"/>
              </a:buClr>
              <a:buFont typeface="Arial" panose="020B0604020202020204" pitchFamily="34" charset="0"/>
              <a:buChar char="•"/>
            </a:pPr>
            <a:endParaRPr lang="en-US" sz="1600" dirty="0">
              <a:solidFill>
                <a:schemeClr val="bg1"/>
              </a:solidFill>
              <a:latin typeface="Neue Haas Grotesk Text Pro" panose="020B0504020202020204" pitchFamily="34" charset="77"/>
            </a:endParaRPr>
          </a:p>
        </p:txBody>
      </p:sp>
      <p:sp>
        <p:nvSpPr>
          <p:cNvPr id="2" name="object 4">
            <a:extLst>
              <a:ext uri="{FF2B5EF4-FFF2-40B4-BE49-F238E27FC236}">
                <a16:creationId xmlns:a16="http://schemas.microsoft.com/office/drawing/2014/main" id="{57CE5D63-59C4-C391-8D71-CEE501EF727A}"/>
              </a:ext>
            </a:extLst>
          </p:cNvPr>
          <p:cNvSpPr txBox="1"/>
          <p:nvPr/>
        </p:nvSpPr>
        <p:spPr>
          <a:xfrm>
            <a:off x="620175" y="1548384"/>
            <a:ext cx="11918390" cy="907601"/>
          </a:xfrm>
          <a:prstGeom prst="rect">
            <a:avLst/>
          </a:prstGeom>
        </p:spPr>
        <p:txBody>
          <a:bodyPr vert="horz" wrap="none" lIns="0" tIns="11521" rIns="0" bIns="0" rtlCol="0">
            <a:noAutofit/>
          </a:bodyPr>
          <a:lstStyle/>
          <a:p>
            <a:pPr defTabSz="914453">
              <a:lnSpc>
                <a:spcPct val="80000"/>
              </a:lnSpc>
              <a:defRPr/>
            </a:pPr>
            <a:r>
              <a:rPr lang="en-AU" sz="2800" cap="all" dirty="0">
                <a:solidFill>
                  <a:schemeClr val="accent4"/>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rPr>
              <a:t>UNA LEYENDA AUSTRALIANA</a:t>
            </a:r>
          </a:p>
          <a:p>
            <a:pPr defTabSz="914453">
              <a:lnSpc>
                <a:spcPct val="80000"/>
              </a:lnSpc>
              <a:defRPr/>
            </a:pPr>
            <a:endParaRPr lang="en-AU" sz="2800" cap="all" dirty="0">
              <a:solidFill>
                <a:schemeClr val="accent4"/>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11" name="Picture Placeholder 10" descr="A close-up of a vine&#10;&#10;Description automatically generated">
            <a:extLst>
              <a:ext uri="{FF2B5EF4-FFF2-40B4-BE49-F238E27FC236}">
                <a16:creationId xmlns:a16="http://schemas.microsoft.com/office/drawing/2014/main" id="{D0546B73-EB92-086C-1138-E1ECBE36CA9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t="17130" b="17130"/>
          <a:stretch>
            <a:fillRect/>
          </a:stretch>
        </p:blipFill>
        <p:spPr>
          <a:xfrm>
            <a:off x="6022683" y="388842"/>
            <a:ext cx="6169315" cy="6083199"/>
          </a:xfrm>
        </p:spPr>
      </p:pic>
      <p:sp>
        <p:nvSpPr>
          <p:cNvPr id="5" name="Title 4">
            <a:extLst>
              <a:ext uri="{FF2B5EF4-FFF2-40B4-BE49-F238E27FC236}">
                <a16:creationId xmlns:a16="http://schemas.microsoft.com/office/drawing/2014/main" id="{7BEFBB73-47D4-EE09-AA73-417E9F538CAE}"/>
              </a:ext>
            </a:extLst>
          </p:cNvPr>
          <p:cNvSpPr>
            <a:spLocks noGrp="1"/>
          </p:cNvSpPr>
          <p:nvPr>
            <p:ph type="title"/>
          </p:nvPr>
        </p:nvSpPr>
        <p:spPr>
          <a:xfrm>
            <a:off x="620175" y="800033"/>
            <a:ext cx="5402508" cy="529623"/>
          </a:xfrm>
        </p:spPr>
        <p:txBody>
          <a:bodyPr/>
          <a:lstStyle/>
          <a:p>
            <a:r>
              <a:rPr lang="en-AU" sz="5400" cap="all" dirty="0">
                <a:solidFill>
                  <a:schemeClr val="accent5"/>
                </a:solidFill>
                <a:uFill>
                  <a:solidFill>
                    <a:srgbClr val="F40000"/>
                  </a:solidFill>
                </a:uFill>
              </a:rPr>
              <a:t>SHIRAZ</a:t>
            </a:r>
            <a:br>
              <a:rPr lang="en-AU" sz="5400" cap="all" dirty="0">
                <a:solidFill>
                  <a:schemeClr val="accent5"/>
                </a:solidFill>
                <a:uFill>
                  <a:solidFill>
                    <a:srgbClr val="F40000"/>
                  </a:solidFill>
                </a:uFill>
              </a:rPr>
            </a:br>
            <a:endParaRPr lang="en-US" dirty="0">
              <a:solidFill>
                <a:schemeClr val="accent5"/>
              </a:solidFill>
            </a:endParaRPr>
          </a:p>
        </p:txBody>
      </p:sp>
    </p:spTree>
    <p:extLst>
      <p:ext uri="{BB962C8B-B14F-4D97-AF65-F5344CB8AC3E}">
        <p14:creationId xmlns:p14="http://schemas.microsoft.com/office/powerpoint/2010/main" val="211580248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DC4117AD-48BD-E46D-CBA3-94425FE6BD70}"/>
              </a:ext>
            </a:extLst>
          </p:cNvPr>
          <p:cNvCxnSpPr>
            <a:cxnSpLocks/>
          </p:cNvCxnSpPr>
          <p:nvPr/>
        </p:nvCxnSpPr>
        <p:spPr>
          <a:xfrm flipV="1">
            <a:off x="1610686" y="2189330"/>
            <a:ext cx="4485314" cy="5546"/>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3709960-2299-8557-5E50-34F3C148A6BE}"/>
              </a:ext>
            </a:extLst>
          </p:cNvPr>
          <p:cNvCxnSpPr>
            <a:cxnSpLocks/>
          </p:cNvCxnSpPr>
          <p:nvPr/>
        </p:nvCxnSpPr>
        <p:spPr>
          <a:xfrm flipV="1">
            <a:off x="1610686" y="4425545"/>
            <a:ext cx="4485314" cy="5546"/>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03AE03-1A12-4687-A730-9E7C760A6434}"/>
              </a:ext>
            </a:extLst>
          </p:cNvPr>
          <p:cNvCxnSpPr>
            <a:cxnSpLocks/>
          </p:cNvCxnSpPr>
          <p:nvPr/>
        </p:nvCxnSpPr>
        <p:spPr>
          <a:xfrm>
            <a:off x="6853806" y="4566977"/>
            <a:ext cx="83610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E6C28E18-5079-4104-40AC-DFCBDAF7EE0E}"/>
              </a:ext>
            </a:extLst>
          </p:cNvPr>
          <p:cNvSpPr/>
          <p:nvPr/>
        </p:nvSpPr>
        <p:spPr>
          <a:xfrm>
            <a:off x="7735055" y="1333129"/>
            <a:ext cx="2256385" cy="225638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Neue Haas Grotesk Text Pro" panose="020B0504020202020204" pitchFamily="34" charset="77"/>
            </a:endParaRPr>
          </a:p>
        </p:txBody>
      </p: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p:txBody>
          <a:bodyPr/>
          <a:lstStyle/>
          <a:p>
            <a:r>
              <a:rPr lang="en-US" sz="4400" dirty="0"/>
              <a:t>ESTILOS Y </a:t>
            </a:r>
            <a:br>
              <a:rPr lang="en-US" sz="4400" dirty="0"/>
            </a:br>
            <a:r>
              <a:rPr lang="en-US" sz="4400" dirty="0"/>
              <a:t>CARACTERÍSTICAS</a:t>
            </a:r>
          </a:p>
        </p:txBody>
      </p:sp>
      <p:sp>
        <p:nvSpPr>
          <p:cNvPr id="5" name="object 58">
            <a:extLst>
              <a:ext uri="{FF2B5EF4-FFF2-40B4-BE49-F238E27FC236}">
                <a16:creationId xmlns:a16="http://schemas.microsoft.com/office/drawing/2014/main" id="{9F15D272-30DD-0CF9-9E3C-4AA951F9CA6D}"/>
              </a:ext>
            </a:extLst>
          </p:cNvPr>
          <p:cNvSpPr txBox="1"/>
          <p:nvPr/>
        </p:nvSpPr>
        <p:spPr>
          <a:xfrm>
            <a:off x="7902449" y="5084939"/>
            <a:ext cx="1509381" cy="1008096"/>
          </a:xfrm>
          <a:prstGeom prst="rect">
            <a:avLst/>
          </a:prstGeom>
        </p:spPr>
        <p:txBody>
          <a:bodyPr vert="horz" wrap="square" lIns="0" tIns="17145" rIns="0" bIns="0" rtlCol="0" anchor="t" anchorCtr="0">
            <a:spAutoFit/>
          </a:bodyPr>
          <a:lstStyle/>
          <a:p>
            <a:pPr marL="285750" indent="-285750">
              <a:lnSpc>
                <a:spcPct val="98000"/>
              </a:lnSpc>
              <a:spcAft>
                <a:spcPts val="100"/>
              </a:spcAft>
              <a:buClr>
                <a:schemeClr val="accent1"/>
              </a:buClr>
              <a:buFont typeface="Arial" panose="020B0604020202020204" pitchFamily="34" charset="0"/>
              <a:buChar char="•"/>
            </a:pPr>
            <a:r>
              <a:rPr lang="en-AU" sz="1600" dirty="0">
                <a:latin typeface="Neue Haas Grotesk Text Pro" panose="020B0504020202020204" pitchFamily="34" charset="77"/>
                <a:cs typeface="Hellix SemiBold"/>
              </a:rPr>
              <a:t>Cereza </a:t>
            </a:r>
            <a:r>
              <a:rPr lang="en-AU" sz="1600" dirty="0" err="1">
                <a:latin typeface="Neue Haas Grotesk Text Pro" panose="020B0504020202020204" pitchFamily="34" charset="77"/>
                <a:cs typeface="Hellix SemiBold"/>
              </a:rPr>
              <a:t>oscura</a:t>
            </a:r>
            <a:endParaRPr lang="en-AU" sz="1600" dirty="0">
              <a:latin typeface="Neue Haas Grotesk Text Pro" panose="020B0504020202020204" pitchFamily="34" charset="77"/>
              <a:cs typeface="Hellix SemiBold"/>
            </a:endParaRPr>
          </a:p>
          <a:p>
            <a:pPr marL="285750" indent="-285750">
              <a:lnSpc>
                <a:spcPct val="98000"/>
              </a:lnSpc>
              <a:spcAft>
                <a:spcPts val="100"/>
              </a:spcAft>
              <a:buClr>
                <a:schemeClr val="accent1"/>
              </a:buClr>
              <a:buFont typeface="Arial" panose="020B0604020202020204" pitchFamily="34" charset="0"/>
              <a:buChar char="•"/>
            </a:pPr>
            <a:r>
              <a:rPr lang="en-AU" sz="1600" dirty="0">
                <a:latin typeface="Neue Haas Grotesk Text Pro" panose="020B0504020202020204" pitchFamily="34" charset="77"/>
                <a:cs typeface="Hellix SemiBold"/>
              </a:rPr>
              <a:t>Ciruela</a:t>
            </a:r>
          </a:p>
          <a:p>
            <a:pPr marL="285750" indent="-285750">
              <a:lnSpc>
                <a:spcPct val="98000"/>
              </a:lnSpc>
              <a:spcAft>
                <a:spcPts val="100"/>
              </a:spcAft>
              <a:buClr>
                <a:schemeClr val="accent1"/>
              </a:buClr>
              <a:buFont typeface="Arial" panose="020B0604020202020204" pitchFamily="34" charset="0"/>
              <a:buChar char="•"/>
            </a:pPr>
            <a:r>
              <a:rPr lang="en-AU" sz="1600" dirty="0">
                <a:latin typeface="Neue Haas Grotesk Text Pro" panose="020B0504020202020204" pitchFamily="34" charset="77"/>
                <a:cs typeface="Hellix SemiBold"/>
              </a:rPr>
              <a:t>Chocolate</a:t>
            </a:r>
          </a:p>
        </p:txBody>
      </p:sp>
      <p:sp>
        <p:nvSpPr>
          <p:cNvPr id="7" name="object 58">
            <a:extLst>
              <a:ext uri="{FF2B5EF4-FFF2-40B4-BE49-F238E27FC236}">
                <a16:creationId xmlns:a16="http://schemas.microsoft.com/office/drawing/2014/main" id="{D6597F8C-DD41-690E-E6B9-4492E633930F}"/>
              </a:ext>
            </a:extLst>
          </p:cNvPr>
          <p:cNvSpPr txBox="1"/>
          <p:nvPr/>
        </p:nvSpPr>
        <p:spPr>
          <a:xfrm>
            <a:off x="7902449" y="1850126"/>
            <a:ext cx="1921599" cy="1296893"/>
          </a:xfrm>
          <a:prstGeom prst="rect">
            <a:avLst/>
          </a:prstGeom>
        </p:spPr>
        <p:txBody>
          <a:bodyPr vert="horz" wrap="square" lIns="0" tIns="17145" rIns="0" bIns="0" rtlCol="0" anchor="ctr" anchorCtr="0">
            <a:spAutoFit/>
          </a:bodyPr>
          <a:lstStyle/>
          <a:p>
            <a:pPr algn="ctr">
              <a:lnSpc>
                <a:spcPct val="99000"/>
              </a:lnSpc>
              <a:buClr>
                <a:srgbClr val="F40000"/>
              </a:buClr>
            </a:pPr>
            <a:r>
              <a:rPr lang="en-US" sz="1400" b="1" dirty="0">
                <a:solidFill>
                  <a:schemeClr val="bg1"/>
                </a:solidFill>
                <a:latin typeface="Neue Haas Grotesk Text Pro"/>
                <a:cs typeface="Hellix SemiBold"/>
              </a:rPr>
              <a:t>IDEAL PARA MEZCLAR - COMO</a:t>
            </a:r>
            <a:br>
              <a:rPr lang="en-US" sz="1400" b="1" dirty="0">
                <a:latin typeface="Neue Haas Grotesk Text Pro" panose="020B0504020202020204" pitchFamily="34" charset="77"/>
                <a:cs typeface="Hellix SemiBold"/>
              </a:rPr>
            </a:br>
            <a:r>
              <a:rPr lang="en-US" sz="1400" b="1" dirty="0">
                <a:solidFill>
                  <a:schemeClr val="bg1"/>
                </a:solidFill>
                <a:latin typeface="Neue Haas Grotesk Text Pro"/>
                <a:cs typeface="Hellix SemiBold"/>
              </a:rPr>
              <a:t>GSM, SHIRAZ CABERNET, SHIRAZ VIOGNIER</a:t>
            </a:r>
          </a:p>
          <a:p>
            <a:pPr algn="ctr">
              <a:lnSpc>
                <a:spcPct val="99000"/>
              </a:lnSpc>
              <a:buClr>
                <a:srgbClr val="F40000"/>
              </a:buClr>
            </a:pPr>
            <a:endParaRPr lang="en-US" sz="1400" b="1" dirty="0">
              <a:solidFill>
                <a:schemeClr val="bg1"/>
              </a:solidFill>
              <a:latin typeface="Neue Haas Grotesk Text Pro" panose="020B0504020202020204" pitchFamily="34" charset="77"/>
              <a:cs typeface="Hellix SemiBold"/>
            </a:endParaRPr>
          </a:p>
        </p:txBody>
      </p:sp>
      <p:sp>
        <p:nvSpPr>
          <p:cNvPr id="8" name="object 58">
            <a:extLst>
              <a:ext uri="{FF2B5EF4-FFF2-40B4-BE49-F238E27FC236}">
                <a16:creationId xmlns:a16="http://schemas.microsoft.com/office/drawing/2014/main" id="{95462CAC-4F4C-9454-6DD0-3DBF644A8E50}"/>
              </a:ext>
            </a:extLst>
          </p:cNvPr>
          <p:cNvSpPr txBox="1"/>
          <p:nvPr/>
        </p:nvSpPr>
        <p:spPr>
          <a:xfrm>
            <a:off x="545953" y="4983930"/>
            <a:ext cx="2022480" cy="1125308"/>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a:latin typeface="Neue Haas Grotesk Text Pro" panose="020B0504020202020204" pitchFamily="34" charset="77"/>
                <a:cs typeface="Hellix SemiBold"/>
              </a:rPr>
              <a:t>Vino </a:t>
            </a:r>
            <a:r>
              <a:rPr lang="en-US" sz="1600" b="1" dirty="0" err="1">
                <a:latin typeface="Neue Haas Grotesk Text Pro" panose="020B0504020202020204" pitchFamily="34" charset="77"/>
                <a:cs typeface="Hellix SemiBold"/>
              </a:rPr>
              <a:t>joven</a:t>
            </a:r>
            <a:endParaRPr lang="en-US" sz="1600" b="1" dirty="0">
              <a:latin typeface="Neue Haas Grotesk Text Pro" panose="020B0504020202020204" pitchFamily="34" charset="77"/>
              <a:cs typeface="Hellix SemiBold"/>
            </a:endParaRPr>
          </a:p>
          <a:p>
            <a:pPr algn="ctr">
              <a:lnSpc>
                <a:spcPct val="90000"/>
              </a:lnSpc>
              <a:buClr>
                <a:srgbClr val="F40000"/>
              </a:buClr>
            </a:pPr>
            <a:r>
              <a:rPr lang="en-US" sz="1600" dirty="0">
                <a:latin typeface="Neue Haas Grotesk Text Pro" panose="020B0504020202020204" pitchFamily="34" charset="77"/>
                <a:cs typeface="Hellix SemiBold"/>
              </a:rPr>
              <a:t>Rico </a:t>
            </a:r>
            <a:r>
              <a:rPr lang="en-US" sz="1600" dirty="0" err="1">
                <a:latin typeface="Neue Haas Grotesk Text Pro" panose="020B0504020202020204" pitchFamily="34" charset="77"/>
                <a:cs typeface="Hellix SemiBold"/>
              </a:rPr>
              <a:t>en</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textura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frutas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oscuras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maduras</a:t>
            </a:r>
            <a:r>
              <a:rPr lang="en-US" sz="1600" dirty="0">
                <a:latin typeface="Neue Haas Grotesk Text Pro" panose="020B0504020202020204" pitchFamily="34" charset="77"/>
                <a:cs typeface="Hellix SemiBold"/>
              </a:rPr>
              <a:t> </a:t>
            </a:r>
          </a:p>
          <a:p>
            <a:pPr algn="ctr">
              <a:lnSpc>
                <a:spcPct val="90000"/>
              </a:lnSpc>
              <a:buClr>
                <a:srgbClr val="F40000"/>
              </a:buClr>
            </a:pPr>
            <a:endParaRPr lang="en-US" sz="1600" b="1" dirty="0">
              <a:latin typeface="Neue Haas Grotesk Text Pro" panose="020B0504020202020204" pitchFamily="34" charset="77"/>
              <a:cs typeface="Hellix SemiBold"/>
            </a:endParaRPr>
          </a:p>
        </p:txBody>
      </p:sp>
      <p:sp>
        <p:nvSpPr>
          <p:cNvPr id="11" name="object 58">
            <a:extLst>
              <a:ext uri="{FF2B5EF4-FFF2-40B4-BE49-F238E27FC236}">
                <a16:creationId xmlns:a16="http://schemas.microsoft.com/office/drawing/2014/main" id="{88C392EF-A519-565E-CFDF-A48D96268C04}"/>
              </a:ext>
            </a:extLst>
          </p:cNvPr>
          <p:cNvSpPr txBox="1"/>
          <p:nvPr/>
        </p:nvSpPr>
        <p:spPr>
          <a:xfrm>
            <a:off x="2856568" y="4983930"/>
            <a:ext cx="2256384" cy="1568506"/>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a:latin typeface="Neue Haas Grotesk Text Pro" panose="020B0504020202020204" pitchFamily="34" charset="77"/>
                <a:cs typeface="Hellix SemiBold"/>
              </a:rPr>
              <a:t>Vino </a:t>
            </a:r>
            <a:r>
              <a:rPr lang="en-US" sz="1600" b="1" dirty="0" err="1">
                <a:latin typeface="Neue Haas Grotesk Text Pro" panose="020B0504020202020204" pitchFamily="34" charset="77"/>
                <a:cs typeface="Hellix SemiBold"/>
              </a:rPr>
              <a:t>añejo</a:t>
            </a:r>
            <a:endParaRPr lang="en-US" sz="1600" b="1" dirty="0">
              <a:latin typeface="Neue Haas Grotesk Text Pro" panose="020B0504020202020204" pitchFamily="34" charset="77"/>
              <a:cs typeface="Hellix SemiBold"/>
            </a:endParaRPr>
          </a:p>
          <a:p>
            <a:pPr algn="ctr">
              <a:lnSpc>
                <a:spcPct val="90000"/>
              </a:lnSpc>
              <a:buClr>
                <a:srgbClr val="F40000"/>
              </a:buClr>
            </a:pPr>
            <a:r>
              <a:rPr lang="en-US" sz="1600" dirty="0" err="1">
                <a:latin typeface="Neue Haas Grotesk Text Pro" panose="020B0504020202020204" pitchFamily="34" charset="77"/>
                <a:cs typeface="Hellix SemiBold"/>
              </a:rPr>
              <a:t>Taninos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más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delicados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carácter</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más</a:t>
            </a:r>
            <a:r>
              <a:rPr lang="en-US" sz="1600" dirty="0">
                <a:latin typeface="Neue Haas Grotesk Text Pro" panose="020B0504020202020204" pitchFamily="34" charset="77"/>
                <a:cs typeface="Hellix SemiBold"/>
              </a:rPr>
              <a:t> suave, </a:t>
            </a:r>
            <a:r>
              <a:rPr lang="en-US" sz="1600" dirty="0" err="1">
                <a:latin typeface="Neue Haas Grotesk Text Pro" panose="020B0504020202020204" pitchFamily="34" charset="77"/>
                <a:cs typeface="Hellix SemiBold"/>
              </a:rPr>
              <a:t>notas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especias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orozuz</a:t>
            </a:r>
            <a:r>
              <a:rPr lang="en-US" sz="1600" dirty="0">
                <a:latin typeface="Neue Haas Grotesk Text Pro" panose="020B0504020202020204" pitchFamily="34" charset="77"/>
                <a:cs typeface="Hellix SemiBold"/>
              </a:rPr>
              <a:t> y tierra </a:t>
            </a:r>
          </a:p>
          <a:p>
            <a:pPr algn="ctr">
              <a:lnSpc>
                <a:spcPct val="90000"/>
              </a:lnSpc>
              <a:buClr>
                <a:srgbClr val="F40000"/>
              </a:buClr>
            </a:pPr>
            <a:endParaRPr lang="en-US" sz="1600" dirty="0">
              <a:latin typeface="Neue Haas Grotesk Text Pro" panose="020B0504020202020204" pitchFamily="34" charset="77"/>
              <a:cs typeface="Hellix SemiBold"/>
            </a:endParaRPr>
          </a:p>
          <a:p>
            <a:pPr algn="ctr">
              <a:lnSpc>
                <a:spcPct val="90000"/>
              </a:lnSpc>
              <a:buClr>
                <a:srgbClr val="F40000"/>
              </a:buClr>
            </a:pPr>
            <a:endParaRPr lang="en-US" sz="1600" b="1" dirty="0">
              <a:latin typeface="Neue Haas Grotesk Text Pro" panose="020B0504020202020204" pitchFamily="34" charset="77"/>
              <a:cs typeface="Hellix SemiBold"/>
            </a:endParaRPr>
          </a:p>
        </p:txBody>
      </p:sp>
      <p:sp>
        <p:nvSpPr>
          <p:cNvPr id="12" name="object 58">
            <a:extLst>
              <a:ext uri="{FF2B5EF4-FFF2-40B4-BE49-F238E27FC236}">
                <a16:creationId xmlns:a16="http://schemas.microsoft.com/office/drawing/2014/main" id="{976B3C93-E72A-1708-A30E-BA6AD360220F}"/>
              </a:ext>
            </a:extLst>
          </p:cNvPr>
          <p:cNvSpPr txBox="1"/>
          <p:nvPr/>
        </p:nvSpPr>
        <p:spPr>
          <a:xfrm>
            <a:off x="9771262" y="5098403"/>
            <a:ext cx="1450576" cy="753989"/>
          </a:xfrm>
          <a:prstGeom prst="rect">
            <a:avLst/>
          </a:prstGeom>
        </p:spPr>
        <p:txBody>
          <a:bodyPr vert="horz" wrap="square" lIns="0" tIns="17145" rIns="0" bIns="0" rtlCol="0" anchor="t" anchorCtr="0">
            <a:spAutoFit/>
          </a:bodyPr>
          <a:lstStyle/>
          <a:p>
            <a:pPr marL="285750" indent="-285750">
              <a:lnSpc>
                <a:spcPct val="98000"/>
              </a:lnSpc>
              <a:spcAft>
                <a:spcPts val="100"/>
              </a:spcAft>
              <a:buClr>
                <a:schemeClr val="accent1"/>
              </a:buClr>
              <a:buFont typeface="Arial" panose="020B0604020202020204" pitchFamily="34" charset="0"/>
              <a:buChar char="•"/>
            </a:pPr>
            <a:r>
              <a:rPr lang="en-AU" sz="1600" dirty="0">
                <a:latin typeface="Neue Haas Grotesk Text Pro" panose="020B0504020202020204" pitchFamily="34" charset="77"/>
                <a:cs typeface="Hellix SemiBold"/>
              </a:rPr>
              <a:t>Frutos </a:t>
            </a:r>
            <a:r>
              <a:rPr lang="en-AU" sz="1600" dirty="0" err="1">
                <a:latin typeface="Neue Haas Grotesk Text Pro" panose="020B0504020202020204" pitchFamily="34" charset="77"/>
                <a:cs typeface="Hellix SemiBold"/>
              </a:rPr>
              <a:t>rojos</a:t>
            </a:r>
            <a:r>
              <a:rPr lang="en-AU" sz="1600" dirty="0">
                <a:latin typeface="Neue Haas Grotesk Text Pro" panose="020B0504020202020204" pitchFamily="34" charset="77"/>
                <a:cs typeface="Hellix SemiBold"/>
              </a:rPr>
              <a:t> maduros</a:t>
            </a:r>
          </a:p>
          <a:p>
            <a:pPr>
              <a:lnSpc>
                <a:spcPct val="98000"/>
              </a:lnSpc>
              <a:spcAft>
                <a:spcPts val="100"/>
              </a:spcAft>
              <a:buClr>
                <a:schemeClr val="accent1"/>
              </a:buClr>
            </a:pPr>
            <a:endParaRPr lang="en-AU" sz="1600" dirty="0">
              <a:latin typeface="Neue Haas Grotesk Text Pro" panose="020B0504020202020204" pitchFamily="34" charset="77"/>
              <a:cs typeface="Hellix SemiBold"/>
            </a:endParaRPr>
          </a:p>
        </p:txBody>
      </p:sp>
      <p:sp>
        <p:nvSpPr>
          <p:cNvPr id="15" name="object 58">
            <a:extLst>
              <a:ext uri="{FF2B5EF4-FFF2-40B4-BE49-F238E27FC236}">
                <a16:creationId xmlns:a16="http://schemas.microsoft.com/office/drawing/2014/main" id="{E44DEB32-C198-0CFC-E5D5-7ED4B94702EB}"/>
              </a:ext>
            </a:extLst>
          </p:cNvPr>
          <p:cNvSpPr txBox="1"/>
          <p:nvPr/>
        </p:nvSpPr>
        <p:spPr>
          <a:xfrm>
            <a:off x="592183" y="2741223"/>
            <a:ext cx="2022480" cy="1568506"/>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err="1">
                <a:latin typeface="Neue Haas Grotesk Text Pro" panose="020B0504020202020204" pitchFamily="34" charset="77"/>
                <a:cs typeface="Hellix SemiBold"/>
              </a:rPr>
              <a:t>Clima</a:t>
            </a:r>
            <a:r>
              <a:rPr lang="en-US" sz="1600" b="1" dirty="0">
                <a:latin typeface="Neue Haas Grotesk Text Pro" panose="020B0504020202020204" pitchFamily="34" charset="77"/>
                <a:cs typeface="Hellix SemiBold"/>
              </a:rPr>
              <a:t> </a:t>
            </a:r>
            <a:r>
              <a:rPr lang="en-US" sz="1600" b="1" dirty="0" err="1">
                <a:latin typeface="Neue Haas Grotesk Text Pro" panose="020B0504020202020204" pitchFamily="34" charset="77"/>
                <a:cs typeface="Hellix SemiBold"/>
              </a:rPr>
              <a:t>cálido</a:t>
            </a:r>
            <a:endParaRPr lang="en-US" sz="1600" b="1" dirty="0">
              <a:latin typeface="Neue Haas Grotesk Text Pro" panose="020B0504020202020204" pitchFamily="34" charset="77"/>
              <a:cs typeface="Hellix SemiBold"/>
            </a:endParaRPr>
          </a:p>
          <a:p>
            <a:pPr algn="ctr">
              <a:lnSpc>
                <a:spcPct val="90000"/>
              </a:lnSpc>
              <a:buClr>
                <a:srgbClr val="F40000"/>
              </a:buClr>
            </a:pPr>
            <a:r>
              <a:rPr lang="en-US" sz="1600" dirty="0" err="1">
                <a:latin typeface="Neue Haas Grotesk Text Pro" panose="020B0504020202020204" pitchFamily="34" charset="77"/>
                <a:cs typeface="Hellix SemiBold"/>
              </a:rPr>
              <a:t>Sabores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fuertes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jugosas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frutas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negras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confitadas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taninos</a:t>
            </a:r>
            <a:r>
              <a:rPr lang="en-US" sz="1600" dirty="0">
                <a:latin typeface="Neue Haas Grotesk Text Pro" panose="020B0504020202020204" pitchFamily="34" charset="77"/>
                <a:cs typeface="Hellix SemiBold"/>
              </a:rPr>
              <a:t> maduros y </a:t>
            </a:r>
            <a:r>
              <a:rPr lang="en-US" sz="1600" dirty="0" err="1">
                <a:latin typeface="Neue Haas Grotesk Text Pro" panose="020B0504020202020204" pitchFamily="34" charset="77"/>
                <a:cs typeface="Hellix SemiBold"/>
              </a:rPr>
              <a:t>textura</a:t>
            </a:r>
            <a:r>
              <a:rPr lang="en-US" sz="1600" dirty="0">
                <a:latin typeface="Neue Haas Grotesk Text Pro" panose="020B0504020202020204" pitchFamily="34" charset="77"/>
                <a:cs typeface="Hellix SemiBold"/>
              </a:rPr>
              <a:t> suave</a:t>
            </a:r>
          </a:p>
          <a:p>
            <a:pPr algn="ctr">
              <a:lnSpc>
                <a:spcPct val="90000"/>
              </a:lnSpc>
              <a:buClr>
                <a:srgbClr val="F40000"/>
              </a:buClr>
            </a:pPr>
            <a:endParaRPr lang="en-US" sz="1600" dirty="0">
              <a:latin typeface="Neue Haas Grotesk Text Pro" panose="020B0504020202020204" pitchFamily="34" charset="77"/>
              <a:cs typeface="Hellix SemiBold"/>
            </a:endParaRPr>
          </a:p>
        </p:txBody>
      </p:sp>
      <p:sp>
        <p:nvSpPr>
          <p:cNvPr id="16" name="object 58">
            <a:extLst>
              <a:ext uri="{FF2B5EF4-FFF2-40B4-BE49-F238E27FC236}">
                <a16:creationId xmlns:a16="http://schemas.microsoft.com/office/drawing/2014/main" id="{2DDDFC13-EE66-B633-AFD7-684A1EA49DD1}"/>
              </a:ext>
            </a:extLst>
          </p:cNvPr>
          <p:cNvSpPr txBox="1"/>
          <p:nvPr/>
        </p:nvSpPr>
        <p:spPr>
          <a:xfrm>
            <a:off x="7902449" y="4825446"/>
            <a:ext cx="2094227" cy="238912"/>
          </a:xfrm>
          <a:prstGeom prst="rect">
            <a:avLst/>
          </a:prstGeom>
        </p:spPr>
        <p:txBody>
          <a:bodyPr vert="horz" wrap="square" lIns="0" tIns="17145" rIns="0" bIns="0" rtlCol="0" anchor="t" anchorCtr="0">
            <a:spAutoFit/>
          </a:bodyPr>
          <a:lstStyle/>
          <a:p>
            <a:pPr>
              <a:lnSpc>
                <a:spcPct val="90000"/>
              </a:lnSpc>
              <a:buClr>
                <a:srgbClr val="F40000"/>
              </a:buClr>
            </a:pPr>
            <a:r>
              <a:rPr lang="en-US" sz="1600" b="1" dirty="0" err="1">
                <a:latin typeface="Neue Haas Grotesk Text Pro" panose="020B0504020202020204" pitchFamily="34" charset="77"/>
                <a:cs typeface="Hellix SemiBold"/>
              </a:rPr>
              <a:t>Clima</a:t>
            </a:r>
            <a:r>
              <a:rPr lang="en-US" sz="1600" b="1" dirty="0">
                <a:latin typeface="Neue Haas Grotesk Text Pro" panose="020B0504020202020204" pitchFamily="34" charset="77"/>
                <a:cs typeface="Hellix SemiBold"/>
              </a:rPr>
              <a:t> </a:t>
            </a:r>
            <a:r>
              <a:rPr lang="en-US" sz="1600" b="1" dirty="0" err="1">
                <a:latin typeface="Neue Haas Grotesk Text Pro" panose="020B0504020202020204" pitchFamily="34" charset="77"/>
                <a:cs typeface="Hellix SemiBold"/>
              </a:rPr>
              <a:t>cálido</a:t>
            </a:r>
            <a:endParaRPr lang="en-US" sz="1600" b="1" dirty="0">
              <a:latin typeface="Neue Haas Grotesk Text Pro" panose="020B0504020202020204" pitchFamily="34" charset="77"/>
              <a:cs typeface="Hellix SemiBold"/>
            </a:endParaRPr>
          </a:p>
        </p:txBody>
      </p:sp>
      <p:sp>
        <p:nvSpPr>
          <p:cNvPr id="18" name="object 58">
            <a:extLst>
              <a:ext uri="{FF2B5EF4-FFF2-40B4-BE49-F238E27FC236}">
                <a16:creationId xmlns:a16="http://schemas.microsoft.com/office/drawing/2014/main" id="{941FE382-59A1-2019-1B91-991EB6ED183C}"/>
              </a:ext>
            </a:extLst>
          </p:cNvPr>
          <p:cNvSpPr txBox="1"/>
          <p:nvPr/>
        </p:nvSpPr>
        <p:spPr>
          <a:xfrm>
            <a:off x="2927865" y="2799923"/>
            <a:ext cx="2146355" cy="903709"/>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err="1">
                <a:latin typeface="Neue Haas Grotesk Text Pro" panose="020B0504020202020204" pitchFamily="34" charset="77"/>
                <a:cs typeface="Hellix SemiBold"/>
              </a:rPr>
              <a:t>Clima</a:t>
            </a:r>
            <a:r>
              <a:rPr lang="en-US" sz="1600" b="1" dirty="0">
                <a:latin typeface="Neue Haas Grotesk Text Pro" panose="020B0504020202020204" pitchFamily="34" charset="77"/>
                <a:cs typeface="Hellix SemiBold"/>
              </a:rPr>
              <a:t> fresco</a:t>
            </a:r>
          </a:p>
          <a:p>
            <a:pPr algn="ctr">
              <a:lnSpc>
                <a:spcPct val="90000"/>
              </a:lnSpc>
              <a:buClr>
                <a:srgbClr val="F40000"/>
              </a:buClr>
            </a:pPr>
            <a:r>
              <a:rPr lang="en-US" sz="1600" dirty="0">
                <a:latin typeface="Neue Haas Grotesk Text Pro" panose="020B0504020202020204" pitchFamily="34" charset="77"/>
                <a:cs typeface="Hellix SemiBold"/>
              </a:rPr>
              <a:t>Elegante, </a:t>
            </a:r>
            <a:r>
              <a:rPr lang="en-US" sz="1600" dirty="0" err="1">
                <a:latin typeface="Neue Haas Grotesk Text Pro" panose="020B0504020202020204" pitchFamily="34" charset="77"/>
                <a:cs typeface="Hellix SemiBold"/>
              </a:rPr>
              <a:t>combina</a:t>
            </a:r>
            <a:r>
              <a:rPr lang="en-US" sz="1600" dirty="0">
                <a:latin typeface="Neue Haas Grotesk Text Pro" panose="020B0504020202020204" pitchFamily="34" charset="77"/>
                <a:cs typeface="Hellix SemiBold"/>
              </a:rPr>
              <a:t> con comida,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medio </a:t>
            </a:r>
          </a:p>
          <a:p>
            <a:pPr algn="ctr">
              <a:lnSpc>
                <a:spcPct val="90000"/>
              </a:lnSpc>
              <a:buClr>
                <a:srgbClr val="F40000"/>
              </a:buClr>
            </a:pPr>
            <a:endParaRPr lang="en-US" sz="1600" dirty="0">
              <a:latin typeface="Neue Haas Grotesk Text Pro" panose="020B0504020202020204" pitchFamily="34" charset="77"/>
              <a:cs typeface="Hellix SemiBold"/>
            </a:endParaRPr>
          </a:p>
        </p:txBody>
      </p:sp>
      <p:pic>
        <p:nvPicPr>
          <p:cNvPr id="4" name="Picture Placeholder 8">
            <a:extLst>
              <a:ext uri="{FF2B5EF4-FFF2-40B4-BE49-F238E27FC236}">
                <a16:creationId xmlns:a16="http://schemas.microsoft.com/office/drawing/2014/main" id="{C69C54A9-F55B-31F9-8AA7-D9EB45F2180F}"/>
              </a:ext>
            </a:extLst>
          </p:cNvPr>
          <p:cNvPicPr>
            <a:picLocks noChangeAspect="1"/>
          </p:cNvPicPr>
          <p:nvPr/>
        </p:nvPicPr>
        <p:blipFill>
          <a:blip r:embed="rId2" cstate="screen">
            <a:extLst>
              <a:ext uri="{28A0092B-C50C-407E-A947-70E740481C1C}">
                <a14:useLocalDpi xmlns:a14="http://schemas.microsoft.com/office/drawing/2010/main"/>
              </a:ext>
            </a:extLst>
          </a:blip>
          <a:srcRect l="8637" r="8637"/>
          <a:stretch/>
        </p:blipFill>
        <p:spPr>
          <a:xfrm>
            <a:off x="5041655" y="157089"/>
            <a:ext cx="2256385" cy="6830856"/>
          </a:xfrm>
          <a:prstGeom prst="rect">
            <a:avLst/>
          </a:prstGeom>
        </p:spPr>
      </p:pic>
      <p:sp>
        <p:nvSpPr>
          <p:cNvPr id="20" name="object 10">
            <a:extLst>
              <a:ext uri="{FF2B5EF4-FFF2-40B4-BE49-F238E27FC236}">
                <a16:creationId xmlns:a16="http://schemas.microsoft.com/office/drawing/2014/main" id="{A8C01080-AD4F-D996-1AB7-6911D2052DB1}"/>
              </a:ext>
            </a:extLst>
          </p:cNvPr>
          <p:cNvSpPr txBox="1"/>
          <p:nvPr/>
        </p:nvSpPr>
        <p:spPr>
          <a:xfrm rot="16200000">
            <a:off x="3984909" y="424111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1" name="object 58">
            <a:extLst>
              <a:ext uri="{FF2B5EF4-FFF2-40B4-BE49-F238E27FC236}">
                <a16:creationId xmlns:a16="http://schemas.microsoft.com/office/drawing/2014/main" id="{B6942429-8EFD-F66E-C0CD-AA9CE741D4C2}"/>
              </a:ext>
            </a:extLst>
          </p:cNvPr>
          <p:cNvSpPr txBox="1"/>
          <p:nvPr/>
        </p:nvSpPr>
        <p:spPr>
          <a:xfrm>
            <a:off x="7902449" y="4425750"/>
            <a:ext cx="3246242" cy="263534"/>
          </a:xfrm>
          <a:prstGeom prst="rect">
            <a:avLst/>
          </a:prstGeom>
          <a:noFill/>
        </p:spPr>
        <p:txBody>
          <a:bodyPr vert="horz" wrap="square" lIns="0" tIns="17145" rIns="0" bIns="0" rtlCol="0">
            <a:spAutoFit/>
          </a:bodyPr>
          <a:lstStyle/>
          <a:p>
            <a:pPr>
              <a:buClr>
                <a:srgbClr val="F40000"/>
              </a:buClr>
            </a:pPr>
            <a:r>
              <a:rPr lang="en-US" sz="1600" b="1" dirty="0">
                <a:latin typeface="Neue Haas Grotesk Text Pro" panose="020B0504020202020204" pitchFamily="34" charset="77"/>
                <a:cs typeface="Hellix SemiBold"/>
              </a:rPr>
              <a:t>SABORES TÍPICOS</a:t>
            </a:r>
          </a:p>
        </p:txBody>
      </p:sp>
      <p:sp>
        <p:nvSpPr>
          <p:cNvPr id="23" name="object 58">
            <a:extLst>
              <a:ext uri="{FF2B5EF4-FFF2-40B4-BE49-F238E27FC236}">
                <a16:creationId xmlns:a16="http://schemas.microsoft.com/office/drawing/2014/main" id="{E2974DC0-2605-7574-D77E-1AE5DC8C3B7F}"/>
              </a:ext>
            </a:extLst>
          </p:cNvPr>
          <p:cNvSpPr txBox="1"/>
          <p:nvPr/>
        </p:nvSpPr>
        <p:spPr>
          <a:xfrm>
            <a:off x="9771262" y="4833176"/>
            <a:ext cx="2094227" cy="238912"/>
          </a:xfrm>
          <a:prstGeom prst="rect">
            <a:avLst/>
          </a:prstGeom>
        </p:spPr>
        <p:txBody>
          <a:bodyPr vert="horz" wrap="square" lIns="0" tIns="17145" rIns="0" bIns="0" rtlCol="0" anchor="t" anchorCtr="0">
            <a:spAutoFit/>
          </a:bodyPr>
          <a:lstStyle/>
          <a:p>
            <a:pPr>
              <a:lnSpc>
                <a:spcPct val="90000"/>
              </a:lnSpc>
              <a:buClr>
                <a:srgbClr val="F40000"/>
              </a:buClr>
            </a:pPr>
            <a:r>
              <a:rPr lang="en-US" sz="1600" b="1" dirty="0" err="1">
                <a:latin typeface="Neue Haas Grotesk Text Pro" panose="020B0504020202020204" pitchFamily="34" charset="77"/>
                <a:cs typeface="Hellix SemiBold"/>
              </a:rPr>
              <a:t>Clima</a:t>
            </a:r>
            <a:r>
              <a:rPr lang="en-US" sz="1600" b="1" dirty="0">
                <a:latin typeface="Neue Haas Grotesk Text Pro" panose="020B0504020202020204" pitchFamily="34" charset="77"/>
                <a:cs typeface="Hellix SemiBold"/>
              </a:rPr>
              <a:t> fresco</a:t>
            </a:r>
          </a:p>
        </p:txBody>
      </p:sp>
      <p:cxnSp>
        <p:nvCxnSpPr>
          <p:cNvPr id="25" name="Straight Connector 24">
            <a:extLst>
              <a:ext uri="{FF2B5EF4-FFF2-40B4-BE49-F238E27FC236}">
                <a16:creationId xmlns:a16="http://schemas.microsoft.com/office/drawing/2014/main" id="{EA445217-F6C7-CB49-C393-0DE8826FF1CC}"/>
              </a:ext>
            </a:extLst>
          </p:cNvPr>
          <p:cNvCxnSpPr>
            <a:cxnSpLocks/>
          </p:cNvCxnSpPr>
          <p:nvPr/>
        </p:nvCxnSpPr>
        <p:spPr>
          <a:xfrm flipV="1">
            <a:off x="1618570" y="2178893"/>
            <a:ext cx="0" cy="46344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1DDB595-334E-CB3A-BD77-CD1D44FAD01B}"/>
              </a:ext>
            </a:extLst>
          </p:cNvPr>
          <p:cNvCxnSpPr>
            <a:cxnSpLocks/>
          </p:cNvCxnSpPr>
          <p:nvPr/>
        </p:nvCxnSpPr>
        <p:spPr>
          <a:xfrm flipV="1">
            <a:off x="4001044" y="2178893"/>
            <a:ext cx="0" cy="46344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1A01860-8130-2B95-0187-AD14209BF527}"/>
              </a:ext>
            </a:extLst>
          </p:cNvPr>
          <p:cNvCxnSpPr>
            <a:cxnSpLocks/>
          </p:cNvCxnSpPr>
          <p:nvPr/>
        </p:nvCxnSpPr>
        <p:spPr>
          <a:xfrm flipV="1">
            <a:off x="1618570" y="4415108"/>
            <a:ext cx="0" cy="46344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497464C-2787-9F97-5B2B-B93DFF05EB78}"/>
              </a:ext>
            </a:extLst>
          </p:cNvPr>
          <p:cNvCxnSpPr>
            <a:cxnSpLocks/>
          </p:cNvCxnSpPr>
          <p:nvPr/>
        </p:nvCxnSpPr>
        <p:spPr>
          <a:xfrm flipV="1">
            <a:off x="4001044" y="4415108"/>
            <a:ext cx="0" cy="46344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6405C53B-7339-25CA-73A0-F86ACF38955E}"/>
              </a:ext>
            </a:extLst>
          </p:cNvPr>
          <p:cNvCxnSpPr>
            <a:cxnSpLocks/>
          </p:cNvCxnSpPr>
          <p:nvPr/>
        </p:nvCxnSpPr>
        <p:spPr>
          <a:xfrm>
            <a:off x="6853806" y="2583631"/>
            <a:ext cx="83610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90400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FA85BC11-7E24-B43A-4E9C-81A725BB8382}"/>
              </a:ext>
            </a:extLst>
          </p:cNvPr>
          <p:cNvCxnSpPr>
            <a:cxnSpLocks/>
          </p:cNvCxnSpPr>
          <p:nvPr/>
        </p:nvCxnSpPr>
        <p:spPr>
          <a:xfrm>
            <a:off x="6795083" y="5347153"/>
            <a:ext cx="83610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4AF7D2-FA3C-B766-D425-29892A55980F}"/>
              </a:ext>
            </a:extLst>
          </p:cNvPr>
          <p:cNvCxnSpPr>
            <a:cxnSpLocks/>
          </p:cNvCxnSpPr>
          <p:nvPr/>
        </p:nvCxnSpPr>
        <p:spPr>
          <a:xfrm>
            <a:off x="6795083" y="4248195"/>
            <a:ext cx="83610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C5E8410-09F1-0C3A-1FBA-91B8A38B86AD}"/>
              </a:ext>
            </a:extLst>
          </p:cNvPr>
          <p:cNvCxnSpPr>
            <a:cxnSpLocks/>
          </p:cNvCxnSpPr>
          <p:nvPr/>
        </p:nvCxnSpPr>
        <p:spPr>
          <a:xfrm>
            <a:off x="6186881" y="1966390"/>
            <a:ext cx="127512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D3B526-B885-3F16-625C-2343AE718D64}"/>
              </a:ext>
            </a:extLst>
          </p:cNvPr>
          <p:cNvCxnSpPr>
            <a:cxnSpLocks/>
          </p:cNvCxnSpPr>
          <p:nvPr/>
        </p:nvCxnSpPr>
        <p:spPr>
          <a:xfrm>
            <a:off x="4714613" y="1867353"/>
            <a:ext cx="127512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AA51202-459B-16DF-2B5D-7FD6B0762C9A}"/>
              </a:ext>
            </a:extLst>
          </p:cNvPr>
          <p:cNvCxnSpPr>
            <a:cxnSpLocks/>
          </p:cNvCxnSpPr>
          <p:nvPr/>
        </p:nvCxnSpPr>
        <p:spPr>
          <a:xfrm>
            <a:off x="4572000" y="2924366"/>
            <a:ext cx="127512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7AB974A-DCC2-2089-7EBC-0DDFB6064729}"/>
              </a:ext>
            </a:extLst>
          </p:cNvPr>
          <p:cNvCxnSpPr>
            <a:cxnSpLocks/>
          </p:cNvCxnSpPr>
          <p:nvPr/>
        </p:nvCxnSpPr>
        <p:spPr>
          <a:xfrm>
            <a:off x="4429387" y="4112528"/>
            <a:ext cx="127512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A5119B6-D196-E57D-1E95-2FE9E5B9B8D6}"/>
              </a:ext>
            </a:extLst>
          </p:cNvPr>
          <p:cNvCxnSpPr>
            <a:cxnSpLocks/>
          </p:cNvCxnSpPr>
          <p:nvPr/>
        </p:nvCxnSpPr>
        <p:spPr>
          <a:xfrm>
            <a:off x="4538444" y="5239727"/>
            <a:ext cx="127512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p:txBody>
          <a:bodyPr/>
          <a:lstStyle/>
          <a:p>
            <a:r>
              <a:rPr lang="en-US" sz="5400" dirty="0" err="1"/>
              <a:t>REGIONeS</a:t>
            </a:r>
            <a:r>
              <a:rPr lang="en-US" sz="5400" dirty="0"/>
              <a:t> </a:t>
            </a:r>
            <a:br>
              <a:rPr lang="en-US" sz="5400" dirty="0"/>
            </a:br>
            <a:r>
              <a:rPr lang="en-US" sz="5400" dirty="0"/>
              <a:t>claves</a:t>
            </a:r>
          </a:p>
        </p:txBody>
      </p:sp>
      <p:sp>
        <p:nvSpPr>
          <p:cNvPr id="4" name="object 58">
            <a:extLst>
              <a:ext uri="{FF2B5EF4-FFF2-40B4-BE49-F238E27FC236}">
                <a16:creationId xmlns:a16="http://schemas.microsoft.com/office/drawing/2014/main" id="{037BE07A-6C46-0B87-E599-B5AF7395C109}"/>
              </a:ext>
            </a:extLst>
          </p:cNvPr>
          <p:cNvSpPr txBox="1"/>
          <p:nvPr/>
        </p:nvSpPr>
        <p:spPr>
          <a:xfrm>
            <a:off x="7804050" y="1106974"/>
            <a:ext cx="2891261" cy="741165"/>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Elegante, </a:t>
            </a:r>
            <a:r>
              <a:rPr lang="en-US" sz="1600" dirty="0" err="1">
                <a:latin typeface="Neue Haas Grotesk Text Pro" panose="020B0504020202020204" pitchFamily="34" charset="77"/>
                <a:cs typeface="Hellix SemiBold"/>
              </a:rPr>
              <a:t>especiado</a:t>
            </a:r>
            <a:r>
              <a:rPr lang="en-US" sz="1600" dirty="0">
                <a:latin typeface="Neue Haas Grotesk Text Pro" panose="020B0504020202020204" pitchFamily="34" charset="77"/>
                <a:cs typeface="Hellix SemiBold"/>
              </a:rPr>
              <a:t>; de color purpura profundo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5" name="object 58">
            <a:extLst>
              <a:ext uri="{FF2B5EF4-FFF2-40B4-BE49-F238E27FC236}">
                <a16:creationId xmlns:a16="http://schemas.microsoft.com/office/drawing/2014/main" id="{28FF84F5-7F14-9BD0-1E7B-A4E197042DD8}"/>
              </a:ext>
            </a:extLst>
          </p:cNvPr>
          <p:cNvSpPr txBox="1"/>
          <p:nvPr/>
        </p:nvSpPr>
        <p:spPr>
          <a:xfrm>
            <a:off x="1069061" y="5180033"/>
            <a:ext cx="1777948"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CLARE VALLEY</a:t>
            </a:r>
            <a:endParaRPr lang="en-US" sz="1600" b="1">
              <a:latin typeface="Neue Haas Grotesk Text Pro" panose="020B0504020202020204" pitchFamily="34" charset="77"/>
              <a:cs typeface="Hellix SemiBold"/>
            </a:endParaRPr>
          </a:p>
        </p:txBody>
      </p:sp>
      <p:sp>
        <p:nvSpPr>
          <p:cNvPr id="6" name="object 58">
            <a:extLst>
              <a:ext uri="{FF2B5EF4-FFF2-40B4-BE49-F238E27FC236}">
                <a16:creationId xmlns:a16="http://schemas.microsoft.com/office/drawing/2014/main" id="{F3B8192F-8B51-501C-9EDF-BF68EB2DF2A3}"/>
              </a:ext>
            </a:extLst>
          </p:cNvPr>
          <p:cNvSpPr txBox="1"/>
          <p:nvPr/>
        </p:nvSpPr>
        <p:spPr>
          <a:xfrm>
            <a:off x="1069060" y="1783033"/>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dirty="0">
                <a:latin typeface="Neue Haas Grotesk Text Pro" panose="020B0504020202020204" pitchFamily="34" charset="77"/>
                <a:cs typeface="Hellix SemiBold"/>
              </a:rPr>
              <a:t>ADELAIDE HILLS</a:t>
            </a:r>
            <a:endParaRPr lang="en-US" sz="1600" b="1" dirty="0">
              <a:latin typeface="Neue Haas Grotesk Text Pro" panose="020B0504020202020204" pitchFamily="34" charset="77"/>
              <a:cs typeface="Hellix SemiBold"/>
            </a:endParaRPr>
          </a:p>
        </p:txBody>
      </p:sp>
      <p:sp>
        <p:nvSpPr>
          <p:cNvPr id="7" name="object 58">
            <a:extLst>
              <a:ext uri="{FF2B5EF4-FFF2-40B4-BE49-F238E27FC236}">
                <a16:creationId xmlns:a16="http://schemas.microsoft.com/office/drawing/2014/main" id="{009E16F3-C51E-A7B1-4656-E64349EAE466}"/>
              </a:ext>
            </a:extLst>
          </p:cNvPr>
          <p:cNvSpPr txBox="1"/>
          <p:nvPr/>
        </p:nvSpPr>
        <p:spPr>
          <a:xfrm>
            <a:off x="1069061" y="3142473"/>
            <a:ext cx="2669273" cy="741165"/>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Shiraz </a:t>
            </a:r>
            <a:r>
              <a:rPr lang="en-US" sz="1600" dirty="0" err="1">
                <a:latin typeface="Neue Haas Grotesk Text Pro" panose="020B0504020202020204" pitchFamily="34" charset="77"/>
                <a:cs typeface="Hellix SemiBold"/>
              </a:rPr>
              <a:t>intenso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lleno</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sabor</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carácter</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8" name="object 58">
            <a:extLst>
              <a:ext uri="{FF2B5EF4-FFF2-40B4-BE49-F238E27FC236}">
                <a16:creationId xmlns:a16="http://schemas.microsoft.com/office/drawing/2014/main" id="{B1139623-6651-2B73-2CA6-4F3AD48D5709}"/>
              </a:ext>
            </a:extLst>
          </p:cNvPr>
          <p:cNvSpPr txBox="1"/>
          <p:nvPr/>
        </p:nvSpPr>
        <p:spPr>
          <a:xfrm>
            <a:off x="1069060" y="2039652"/>
            <a:ext cx="4254953" cy="741165"/>
          </a:xfrm>
          <a:prstGeom prst="rect">
            <a:avLst/>
          </a:prstGeom>
        </p:spPr>
        <p:txBody>
          <a:bodyPr vert="horz" wrap="square" lIns="0" tIns="17145" rIns="0" bIns="0" rtlCol="0" anchor="t" anchorCtr="0">
            <a:spAutoFit/>
          </a:bodyPr>
          <a:lstStyle/>
          <a:p>
            <a:pPr>
              <a:lnSpc>
                <a:spcPct val="98000"/>
              </a:lnSpc>
              <a:buClr>
                <a:srgbClr val="F40000"/>
              </a:buClr>
            </a:pPr>
            <a:r>
              <a:rPr lang="en-US" sz="1600" dirty="0" err="1">
                <a:latin typeface="Neue Haas Grotesk Text Pro" panose="020B0504020202020204" pitchFamily="34" charset="77"/>
                <a:cs typeface="Hellix SemiBold"/>
              </a:rPr>
              <a:t>Niveles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moderados</a:t>
            </a:r>
            <a:r>
              <a:rPr lang="en-US" sz="1600" dirty="0">
                <a:latin typeface="Neue Haas Grotesk Text Pro" panose="020B0504020202020204" pitchFamily="34" charset="77"/>
                <a:cs typeface="Hellix SemiBold"/>
              </a:rPr>
              <a:t> de alcohol, aromas de </a:t>
            </a:r>
            <a:r>
              <a:rPr lang="en-US" sz="1600" dirty="0" err="1">
                <a:latin typeface="Neue Haas Grotesk Text Pro" panose="020B0504020202020204" pitchFamily="34" charset="77"/>
                <a:cs typeface="Hellix SemiBold"/>
              </a:rPr>
              <a:t>especias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pimienta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finos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taninos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ácidos</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13F95180-ADB4-38CF-4064-997824510E53}"/>
              </a:ext>
            </a:extLst>
          </p:cNvPr>
          <p:cNvSpPr txBox="1"/>
          <p:nvPr/>
        </p:nvSpPr>
        <p:spPr>
          <a:xfrm>
            <a:off x="7804050" y="5225585"/>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MOUNT BARKER</a:t>
            </a:r>
            <a:endParaRPr lang="en-US" sz="1600" b="1">
              <a:latin typeface="Neue Haas Grotesk Text Pro" panose="020B0504020202020204" pitchFamily="34" charset="77"/>
              <a:cs typeface="Hellix SemiBold"/>
            </a:endParaRPr>
          </a:p>
        </p:txBody>
      </p:sp>
      <p:sp>
        <p:nvSpPr>
          <p:cNvPr id="10" name="object 58">
            <a:extLst>
              <a:ext uri="{FF2B5EF4-FFF2-40B4-BE49-F238E27FC236}">
                <a16:creationId xmlns:a16="http://schemas.microsoft.com/office/drawing/2014/main" id="{2AB991A8-4E90-E692-351A-FF35BE409143}"/>
              </a:ext>
            </a:extLst>
          </p:cNvPr>
          <p:cNvSpPr txBox="1"/>
          <p:nvPr/>
        </p:nvSpPr>
        <p:spPr>
          <a:xfrm>
            <a:off x="7804050" y="5512576"/>
            <a:ext cx="3765650" cy="741165"/>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Shiraz elegante y </a:t>
            </a:r>
            <a:r>
              <a:rPr lang="en-US" sz="1600" dirty="0" err="1">
                <a:latin typeface="Neue Haas Grotesk Text Pro" panose="020B0504020202020204" pitchFamily="34" charset="77"/>
                <a:cs typeface="Hellix SemiBold"/>
              </a:rPr>
              <a:t>sedoso</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notas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orozuz</a:t>
            </a:r>
            <a:r>
              <a:rPr lang="en-US" sz="1600" dirty="0">
                <a:latin typeface="Neue Haas Grotesk Text Pro" panose="020B0504020202020204" pitchFamily="34" charset="77"/>
                <a:cs typeface="Hellix SemiBold"/>
              </a:rPr>
              <a:t>, cereza </a:t>
            </a:r>
            <a:r>
              <a:rPr lang="en-US" sz="1600" dirty="0" err="1">
                <a:latin typeface="Neue Haas Grotesk Text Pro" panose="020B0504020202020204" pitchFamily="34" charset="77"/>
                <a:cs typeface="Hellix SemiBold"/>
              </a:rPr>
              <a:t>oscura</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pimienta</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1" name="object 58">
            <a:extLst>
              <a:ext uri="{FF2B5EF4-FFF2-40B4-BE49-F238E27FC236}">
                <a16:creationId xmlns:a16="http://schemas.microsoft.com/office/drawing/2014/main" id="{E193154E-30BC-AD69-B312-671B619C76A9}"/>
              </a:ext>
            </a:extLst>
          </p:cNvPr>
          <p:cNvSpPr txBox="1"/>
          <p:nvPr/>
        </p:nvSpPr>
        <p:spPr>
          <a:xfrm>
            <a:off x="1069060" y="2872434"/>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BAROSSA VALLEY</a:t>
            </a:r>
            <a:endParaRPr lang="en-US" sz="1600" b="1">
              <a:latin typeface="Neue Haas Grotesk Text Pro" panose="020B0504020202020204" pitchFamily="34" charset="77"/>
              <a:cs typeface="Hellix SemiBold"/>
            </a:endParaRPr>
          </a:p>
        </p:txBody>
      </p:sp>
      <p:sp>
        <p:nvSpPr>
          <p:cNvPr id="12" name="object 58">
            <a:extLst>
              <a:ext uri="{FF2B5EF4-FFF2-40B4-BE49-F238E27FC236}">
                <a16:creationId xmlns:a16="http://schemas.microsoft.com/office/drawing/2014/main" id="{2F565A62-3E8E-3657-B945-6A162D7274FD}"/>
              </a:ext>
            </a:extLst>
          </p:cNvPr>
          <p:cNvSpPr txBox="1"/>
          <p:nvPr/>
        </p:nvSpPr>
        <p:spPr>
          <a:xfrm>
            <a:off x="1069061" y="3914942"/>
            <a:ext cx="2574845"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CANBERRA DISTRICT</a:t>
            </a:r>
            <a:endParaRPr lang="en-US" sz="1600" b="1">
              <a:latin typeface="Neue Haas Grotesk Text Pro" panose="020B0504020202020204" pitchFamily="34" charset="77"/>
              <a:cs typeface="Hellix SemiBold"/>
            </a:endParaRPr>
          </a:p>
        </p:txBody>
      </p:sp>
      <p:sp>
        <p:nvSpPr>
          <p:cNvPr id="13" name="object 58">
            <a:extLst>
              <a:ext uri="{FF2B5EF4-FFF2-40B4-BE49-F238E27FC236}">
                <a16:creationId xmlns:a16="http://schemas.microsoft.com/office/drawing/2014/main" id="{13408633-8AA3-72AD-5821-C66C4BB5A989}"/>
              </a:ext>
            </a:extLst>
          </p:cNvPr>
          <p:cNvSpPr txBox="1"/>
          <p:nvPr/>
        </p:nvSpPr>
        <p:spPr>
          <a:xfrm>
            <a:off x="7804050" y="1849065"/>
            <a:ext cx="1643528"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EDEN VALLEY</a:t>
            </a:r>
            <a:endParaRPr lang="en-US" sz="1600" b="1">
              <a:latin typeface="Neue Haas Grotesk Text Pro" panose="020B0504020202020204" pitchFamily="34" charset="77"/>
              <a:cs typeface="Hellix SemiBold"/>
            </a:endParaRPr>
          </a:p>
        </p:txBody>
      </p:sp>
      <p:sp>
        <p:nvSpPr>
          <p:cNvPr id="14" name="object 58">
            <a:extLst>
              <a:ext uri="{FF2B5EF4-FFF2-40B4-BE49-F238E27FC236}">
                <a16:creationId xmlns:a16="http://schemas.microsoft.com/office/drawing/2014/main" id="{BFA254B6-068B-B71F-5CB7-D29D51F0995A}"/>
              </a:ext>
            </a:extLst>
          </p:cNvPr>
          <p:cNvSpPr txBox="1"/>
          <p:nvPr/>
        </p:nvSpPr>
        <p:spPr>
          <a:xfrm>
            <a:off x="7804050" y="2814241"/>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HUNTER VALLEY</a:t>
            </a:r>
            <a:endParaRPr lang="en-US" sz="1600" b="1">
              <a:latin typeface="Neue Haas Grotesk Text Pro" panose="020B0504020202020204" pitchFamily="34" charset="77"/>
              <a:cs typeface="Hellix SemiBold"/>
            </a:endParaRPr>
          </a:p>
        </p:txBody>
      </p:sp>
      <p:sp>
        <p:nvSpPr>
          <p:cNvPr id="15" name="object 58">
            <a:extLst>
              <a:ext uri="{FF2B5EF4-FFF2-40B4-BE49-F238E27FC236}">
                <a16:creationId xmlns:a16="http://schemas.microsoft.com/office/drawing/2014/main" id="{BC4DBB26-03A4-8415-1752-B57B0B02C0B4}"/>
              </a:ext>
            </a:extLst>
          </p:cNvPr>
          <p:cNvSpPr txBox="1"/>
          <p:nvPr/>
        </p:nvSpPr>
        <p:spPr>
          <a:xfrm>
            <a:off x="7804050" y="845866"/>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THE GRAMPIANS</a:t>
            </a:r>
            <a:endParaRPr lang="en-US" sz="1600" b="1">
              <a:latin typeface="Neue Haas Grotesk Text Pro" panose="020B0504020202020204" pitchFamily="34" charset="77"/>
              <a:cs typeface="Hellix SemiBold"/>
            </a:endParaRPr>
          </a:p>
        </p:txBody>
      </p:sp>
      <p:sp>
        <p:nvSpPr>
          <p:cNvPr id="16" name="object 58">
            <a:extLst>
              <a:ext uri="{FF2B5EF4-FFF2-40B4-BE49-F238E27FC236}">
                <a16:creationId xmlns:a16="http://schemas.microsoft.com/office/drawing/2014/main" id="{802FA831-D204-53C0-777B-69645945FFF6}"/>
              </a:ext>
            </a:extLst>
          </p:cNvPr>
          <p:cNvSpPr txBox="1"/>
          <p:nvPr/>
        </p:nvSpPr>
        <p:spPr>
          <a:xfrm>
            <a:off x="7804050" y="4112528"/>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McLAREN VALE</a:t>
            </a:r>
            <a:endParaRPr lang="en-US" sz="1600" b="1">
              <a:latin typeface="Neue Haas Grotesk Text Pro" panose="020B0504020202020204" pitchFamily="34" charset="77"/>
              <a:cs typeface="Hellix SemiBold"/>
            </a:endParaRPr>
          </a:p>
        </p:txBody>
      </p:sp>
      <p:sp>
        <p:nvSpPr>
          <p:cNvPr id="17" name="object 58">
            <a:extLst>
              <a:ext uri="{FF2B5EF4-FFF2-40B4-BE49-F238E27FC236}">
                <a16:creationId xmlns:a16="http://schemas.microsoft.com/office/drawing/2014/main" id="{D72011D9-1A47-E47E-AD9C-0224E83B5ABD}"/>
              </a:ext>
            </a:extLst>
          </p:cNvPr>
          <p:cNvSpPr txBox="1"/>
          <p:nvPr/>
        </p:nvSpPr>
        <p:spPr>
          <a:xfrm>
            <a:off x="1069061" y="4189269"/>
            <a:ext cx="3470236" cy="741165"/>
          </a:xfrm>
          <a:prstGeom prst="rect">
            <a:avLst/>
          </a:prstGeom>
        </p:spPr>
        <p:txBody>
          <a:bodyPr vert="horz" wrap="square" lIns="0" tIns="17145" rIns="0" bIns="0" rtlCol="0" anchor="t" anchorCtr="0">
            <a:spAutoFit/>
          </a:bodyPr>
          <a:lstStyle/>
          <a:p>
            <a:pPr>
              <a:lnSpc>
                <a:spcPct val="98000"/>
              </a:lnSpc>
            </a:pPr>
            <a:r>
              <a:rPr lang="en-US" sz="1600" dirty="0">
                <a:ea typeface="+mn-lt"/>
                <a:cs typeface="+mn-lt"/>
              </a:rPr>
              <a:t>Un Shiraz </a:t>
            </a:r>
            <a:r>
              <a:rPr lang="en-US" sz="1600" dirty="0" err="1">
                <a:ea typeface="+mn-lt"/>
                <a:cs typeface="+mn-lt"/>
              </a:rPr>
              <a:t>potente</a:t>
            </a:r>
            <a:r>
              <a:rPr lang="en-US" sz="1600" dirty="0">
                <a:ea typeface="+mn-lt"/>
                <a:cs typeface="+mn-lt"/>
              </a:rPr>
              <a:t> a la </a:t>
            </a:r>
            <a:r>
              <a:rPr lang="en-US" sz="1600" dirty="0" err="1">
                <a:ea typeface="+mn-lt"/>
                <a:cs typeface="+mn-lt"/>
              </a:rPr>
              <a:t>vez</a:t>
            </a:r>
            <a:r>
              <a:rPr lang="en-US" sz="1600" dirty="0">
                <a:ea typeface="+mn-lt"/>
                <a:cs typeface="+mn-lt"/>
              </a:rPr>
              <a:t> </a:t>
            </a:r>
            <a:r>
              <a:rPr lang="en-US" sz="1600" dirty="0" err="1">
                <a:ea typeface="+mn-lt"/>
                <a:cs typeface="+mn-lt"/>
              </a:rPr>
              <a:t>que</a:t>
            </a:r>
            <a:r>
              <a:rPr lang="en-US" sz="1600" dirty="0">
                <a:ea typeface="+mn-lt"/>
                <a:cs typeface="+mn-lt"/>
              </a:rPr>
              <a:t> elegante, </a:t>
            </a:r>
            <a:r>
              <a:rPr lang="en-US" sz="1600" dirty="0" err="1">
                <a:ea typeface="+mn-lt"/>
                <a:cs typeface="+mn-lt"/>
              </a:rPr>
              <a:t>especiado</a:t>
            </a:r>
            <a:r>
              <a:rPr lang="en-US" sz="1600" dirty="0">
                <a:ea typeface="+mn-lt"/>
                <a:cs typeface="+mn-lt"/>
              </a:rPr>
              <a:t>, </a:t>
            </a:r>
            <a:r>
              <a:rPr lang="en-US" sz="1600" dirty="0" err="1">
                <a:ea typeface="+mn-lt"/>
                <a:cs typeface="+mn-lt"/>
              </a:rPr>
              <a:t>equilibrado</a:t>
            </a:r>
            <a:r>
              <a:rPr lang="en-US" sz="1600" dirty="0">
                <a:ea typeface="+mn-lt"/>
                <a:cs typeface="+mn-lt"/>
              </a:rPr>
              <a:t> y de gran </a:t>
            </a:r>
            <a:r>
              <a:rPr lang="en-US" sz="1600" dirty="0" err="1">
                <a:ea typeface="+mn-lt"/>
                <a:cs typeface="+mn-lt"/>
              </a:rPr>
              <a:t>riqueza</a:t>
            </a:r>
            <a:r>
              <a:rPr lang="en-US" sz="1600" dirty="0">
                <a:ea typeface="+mn-lt"/>
                <a:cs typeface="+mn-lt"/>
              </a:rPr>
              <a:t> de </a:t>
            </a:r>
            <a:r>
              <a:rPr lang="en-US" sz="1600" dirty="0" err="1">
                <a:ea typeface="+mn-lt"/>
                <a:cs typeface="+mn-lt"/>
              </a:rPr>
              <a:t>sabor</a:t>
            </a:r>
            <a:r>
              <a:rPr lang="en-US" sz="1600" dirty="0">
                <a:ea typeface="+mn-lt"/>
                <a:cs typeface="+mn-lt"/>
              </a:rPr>
              <a:t>.</a:t>
            </a:r>
            <a:endParaRPr lang="en-US" dirty="0"/>
          </a:p>
        </p:txBody>
      </p:sp>
      <p:sp>
        <p:nvSpPr>
          <p:cNvPr id="18" name="object 58">
            <a:extLst>
              <a:ext uri="{FF2B5EF4-FFF2-40B4-BE49-F238E27FC236}">
                <a16:creationId xmlns:a16="http://schemas.microsoft.com/office/drawing/2014/main" id="{B5BAEAF3-15FB-0EC9-B810-3FA29E5BD895}"/>
              </a:ext>
            </a:extLst>
          </p:cNvPr>
          <p:cNvSpPr txBox="1"/>
          <p:nvPr/>
        </p:nvSpPr>
        <p:spPr>
          <a:xfrm>
            <a:off x="1069061" y="5424099"/>
            <a:ext cx="3900751" cy="982448"/>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Vino </a:t>
            </a:r>
            <a:r>
              <a:rPr lang="en-US" sz="1600" dirty="0" err="1">
                <a:latin typeface="Neue Haas Grotesk Text Pro" panose="020B0504020202020204" pitchFamily="34" charset="77"/>
                <a:cs typeface="Hellix SemiBold"/>
              </a:rPr>
              <a:t>lujoso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medio, </a:t>
            </a:r>
            <a:r>
              <a:rPr lang="en-US" sz="1600" dirty="0" err="1">
                <a:latin typeface="Neue Haas Grotesk Text Pro" panose="020B0504020202020204" pitchFamily="34" charset="77"/>
                <a:cs typeface="Hellix SemiBold"/>
              </a:rPr>
              <a:t>rico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en</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textura</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sabores</a:t>
            </a:r>
            <a:r>
              <a:rPr lang="en-US" sz="1600" dirty="0">
                <a:latin typeface="Neue Haas Grotesk Text Pro" panose="020B0504020202020204" pitchFamily="34" charset="77"/>
                <a:cs typeface="Hellix SemiBold"/>
              </a:rPr>
              <a:t> de ciruela, </a:t>
            </a:r>
            <a:r>
              <a:rPr lang="en-US" sz="1600" dirty="0" err="1">
                <a:latin typeface="Neue Haas Grotesk Text Pro" panose="020B0504020202020204" pitchFamily="34" charset="77"/>
                <a:cs typeface="Hellix SemiBold"/>
              </a:rPr>
              <a:t>orozuz</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zarzamora</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19" name="object 58">
            <a:extLst>
              <a:ext uri="{FF2B5EF4-FFF2-40B4-BE49-F238E27FC236}">
                <a16:creationId xmlns:a16="http://schemas.microsoft.com/office/drawing/2014/main" id="{2B3132AE-BE26-C3BD-76A9-ED261BBBA05F}"/>
              </a:ext>
            </a:extLst>
          </p:cNvPr>
          <p:cNvSpPr txBox="1"/>
          <p:nvPr/>
        </p:nvSpPr>
        <p:spPr>
          <a:xfrm>
            <a:off x="7804049" y="2092441"/>
            <a:ext cx="3890111" cy="741165"/>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Cuerpo medio a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completo</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notas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clásicas</a:t>
            </a:r>
            <a:r>
              <a:rPr lang="en-US" sz="1600" dirty="0">
                <a:latin typeface="Neue Haas Grotesk Text Pro" panose="020B0504020202020204" pitchFamily="34" charset="77"/>
                <a:cs typeface="Hellix SemiBold"/>
              </a:rPr>
              <a:t> de baya, </a:t>
            </a:r>
            <a:r>
              <a:rPr lang="en-US" sz="1600" dirty="0" err="1">
                <a:latin typeface="Neue Haas Grotesk Text Pro" panose="020B0504020202020204" pitchFamily="34" charset="77"/>
                <a:cs typeface="Hellix SemiBold"/>
              </a:rPr>
              <a:t>pimienta</a:t>
            </a:r>
            <a:r>
              <a:rPr lang="en-US" sz="1600" dirty="0">
                <a:latin typeface="Neue Haas Grotesk Text Pro" panose="020B0504020202020204" pitchFamily="34" charset="77"/>
                <a:cs typeface="Hellix SemiBold"/>
              </a:rPr>
              <a:t> y salvia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20" name="object 58">
            <a:extLst>
              <a:ext uri="{FF2B5EF4-FFF2-40B4-BE49-F238E27FC236}">
                <a16:creationId xmlns:a16="http://schemas.microsoft.com/office/drawing/2014/main" id="{7DC49B88-DB12-A752-FACE-E00821750CD5}"/>
              </a:ext>
            </a:extLst>
          </p:cNvPr>
          <p:cNvSpPr txBox="1"/>
          <p:nvPr/>
        </p:nvSpPr>
        <p:spPr>
          <a:xfrm>
            <a:off x="7804050" y="4408162"/>
            <a:ext cx="4125238" cy="741165"/>
          </a:xfrm>
          <a:prstGeom prst="rect">
            <a:avLst/>
          </a:prstGeom>
        </p:spPr>
        <p:txBody>
          <a:bodyPr vert="horz" wrap="square" lIns="0" tIns="17145" rIns="0" bIns="0" rtlCol="0" anchor="t" anchorCtr="0">
            <a:spAutoFit/>
          </a:bodyPr>
          <a:lstStyle/>
          <a:p>
            <a:pPr>
              <a:lnSpc>
                <a:spcPct val="98000"/>
              </a:lnSpc>
            </a:pPr>
            <a:r>
              <a:rPr lang="en-US" sz="1600" dirty="0">
                <a:ea typeface="+mn-lt"/>
                <a:cs typeface="+mn-lt"/>
              </a:rPr>
              <a:t>De </a:t>
            </a:r>
            <a:r>
              <a:rPr lang="en-US" sz="1600" dirty="0" err="1">
                <a:ea typeface="+mn-lt"/>
                <a:cs typeface="+mn-lt"/>
              </a:rPr>
              <a:t>cuerpo</a:t>
            </a:r>
            <a:r>
              <a:rPr lang="en-US" sz="1600" dirty="0">
                <a:ea typeface="+mn-lt"/>
                <a:cs typeface="+mn-lt"/>
              </a:rPr>
              <a:t> </a:t>
            </a:r>
            <a:r>
              <a:rPr lang="en-US" sz="1600" dirty="0" err="1">
                <a:ea typeface="+mn-lt"/>
                <a:cs typeface="+mn-lt"/>
              </a:rPr>
              <a:t>completo</a:t>
            </a:r>
            <a:r>
              <a:rPr lang="en-US" sz="1600" dirty="0">
                <a:ea typeface="+mn-lt"/>
                <a:cs typeface="+mn-lt"/>
              </a:rPr>
              <a:t>, con </a:t>
            </a:r>
            <a:r>
              <a:rPr lang="en-US" sz="1600" dirty="0" err="1">
                <a:ea typeface="+mn-lt"/>
                <a:cs typeface="+mn-lt"/>
              </a:rPr>
              <a:t>intensas</a:t>
            </a:r>
            <a:r>
              <a:rPr lang="en-US" sz="1600" dirty="0">
                <a:ea typeface="+mn-lt"/>
                <a:cs typeface="+mn-lt"/>
              </a:rPr>
              <a:t> </a:t>
            </a:r>
            <a:r>
              <a:rPr lang="en-US" sz="1600" dirty="0" err="1">
                <a:ea typeface="+mn-lt"/>
                <a:cs typeface="+mn-lt"/>
              </a:rPr>
              <a:t>notas</a:t>
            </a:r>
            <a:r>
              <a:rPr lang="en-US" sz="1600" dirty="0">
                <a:ea typeface="+mn-lt"/>
                <a:cs typeface="+mn-lt"/>
              </a:rPr>
              <a:t> de </a:t>
            </a:r>
            <a:r>
              <a:rPr lang="en-US" sz="1600" dirty="0" err="1">
                <a:ea typeface="+mn-lt"/>
                <a:cs typeface="+mn-lt"/>
              </a:rPr>
              <a:t>arándano</a:t>
            </a:r>
            <a:r>
              <a:rPr lang="en-US" sz="1600" dirty="0">
                <a:ea typeface="+mn-lt"/>
                <a:cs typeface="+mn-lt"/>
              </a:rPr>
              <a:t> y chocolate</a:t>
            </a:r>
            <a:endParaRPr lang="en-US" dirty="0"/>
          </a:p>
          <a:p>
            <a:pPr>
              <a:lnSpc>
                <a:spcPct val="98000"/>
              </a:lnSpc>
              <a:buClr>
                <a:srgbClr val="F40000"/>
              </a:buClr>
            </a:pPr>
            <a:endParaRPr lang="en-US" sz="1600" dirty="0">
              <a:latin typeface="Neue Haas Grotesk Text Pro" panose="020B0504020202020204" pitchFamily="34" charset="77"/>
              <a:cs typeface="Hellix SemiBold"/>
            </a:endParaRPr>
          </a:p>
        </p:txBody>
      </p:sp>
      <p:pic>
        <p:nvPicPr>
          <p:cNvPr id="22" name="Picture Placeholder 8">
            <a:extLst>
              <a:ext uri="{FF2B5EF4-FFF2-40B4-BE49-F238E27FC236}">
                <a16:creationId xmlns:a16="http://schemas.microsoft.com/office/drawing/2014/main" id="{60787AAB-031D-405A-4ABB-3E994A97065D}"/>
              </a:ext>
            </a:extLst>
          </p:cNvPr>
          <p:cNvPicPr>
            <a:picLocks noChangeAspect="1"/>
          </p:cNvPicPr>
          <p:nvPr/>
        </p:nvPicPr>
        <p:blipFill>
          <a:blip r:embed="rId3" cstate="screen">
            <a:extLst>
              <a:ext uri="{28A0092B-C50C-407E-A947-70E740481C1C}">
                <a14:useLocalDpi xmlns:a14="http://schemas.microsoft.com/office/drawing/2010/main"/>
              </a:ext>
            </a:extLst>
          </a:blip>
          <a:srcRect l="8637" r="8637"/>
          <a:stretch/>
        </p:blipFill>
        <p:spPr>
          <a:xfrm>
            <a:off x="5041655" y="157089"/>
            <a:ext cx="2256385" cy="6830856"/>
          </a:xfrm>
          <a:prstGeom prst="rect">
            <a:avLst/>
          </a:prstGeom>
        </p:spPr>
      </p:pic>
      <p:sp>
        <p:nvSpPr>
          <p:cNvPr id="23" name="object 10">
            <a:extLst>
              <a:ext uri="{FF2B5EF4-FFF2-40B4-BE49-F238E27FC236}">
                <a16:creationId xmlns:a16="http://schemas.microsoft.com/office/drawing/2014/main" id="{22E55CC6-A05D-4C50-EC44-CB7892AD15B0}"/>
              </a:ext>
            </a:extLst>
          </p:cNvPr>
          <p:cNvSpPr txBox="1"/>
          <p:nvPr/>
        </p:nvSpPr>
        <p:spPr>
          <a:xfrm rot="16200000">
            <a:off x="3984909" y="424111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26" name="Straight Connector 25">
            <a:extLst>
              <a:ext uri="{FF2B5EF4-FFF2-40B4-BE49-F238E27FC236}">
                <a16:creationId xmlns:a16="http://schemas.microsoft.com/office/drawing/2014/main" id="{73A97802-06DA-DB7B-CCF2-43AC20B632E2}"/>
              </a:ext>
            </a:extLst>
          </p:cNvPr>
          <p:cNvCxnSpPr>
            <a:cxnSpLocks/>
          </p:cNvCxnSpPr>
          <p:nvPr/>
        </p:nvCxnSpPr>
        <p:spPr>
          <a:xfrm>
            <a:off x="6795083" y="3090515"/>
            <a:ext cx="83610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A524496-B853-2D95-4D5C-3E501EC49E03}"/>
              </a:ext>
            </a:extLst>
          </p:cNvPr>
          <p:cNvCxnSpPr>
            <a:cxnSpLocks/>
          </p:cNvCxnSpPr>
          <p:nvPr/>
        </p:nvCxnSpPr>
        <p:spPr>
          <a:xfrm>
            <a:off x="6186881" y="959711"/>
            <a:ext cx="121640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 name="object 58">
            <a:extLst>
              <a:ext uri="{FF2B5EF4-FFF2-40B4-BE49-F238E27FC236}">
                <a16:creationId xmlns:a16="http://schemas.microsoft.com/office/drawing/2014/main" id="{D0DCF563-BB0A-B4BA-A191-D19DB81E73E9}"/>
              </a:ext>
            </a:extLst>
          </p:cNvPr>
          <p:cNvSpPr txBox="1"/>
          <p:nvPr/>
        </p:nvSpPr>
        <p:spPr>
          <a:xfrm>
            <a:off x="7804050" y="3081514"/>
            <a:ext cx="3765650" cy="982448"/>
          </a:xfrm>
          <a:prstGeom prst="rect">
            <a:avLst/>
          </a:prstGeom>
        </p:spPr>
        <p:txBody>
          <a:bodyPr vert="horz" wrap="square" lIns="0" tIns="17145" rIns="0" bIns="0" rtlCol="0" anchor="t" anchorCtr="0">
            <a:spAutoFit/>
          </a:bodyPr>
          <a:lstStyle/>
          <a:p>
            <a:pPr>
              <a:lnSpc>
                <a:spcPct val="98000"/>
              </a:lnSpc>
            </a:pPr>
            <a:r>
              <a:rPr lang="en-US" sz="1600" dirty="0">
                <a:ea typeface="+mn-lt"/>
                <a:cs typeface="+mn-lt"/>
              </a:rPr>
              <a:t>Vinos de </a:t>
            </a:r>
            <a:r>
              <a:rPr lang="en-US" sz="1600" dirty="0" err="1">
                <a:ea typeface="+mn-lt"/>
                <a:cs typeface="+mn-lt"/>
              </a:rPr>
              <a:t>cuerpo</a:t>
            </a:r>
            <a:r>
              <a:rPr lang="en-US" sz="1600" dirty="0">
                <a:ea typeface="+mn-lt"/>
                <a:cs typeface="+mn-lt"/>
              </a:rPr>
              <a:t> medio, </a:t>
            </a:r>
            <a:r>
              <a:rPr lang="en-US" sz="1600" dirty="0" err="1">
                <a:ea typeface="+mn-lt"/>
                <a:cs typeface="+mn-lt"/>
              </a:rPr>
              <a:t>sabrosos</a:t>
            </a:r>
            <a:r>
              <a:rPr lang="en-US" sz="1600" dirty="0">
                <a:ea typeface="+mn-lt"/>
                <a:cs typeface="+mn-lt"/>
              </a:rPr>
              <a:t>, </a:t>
            </a:r>
            <a:r>
              <a:rPr lang="en-US" sz="1600" dirty="0" err="1">
                <a:ea typeface="+mn-lt"/>
                <a:cs typeface="+mn-lt"/>
              </a:rPr>
              <a:t>complejos</a:t>
            </a:r>
            <a:r>
              <a:rPr lang="en-US" sz="1600" dirty="0">
                <a:ea typeface="+mn-lt"/>
                <a:cs typeface="+mn-lt"/>
              </a:rPr>
              <a:t> y </a:t>
            </a:r>
            <a:r>
              <a:rPr lang="en-US" sz="1600" dirty="0" err="1">
                <a:ea typeface="+mn-lt"/>
                <a:cs typeface="+mn-lt"/>
              </a:rPr>
              <a:t>muy</a:t>
            </a:r>
            <a:r>
              <a:rPr lang="en-US" sz="1600" dirty="0">
                <a:ea typeface="+mn-lt"/>
                <a:cs typeface="+mn-lt"/>
              </a:rPr>
              <a:t> </a:t>
            </a:r>
            <a:r>
              <a:rPr lang="en-US" sz="1600" dirty="0" err="1">
                <a:ea typeface="+mn-lt"/>
                <a:cs typeface="+mn-lt"/>
              </a:rPr>
              <a:t>aptos</a:t>
            </a:r>
            <a:r>
              <a:rPr lang="en-US" sz="1600" dirty="0">
                <a:ea typeface="+mn-lt"/>
                <a:cs typeface="+mn-lt"/>
              </a:rPr>
              <a:t> para </a:t>
            </a:r>
            <a:r>
              <a:rPr lang="en-US" sz="1600" dirty="0" err="1">
                <a:ea typeface="+mn-lt"/>
                <a:cs typeface="+mn-lt"/>
              </a:rPr>
              <a:t>acompañar</a:t>
            </a:r>
            <a:r>
              <a:rPr lang="en-US" sz="1600" dirty="0">
                <a:ea typeface="+mn-lt"/>
                <a:cs typeface="+mn-lt"/>
              </a:rPr>
              <a:t> la comida.</a:t>
            </a:r>
            <a:endParaRPr lang="en-US" dirty="0"/>
          </a:p>
          <a:p>
            <a:pPr>
              <a:lnSpc>
                <a:spcPct val="98000"/>
              </a:lnSpc>
              <a:buClr>
                <a:srgbClr val="F40000"/>
              </a:buClr>
            </a:pPr>
            <a:endParaRPr lang="en-US" sz="1600" dirty="0">
              <a:latin typeface="Neue Haas Grotesk Text Pro" panose="020B0504020202020204" pitchFamily="34" charset="77"/>
              <a:cs typeface="Hellix SemiBold"/>
            </a:endParaRPr>
          </a:p>
        </p:txBody>
      </p:sp>
    </p:spTree>
    <p:extLst>
      <p:ext uri="{BB962C8B-B14F-4D97-AF65-F5344CB8AC3E}">
        <p14:creationId xmlns:p14="http://schemas.microsoft.com/office/powerpoint/2010/main" val="2783657479"/>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5789F4C2-6187-4D99-9661-821741FA63FC}"/>
              </a:ext>
            </a:extLst>
          </p:cNvPr>
          <p:cNvSpPr txBox="1"/>
          <p:nvPr/>
        </p:nvSpPr>
        <p:spPr>
          <a:xfrm>
            <a:off x="645466" y="1767112"/>
            <a:ext cx="11918390" cy="689369"/>
          </a:xfrm>
          <a:prstGeom prst="rect">
            <a:avLst/>
          </a:prstGeom>
        </p:spPr>
        <p:txBody>
          <a:bodyPr vert="horz" wrap="none" lIns="0" tIns="11521" rIns="0" bIns="0" rtlCol="0">
            <a:noAutofit/>
          </a:bodyPr>
          <a:lstStyle/>
          <a:p>
            <a:pPr defTabSz="914453">
              <a:lnSpc>
                <a:spcPct val="80000"/>
              </a:lnSpc>
              <a:defRPr/>
            </a:pPr>
            <a:endParaRPr lang="en-AU" sz="6000" cap="all">
              <a:solidFill>
                <a:schemeClr val="bg2"/>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Content Placeholder 2">
            <a:extLst>
              <a:ext uri="{FF2B5EF4-FFF2-40B4-BE49-F238E27FC236}">
                <a16:creationId xmlns:a16="http://schemas.microsoft.com/office/drawing/2014/main" id="{D6C6D7CD-855F-45D5-B346-71223F407688}"/>
              </a:ext>
            </a:extLst>
          </p:cNvPr>
          <p:cNvSpPr txBox="1"/>
          <p:nvPr/>
        </p:nvSpPr>
        <p:spPr>
          <a:xfrm>
            <a:off x="601987" y="3503769"/>
            <a:ext cx="4939976" cy="3523025"/>
          </a:xfrm>
          <a:prstGeom prst="rect">
            <a:avLst/>
          </a:prstGeom>
          <a:noFill/>
        </p:spPr>
        <p:txBody>
          <a:bodyPr lIns="91440" tIns="45720" rIns="91440" bIns="45720" anchor="t"/>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179705" indent="-179705">
              <a:spcBef>
                <a:spcPts val="800"/>
              </a:spcBef>
              <a:buClr>
                <a:schemeClr val="accent5"/>
              </a:buClr>
              <a:buFont typeface="Arial" panose="020B0604020202020204" pitchFamily="34" charset="0"/>
              <a:buChar char="•"/>
            </a:pPr>
            <a:r>
              <a:rPr lang="en-US" sz="1600" dirty="0">
                <a:solidFill>
                  <a:schemeClr val="bg1"/>
                </a:solidFill>
                <a:latin typeface="Neue Haas Grotesk Text Pro"/>
              </a:rPr>
              <a:t>La tercera variedad de uva más plantada en Australia </a:t>
            </a:r>
            <a:endParaRPr lang="en-US">
              <a:solidFill>
                <a:schemeClr val="bg1"/>
              </a:solidFill>
              <a:latin typeface="Neue Haas Grotesk Text Pro"/>
            </a:endParaRPr>
          </a:p>
          <a:p>
            <a:pPr marL="179705" indent="-179705">
              <a:spcBef>
                <a:spcPts val="800"/>
              </a:spcBef>
              <a:buClr>
                <a:schemeClr val="accent5"/>
              </a:buClr>
              <a:buFont typeface="Arial" panose="020B0604020202020204" pitchFamily="34" charset="0"/>
              <a:buChar char="•"/>
            </a:pPr>
            <a:r>
              <a:rPr lang="en-US" sz="1600" dirty="0">
                <a:solidFill>
                  <a:schemeClr val="bg1"/>
                </a:solidFill>
                <a:latin typeface="Neue Haas Grotesk Text Pro"/>
              </a:rPr>
              <a:t>Este vino es reconocido por su intensidad de color, </a:t>
            </a:r>
            <a:r>
              <a:rPr lang="en-US" sz="1600" dirty="0" err="1">
                <a:solidFill>
                  <a:schemeClr val="bg1"/>
                </a:solidFill>
                <a:latin typeface="Neue Haas Grotesk Text Pro"/>
              </a:rPr>
              <a:t>sabor</a:t>
            </a:r>
            <a:r>
              <a:rPr lang="en-US" sz="1600" dirty="0">
                <a:solidFill>
                  <a:schemeClr val="bg1"/>
                </a:solidFill>
                <a:latin typeface="Neue Haas Grotesk Text Pro"/>
              </a:rPr>
              <a:t>, </a:t>
            </a:r>
            <a:r>
              <a:rPr lang="en-US" sz="1600" dirty="0" err="1">
                <a:solidFill>
                  <a:schemeClr val="bg1"/>
                </a:solidFill>
                <a:latin typeface="Neue Haas Grotesk Text Pro"/>
              </a:rPr>
              <a:t>acidez</a:t>
            </a:r>
            <a:r>
              <a:rPr lang="en-US" sz="1600" dirty="0">
                <a:solidFill>
                  <a:schemeClr val="bg1"/>
                </a:solidFill>
                <a:latin typeface="Neue Haas Grotesk Text Pro"/>
              </a:rPr>
              <a:t> y </a:t>
            </a:r>
            <a:r>
              <a:rPr lang="en-US" sz="1600" dirty="0" err="1">
                <a:solidFill>
                  <a:schemeClr val="bg1"/>
                </a:solidFill>
                <a:latin typeface="Neue Haas Grotesk Text Pro"/>
              </a:rPr>
              <a:t>taninos</a:t>
            </a:r>
            <a:r>
              <a:rPr lang="en-US" sz="1600" dirty="0">
                <a:solidFill>
                  <a:schemeClr val="bg1"/>
                </a:solidFill>
                <a:latin typeface="Neue Haas Grotesk Text Pro"/>
              </a:rPr>
              <a:t>, y </a:t>
            </a:r>
            <a:r>
              <a:rPr lang="en-US" sz="1600" dirty="0" err="1">
                <a:solidFill>
                  <a:schemeClr val="bg1"/>
                </a:solidFill>
                <a:latin typeface="Neue Haas Grotesk Text Pro"/>
              </a:rPr>
              <a:t>cuenta</a:t>
            </a:r>
            <a:r>
              <a:rPr lang="en-US" sz="1600" dirty="0">
                <a:solidFill>
                  <a:schemeClr val="bg1"/>
                </a:solidFill>
                <a:latin typeface="Neue Haas Grotesk Text Pro"/>
              </a:rPr>
              <a:t> con </a:t>
            </a:r>
            <a:r>
              <a:rPr lang="en-US" sz="1600" dirty="0" err="1">
                <a:solidFill>
                  <a:schemeClr val="bg1"/>
                </a:solidFill>
                <a:latin typeface="Neue Haas Grotesk Text Pro"/>
              </a:rPr>
              <a:t>capacidad</a:t>
            </a:r>
            <a:r>
              <a:rPr lang="en-US" sz="1600" dirty="0">
                <a:solidFill>
                  <a:schemeClr val="bg1"/>
                </a:solidFill>
                <a:latin typeface="Neue Haas Grotesk Text Pro"/>
              </a:rPr>
              <a:t> de </a:t>
            </a:r>
            <a:r>
              <a:rPr lang="en-US" sz="1600" dirty="0" err="1">
                <a:solidFill>
                  <a:schemeClr val="bg1"/>
                </a:solidFill>
                <a:latin typeface="Neue Haas Grotesk Text Pro"/>
              </a:rPr>
              <a:t>envejecimiento</a:t>
            </a:r>
            <a:r>
              <a:rPr lang="en-US" sz="1600" dirty="0">
                <a:solidFill>
                  <a:schemeClr val="bg1"/>
                </a:solidFill>
                <a:latin typeface="Neue Haas Grotesk Text Pro"/>
              </a:rPr>
              <a:t> </a:t>
            </a:r>
            <a:r>
              <a:rPr lang="en-US" sz="1600" dirty="0" err="1">
                <a:solidFill>
                  <a:schemeClr val="bg1"/>
                </a:solidFill>
                <a:latin typeface="Neue Haas Grotesk Text Pro"/>
              </a:rPr>
              <a:t>por</a:t>
            </a:r>
            <a:r>
              <a:rPr lang="en-US" sz="1600" dirty="0">
                <a:solidFill>
                  <a:schemeClr val="bg1"/>
                </a:solidFill>
                <a:latin typeface="Neue Haas Grotesk Text Pro"/>
              </a:rPr>
              <a:t> </a:t>
            </a:r>
            <a:r>
              <a:rPr lang="en-US" sz="1600" dirty="0" err="1">
                <a:solidFill>
                  <a:schemeClr val="bg1"/>
                </a:solidFill>
                <a:latin typeface="Neue Haas Grotesk Text Pro"/>
              </a:rPr>
              <a:t>muchas</a:t>
            </a:r>
            <a:r>
              <a:rPr lang="en-US" sz="1600" dirty="0">
                <a:solidFill>
                  <a:schemeClr val="bg1"/>
                </a:solidFill>
                <a:latin typeface="Neue Haas Grotesk Text Pro"/>
              </a:rPr>
              <a:t> </a:t>
            </a:r>
            <a:r>
              <a:rPr lang="en-US" sz="1600" dirty="0" err="1">
                <a:solidFill>
                  <a:schemeClr val="bg1"/>
                </a:solidFill>
                <a:latin typeface="Neue Haas Grotesk Text Pro"/>
              </a:rPr>
              <a:t>décadas</a:t>
            </a:r>
            <a:r>
              <a:rPr lang="en-US" sz="1600" dirty="0">
                <a:solidFill>
                  <a:schemeClr val="bg1"/>
                </a:solidFill>
                <a:latin typeface="Neue Haas Grotesk Text Pro"/>
              </a:rPr>
              <a:t>  </a:t>
            </a:r>
          </a:p>
          <a:p>
            <a:pPr marL="179705" indent="-179705">
              <a:spcBef>
                <a:spcPts val="800"/>
              </a:spcBef>
              <a:buClr>
                <a:schemeClr val="accent5"/>
              </a:buClr>
              <a:buFont typeface="Arial" panose="020B0604020202020204" pitchFamily="34" charset="0"/>
              <a:buChar char="•"/>
            </a:pPr>
            <a:r>
              <a:rPr lang="en-US" sz="1600" dirty="0">
                <a:solidFill>
                  <a:schemeClr val="bg1"/>
                </a:solidFill>
                <a:ea typeface="+mn-lt"/>
                <a:cs typeface="+mn-lt"/>
              </a:rPr>
              <a:t>Un </a:t>
            </a:r>
            <a:r>
              <a:rPr lang="en-US" sz="1600" dirty="0" err="1">
                <a:solidFill>
                  <a:schemeClr val="bg1"/>
                </a:solidFill>
                <a:ea typeface="+mn-lt"/>
                <a:cs typeface="+mn-lt"/>
              </a:rPr>
              <a:t>elemento</a:t>
            </a:r>
            <a:r>
              <a:rPr lang="en-US" sz="1600" dirty="0">
                <a:solidFill>
                  <a:schemeClr val="bg1"/>
                </a:solidFill>
                <a:ea typeface="+mn-lt"/>
                <a:cs typeface="+mn-lt"/>
              </a:rPr>
              <a:t> habitual </a:t>
            </a:r>
            <a:r>
              <a:rPr lang="en-US" sz="1600" dirty="0" err="1">
                <a:solidFill>
                  <a:schemeClr val="bg1"/>
                </a:solidFill>
                <a:ea typeface="+mn-lt"/>
                <a:cs typeface="+mn-lt"/>
              </a:rPr>
              <a:t>en</a:t>
            </a:r>
            <a:r>
              <a:rPr lang="en-US" sz="1600" dirty="0">
                <a:solidFill>
                  <a:schemeClr val="bg1"/>
                </a:solidFill>
                <a:ea typeface="+mn-lt"/>
                <a:cs typeface="+mn-lt"/>
              </a:rPr>
              <a:t> </a:t>
            </a:r>
            <a:r>
              <a:rPr lang="en-US" sz="1600" dirty="0" err="1">
                <a:solidFill>
                  <a:schemeClr val="bg1"/>
                </a:solidFill>
                <a:ea typeface="+mn-lt"/>
                <a:cs typeface="+mn-lt"/>
              </a:rPr>
              <a:t>muchos</a:t>
            </a:r>
            <a:r>
              <a:rPr lang="en-US" sz="1600" dirty="0">
                <a:solidFill>
                  <a:schemeClr val="bg1"/>
                </a:solidFill>
                <a:ea typeface="+mn-lt"/>
                <a:cs typeface="+mn-lt"/>
              </a:rPr>
              <a:t> de </a:t>
            </a:r>
            <a:r>
              <a:rPr lang="en-US" sz="1600" dirty="0" err="1">
                <a:solidFill>
                  <a:schemeClr val="bg1"/>
                </a:solidFill>
                <a:ea typeface="+mn-lt"/>
                <a:cs typeface="+mn-lt"/>
              </a:rPr>
              <a:t>los</a:t>
            </a:r>
            <a:r>
              <a:rPr lang="en-US" sz="1600" dirty="0">
                <a:solidFill>
                  <a:schemeClr val="bg1"/>
                </a:solidFill>
                <a:ea typeface="+mn-lt"/>
                <a:cs typeface="+mn-lt"/>
              </a:rPr>
              <a:t> vinos </a:t>
            </a:r>
            <a:r>
              <a:rPr lang="en-US" sz="1600" dirty="0" err="1">
                <a:solidFill>
                  <a:schemeClr val="bg1"/>
                </a:solidFill>
                <a:ea typeface="+mn-lt"/>
                <a:cs typeface="+mn-lt"/>
              </a:rPr>
              <a:t>más</a:t>
            </a:r>
            <a:r>
              <a:rPr lang="en-US" sz="1600" dirty="0">
                <a:solidFill>
                  <a:schemeClr val="bg1"/>
                </a:solidFill>
                <a:ea typeface="+mn-lt"/>
                <a:cs typeface="+mn-lt"/>
              </a:rPr>
              <a:t> </a:t>
            </a:r>
            <a:r>
              <a:rPr lang="en-US" sz="1600" dirty="0" err="1">
                <a:solidFill>
                  <a:schemeClr val="bg1"/>
                </a:solidFill>
                <a:ea typeface="+mn-lt"/>
                <a:cs typeface="+mn-lt"/>
              </a:rPr>
              <a:t>históricos</a:t>
            </a:r>
            <a:r>
              <a:rPr lang="en-US" sz="1600" dirty="0">
                <a:solidFill>
                  <a:schemeClr val="bg1"/>
                </a:solidFill>
                <a:ea typeface="+mn-lt"/>
                <a:cs typeface="+mn-lt"/>
              </a:rPr>
              <a:t> y </a:t>
            </a:r>
            <a:r>
              <a:rPr lang="en-US" sz="1600" dirty="0" err="1">
                <a:solidFill>
                  <a:schemeClr val="bg1"/>
                </a:solidFill>
                <a:ea typeface="+mn-lt"/>
                <a:cs typeface="+mn-lt"/>
              </a:rPr>
              <a:t>exitosos</a:t>
            </a:r>
            <a:r>
              <a:rPr lang="en-US" sz="1600" dirty="0">
                <a:solidFill>
                  <a:schemeClr val="bg1"/>
                </a:solidFill>
                <a:ea typeface="+mn-lt"/>
                <a:cs typeface="+mn-lt"/>
              </a:rPr>
              <a:t> de Australia</a:t>
            </a:r>
            <a:endParaRPr lang="en-US" dirty="0">
              <a:solidFill>
                <a:schemeClr val="bg1"/>
              </a:solidFill>
            </a:endParaRPr>
          </a:p>
          <a:p>
            <a:pPr marL="179705" indent="-179705">
              <a:spcBef>
                <a:spcPts val="800"/>
              </a:spcBef>
              <a:buClr>
                <a:schemeClr val="accent5"/>
              </a:buClr>
              <a:buFont typeface="Arial" panose="020B0604020202020204" pitchFamily="34" charset="0"/>
              <a:buChar char="•"/>
            </a:pPr>
            <a:r>
              <a:rPr lang="en-US" sz="1600" dirty="0">
                <a:solidFill>
                  <a:schemeClr val="bg1"/>
                </a:solidFill>
                <a:latin typeface="Neue Haas Grotesk Text Pro"/>
              </a:rPr>
              <a:t>Se cultiva mejor en regiones secas de clima cálido a clima fresco </a:t>
            </a:r>
          </a:p>
          <a:p>
            <a:pPr>
              <a:spcBef>
                <a:spcPts val="800"/>
              </a:spcBef>
              <a:buClr>
                <a:schemeClr val="accent5"/>
              </a:buClr>
              <a:buFont typeface="Arial" panose="020B0604020202020204" pitchFamily="34" charset="0"/>
              <a:buChar char="•"/>
            </a:pPr>
            <a:endParaRPr lang="en-US" sz="1600" dirty="0">
              <a:solidFill>
                <a:schemeClr val="bg1"/>
              </a:solidFill>
              <a:latin typeface="Neue Haas Grotesk Text Pro" panose="020B0504020202020204" pitchFamily="34" charset="77"/>
            </a:endParaRPr>
          </a:p>
        </p:txBody>
      </p:sp>
      <p:sp>
        <p:nvSpPr>
          <p:cNvPr id="2" name="object 4">
            <a:extLst>
              <a:ext uri="{FF2B5EF4-FFF2-40B4-BE49-F238E27FC236}">
                <a16:creationId xmlns:a16="http://schemas.microsoft.com/office/drawing/2014/main" id="{57CE5D63-59C4-C391-8D71-CEE501EF727A}"/>
              </a:ext>
            </a:extLst>
          </p:cNvPr>
          <p:cNvSpPr txBox="1"/>
          <p:nvPr/>
        </p:nvSpPr>
        <p:spPr>
          <a:xfrm>
            <a:off x="645466" y="2280119"/>
            <a:ext cx="4421834" cy="907601"/>
          </a:xfrm>
          <a:prstGeom prst="rect">
            <a:avLst/>
          </a:prstGeom>
        </p:spPr>
        <p:txBody>
          <a:bodyPr vert="horz" wrap="square" lIns="0" tIns="11521" rIns="0" bIns="0" rtlCol="0" anchor="t">
            <a:noAutofit/>
          </a:bodyPr>
          <a:lstStyle/>
          <a:p>
            <a:pPr defTabSz="914453">
              <a:lnSpc>
                <a:spcPct val="80000"/>
              </a:lnSpc>
              <a:defRPr/>
            </a:pPr>
            <a:r>
              <a:rPr lang="en-AU" sz="3000" cap="all" dirty="0">
                <a:solidFill>
                  <a:schemeClr val="accent4"/>
                </a:solidFill>
                <a:uFill>
                  <a:solidFill>
                    <a:srgbClr val="F40000"/>
                  </a:solidFill>
                </a:uFill>
                <a:latin typeface="Neue Haas Grotesk Text Pro"/>
                <a:ea typeface="Inter Display"/>
                <a:cs typeface="Inter Display"/>
              </a:rPr>
              <a:t>POTENTE </a:t>
            </a:r>
            <a:endParaRPr lang="en-US">
              <a:solidFill>
                <a:schemeClr val="accent4"/>
              </a:solidFill>
            </a:endParaRPr>
          </a:p>
          <a:p>
            <a:pPr defTabSz="914453">
              <a:lnSpc>
                <a:spcPct val="80000"/>
              </a:lnSpc>
              <a:defRPr/>
            </a:pPr>
            <a:r>
              <a:rPr lang="en-AU" sz="3000" cap="all" dirty="0">
                <a:solidFill>
                  <a:schemeClr val="accent4"/>
                </a:solidFill>
                <a:uFill>
                  <a:solidFill>
                    <a:srgbClr val="F40000"/>
                  </a:solidFill>
                </a:uFill>
                <a:latin typeface="Neue Haas Grotesk Text Pro"/>
                <a:ea typeface="Inter Display"/>
                <a:cs typeface="Inter Display"/>
              </a:rPr>
              <a:t>VINO DE GUARDA </a:t>
            </a:r>
            <a:endParaRPr lang="en-AU" dirty="0">
              <a:solidFill>
                <a:schemeClr val="accent4"/>
              </a:solidFill>
            </a:endParaRPr>
          </a:p>
          <a:p>
            <a:pPr defTabSz="914453">
              <a:lnSpc>
                <a:spcPct val="80000"/>
              </a:lnSpc>
              <a:defRPr/>
            </a:pPr>
            <a:endParaRPr lang="en-AU" sz="3000" cap="all" dirty="0">
              <a:solidFill>
                <a:schemeClr val="accent4"/>
              </a:solidFill>
              <a:uFill>
                <a:solidFill>
                  <a:srgbClr val="F40000"/>
                </a:solidFill>
              </a:u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11" name="Picture Placeholder 10" descr="A bunch of grapes on a vine&#10;&#10;Description automatically generated">
            <a:extLst>
              <a:ext uri="{FF2B5EF4-FFF2-40B4-BE49-F238E27FC236}">
                <a16:creationId xmlns:a16="http://schemas.microsoft.com/office/drawing/2014/main" id="{9ABA7397-4F2E-8659-1BCE-463D68305F9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t="17130" b="17130"/>
          <a:stretch>
            <a:fillRect/>
          </a:stretch>
        </p:blipFill>
        <p:spPr>
          <a:xfrm>
            <a:off x="6016625" y="388938"/>
            <a:ext cx="6169025" cy="6083300"/>
          </a:xfrm>
        </p:spPr>
      </p:pic>
      <p:sp>
        <p:nvSpPr>
          <p:cNvPr id="5" name="Title 4">
            <a:extLst>
              <a:ext uri="{FF2B5EF4-FFF2-40B4-BE49-F238E27FC236}">
                <a16:creationId xmlns:a16="http://schemas.microsoft.com/office/drawing/2014/main" id="{949B7B70-91CD-2C1F-84F3-AD324E9362DC}"/>
              </a:ext>
            </a:extLst>
          </p:cNvPr>
          <p:cNvSpPr>
            <a:spLocks noGrp="1"/>
          </p:cNvSpPr>
          <p:nvPr>
            <p:ph type="title"/>
          </p:nvPr>
        </p:nvSpPr>
        <p:spPr/>
        <p:txBody>
          <a:bodyPr/>
          <a:lstStyle/>
          <a:p>
            <a:r>
              <a:rPr lang="en-AU" sz="5400" cap="all" dirty="0">
                <a:solidFill>
                  <a:schemeClr val="accent5"/>
                </a:solidFill>
                <a:uFill>
                  <a:solidFill>
                    <a:srgbClr val="F40000"/>
                  </a:solidFill>
                </a:uFill>
              </a:rPr>
              <a:t>Cabernet sauvignon</a:t>
            </a:r>
            <a:endParaRPr lang="en-US" dirty="0">
              <a:solidFill>
                <a:schemeClr val="accent5"/>
              </a:solidFill>
            </a:endParaRPr>
          </a:p>
        </p:txBody>
      </p:sp>
    </p:spTree>
    <p:extLst>
      <p:ext uri="{BB962C8B-B14F-4D97-AF65-F5344CB8AC3E}">
        <p14:creationId xmlns:p14="http://schemas.microsoft.com/office/powerpoint/2010/main" val="181898181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5BFE455C-727B-D2D6-BA75-ED043D5B8A4E}"/>
              </a:ext>
            </a:extLst>
          </p:cNvPr>
          <p:cNvCxnSpPr>
            <a:cxnSpLocks/>
          </p:cNvCxnSpPr>
          <p:nvPr/>
        </p:nvCxnSpPr>
        <p:spPr>
          <a:xfrm>
            <a:off x="3557986" y="2838287"/>
            <a:ext cx="238982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317FCB6-4E68-44C8-7D07-D7105D864810}"/>
              </a:ext>
            </a:extLst>
          </p:cNvPr>
          <p:cNvCxnSpPr>
            <a:cxnSpLocks/>
          </p:cNvCxnSpPr>
          <p:nvPr/>
        </p:nvCxnSpPr>
        <p:spPr>
          <a:xfrm>
            <a:off x="3557986" y="4943924"/>
            <a:ext cx="238982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p:txBody>
          <a:bodyPr/>
          <a:lstStyle/>
          <a:p>
            <a:r>
              <a:rPr lang="en-US" sz="4400" dirty="0"/>
              <a:t>ESTILOS Y </a:t>
            </a:r>
            <a:br>
              <a:rPr lang="en-US" sz="4400" dirty="0"/>
            </a:br>
            <a:r>
              <a:rPr lang="en-US" sz="4400" dirty="0"/>
              <a:t>CARACTERÍSTICAS</a:t>
            </a:r>
          </a:p>
        </p:txBody>
      </p:sp>
      <p:sp>
        <p:nvSpPr>
          <p:cNvPr id="4" name="object 58">
            <a:extLst>
              <a:ext uri="{FF2B5EF4-FFF2-40B4-BE49-F238E27FC236}">
                <a16:creationId xmlns:a16="http://schemas.microsoft.com/office/drawing/2014/main" id="{08F2EA1D-C462-1709-13B3-B94CFF449B13}"/>
              </a:ext>
            </a:extLst>
          </p:cNvPr>
          <p:cNvSpPr txBox="1"/>
          <p:nvPr/>
        </p:nvSpPr>
        <p:spPr>
          <a:xfrm>
            <a:off x="7815581" y="4226579"/>
            <a:ext cx="1669709" cy="766813"/>
          </a:xfrm>
          <a:prstGeom prst="rect">
            <a:avLst/>
          </a:prstGeom>
        </p:spPr>
        <p:txBody>
          <a:bodyPr vert="horz" wrap="square" lIns="0" tIns="17145" rIns="0" bIns="0" rtlCol="0" anchor="ctr" anchorCtr="0">
            <a:spAutoFit/>
          </a:bodyPr>
          <a:lstStyle/>
          <a:p>
            <a:pPr marL="285750" indent="-285750">
              <a:lnSpc>
                <a:spcPct val="98000"/>
              </a:lnSpc>
              <a:spcAft>
                <a:spcPts val="100"/>
              </a:spcAft>
              <a:buClr>
                <a:schemeClr val="accent4"/>
              </a:buClr>
              <a:buFont typeface="Arial" panose="020B0604020202020204" pitchFamily="34" charset="0"/>
              <a:buChar char="•"/>
            </a:pPr>
            <a:r>
              <a:rPr lang="en-AU" sz="1600" dirty="0" err="1">
                <a:latin typeface="Neue Haas Grotesk Text Pro" panose="020B0504020202020204" pitchFamily="34" charset="77"/>
                <a:cs typeface="Hellix SemiBold"/>
              </a:rPr>
              <a:t>Zarzamora</a:t>
            </a:r>
            <a:endParaRPr lang="en-AU" sz="1600" dirty="0">
              <a:latin typeface="Neue Haas Grotesk Text Pro" panose="020B0504020202020204" pitchFamily="34" charset="77"/>
              <a:cs typeface="Hellix SemiBold"/>
            </a:endParaRPr>
          </a:p>
          <a:p>
            <a:pPr marL="285750" indent="-285750">
              <a:lnSpc>
                <a:spcPct val="98000"/>
              </a:lnSpc>
              <a:spcAft>
                <a:spcPts val="100"/>
              </a:spcAft>
              <a:buClr>
                <a:schemeClr val="accent4"/>
              </a:buClr>
              <a:buFont typeface="Arial" panose="020B0604020202020204" pitchFamily="34" charset="0"/>
              <a:buChar char="•"/>
            </a:pPr>
            <a:r>
              <a:rPr lang="en-AU" sz="1600" dirty="0">
                <a:latin typeface="Neue Haas Grotesk Text Pro" panose="020B0504020202020204" pitchFamily="34" charset="77"/>
                <a:cs typeface="Hellix SemiBold"/>
              </a:rPr>
              <a:t>Cereza</a:t>
            </a:r>
          </a:p>
          <a:p>
            <a:pPr marL="285750" indent="-285750">
              <a:lnSpc>
                <a:spcPct val="98000"/>
              </a:lnSpc>
              <a:spcAft>
                <a:spcPts val="100"/>
              </a:spcAft>
              <a:buClr>
                <a:schemeClr val="accent4"/>
              </a:buClr>
              <a:buFont typeface="Arial" panose="020B0604020202020204" pitchFamily="34" charset="0"/>
              <a:buChar char="•"/>
            </a:pPr>
            <a:r>
              <a:rPr lang="en-AU" sz="1600" dirty="0">
                <a:latin typeface="Neue Haas Grotesk Text Pro" panose="020B0504020202020204" pitchFamily="34" charset="77"/>
                <a:cs typeface="Hellix SemiBold"/>
              </a:rPr>
              <a:t>Menta</a:t>
            </a:r>
          </a:p>
        </p:txBody>
      </p:sp>
      <p:sp>
        <p:nvSpPr>
          <p:cNvPr id="22" name="object 58">
            <a:extLst>
              <a:ext uri="{FF2B5EF4-FFF2-40B4-BE49-F238E27FC236}">
                <a16:creationId xmlns:a16="http://schemas.microsoft.com/office/drawing/2014/main" id="{C48A0281-EC37-0446-B71F-68AAA51D283A}"/>
              </a:ext>
            </a:extLst>
          </p:cNvPr>
          <p:cNvSpPr txBox="1"/>
          <p:nvPr/>
        </p:nvSpPr>
        <p:spPr>
          <a:xfrm>
            <a:off x="1358901" y="2316073"/>
            <a:ext cx="1944252" cy="1125308"/>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a:latin typeface="Neue Haas Grotesk Text Pro" panose="020B0504020202020204" pitchFamily="34" charset="77"/>
                <a:cs typeface="Hellix SemiBold"/>
              </a:rPr>
              <a:t>Vino </a:t>
            </a:r>
            <a:r>
              <a:rPr lang="en-US" sz="1600" b="1" dirty="0" err="1">
                <a:latin typeface="Neue Haas Grotesk Text Pro" panose="020B0504020202020204" pitchFamily="34" charset="77"/>
                <a:cs typeface="Hellix SemiBold"/>
              </a:rPr>
              <a:t>joven</a:t>
            </a:r>
            <a:endParaRPr lang="en-US" sz="1600" b="1" dirty="0">
              <a:latin typeface="Neue Haas Grotesk Text Pro" panose="020B0504020202020204" pitchFamily="34" charset="77"/>
              <a:cs typeface="Hellix SemiBold"/>
            </a:endParaRPr>
          </a:p>
          <a:p>
            <a:pPr algn="ctr">
              <a:lnSpc>
                <a:spcPct val="90000"/>
              </a:lnSpc>
              <a:buClr>
                <a:srgbClr val="F40000"/>
              </a:buClr>
            </a:pPr>
            <a:r>
              <a:rPr lang="en-US" sz="1600" dirty="0" err="1">
                <a:latin typeface="Neue Haas Grotesk Text Pro" panose="020B0504020202020204" pitchFamily="34" charset="77"/>
                <a:cs typeface="Hellix SemiBold"/>
              </a:rPr>
              <a:t>Taninos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firmes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alta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acidez</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sabores</a:t>
            </a:r>
            <a:r>
              <a:rPr lang="en-US" sz="1600" dirty="0">
                <a:latin typeface="Neue Haas Grotesk Text Pro" panose="020B0504020202020204" pitchFamily="34" charset="77"/>
                <a:cs typeface="Hellix SemiBold"/>
              </a:rPr>
              <a:t> de cassis, </a:t>
            </a:r>
            <a:r>
              <a:rPr lang="en-US" sz="1600" dirty="0" err="1">
                <a:latin typeface="Neue Haas Grotesk Text Pro" panose="020B0504020202020204" pitchFamily="34" charset="77"/>
                <a:cs typeface="Hellix SemiBold"/>
              </a:rPr>
              <a:t>zarzamora</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hierbas</a:t>
            </a:r>
            <a:r>
              <a:rPr lang="en-US" sz="1600" dirty="0">
                <a:latin typeface="Neue Haas Grotesk Text Pro" panose="020B0504020202020204" pitchFamily="34" charset="77"/>
                <a:cs typeface="Hellix SemiBold"/>
              </a:rPr>
              <a:t> </a:t>
            </a:r>
            <a:endParaRPr lang="en-AU" sz="1600" dirty="0">
              <a:latin typeface="Neue Haas Grotesk Text Pro" panose="020B0504020202020204" pitchFamily="34" charset="77"/>
              <a:cs typeface="Hellix SemiBold"/>
            </a:endParaRPr>
          </a:p>
        </p:txBody>
      </p:sp>
      <p:sp>
        <p:nvSpPr>
          <p:cNvPr id="25" name="object 58">
            <a:extLst>
              <a:ext uri="{FF2B5EF4-FFF2-40B4-BE49-F238E27FC236}">
                <a16:creationId xmlns:a16="http://schemas.microsoft.com/office/drawing/2014/main" id="{77ACE83F-4F98-3F99-3ADA-5E682F7CCE70}"/>
              </a:ext>
            </a:extLst>
          </p:cNvPr>
          <p:cNvSpPr txBox="1"/>
          <p:nvPr/>
        </p:nvSpPr>
        <p:spPr>
          <a:xfrm>
            <a:off x="1441016" y="4520995"/>
            <a:ext cx="1780022" cy="1568506"/>
          </a:xfrm>
          <a:prstGeom prst="rect">
            <a:avLst/>
          </a:prstGeom>
        </p:spPr>
        <p:txBody>
          <a:bodyPr vert="horz" wrap="square" lIns="0" tIns="17145" rIns="0" bIns="0" rtlCol="0" anchor="t" anchorCtr="0">
            <a:spAutoFit/>
          </a:bodyPr>
          <a:lstStyle/>
          <a:p>
            <a:pPr algn="ctr">
              <a:lnSpc>
                <a:spcPct val="90000"/>
              </a:lnSpc>
              <a:buClr>
                <a:srgbClr val="F40000"/>
              </a:buClr>
            </a:pPr>
            <a:r>
              <a:rPr lang="en-US" sz="1600" b="1" dirty="0">
                <a:latin typeface="Neue Haas Grotesk Text Pro" panose="020B0504020202020204" pitchFamily="34" charset="77"/>
                <a:cs typeface="Hellix SemiBold"/>
              </a:rPr>
              <a:t>Vino </a:t>
            </a:r>
            <a:r>
              <a:rPr lang="en-US" sz="1600" b="1" dirty="0" err="1">
                <a:latin typeface="Neue Haas Grotesk Text Pro" panose="020B0504020202020204" pitchFamily="34" charset="77"/>
                <a:cs typeface="Hellix SemiBold"/>
              </a:rPr>
              <a:t>añejo</a:t>
            </a:r>
            <a:endParaRPr lang="en-US" sz="1600" b="1" dirty="0">
              <a:latin typeface="Neue Haas Grotesk Text Pro" panose="020B0504020202020204" pitchFamily="34" charset="77"/>
              <a:cs typeface="Hellix SemiBold"/>
            </a:endParaRPr>
          </a:p>
          <a:p>
            <a:pPr algn="ctr">
              <a:lnSpc>
                <a:spcPct val="90000"/>
              </a:lnSpc>
              <a:buClr>
                <a:srgbClr val="F40000"/>
              </a:buClr>
            </a:pPr>
            <a:r>
              <a:rPr lang="en-US" sz="1600" dirty="0" err="1">
                <a:latin typeface="Neue Haas Grotesk Text Pro" panose="020B0504020202020204" pitchFamily="34" charset="77"/>
                <a:cs typeface="Hellix SemiBold"/>
              </a:rPr>
              <a:t>Taninos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suaves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delicados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características</a:t>
            </a:r>
            <a:r>
              <a:rPr lang="en-US" sz="1600" dirty="0">
                <a:latin typeface="Neue Haas Grotesk Text Pro" panose="020B0504020202020204" pitchFamily="34" charset="77"/>
                <a:cs typeface="Hellix SemiBold"/>
              </a:rPr>
              <a:t> de cedro, tabaco, tierra y cocoa </a:t>
            </a:r>
          </a:p>
          <a:p>
            <a:pPr algn="ctr">
              <a:lnSpc>
                <a:spcPct val="90000"/>
              </a:lnSpc>
              <a:buClr>
                <a:srgbClr val="F40000"/>
              </a:buClr>
            </a:pPr>
            <a:endParaRPr lang="en-US" sz="1600" b="1" dirty="0">
              <a:latin typeface="Neue Haas Grotesk Text Pro" panose="020B0504020202020204" pitchFamily="34" charset="77"/>
              <a:cs typeface="Hellix SemiBold"/>
            </a:endParaRPr>
          </a:p>
        </p:txBody>
      </p:sp>
      <p:sp>
        <p:nvSpPr>
          <p:cNvPr id="26" name="object 58">
            <a:extLst>
              <a:ext uri="{FF2B5EF4-FFF2-40B4-BE49-F238E27FC236}">
                <a16:creationId xmlns:a16="http://schemas.microsoft.com/office/drawing/2014/main" id="{F5C57B61-7972-19C7-C5C7-325A86664EAD}"/>
              </a:ext>
            </a:extLst>
          </p:cNvPr>
          <p:cNvSpPr txBox="1"/>
          <p:nvPr/>
        </p:nvSpPr>
        <p:spPr>
          <a:xfrm>
            <a:off x="7733093" y="1690688"/>
            <a:ext cx="3961067" cy="1943994"/>
          </a:xfrm>
          <a:prstGeom prst="rect">
            <a:avLst/>
          </a:prstGeom>
        </p:spPr>
        <p:txBody>
          <a:bodyPr vert="horz" wrap="square" lIns="0" tIns="17145" rIns="0" bIns="0" rtlCol="0" anchor="b" anchorCtr="0">
            <a:spAutoFit/>
          </a:bodyPr>
          <a:lstStyle/>
          <a:p>
            <a:pPr marL="285750" indent="-285750">
              <a:lnSpc>
                <a:spcPct val="90000"/>
              </a:lnSpc>
              <a:spcAft>
                <a:spcPts val="1200"/>
              </a:spcAft>
              <a:buClr>
                <a:schemeClr val="accent4"/>
              </a:buClr>
              <a:buFont typeface="Arial" panose="020B0604020202020204" pitchFamily="34" charset="0"/>
              <a:buChar char="•"/>
            </a:pPr>
            <a:r>
              <a:rPr lang="en-US" sz="1600" dirty="0">
                <a:latin typeface="Neue Haas Grotesk Text Pro"/>
              </a:rPr>
              <a:t>Australia es reconocido por su cabernet concentrado de cuerpo completo, pero también produce estilos de cuerpo medio y buena concentración tánica </a:t>
            </a:r>
          </a:p>
          <a:p>
            <a:pPr marL="285750" indent="-285750">
              <a:lnSpc>
                <a:spcPct val="90000"/>
              </a:lnSpc>
              <a:spcAft>
                <a:spcPts val="1200"/>
              </a:spcAft>
              <a:buClr>
                <a:schemeClr val="accent4"/>
              </a:buClr>
              <a:buFont typeface="Arial" panose="020B0604020202020204" pitchFamily="34" charset="0"/>
              <a:buChar char="•"/>
            </a:pPr>
            <a:r>
              <a:rPr lang="en-US" sz="1600" dirty="0" err="1">
                <a:ea typeface="+mn-lt"/>
                <a:cs typeface="+mn-lt"/>
              </a:rPr>
              <a:t>Exitoso</a:t>
            </a:r>
            <a:r>
              <a:rPr lang="en-US" sz="1600" dirty="0">
                <a:ea typeface="+mn-lt"/>
                <a:cs typeface="+mn-lt"/>
              </a:rPr>
              <a:t> tanto </a:t>
            </a:r>
            <a:r>
              <a:rPr lang="en-US" sz="1600" dirty="0" err="1">
                <a:ea typeface="+mn-lt"/>
                <a:cs typeface="+mn-lt"/>
              </a:rPr>
              <a:t>como</a:t>
            </a:r>
            <a:r>
              <a:rPr lang="en-US" sz="1600" dirty="0">
                <a:ea typeface="+mn-lt"/>
                <a:cs typeface="+mn-lt"/>
              </a:rPr>
              <a:t> vino monovarietal </a:t>
            </a:r>
            <a:r>
              <a:rPr lang="en-US" sz="1600" dirty="0" err="1">
                <a:ea typeface="+mn-lt"/>
                <a:cs typeface="+mn-lt"/>
              </a:rPr>
              <a:t>como</a:t>
            </a:r>
            <a:r>
              <a:rPr lang="en-US" sz="1600" dirty="0">
                <a:ea typeface="+mn-lt"/>
                <a:cs typeface="+mn-lt"/>
              </a:rPr>
              <a:t> </a:t>
            </a:r>
            <a:r>
              <a:rPr lang="en-US" sz="1600" dirty="0" err="1">
                <a:ea typeface="+mn-lt"/>
                <a:cs typeface="+mn-lt"/>
              </a:rPr>
              <a:t>por</a:t>
            </a:r>
            <a:r>
              <a:rPr lang="en-US" sz="1600" dirty="0">
                <a:ea typeface="+mn-lt"/>
                <a:cs typeface="+mn-lt"/>
              </a:rPr>
              <a:t> </a:t>
            </a:r>
            <a:r>
              <a:rPr lang="en-US" sz="1600" dirty="0" err="1">
                <a:ea typeface="+mn-lt"/>
                <a:cs typeface="+mn-lt"/>
              </a:rPr>
              <a:t>su</a:t>
            </a:r>
            <a:r>
              <a:rPr lang="en-US" sz="1600" dirty="0">
                <a:ea typeface="+mn-lt"/>
                <a:cs typeface="+mn-lt"/>
              </a:rPr>
              <a:t> </a:t>
            </a:r>
            <a:r>
              <a:rPr lang="en-US" sz="1600" dirty="0" err="1">
                <a:ea typeface="+mn-lt"/>
                <a:cs typeface="+mn-lt"/>
              </a:rPr>
              <a:t>papel</a:t>
            </a:r>
            <a:r>
              <a:rPr lang="en-US" sz="1600" dirty="0">
                <a:ea typeface="+mn-lt"/>
                <a:cs typeface="+mn-lt"/>
              </a:rPr>
              <a:t> </a:t>
            </a:r>
            <a:r>
              <a:rPr lang="en-US" sz="1600" dirty="0" err="1">
                <a:ea typeface="+mn-lt"/>
                <a:cs typeface="+mn-lt"/>
              </a:rPr>
              <a:t>predominante</a:t>
            </a:r>
            <a:r>
              <a:rPr lang="en-US" sz="1600" dirty="0">
                <a:ea typeface="+mn-lt"/>
                <a:cs typeface="+mn-lt"/>
              </a:rPr>
              <a:t> </a:t>
            </a:r>
            <a:r>
              <a:rPr lang="en-US" sz="1600" dirty="0" err="1">
                <a:ea typeface="+mn-lt"/>
                <a:cs typeface="+mn-lt"/>
              </a:rPr>
              <a:t>en</a:t>
            </a:r>
            <a:r>
              <a:rPr lang="en-US" sz="1600" dirty="0">
                <a:ea typeface="+mn-lt"/>
                <a:cs typeface="+mn-lt"/>
              </a:rPr>
              <a:t> </a:t>
            </a:r>
            <a:r>
              <a:rPr lang="en-US" sz="1600" dirty="0" err="1">
                <a:ea typeface="+mn-lt"/>
                <a:cs typeface="+mn-lt"/>
              </a:rPr>
              <a:t>ensamblajes</a:t>
            </a:r>
            <a:r>
              <a:rPr lang="en-US" sz="1600" dirty="0">
                <a:ea typeface="+mn-lt"/>
                <a:cs typeface="+mn-lt"/>
              </a:rPr>
              <a:t> </a:t>
            </a:r>
            <a:r>
              <a:rPr lang="en-US" sz="1600" dirty="0" err="1">
                <a:ea typeface="+mn-lt"/>
                <a:cs typeface="+mn-lt"/>
              </a:rPr>
              <a:t>clásicos</a:t>
            </a:r>
            <a:endParaRPr lang="en-US" dirty="0" err="1"/>
          </a:p>
        </p:txBody>
      </p:sp>
      <p:pic>
        <p:nvPicPr>
          <p:cNvPr id="5" name="Picture Placeholder 8">
            <a:extLst>
              <a:ext uri="{FF2B5EF4-FFF2-40B4-BE49-F238E27FC236}">
                <a16:creationId xmlns:a16="http://schemas.microsoft.com/office/drawing/2014/main" id="{77BDCCB6-A099-D721-438B-546C50E0237C}"/>
              </a:ext>
            </a:extLst>
          </p:cNvPr>
          <p:cNvPicPr>
            <a:picLocks noChangeAspect="1"/>
          </p:cNvPicPr>
          <p:nvPr/>
        </p:nvPicPr>
        <p:blipFill>
          <a:blip r:embed="rId2" cstate="screen">
            <a:extLst>
              <a:ext uri="{28A0092B-C50C-407E-A947-70E740481C1C}">
                <a14:useLocalDpi xmlns:a14="http://schemas.microsoft.com/office/drawing/2010/main"/>
              </a:ext>
            </a:extLst>
          </a:blip>
          <a:srcRect l="8637" r="8637"/>
          <a:stretch/>
        </p:blipFill>
        <p:spPr>
          <a:xfrm>
            <a:off x="5041655" y="157089"/>
            <a:ext cx="2256385" cy="6830856"/>
          </a:xfrm>
          <a:prstGeom prst="rect">
            <a:avLst/>
          </a:prstGeom>
        </p:spPr>
      </p:pic>
      <p:sp>
        <p:nvSpPr>
          <p:cNvPr id="6" name="object 10">
            <a:extLst>
              <a:ext uri="{FF2B5EF4-FFF2-40B4-BE49-F238E27FC236}">
                <a16:creationId xmlns:a16="http://schemas.microsoft.com/office/drawing/2014/main" id="{D18EE140-4703-7F2E-1D77-5840418CCAEE}"/>
              </a:ext>
            </a:extLst>
          </p:cNvPr>
          <p:cNvSpPr txBox="1"/>
          <p:nvPr/>
        </p:nvSpPr>
        <p:spPr>
          <a:xfrm rot="16200000">
            <a:off x="3984909" y="4069269"/>
            <a:ext cx="4652237" cy="903452"/>
          </a:xfrm>
          <a:prstGeom prst="rect">
            <a:avLst/>
          </a:prstGeom>
        </p:spPr>
        <p:txBody>
          <a:bodyPr vert="horz" wrap="square" lIns="0" tIns="12065" rIns="0" bIns="0" rtlCol="0">
            <a:spAutoFit/>
          </a:bodyPr>
          <a:lstStyle/>
          <a:p>
            <a:pPr algn="ctr" defTabSz="914453">
              <a:lnSpc>
                <a:spcPct val="80000"/>
              </a:lnSpc>
              <a:spcBef>
                <a:spcPct val="0"/>
              </a:spcBef>
            </a:pPr>
            <a:r>
              <a:rPr lang="en-AU" sz="36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6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7" name="object 58">
            <a:extLst>
              <a:ext uri="{FF2B5EF4-FFF2-40B4-BE49-F238E27FC236}">
                <a16:creationId xmlns:a16="http://schemas.microsoft.com/office/drawing/2014/main" id="{D2DF5891-08E5-0E75-D959-FC867BDE0CF9}"/>
              </a:ext>
            </a:extLst>
          </p:cNvPr>
          <p:cNvSpPr txBox="1"/>
          <p:nvPr/>
        </p:nvSpPr>
        <p:spPr>
          <a:xfrm>
            <a:off x="7815581" y="3923346"/>
            <a:ext cx="3246242" cy="263534"/>
          </a:xfrm>
          <a:prstGeom prst="rect">
            <a:avLst/>
          </a:prstGeom>
          <a:noFill/>
        </p:spPr>
        <p:txBody>
          <a:bodyPr vert="horz" wrap="square" lIns="0" tIns="17145" rIns="0" bIns="0" rtlCol="0">
            <a:spAutoFit/>
          </a:bodyPr>
          <a:lstStyle/>
          <a:p>
            <a:pPr>
              <a:buClr>
                <a:srgbClr val="F40000"/>
              </a:buClr>
            </a:pPr>
            <a:r>
              <a:rPr lang="en-US" sz="1600" b="1" dirty="0">
                <a:latin typeface="Neue Haas Grotesk Text Pro" panose="020B0504020202020204" pitchFamily="34" charset="77"/>
                <a:cs typeface="Hellix SemiBold"/>
              </a:rPr>
              <a:t>SABORES TÍPICOS</a:t>
            </a:r>
          </a:p>
        </p:txBody>
      </p:sp>
    </p:spTree>
    <p:extLst>
      <p:ext uri="{BB962C8B-B14F-4D97-AF65-F5344CB8AC3E}">
        <p14:creationId xmlns:p14="http://schemas.microsoft.com/office/powerpoint/2010/main" val="182887626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ACBDF93-4D69-7998-3083-6554ABACF229}"/>
              </a:ext>
            </a:extLst>
          </p:cNvPr>
          <p:cNvCxnSpPr>
            <a:cxnSpLocks/>
          </p:cNvCxnSpPr>
          <p:nvPr/>
        </p:nvCxnSpPr>
        <p:spPr>
          <a:xfrm>
            <a:off x="4832059" y="2838287"/>
            <a:ext cx="111574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BA020CE-655C-33E8-E4C2-BE81CF7A8C2A}"/>
              </a:ext>
            </a:extLst>
          </p:cNvPr>
          <p:cNvCxnSpPr>
            <a:cxnSpLocks/>
          </p:cNvCxnSpPr>
          <p:nvPr/>
        </p:nvCxnSpPr>
        <p:spPr>
          <a:xfrm>
            <a:off x="4832059" y="4725810"/>
            <a:ext cx="111574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6C96233-FAA5-29EE-5B96-30FA609C8DF1}"/>
              </a:ext>
            </a:extLst>
          </p:cNvPr>
          <p:cNvCxnSpPr>
            <a:cxnSpLocks/>
          </p:cNvCxnSpPr>
          <p:nvPr/>
        </p:nvCxnSpPr>
        <p:spPr>
          <a:xfrm>
            <a:off x="6417579" y="3777854"/>
            <a:ext cx="111574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90CD91-2C0A-B629-3656-B5797CE4E3EC}"/>
              </a:ext>
            </a:extLst>
          </p:cNvPr>
          <p:cNvSpPr>
            <a:spLocks noGrp="1"/>
          </p:cNvSpPr>
          <p:nvPr>
            <p:ph type="title"/>
          </p:nvPr>
        </p:nvSpPr>
        <p:spPr/>
        <p:txBody>
          <a:bodyPr/>
          <a:lstStyle/>
          <a:p>
            <a:r>
              <a:rPr lang="en-US" sz="5400" dirty="0" err="1"/>
              <a:t>REGIONeS</a:t>
            </a:r>
            <a:r>
              <a:rPr lang="en-US" sz="5400" dirty="0"/>
              <a:t> </a:t>
            </a:r>
            <a:br>
              <a:rPr lang="en-US" sz="5400" dirty="0"/>
            </a:br>
            <a:r>
              <a:rPr lang="en-US" sz="5400" dirty="0"/>
              <a:t>claves</a:t>
            </a:r>
          </a:p>
        </p:txBody>
      </p:sp>
      <p:sp>
        <p:nvSpPr>
          <p:cNvPr id="22" name="object 58">
            <a:extLst>
              <a:ext uri="{FF2B5EF4-FFF2-40B4-BE49-F238E27FC236}">
                <a16:creationId xmlns:a16="http://schemas.microsoft.com/office/drawing/2014/main" id="{38449BC5-CBF7-14A7-DFB6-781AD150E241}"/>
              </a:ext>
            </a:extLst>
          </p:cNvPr>
          <p:cNvSpPr txBox="1"/>
          <p:nvPr/>
        </p:nvSpPr>
        <p:spPr>
          <a:xfrm>
            <a:off x="7845817" y="3443112"/>
            <a:ext cx="3070207" cy="2188869"/>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Vinos de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medio a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completo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más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ricos</a:t>
            </a:r>
            <a:r>
              <a:rPr lang="en-US" sz="1600" dirty="0">
                <a:latin typeface="Neue Haas Grotesk Text Pro" panose="020B0504020202020204" pitchFamily="34" charset="77"/>
                <a:cs typeface="Hellix SemiBold"/>
              </a:rPr>
              <a:t> y con </a:t>
            </a:r>
            <a:r>
              <a:rPr lang="en-US" sz="1600" dirty="0" err="1">
                <a:latin typeface="Neue Haas Grotesk Text Pro" panose="020B0504020202020204" pitchFamily="34" charset="77"/>
                <a:cs typeface="Hellix SemiBold"/>
              </a:rPr>
              <a:t>una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textura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más</a:t>
            </a:r>
            <a:r>
              <a:rPr lang="en-US" sz="1600" dirty="0">
                <a:latin typeface="Neue Haas Grotesk Text Pro" panose="020B0504020202020204" pitchFamily="34" charset="77"/>
                <a:cs typeface="Hellix SemiBold"/>
              </a:rPr>
              <a:t> redonda </a:t>
            </a:r>
            <a:r>
              <a:rPr lang="en-US" sz="1600" dirty="0" err="1">
                <a:latin typeface="Neue Haas Grotesk Text Pro" panose="020B0504020202020204" pitchFamily="34" charset="77"/>
                <a:cs typeface="Hellix SemiBold"/>
              </a:rPr>
              <a:t>que</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los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mismos</a:t>
            </a:r>
            <a:r>
              <a:rPr lang="en-US" sz="1600" dirty="0">
                <a:latin typeface="Neue Haas Grotesk Text Pro" panose="020B0504020202020204" pitchFamily="34" charset="77"/>
                <a:cs typeface="Hellix SemiBold"/>
              </a:rPr>
              <a:t> de Coonawarra: </a:t>
            </a:r>
            <a:r>
              <a:rPr lang="en-US" sz="1600" dirty="0" err="1">
                <a:latin typeface="Neue Haas Grotesk Text Pro" panose="020B0504020202020204" pitchFamily="34" charset="77"/>
                <a:cs typeface="Hellix SemiBold"/>
              </a:rPr>
              <a:t>características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fruta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oscura</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arándano</a:t>
            </a:r>
            <a:r>
              <a:rPr lang="en-US" sz="1600" dirty="0">
                <a:latin typeface="Neue Haas Grotesk Text Pro" panose="020B0504020202020204" pitchFamily="34" charset="77"/>
                <a:cs typeface="Hellix SemiBold"/>
              </a:rPr>
              <a:t> y aromas de hoja de laurel, bouquet garni o </a:t>
            </a:r>
            <a:r>
              <a:rPr lang="en-US" sz="1600" dirty="0" err="1">
                <a:latin typeface="Neue Haas Grotesk Text Pro" panose="020B0504020202020204" pitchFamily="34" charset="77"/>
                <a:cs typeface="Hellix SemiBold"/>
              </a:rPr>
              <a:t>hierbas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secas</a:t>
            </a:r>
            <a:r>
              <a:rPr lang="en-US" sz="1600" dirty="0">
                <a:latin typeface="Neue Haas Grotesk Text Pro" panose="020B0504020202020204" pitchFamily="34" charset="77"/>
                <a:cs typeface="Hellix SemiBold"/>
              </a:rPr>
              <a: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23" name="object 58">
            <a:extLst>
              <a:ext uri="{FF2B5EF4-FFF2-40B4-BE49-F238E27FC236}">
                <a16:creationId xmlns:a16="http://schemas.microsoft.com/office/drawing/2014/main" id="{76D9A86E-BFDA-03C3-DCF7-CE512F67A43F}"/>
              </a:ext>
            </a:extLst>
          </p:cNvPr>
          <p:cNvSpPr txBox="1"/>
          <p:nvPr/>
        </p:nvSpPr>
        <p:spPr>
          <a:xfrm>
            <a:off x="1490213" y="4070972"/>
            <a:ext cx="2675388"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LANGHORNE CREEK</a:t>
            </a:r>
            <a:endParaRPr lang="en-US" sz="1600" b="1">
              <a:latin typeface="Neue Haas Grotesk Text Pro" panose="020B0504020202020204" pitchFamily="34" charset="77"/>
              <a:cs typeface="Hellix SemiBold"/>
            </a:endParaRPr>
          </a:p>
        </p:txBody>
      </p:sp>
      <p:sp>
        <p:nvSpPr>
          <p:cNvPr id="24" name="object 58">
            <a:extLst>
              <a:ext uri="{FF2B5EF4-FFF2-40B4-BE49-F238E27FC236}">
                <a16:creationId xmlns:a16="http://schemas.microsoft.com/office/drawing/2014/main" id="{7925686C-1BC9-EC9F-8791-FAFB3663CCF5}"/>
              </a:ext>
            </a:extLst>
          </p:cNvPr>
          <p:cNvSpPr txBox="1"/>
          <p:nvPr/>
        </p:nvSpPr>
        <p:spPr>
          <a:xfrm>
            <a:off x="1490214" y="1941420"/>
            <a:ext cx="2096301"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COONAWARRA</a:t>
            </a:r>
            <a:endParaRPr lang="en-US" sz="1600" b="1">
              <a:latin typeface="Neue Haas Grotesk Text Pro" panose="020B0504020202020204" pitchFamily="34" charset="77"/>
              <a:cs typeface="Hellix SemiBold"/>
            </a:endParaRPr>
          </a:p>
        </p:txBody>
      </p:sp>
      <p:sp>
        <p:nvSpPr>
          <p:cNvPr id="25" name="object 58">
            <a:extLst>
              <a:ext uri="{FF2B5EF4-FFF2-40B4-BE49-F238E27FC236}">
                <a16:creationId xmlns:a16="http://schemas.microsoft.com/office/drawing/2014/main" id="{26863EBE-EC88-2D67-A0C1-4FB9D78C4E32}"/>
              </a:ext>
            </a:extLst>
          </p:cNvPr>
          <p:cNvSpPr txBox="1"/>
          <p:nvPr/>
        </p:nvSpPr>
        <p:spPr>
          <a:xfrm>
            <a:off x="7845817" y="3004996"/>
            <a:ext cx="2257567" cy="238912"/>
          </a:xfrm>
          <a:prstGeom prst="rect">
            <a:avLst/>
          </a:prstGeom>
        </p:spPr>
        <p:txBody>
          <a:bodyPr vert="horz" wrap="square" lIns="0" tIns="17145" rIns="0" bIns="0" rtlCol="0" anchor="t" anchorCtr="0">
            <a:spAutoFit/>
          </a:bodyPr>
          <a:lstStyle/>
          <a:p>
            <a:pPr>
              <a:lnSpc>
                <a:spcPct val="90000"/>
              </a:lnSpc>
              <a:buClr>
                <a:srgbClr val="F40000"/>
              </a:buClr>
            </a:pPr>
            <a:r>
              <a:rPr lang="en-AU" sz="1600" b="1">
                <a:latin typeface="Neue Haas Grotesk Text Pro" panose="020B0504020202020204" pitchFamily="34" charset="77"/>
                <a:cs typeface="Hellix SemiBold"/>
              </a:rPr>
              <a:t>MARGARET RIVER</a:t>
            </a:r>
            <a:endParaRPr lang="en-US" sz="1600" b="1">
              <a:latin typeface="Neue Haas Grotesk Text Pro" panose="020B0504020202020204" pitchFamily="34" charset="77"/>
              <a:cs typeface="Hellix SemiBold"/>
            </a:endParaRPr>
          </a:p>
        </p:txBody>
      </p:sp>
      <p:sp>
        <p:nvSpPr>
          <p:cNvPr id="26" name="object 58">
            <a:extLst>
              <a:ext uri="{FF2B5EF4-FFF2-40B4-BE49-F238E27FC236}">
                <a16:creationId xmlns:a16="http://schemas.microsoft.com/office/drawing/2014/main" id="{82DB398F-970B-388D-541F-E0CB86F8BE1A}"/>
              </a:ext>
            </a:extLst>
          </p:cNvPr>
          <p:cNvSpPr txBox="1"/>
          <p:nvPr/>
        </p:nvSpPr>
        <p:spPr>
          <a:xfrm>
            <a:off x="1490212" y="4400621"/>
            <a:ext cx="2813339" cy="1947584"/>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panose="020B0504020202020204" pitchFamily="34" charset="77"/>
                <a:cs typeface="Hellix SemiBold"/>
              </a:rPr>
              <a:t>Vinos </a:t>
            </a:r>
            <a:r>
              <a:rPr lang="en-US" sz="1600" dirty="0" err="1">
                <a:latin typeface="Neue Haas Grotesk Text Pro" panose="020B0504020202020204" pitchFamily="34" charset="77"/>
                <a:cs typeface="Hellix SemiBold"/>
              </a:rPr>
              <a:t>saborosos</a:t>
            </a:r>
            <a:r>
              <a:rPr lang="en-US" sz="1600" dirty="0">
                <a:latin typeface="Neue Haas Grotesk Text Pro" panose="020B0504020202020204" pitchFamily="34" charset="77"/>
                <a:cs typeface="Hellix SemiBold"/>
              </a:rPr>
              <a:t> y </a:t>
            </a:r>
            <a:r>
              <a:rPr lang="en-US" sz="1600" dirty="0" err="1">
                <a:latin typeface="Neue Haas Grotesk Text Pro" panose="020B0504020202020204" pitchFamily="34" charset="77"/>
                <a:cs typeface="Hellix SemiBold"/>
              </a:rPr>
              <a:t>ricos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cuerpo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completo</a:t>
            </a:r>
            <a:r>
              <a:rPr lang="en-US" sz="1600" dirty="0">
                <a:latin typeface="Neue Haas Grotesk Text Pro" panose="020B0504020202020204" pitchFamily="34" charset="77"/>
                <a:cs typeface="Hellix SemiBold"/>
              </a:rPr>
              <a:t> con </a:t>
            </a:r>
            <a:r>
              <a:rPr lang="en-US" sz="1600" dirty="0" err="1">
                <a:latin typeface="Neue Haas Grotesk Text Pro" panose="020B0504020202020204" pitchFamily="34" charset="77"/>
                <a:cs typeface="Hellix SemiBold"/>
              </a:rPr>
              <a:t>taninos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suaves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sabores</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frutas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negras</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maduras</a:t>
            </a:r>
            <a:r>
              <a:rPr lang="en-US" sz="1600" dirty="0">
                <a:latin typeface="Neue Haas Grotesk Text Pro" panose="020B0504020202020204" pitchFamily="34" charset="77"/>
                <a:cs typeface="Hellix SemiBold"/>
              </a:rPr>
              <a:t>. El </a:t>
            </a:r>
            <a:r>
              <a:rPr lang="en-US" sz="1600" dirty="0" err="1">
                <a:latin typeface="Neue Haas Grotesk Text Pro" panose="020B0504020202020204" pitchFamily="34" charset="77"/>
                <a:cs typeface="Hellix SemiBold"/>
              </a:rPr>
              <a:t>estilo</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distintivo</a:t>
            </a:r>
            <a:r>
              <a:rPr lang="en-US" sz="1600" dirty="0">
                <a:latin typeface="Neue Haas Grotesk Text Pro" panose="020B0504020202020204" pitchFamily="34" charset="77"/>
                <a:cs typeface="Hellix SemiBold"/>
              </a:rPr>
              <a:t> de </a:t>
            </a:r>
            <a:r>
              <a:rPr lang="en-US" sz="1600" dirty="0" err="1">
                <a:latin typeface="Neue Haas Grotesk Text Pro" panose="020B0504020202020204" pitchFamily="34" charset="77"/>
                <a:cs typeface="Hellix SemiBold"/>
              </a:rPr>
              <a:t>esta</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región</a:t>
            </a:r>
            <a:r>
              <a:rPr lang="en-US" sz="1600" dirty="0">
                <a:latin typeface="Neue Haas Grotesk Text Pro" panose="020B0504020202020204" pitchFamily="34" charset="77"/>
                <a:cs typeface="Hellix SemiBold"/>
              </a:rPr>
              <a:t> </a:t>
            </a:r>
            <a:r>
              <a:rPr lang="en-US" sz="1600" dirty="0" err="1">
                <a:latin typeface="Neue Haas Grotesk Text Pro" panose="020B0504020202020204" pitchFamily="34" charset="77"/>
                <a:cs typeface="Hellix SemiBold"/>
              </a:rPr>
              <a:t>mezcla</a:t>
            </a:r>
            <a:r>
              <a:rPr lang="en-US" sz="1600" dirty="0">
                <a:latin typeface="Neue Haas Grotesk Text Pro" panose="020B0504020202020204" pitchFamily="34" charset="77"/>
                <a:cs typeface="Hellix SemiBold"/>
              </a:rPr>
              <a:t> Shiraz </a:t>
            </a:r>
            <a:r>
              <a:rPr lang="en-US" sz="1600" dirty="0" err="1">
                <a:latin typeface="Neue Haas Grotesk Text Pro" panose="020B0504020202020204" pitchFamily="34" charset="77"/>
                <a:cs typeface="Hellix SemiBold"/>
              </a:rPr>
              <a:t>australiano</a:t>
            </a:r>
            <a:r>
              <a:rPr lang="en-US" sz="1600" dirty="0">
                <a:latin typeface="Neue Haas Grotesk Text Pro" panose="020B0504020202020204" pitchFamily="34" charset="77"/>
                <a:cs typeface="Hellix SemiBold"/>
              </a:rPr>
              <a:t> con Cabernet </a:t>
            </a:r>
          </a:p>
          <a:p>
            <a:pPr>
              <a:lnSpc>
                <a:spcPct val="98000"/>
              </a:lnSpc>
              <a:buClr>
                <a:srgbClr val="F40000"/>
              </a:buClr>
            </a:pPr>
            <a:endParaRPr lang="en-US" sz="1600" dirty="0">
              <a:latin typeface="Neue Haas Grotesk Text Pro" panose="020B0504020202020204" pitchFamily="34" charset="77"/>
              <a:cs typeface="Hellix SemiBold"/>
            </a:endParaRPr>
          </a:p>
        </p:txBody>
      </p:sp>
      <p:sp>
        <p:nvSpPr>
          <p:cNvPr id="27" name="object 58">
            <a:extLst>
              <a:ext uri="{FF2B5EF4-FFF2-40B4-BE49-F238E27FC236}">
                <a16:creationId xmlns:a16="http://schemas.microsoft.com/office/drawing/2014/main" id="{3379BDBD-FB2D-68C6-9E53-7993FCA85B67}"/>
              </a:ext>
            </a:extLst>
          </p:cNvPr>
          <p:cNvSpPr txBox="1"/>
          <p:nvPr/>
        </p:nvSpPr>
        <p:spPr>
          <a:xfrm>
            <a:off x="1490213" y="2281273"/>
            <a:ext cx="3112207" cy="1706301"/>
          </a:xfrm>
          <a:prstGeom prst="rect">
            <a:avLst/>
          </a:prstGeom>
        </p:spPr>
        <p:txBody>
          <a:bodyPr vert="horz" wrap="square" lIns="0" tIns="17145" rIns="0" bIns="0" rtlCol="0" anchor="t" anchorCtr="0">
            <a:spAutoFit/>
          </a:bodyPr>
          <a:lstStyle/>
          <a:p>
            <a:pPr>
              <a:lnSpc>
                <a:spcPct val="98000"/>
              </a:lnSpc>
              <a:buClr>
                <a:srgbClr val="F40000"/>
              </a:buClr>
            </a:pPr>
            <a:r>
              <a:rPr lang="en-US" sz="1600" dirty="0">
                <a:latin typeface="Neue Haas Grotesk Text Pro"/>
                <a:cs typeface="Hellix SemiBold"/>
              </a:rPr>
              <a:t>Vinos Cabernet poderosos y complejos: cuerpo medio a cuerpo completo con sabores </a:t>
            </a:r>
            <a:r>
              <a:rPr lang="en-US" sz="1600" dirty="0" err="1">
                <a:latin typeface="Neue Haas Grotesk Text Pro"/>
                <a:cs typeface="Hellix SemiBold"/>
              </a:rPr>
              <a:t>concentrados</a:t>
            </a:r>
            <a:r>
              <a:rPr lang="en-US" sz="1600" dirty="0">
                <a:latin typeface="Neue Haas Grotesk Text Pro"/>
                <a:cs typeface="Hellix SemiBold"/>
              </a:rPr>
              <a:t> de cassis, mora, ciruela, zarzamora y cereza oscura </a:t>
            </a:r>
          </a:p>
          <a:p>
            <a:pPr>
              <a:lnSpc>
                <a:spcPct val="98000"/>
              </a:lnSpc>
              <a:buClr>
                <a:srgbClr val="F40000"/>
              </a:buClr>
            </a:pPr>
            <a:endParaRPr lang="en-US" sz="1600" dirty="0">
              <a:latin typeface="Neue Haas Grotesk Text Pro" panose="020B0504020202020204" pitchFamily="34" charset="77"/>
              <a:cs typeface="Hellix SemiBold"/>
            </a:endParaRPr>
          </a:p>
        </p:txBody>
      </p:sp>
      <p:pic>
        <p:nvPicPr>
          <p:cNvPr id="4" name="Picture Placeholder 8">
            <a:extLst>
              <a:ext uri="{FF2B5EF4-FFF2-40B4-BE49-F238E27FC236}">
                <a16:creationId xmlns:a16="http://schemas.microsoft.com/office/drawing/2014/main" id="{67144119-B0F4-1505-EE76-5B021E106700}"/>
              </a:ext>
            </a:extLst>
          </p:cNvPr>
          <p:cNvPicPr>
            <a:picLocks noChangeAspect="1"/>
          </p:cNvPicPr>
          <p:nvPr/>
        </p:nvPicPr>
        <p:blipFill>
          <a:blip r:embed="rId2" cstate="screen">
            <a:extLst>
              <a:ext uri="{28A0092B-C50C-407E-A947-70E740481C1C}">
                <a14:useLocalDpi xmlns:a14="http://schemas.microsoft.com/office/drawing/2010/main"/>
              </a:ext>
            </a:extLst>
          </a:blip>
          <a:srcRect l="8637" r="8637"/>
          <a:stretch/>
        </p:blipFill>
        <p:spPr>
          <a:xfrm>
            <a:off x="5041655" y="157089"/>
            <a:ext cx="2256385" cy="6830856"/>
          </a:xfrm>
          <a:prstGeom prst="rect">
            <a:avLst/>
          </a:prstGeom>
        </p:spPr>
      </p:pic>
      <p:sp>
        <p:nvSpPr>
          <p:cNvPr id="5" name="object 10">
            <a:extLst>
              <a:ext uri="{FF2B5EF4-FFF2-40B4-BE49-F238E27FC236}">
                <a16:creationId xmlns:a16="http://schemas.microsoft.com/office/drawing/2014/main" id="{A0674004-529A-9FD8-2C89-C2B3F680017F}"/>
              </a:ext>
            </a:extLst>
          </p:cNvPr>
          <p:cNvSpPr txBox="1"/>
          <p:nvPr/>
        </p:nvSpPr>
        <p:spPr>
          <a:xfrm rot="16200000">
            <a:off x="3984909" y="3973217"/>
            <a:ext cx="4652237" cy="1095556"/>
          </a:xfrm>
          <a:prstGeom prst="rect">
            <a:avLst/>
          </a:prstGeom>
        </p:spPr>
        <p:txBody>
          <a:bodyPr vert="horz" wrap="square" lIns="0" tIns="12065" rIns="0" bIns="0" rtlCol="0">
            <a:spAutoFit/>
          </a:bodyPr>
          <a:lstStyle/>
          <a:p>
            <a:pPr algn="ctr" defTabSz="914453">
              <a:lnSpc>
                <a:spcPct val="80000"/>
              </a:lnSpc>
              <a:spcBef>
                <a:spcPct val="0"/>
              </a:spcBef>
            </a:pPr>
            <a:r>
              <a:rPr lang="en-AU" sz="4400" b="1">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4400" b="1" cap="all">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19869758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C6BE2631-3879-9D92-6176-44DC1180FD5E}"/>
              </a:ext>
            </a:extLst>
          </p:cNvPr>
          <p:cNvPicPr>
            <a:picLocks noGrp="1" noChangeAspect="1"/>
          </p:cNvPicPr>
          <p:nvPr>
            <p:ph type="pic" sz="quarter" idx="10"/>
          </p:nvPr>
        </p:nvPicPr>
        <p:blipFill>
          <a:blip r:embed="rId2"/>
          <a:srcRect t="17152" b="17152"/>
          <a:stretch/>
        </p:blipFill>
        <p:spPr>
          <a:xfrm>
            <a:off x="0" y="388842"/>
            <a:ext cx="6169315" cy="6083199"/>
          </a:xfrm>
        </p:spPr>
      </p:pic>
      <p:sp>
        <p:nvSpPr>
          <p:cNvPr id="3" name="Title 2">
            <a:extLst>
              <a:ext uri="{FF2B5EF4-FFF2-40B4-BE49-F238E27FC236}">
                <a16:creationId xmlns:a16="http://schemas.microsoft.com/office/drawing/2014/main" id="{C9E5F734-CA31-7ED6-FC03-E451E9BFF307}"/>
              </a:ext>
            </a:extLst>
          </p:cNvPr>
          <p:cNvSpPr>
            <a:spLocks noGrp="1"/>
          </p:cNvSpPr>
          <p:nvPr>
            <p:ph type="title"/>
          </p:nvPr>
        </p:nvSpPr>
        <p:spPr>
          <a:xfrm>
            <a:off x="6675569" y="2241550"/>
            <a:ext cx="5198931" cy="1840003"/>
          </a:xfrm>
          <a:solidFill>
            <a:schemeClr val="tx1"/>
          </a:solidFill>
        </p:spPr>
        <p:txBody>
          <a:bodyPr/>
          <a:lstStyle/>
          <a:p>
            <a:pPr>
              <a:lnSpc>
                <a:spcPct val="100000"/>
              </a:lnSpc>
            </a:pPr>
            <a:r>
              <a:rPr lang="en-AU" sz="3200" dirty="0">
                <a:cs typeface="Hellix"/>
              </a:rPr>
              <a:t>INNOVACIÓN Y DIVERSIDAD</a:t>
            </a:r>
            <a:br>
              <a:rPr lang="en-AU" sz="3200" dirty="0">
                <a:cs typeface="Hellix"/>
              </a:rPr>
            </a:br>
            <a:br>
              <a:rPr lang="en-AU" sz="3200" dirty="0">
                <a:cs typeface="Hellix"/>
              </a:rPr>
            </a:br>
            <a:br>
              <a:rPr lang="en-AU" sz="4000" dirty="0">
                <a:solidFill>
                  <a:schemeClr val="bg1"/>
                </a:solidFill>
                <a:cs typeface="Hellix"/>
              </a:rPr>
            </a:br>
            <a:endParaRPr lang="en-US" sz="4000" dirty="0"/>
          </a:p>
        </p:txBody>
      </p:sp>
      <p:sp>
        <p:nvSpPr>
          <p:cNvPr id="4" name="Text Placeholder 3">
            <a:extLst>
              <a:ext uri="{FF2B5EF4-FFF2-40B4-BE49-F238E27FC236}">
                <a16:creationId xmlns:a16="http://schemas.microsoft.com/office/drawing/2014/main" id="{E313ECB7-AC99-DFF6-F86B-C08C5CCA1E59}"/>
              </a:ext>
            </a:extLst>
          </p:cNvPr>
          <p:cNvSpPr>
            <a:spLocks noGrp="1"/>
          </p:cNvSpPr>
          <p:nvPr>
            <p:ph type="body" sz="quarter" idx="11"/>
          </p:nvPr>
        </p:nvSpPr>
        <p:spPr>
          <a:xfrm>
            <a:off x="6675569" y="3724233"/>
            <a:ext cx="4741731" cy="2600367"/>
          </a:xfrm>
        </p:spPr>
        <p:txBody>
          <a:bodyPr vert="horz" lIns="0" tIns="0" rIns="0" bIns="0" rtlCol="0" anchor="t">
            <a:noAutofit/>
          </a:bodyPr>
          <a:lstStyle/>
          <a:p>
            <a:pPr marL="285750" indent="-285750">
              <a:spcBef>
                <a:spcPts val="800"/>
              </a:spcBef>
              <a:buClr>
                <a:schemeClr val="accent3"/>
              </a:buClr>
              <a:buFont typeface="Arial" panose="020B0604020202020204" pitchFamily="34" charset="0"/>
              <a:buChar char="•"/>
            </a:pPr>
            <a:r>
              <a:rPr lang="en-US" sz="1600" dirty="0" err="1">
                <a:solidFill>
                  <a:schemeClr val="bg1"/>
                </a:solidFill>
                <a:latin typeface="Neue Haas Grotesk Text Pro"/>
                <a:ea typeface="Inter Display"/>
                <a:cs typeface="Inter Display"/>
              </a:rPr>
              <a:t>Variedades</a:t>
            </a:r>
            <a:r>
              <a:rPr lang="en-US" sz="1600" dirty="0">
                <a:solidFill>
                  <a:schemeClr val="bg1"/>
                </a:solidFill>
                <a:latin typeface="Neue Haas Grotesk Text Pro"/>
                <a:ea typeface="Inter Display"/>
                <a:cs typeface="Inter Display"/>
              </a:rPr>
              <a:t> del sur del Mediterráneo son especialmente adecuadas al clima, comida y estilo de vida de Australia </a:t>
            </a:r>
          </a:p>
          <a:p>
            <a:pPr marL="285750" indent="-285750">
              <a:spcBef>
                <a:spcPts val="800"/>
              </a:spcBef>
              <a:buClr>
                <a:schemeClr val="accent3"/>
              </a:buClr>
              <a:buFont typeface="Arial" panose="020B0604020202020204" pitchFamily="34" charset="0"/>
              <a:buChar char="•"/>
            </a:pPr>
            <a:r>
              <a:rPr lang="en-US" sz="1600" dirty="0">
                <a:solidFill>
                  <a:schemeClr val="bg1"/>
                </a:solidFill>
                <a:latin typeface="Neue Haas Grotesk Text Pro"/>
                <a:ea typeface="Inter Display"/>
                <a:cs typeface="Inter Display"/>
              </a:rPr>
              <a:t>Cada año el número de variedades alternativas que se plantan aumenta </a:t>
            </a:r>
          </a:p>
          <a:p>
            <a:pPr marL="285750" indent="-285750">
              <a:spcBef>
                <a:spcPts val="800"/>
              </a:spcBef>
              <a:buClr>
                <a:schemeClr val="accent3"/>
              </a:buClr>
              <a:buFont typeface="Arial" panose="020B0604020202020204" pitchFamily="34" charset="0"/>
              <a:buChar char="•"/>
            </a:pPr>
            <a:r>
              <a:rPr lang="en-US" sz="1600" dirty="0" err="1">
                <a:solidFill>
                  <a:schemeClr val="bg1"/>
                </a:solidFill>
                <a:latin typeface="Neue Haas Grotesk Text Pro"/>
                <a:ea typeface="Inter Display"/>
                <a:cs typeface="Inter Display"/>
              </a:rPr>
              <a:t>Actualmente</a:t>
            </a:r>
            <a:r>
              <a:rPr lang="en-US" sz="1600" dirty="0">
                <a:solidFill>
                  <a:schemeClr val="bg1"/>
                </a:solidFill>
                <a:latin typeface="Neue Haas Grotesk Text Pro"/>
                <a:ea typeface="Inter Display"/>
                <a:cs typeface="Inter Display"/>
              </a:rPr>
              <a:t>, solo </a:t>
            </a:r>
            <a:r>
              <a:rPr lang="en-US" sz="1600" dirty="0" err="1">
                <a:solidFill>
                  <a:schemeClr val="bg1"/>
                </a:solidFill>
                <a:latin typeface="Neue Haas Grotesk Text Pro"/>
                <a:ea typeface="Inter Display"/>
                <a:cs typeface="Inter Display"/>
              </a:rPr>
              <a:t>representan</a:t>
            </a:r>
            <a:r>
              <a:rPr lang="en-US" sz="1600" dirty="0">
                <a:solidFill>
                  <a:schemeClr val="bg1"/>
                </a:solidFill>
                <a:latin typeface="Neue Haas Grotesk Text Pro"/>
                <a:ea typeface="Inter Display"/>
                <a:cs typeface="Inter Display"/>
              </a:rPr>
              <a:t> 4% de las </a:t>
            </a:r>
            <a:r>
              <a:rPr lang="en-US" sz="1600" dirty="0" err="1">
                <a:solidFill>
                  <a:schemeClr val="bg1"/>
                </a:solidFill>
                <a:latin typeface="Neue Haas Grotesk Text Pro"/>
                <a:ea typeface="Inter Display"/>
                <a:cs typeface="Inter Display"/>
              </a:rPr>
              <a:t>cepas</a:t>
            </a:r>
            <a:r>
              <a:rPr lang="en-US" sz="1600" dirty="0">
                <a:solidFill>
                  <a:schemeClr val="bg1"/>
                </a:solidFill>
                <a:latin typeface="Neue Haas Grotesk Text Pro"/>
                <a:ea typeface="Inter Display"/>
                <a:cs typeface="Inter Display"/>
              </a:rPr>
              <a:t> de Australia, pero llaman la atención mundial </a:t>
            </a:r>
          </a:p>
          <a:p>
            <a:pPr marL="285750" indent="-285750">
              <a:spcBef>
                <a:spcPts val="800"/>
              </a:spcBef>
              <a:buClr>
                <a:schemeClr val="accent3"/>
              </a:buClr>
              <a:buFont typeface="Arial" panose="020B0604020202020204" pitchFamily="34" charset="0"/>
              <a:buChar char="•"/>
            </a:pPr>
            <a:endParaRPr lang="en-US" sz="1600" dirty="0">
              <a:solidFill>
                <a:schemeClr val="bg1"/>
              </a:solidFill>
            </a:endParaRPr>
          </a:p>
        </p:txBody>
      </p:sp>
      <p:sp>
        <p:nvSpPr>
          <p:cNvPr id="7" name="Title 4">
            <a:extLst>
              <a:ext uri="{FF2B5EF4-FFF2-40B4-BE49-F238E27FC236}">
                <a16:creationId xmlns:a16="http://schemas.microsoft.com/office/drawing/2014/main" id="{D281565C-8C99-5741-7EDF-BA1BF0146992}"/>
              </a:ext>
            </a:extLst>
          </p:cNvPr>
          <p:cNvSpPr txBox="1">
            <a:spLocks/>
          </p:cNvSpPr>
          <p:nvPr/>
        </p:nvSpPr>
        <p:spPr>
          <a:xfrm>
            <a:off x="6675569" y="800033"/>
            <a:ext cx="5402508" cy="1325562"/>
          </a:xfrm>
          <a:prstGeom prst="rect">
            <a:avLst/>
          </a:prstGeom>
        </p:spPr>
        <p:txBody>
          <a:bodyPr vert="horz" lIns="0" tIns="0" rIns="0" bIns="0" rtlCol="0" anchor="t" anchorCtr="0">
            <a:noAutofit/>
          </a:bodyPr>
          <a:lstStyle>
            <a:lvl1pPr algn="l" defTabSz="914453" rtl="0" eaLnBrk="1" latinLnBrk="0" hangingPunct="1">
              <a:lnSpc>
                <a:spcPct val="80000"/>
              </a:lnSpc>
              <a:spcBef>
                <a:spcPct val="0"/>
              </a:spcBef>
              <a:buNone/>
              <a:defRPr sz="5443"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sz="5400" dirty="0">
                <a:solidFill>
                  <a:schemeClr val="bg2"/>
                </a:solidFill>
                <a:cs typeface="Hellix"/>
              </a:rPr>
              <a:t>VARIEDADES ALTERNATIVAS</a:t>
            </a:r>
            <a:endParaRPr lang="en-US" dirty="0">
              <a:solidFill>
                <a:schemeClr val="accent5"/>
              </a:solidFill>
            </a:endParaRPr>
          </a:p>
        </p:txBody>
      </p:sp>
    </p:spTree>
    <p:extLst>
      <p:ext uri="{BB962C8B-B14F-4D97-AF65-F5344CB8AC3E}">
        <p14:creationId xmlns:p14="http://schemas.microsoft.com/office/powerpoint/2010/main" val="46799029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99FB727-4B9F-5AF1-D5C0-F923A630551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253421" y="1702708"/>
            <a:ext cx="1080539" cy="2703637"/>
          </a:xfrm>
          <a:prstGeom prst="rect">
            <a:avLst/>
          </a:prstGeom>
        </p:spPr>
      </p:pic>
      <p:sp>
        <p:nvSpPr>
          <p:cNvPr id="2" name="object 37">
            <a:extLst>
              <a:ext uri="{FF2B5EF4-FFF2-40B4-BE49-F238E27FC236}">
                <a16:creationId xmlns:a16="http://schemas.microsoft.com/office/drawing/2014/main" id="{94D27B56-B3DE-134E-87C7-3C55337C2539}"/>
              </a:ext>
            </a:extLst>
          </p:cNvPr>
          <p:cNvSpPr txBox="1"/>
          <p:nvPr/>
        </p:nvSpPr>
        <p:spPr>
          <a:xfrm>
            <a:off x="451564" y="208488"/>
            <a:ext cx="4413581" cy="830997"/>
          </a:xfrm>
          <a:prstGeom prst="rect">
            <a:avLst/>
          </a:prstGeom>
        </p:spPr>
        <p:txBody>
          <a:bodyPr vert="horz" wrap="none" lIns="0" tIns="0" rIns="0" bIns="0" rtlCol="0">
            <a:spAutoFit/>
          </a:bodyPr>
          <a:lstStyle>
            <a:lvl1pPr>
              <a:defRPr sz="12500" b="1" i="0">
                <a:solidFill>
                  <a:schemeClr val="tx1"/>
                </a:solidFill>
                <a:latin typeface="Hellix"/>
                <a:ea typeface="+mj-ea"/>
                <a:cs typeface="Hellix"/>
              </a:defRPr>
            </a:lvl1pPr>
          </a:lstStyle>
          <a:p>
            <a:r>
              <a:rPr lang="en-US" sz="5400" b="0" dirty="0">
                <a:solidFill>
                  <a:schemeClr val="accent3"/>
                </a:solidFill>
                <a:latin typeface="Neue Haas Grotesk Text Pro" panose="020B0504020202020204" pitchFamily="34" charset="77"/>
              </a:rPr>
              <a:t>VARIEDADES</a:t>
            </a:r>
          </a:p>
        </p:txBody>
      </p:sp>
      <p:sp>
        <p:nvSpPr>
          <p:cNvPr id="3" name="object 37">
            <a:extLst>
              <a:ext uri="{FF2B5EF4-FFF2-40B4-BE49-F238E27FC236}">
                <a16:creationId xmlns:a16="http://schemas.microsoft.com/office/drawing/2014/main" id="{4D438C2A-B8D6-44AF-DFD6-3B95F52EDC76}"/>
              </a:ext>
            </a:extLst>
          </p:cNvPr>
          <p:cNvSpPr txBox="1"/>
          <p:nvPr/>
        </p:nvSpPr>
        <p:spPr>
          <a:xfrm>
            <a:off x="413752" y="854714"/>
            <a:ext cx="4271619" cy="830997"/>
          </a:xfrm>
          <a:prstGeom prst="rect">
            <a:avLst/>
          </a:prstGeom>
        </p:spPr>
        <p:txBody>
          <a:bodyPr vert="horz" wrap="none" lIns="0" tIns="0" rIns="0" bIns="0" rtlCol="0">
            <a:spAutoFit/>
          </a:bodyPr>
          <a:lstStyle>
            <a:lvl1pPr>
              <a:defRPr sz="12500" b="1" i="0">
                <a:solidFill>
                  <a:schemeClr val="tx1"/>
                </a:solidFill>
                <a:latin typeface="Hellix"/>
                <a:ea typeface="+mj-ea"/>
                <a:cs typeface="Hellix"/>
              </a:defRPr>
            </a:lvl1pPr>
          </a:lstStyle>
          <a:p>
            <a:r>
              <a:rPr lang="en-US" sz="5400" b="0" dirty="0">
                <a:solidFill>
                  <a:schemeClr val="accent2"/>
                </a:solidFill>
                <a:latin typeface="Neue Haas Grotesk Text Pro" panose="020B0504020202020204" pitchFamily="34" charset="77"/>
              </a:rPr>
              <a:t>POPULARES</a:t>
            </a:r>
          </a:p>
        </p:txBody>
      </p:sp>
      <p:sp>
        <p:nvSpPr>
          <p:cNvPr id="4" name="object 58">
            <a:extLst>
              <a:ext uri="{FF2B5EF4-FFF2-40B4-BE49-F238E27FC236}">
                <a16:creationId xmlns:a16="http://schemas.microsoft.com/office/drawing/2014/main" id="{954197B3-2884-3ED0-05FE-923CB23FC38A}"/>
              </a:ext>
            </a:extLst>
          </p:cNvPr>
          <p:cNvSpPr txBox="1"/>
          <p:nvPr/>
        </p:nvSpPr>
        <p:spPr>
          <a:xfrm>
            <a:off x="2664156" y="1969912"/>
            <a:ext cx="1517908" cy="1374607"/>
          </a:xfrm>
          <a:prstGeom prst="rect">
            <a:avLst/>
          </a:prstGeom>
        </p:spPr>
        <p:txBody>
          <a:bodyPr vert="horz" wrap="square" lIns="0" tIns="17145" rIns="0" bIns="0" rtlCol="0" anchor="t" anchorCtr="0">
            <a:spAutoFit/>
          </a:bodyPr>
          <a:lstStyle/>
          <a:p>
            <a:pPr>
              <a:lnSpc>
                <a:spcPct val="90000"/>
              </a:lnSpc>
              <a:buClr>
                <a:srgbClr val="F40000"/>
              </a:buClr>
            </a:pPr>
            <a:r>
              <a:rPr lang="en-US" sz="1400" b="1" dirty="0">
                <a:latin typeface="Neue Haas Grotesk Text Pro" panose="020B0504020202020204" pitchFamily="34" charset="77"/>
                <a:cs typeface="Hellix SemiBold"/>
              </a:rPr>
              <a:t>FIANO: </a:t>
            </a:r>
          </a:p>
          <a:p>
            <a:pPr>
              <a:lnSpc>
                <a:spcPct val="90000"/>
              </a:lnSpc>
              <a:buClr>
                <a:srgbClr val="F40000"/>
              </a:buClr>
            </a:pPr>
            <a:r>
              <a:rPr lang="en-US" sz="1400" dirty="0">
                <a:latin typeface="Neue Haas Grotesk Text Pro" panose="020B0504020202020204" pitchFamily="34" charset="77"/>
                <a:cs typeface="Hellix SemiBold"/>
              </a:rPr>
              <a:t>Vino fresco y </a:t>
            </a:r>
            <a:r>
              <a:rPr lang="en-US" sz="1400" dirty="0" err="1">
                <a:latin typeface="Neue Haas Grotesk Text Pro" panose="020B0504020202020204" pitchFamily="34" charset="77"/>
                <a:cs typeface="Hellix SemiBold"/>
              </a:rPr>
              <a:t>aromático</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sabores</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varían</a:t>
            </a:r>
            <a:r>
              <a:rPr lang="en-US" sz="1400" dirty="0">
                <a:latin typeface="Neue Haas Grotesk Text Pro" panose="020B0504020202020204" pitchFamily="34" charset="77"/>
                <a:cs typeface="Hellix SemiBold"/>
              </a:rPr>
              <a:t> de </a:t>
            </a:r>
            <a:r>
              <a:rPr lang="en-US" sz="1400" dirty="0" err="1">
                <a:latin typeface="Neue Haas Grotesk Text Pro" panose="020B0504020202020204" pitchFamily="34" charset="77"/>
                <a:cs typeface="Hellix SemiBold"/>
              </a:rPr>
              <a:t>cítricos</a:t>
            </a:r>
            <a:r>
              <a:rPr lang="en-US" sz="1400" dirty="0">
                <a:latin typeface="Neue Haas Grotesk Text Pro" panose="020B0504020202020204" pitchFamily="34" charset="77"/>
                <a:cs typeface="Hellix SemiBold"/>
              </a:rPr>
              <a:t> a </a:t>
            </a:r>
            <a:r>
              <a:rPr lang="en-US" sz="1400" dirty="0" err="1">
                <a:latin typeface="Neue Haas Grotesk Text Pro" panose="020B0504020202020204" pitchFamily="34" charset="77"/>
                <a:cs typeface="Hellix SemiBold"/>
              </a:rPr>
              <a:t>fruta</a:t>
            </a:r>
            <a:r>
              <a:rPr lang="en-US" sz="1400" dirty="0">
                <a:latin typeface="Neue Haas Grotesk Text Pro" panose="020B0504020202020204" pitchFamily="34" charset="77"/>
                <a:cs typeface="Hellix SemiBold"/>
              </a:rPr>
              <a:t> de </a:t>
            </a:r>
            <a:r>
              <a:rPr lang="en-US" sz="1400" dirty="0" err="1">
                <a:latin typeface="Neue Haas Grotesk Text Pro" panose="020B0504020202020204" pitchFamily="34" charset="77"/>
                <a:cs typeface="Hellix SemiBold"/>
              </a:rPr>
              <a:t>hueso</a:t>
            </a:r>
            <a:r>
              <a:rPr lang="en-US" sz="1400" dirty="0">
                <a:latin typeface="Neue Haas Grotesk Text Pro" panose="020B0504020202020204" pitchFamily="34" charset="77"/>
                <a:cs typeface="Hellix SemiBold"/>
              </a:rPr>
              <a:t> a avellana</a:t>
            </a:r>
          </a:p>
          <a:p>
            <a:pPr>
              <a:lnSpc>
                <a:spcPct val="90000"/>
              </a:lnSpc>
              <a:buClr>
                <a:srgbClr val="F40000"/>
              </a:buClr>
            </a:pPr>
            <a:endParaRPr lang="en-US" sz="1400" dirty="0">
              <a:latin typeface="Neue Haas Grotesk Text Pro" panose="020B0504020202020204" pitchFamily="34" charset="77"/>
              <a:cs typeface="Hellix SemiBold"/>
            </a:endParaRPr>
          </a:p>
        </p:txBody>
      </p:sp>
      <p:sp>
        <p:nvSpPr>
          <p:cNvPr id="9" name="object 58">
            <a:extLst>
              <a:ext uri="{FF2B5EF4-FFF2-40B4-BE49-F238E27FC236}">
                <a16:creationId xmlns:a16="http://schemas.microsoft.com/office/drawing/2014/main" id="{2ECB5415-152F-A1DB-105C-7EC77FFBFE67}"/>
              </a:ext>
            </a:extLst>
          </p:cNvPr>
          <p:cNvSpPr txBox="1"/>
          <p:nvPr/>
        </p:nvSpPr>
        <p:spPr>
          <a:xfrm>
            <a:off x="1635544" y="4822578"/>
            <a:ext cx="1820719" cy="1374607"/>
          </a:xfrm>
          <a:prstGeom prst="rect">
            <a:avLst/>
          </a:prstGeom>
        </p:spPr>
        <p:txBody>
          <a:bodyPr vert="horz" wrap="square" lIns="0" tIns="17145" rIns="0" bIns="0" rtlCol="0" anchor="t" anchorCtr="0">
            <a:spAutoFit/>
          </a:bodyPr>
          <a:lstStyle/>
          <a:p>
            <a:pPr>
              <a:lnSpc>
                <a:spcPct val="90000"/>
              </a:lnSpc>
              <a:buClr>
                <a:srgbClr val="F40000"/>
              </a:buClr>
            </a:pPr>
            <a:r>
              <a:rPr lang="en-US" sz="1400" b="1" dirty="0">
                <a:latin typeface="Neue Haas Grotesk Text Pro" panose="020B0504020202020204" pitchFamily="34" charset="77"/>
                <a:cs typeface="Hellix SemiBold"/>
              </a:rPr>
              <a:t>GRÜNER VELTLINER: </a:t>
            </a:r>
            <a:br>
              <a:rPr lang="en-US" sz="1400" b="1" dirty="0">
                <a:latin typeface="Neue Haas Grotesk Text Pro" panose="020B0504020202020204" pitchFamily="34" charset="77"/>
                <a:cs typeface="Hellix SemiBold"/>
              </a:rPr>
            </a:br>
            <a:r>
              <a:rPr lang="en-US" sz="1400" dirty="0">
                <a:latin typeface="Neue Haas Grotesk Text Pro" panose="020B0504020202020204" pitchFamily="34" charset="77"/>
                <a:cs typeface="Hellix SemiBold"/>
              </a:rPr>
              <a:t>Vino </a:t>
            </a:r>
            <a:r>
              <a:rPr lang="en-US" sz="1400" dirty="0" err="1">
                <a:latin typeface="Neue Haas Grotesk Text Pro" panose="020B0504020202020204" pitchFamily="34" charset="77"/>
                <a:cs typeface="Hellix SemiBold"/>
              </a:rPr>
              <a:t>aromático</a:t>
            </a:r>
            <a:r>
              <a:rPr lang="en-US" sz="1400" dirty="0">
                <a:latin typeface="Neue Haas Grotesk Text Pro" panose="020B0504020202020204" pitchFamily="34" charset="77"/>
                <a:cs typeface="Hellix SemiBold"/>
              </a:rPr>
              <a:t> y </a:t>
            </a:r>
            <a:r>
              <a:rPr lang="en-US" sz="1400" dirty="0" err="1">
                <a:latin typeface="Neue Haas Grotesk Text Pro" panose="020B0504020202020204" pitchFamily="34" charset="77"/>
                <a:cs typeface="Hellix SemiBold"/>
              </a:rPr>
              <a:t>refrescante</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muy</a:t>
            </a:r>
            <a:r>
              <a:rPr lang="en-US" sz="1400" dirty="0">
                <a:latin typeface="Neue Haas Grotesk Text Pro" panose="020B0504020202020204" pitchFamily="34" charset="77"/>
                <a:cs typeface="Hellix SemiBold"/>
              </a:rPr>
              <a:t> seco, </a:t>
            </a:r>
            <a:r>
              <a:rPr lang="en-US" sz="1400" dirty="0" err="1">
                <a:latin typeface="Neue Haas Grotesk Text Pro" panose="020B0504020202020204" pitchFamily="34" charset="77"/>
                <a:cs typeface="Hellix SemiBold"/>
              </a:rPr>
              <a:t>salado</a:t>
            </a:r>
            <a:r>
              <a:rPr lang="en-US" sz="1400" dirty="0">
                <a:latin typeface="Neue Haas Grotesk Text Pro" panose="020B0504020202020204" pitchFamily="34" charset="77"/>
                <a:cs typeface="Hellix SemiBold"/>
              </a:rPr>
              <a:t> y un poco </a:t>
            </a:r>
            <a:r>
              <a:rPr lang="en-US" sz="1400" dirty="0" err="1">
                <a:latin typeface="Neue Haas Grotesk Text Pro" panose="020B0504020202020204" pitchFamily="34" charset="77"/>
                <a:cs typeface="Hellix SemiBold"/>
              </a:rPr>
              <a:t>frutal</a:t>
            </a:r>
            <a:r>
              <a:rPr lang="en-US" sz="1400" dirty="0">
                <a:latin typeface="Neue Haas Grotesk Text Pro" panose="020B0504020202020204" pitchFamily="34" charset="77"/>
                <a:cs typeface="Hellix SemiBold"/>
              </a:rPr>
              <a:t> </a:t>
            </a:r>
          </a:p>
          <a:p>
            <a:pPr>
              <a:lnSpc>
                <a:spcPct val="90000"/>
              </a:lnSpc>
              <a:buClr>
                <a:srgbClr val="F40000"/>
              </a:buClr>
            </a:pPr>
            <a:endParaRPr lang="en-US" sz="1400" b="1" dirty="0">
              <a:latin typeface="Neue Haas Grotesk Text Pro" panose="020B0504020202020204" pitchFamily="34" charset="77"/>
              <a:cs typeface="Hellix SemiBold"/>
            </a:endParaRPr>
          </a:p>
        </p:txBody>
      </p:sp>
      <p:pic>
        <p:nvPicPr>
          <p:cNvPr id="11" name="Picture 10">
            <a:extLst>
              <a:ext uri="{FF2B5EF4-FFF2-40B4-BE49-F238E27FC236}">
                <a16:creationId xmlns:a16="http://schemas.microsoft.com/office/drawing/2014/main" id="{3E36A63F-0A37-4FE8-7707-945801FB59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41783" y="1889773"/>
            <a:ext cx="879892" cy="2463245"/>
          </a:xfrm>
          <a:prstGeom prst="rect">
            <a:avLst/>
          </a:prstGeom>
        </p:spPr>
      </p:pic>
      <p:pic>
        <p:nvPicPr>
          <p:cNvPr id="12" name="Picture 11">
            <a:extLst>
              <a:ext uri="{FF2B5EF4-FFF2-40B4-BE49-F238E27FC236}">
                <a16:creationId xmlns:a16="http://schemas.microsoft.com/office/drawing/2014/main" id="{A591AECA-5484-E57A-38C3-8EC170B7A3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32553" y="3848334"/>
            <a:ext cx="879892" cy="2463245"/>
          </a:xfrm>
          <a:prstGeom prst="rect">
            <a:avLst/>
          </a:prstGeom>
        </p:spPr>
      </p:pic>
      <p:sp>
        <p:nvSpPr>
          <p:cNvPr id="13" name="TextBox 12">
            <a:extLst>
              <a:ext uri="{FF2B5EF4-FFF2-40B4-BE49-F238E27FC236}">
                <a16:creationId xmlns:a16="http://schemas.microsoft.com/office/drawing/2014/main" id="{E0D98896-7E5A-B182-272F-D88FA428FF82}"/>
              </a:ext>
            </a:extLst>
          </p:cNvPr>
          <p:cNvSpPr txBox="1"/>
          <p:nvPr/>
        </p:nvSpPr>
        <p:spPr>
          <a:xfrm rot="16200000">
            <a:off x="1821746" y="3280377"/>
            <a:ext cx="845103" cy="338554"/>
          </a:xfrm>
          <a:prstGeom prst="rect">
            <a:avLst/>
          </a:prstGeom>
          <a:noFill/>
        </p:spPr>
        <p:txBody>
          <a:bodyPr wrap="none" rtlCol="0">
            <a:spAutoFit/>
          </a:bodyPr>
          <a:lstStyle/>
          <a:p>
            <a:pPr algn="l"/>
            <a:r>
              <a:rPr lang="en-AU" sz="1600" b="1">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FIANO</a:t>
            </a:r>
          </a:p>
        </p:txBody>
      </p:sp>
      <p:sp>
        <p:nvSpPr>
          <p:cNvPr id="14" name="TextBox 13">
            <a:extLst>
              <a:ext uri="{FF2B5EF4-FFF2-40B4-BE49-F238E27FC236}">
                <a16:creationId xmlns:a16="http://schemas.microsoft.com/office/drawing/2014/main" id="{5A8F2A36-CDC1-09EE-6566-077970186B26}"/>
              </a:ext>
            </a:extLst>
          </p:cNvPr>
          <p:cNvSpPr txBox="1"/>
          <p:nvPr/>
        </p:nvSpPr>
        <p:spPr>
          <a:xfrm rot="16200000">
            <a:off x="3123778" y="5217019"/>
            <a:ext cx="1633781" cy="261610"/>
          </a:xfrm>
          <a:prstGeom prst="rect">
            <a:avLst/>
          </a:prstGeom>
          <a:noFill/>
        </p:spPr>
        <p:txBody>
          <a:bodyPr wrap="none" rtlCol="0">
            <a:spAutoFit/>
          </a:bodyPr>
          <a:lstStyle/>
          <a:p>
            <a:pPr algn="l"/>
            <a:r>
              <a:rPr lang="en-AU" sz="1100" b="1">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GRÜNER VELTLINER</a:t>
            </a:r>
          </a:p>
        </p:txBody>
      </p:sp>
      <p:sp>
        <p:nvSpPr>
          <p:cNvPr id="15" name="object 58">
            <a:extLst>
              <a:ext uri="{FF2B5EF4-FFF2-40B4-BE49-F238E27FC236}">
                <a16:creationId xmlns:a16="http://schemas.microsoft.com/office/drawing/2014/main" id="{46AA8E70-C895-E276-F8ED-1B8965E98614}"/>
              </a:ext>
            </a:extLst>
          </p:cNvPr>
          <p:cNvSpPr txBox="1"/>
          <p:nvPr/>
        </p:nvSpPr>
        <p:spPr>
          <a:xfrm>
            <a:off x="6037977" y="1969912"/>
            <a:ext cx="1658223" cy="986809"/>
          </a:xfrm>
          <a:prstGeom prst="rect">
            <a:avLst/>
          </a:prstGeom>
        </p:spPr>
        <p:txBody>
          <a:bodyPr vert="horz" wrap="square" lIns="0" tIns="17145" rIns="0" bIns="0" rtlCol="0" anchor="t" anchorCtr="0">
            <a:spAutoFit/>
          </a:bodyPr>
          <a:lstStyle/>
          <a:p>
            <a:pPr>
              <a:lnSpc>
                <a:spcPct val="90000"/>
              </a:lnSpc>
              <a:buClr>
                <a:srgbClr val="F40000"/>
              </a:buClr>
            </a:pPr>
            <a:r>
              <a:rPr lang="en-US" sz="1400" b="1" dirty="0">
                <a:latin typeface="Neue Haas Grotesk Text Pro" panose="020B0504020202020204" pitchFamily="34" charset="77"/>
                <a:cs typeface="Hellix SemiBold"/>
              </a:rPr>
              <a:t>NEBBIOLO: </a:t>
            </a:r>
            <a:br>
              <a:rPr lang="en-US" sz="1400" b="1" dirty="0">
                <a:latin typeface="Neue Haas Grotesk Text Pro" panose="020B0504020202020204" pitchFamily="34" charset="77"/>
                <a:cs typeface="Hellix SemiBold"/>
              </a:rPr>
            </a:br>
            <a:r>
              <a:rPr lang="en-US" sz="1400" dirty="0">
                <a:latin typeface="Neue Haas Grotesk Text Pro" panose="020B0504020202020204" pitchFamily="34" charset="77"/>
                <a:cs typeface="Hellix SemiBold"/>
              </a:rPr>
              <a:t>Vino de </a:t>
            </a:r>
            <a:r>
              <a:rPr lang="en-US" sz="1400" dirty="0" err="1">
                <a:latin typeface="Neue Haas Grotesk Text Pro" panose="020B0504020202020204" pitchFamily="34" charset="77"/>
                <a:cs typeface="Hellix SemiBold"/>
              </a:rPr>
              <a:t>sabor</a:t>
            </a:r>
            <a:r>
              <a:rPr lang="en-US" sz="1400" dirty="0">
                <a:latin typeface="Neue Haas Grotesk Text Pro" panose="020B0504020202020204" pitchFamily="34" charset="77"/>
                <a:cs typeface="Hellix SemiBold"/>
              </a:rPr>
              <a:t> a pura </a:t>
            </a:r>
            <a:r>
              <a:rPr lang="en-US" sz="1400" dirty="0" err="1">
                <a:latin typeface="Neue Haas Grotesk Text Pro" panose="020B0504020202020204" pitchFamily="34" charset="77"/>
                <a:cs typeface="Hellix SemiBold"/>
              </a:rPr>
              <a:t>fruta</a:t>
            </a:r>
            <a:r>
              <a:rPr lang="en-US" sz="1400" dirty="0">
                <a:latin typeface="Neue Haas Grotesk Text Pro" panose="020B0504020202020204" pitchFamily="34" charset="77"/>
                <a:cs typeface="Hellix SemiBold"/>
              </a:rPr>
              <a:t>; fresco a </a:t>
            </a:r>
            <a:r>
              <a:rPr lang="en-US" sz="1400" dirty="0" err="1">
                <a:latin typeface="Neue Haas Grotesk Text Pro" panose="020B0504020202020204" pitchFamily="34" charset="77"/>
                <a:cs typeface="Hellix SemiBold"/>
              </a:rPr>
              <a:t>poderoso</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añejo</a:t>
            </a:r>
            <a:r>
              <a:rPr lang="en-US" sz="1400" dirty="0">
                <a:latin typeface="Neue Haas Grotesk Text Pro" panose="020B0504020202020204" pitchFamily="34" charset="77"/>
                <a:cs typeface="Hellix SemiBold"/>
              </a:rPr>
              <a:t> y de </a:t>
            </a:r>
            <a:r>
              <a:rPr lang="en-US" sz="1400" dirty="0" err="1">
                <a:latin typeface="Neue Haas Grotesk Text Pro" panose="020B0504020202020204" pitchFamily="34" charset="77"/>
                <a:cs typeface="Hellix SemiBold"/>
              </a:rPr>
              <a:t>guarda</a:t>
            </a:r>
            <a:r>
              <a:rPr lang="en-US" sz="1400" dirty="0">
                <a:latin typeface="Neue Haas Grotesk Text Pro" panose="020B0504020202020204" pitchFamily="34" charset="77"/>
                <a:cs typeface="Hellix SemiBold"/>
              </a:rPr>
              <a:t> </a:t>
            </a:r>
          </a:p>
        </p:txBody>
      </p:sp>
      <p:sp>
        <p:nvSpPr>
          <p:cNvPr id="16" name="object 58">
            <a:extLst>
              <a:ext uri="{FF2B5EF4-FFF2-40B4-BE49-F238E27FC236}">
                <a16:creationId xmlns:a16="http://schemas.microsoft.com/office/drawing/2014/main" id="{8FFD1337-262F-4BF3-B8D5-F5E52F847E33}"/>
              </a:ext>
            </a:extLst>
          </p:cNvPr>
          <p:cNvSpPr txBox="1"/>
          <p:nvPr/>
        </p:nvSpPr>
        <p:spPr>
          <a:xfrm>
            <a:off x="5046788" y="4822578"/>
            <a:ext cx="1747116" cy="1374607"/>
          </a:xfrm>
          <a:prstGeom prst="rect">
            <a:avLst/>
          </a:prstGeom>
        </p:spPr>
        <p:txBody>
          <a:bodyPr vert="horz" wrap="square" lIns="0" tIns="17145" rIns="0" bIns="0" rtlCol="0" anchor="t" anchorCtr="0">
            <a:spAutoFit/>
          </a:bodyPr>
          <a:lstStyle/>
          <a:p>
            <a:pPr>
              <a:lnSpc>
                <a:spcPct val="90000"/>
              </a:lnSpc>
              <a:buClr>
                <a:srgbClr val="F40000"/>
              </a:buClr>
            </a:pPr>
            <a:r>
              <a:rPr lang="en-US" sz="1400" b="1" dirty="0">
                <a:latin typeface="Neue Haas Grotesk Text Pro" panose="020B0504020202020204" pitchFamily="34" charset="77"/>
                <a:cs typeface="Hellix SemiBold"/>
              </a:rPr>
              <a:t>NERO D’AVOLA: </a:t>
            </a:r>
            <a:r>
              <a:rPr lang="en-US" sz="1400" dirty="0">
                <a:latin typeface="Neue Haas Grotesk Text Pro" panose="020B0504020202020204" pitchFamily="34" charset="77"/>
                <a:cs typeface="Hellix SemiBold"/>
              </a:rPr>
              <a:t>Vino de </a:t>
            </a:r>
            <a:r>
              <a:rPr lang="en-US" sz="1400" dirty="0" err="1">
                <a:latin typeface="Neue Haas Grotesk Text Pro" panose="020B0504020202020204" pitchFamily="34" charset="77"/>
                <a:cs typeface="Hellix SemiBold"/>
              </a:rPr>
              <a:t>cuerpo</a:t>
            </a:r>
            <a:r>
              <a:rPr lang="en-US" sz="1400" dirty="0">
                <a:latin typeface="Neue Haas Grotesk Text Pro" panose="020B0504020202020204" pitchFamily="34" charset="77"/>
                <a:cs typeface="Hellix SemiBold"/>
              </a:rPr>
              <a:t> medio, </a:t>
            </a:r>
            <a:r>
              <a:rPr lang="en-US" sz="1400" dirty="0" err="1">
                <a:latin typeface="Neue Haas Grotesk Text Pro" panose="020B0504020202020204" pitchFamily="34" charset="77"/>
                <a:cs typeface="Hellix SemiBold"/>
              </a:rPr>
              <a:t>acidez</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naturalmente</a:t>
            </a:r>
            <a:r>
              <a:rPr lang="en-US" sz="1400" dirty="0">
                <a:latin typeface="Neue Haas Grotesk Text Pro" panose="020B0504020202020204" pitchFamily="34" charset="77"/>
                <a:cs typeface="Hellix SemiBold"/>
              </a:rPr>
              <a:t> fresca, </a:t>
            </a:r>
            <a:r>
              <a:rPr lang="en-US" sz="1400" dirty="0" err="1">
                <a:latin typeface="Neue Haas Grotesk Text Pro" panose="020B0504020202020204" pitchFamily="34" charset="77"/>
                <a:cs typeface="Hellix SemiBold"/>
              </a:rPr>
              <a:t>taninos</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generosos</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combina</a:t>
            </a:r>
            <a:r>
              <a:rPr lang="en-US" sz="1400" dirty="0">
                <a:latin typeface="Neue Haas Grotesk Text Pro" panose="020B0504020202020204" pitchFamily="34" charset="77"/>
                <a:cs typeface="Hellix SemiBold"/>
              </a:rPr>
              <a:t> con comida</a:t>
            </a:r>
            <a:r>
              <a:rPr lang="en-US" sz="1400" b="1" dirty="0">
                <a:latin typeface="Neue Haas Grotesk Text Pro" panose="020B0504020202020204" pitchFamily="34" charset="77"/>
                <a:cs typeface="Hellix SemiBold"/>
              </a:rPr>
              <a:t> </a:t>
            </a:r>
          </a:p>
          <a:p>
            <a:pPr>
              <a:lnSpc>
                <a:spcPct val="90000"/>
              </a:lnSpc>
              <a:buClr>
                <a:srgbClr val="F40000"/>
              </a:buClr>
            </a:pPr>
            <a:endParaRPr lang="en-US" sz="1400" b="1" dirty="0">
              <a:latin typeface="Neue Haas Grotesk Text Pro" panose="020B0504020202020204" pitchFamily="34" charset="77"/>
              <a:cs typeface="Hellix SemiBold"/>
            </a:endParaRPr>
          </a:p>
        </p:txBody>
      </p:sp>
      <p:pic>
        <p:nvPicPr>
          <p:cNvPr id="17" name="Picture 16">
            <a:extLst>
              <a:ext uri="{FF2B5EF4-FFF2-40B4-BE49-F238E27FC236}">
                <a16:creationId xmlns:a16="http://schemas.microsoft.com/office/drawing/2014/main" id="{D6AEEC66-435C-A1FF-9DC4-4639D63D61B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084155" y="1808821"/>
            <a:ext cx="1080539" cy="2750117"/>
          </a:xfrm>
          <a:prstGeom prst="rect">
            <a:avLst/>
          </a:prstGeom>
        </p:spPr>
      </p:pic>
      <p:pic>
        <p:nvPicPr>
          <p:cNvPr id="18" name="Picture 17">
            <a:extLst>
              <a:ext uri="{FF2B5EF4-FFF2-40B4-BE49-F238E27FC236}">
                <a16:creationId xmlns:a16="http://schemas.microsoft.com/office/drawing/2014/main" id="{81E3CDC9-C575-88B3-3AD6-F79C95A8F65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749869" y="3752225"/>
            <a:ext cx="1080539" cy="2703637"/>
          </a:xfrm>
          <a:prstGeom prst="rect">
            <a:avLst/>
          </a:prstGeom>
        </p:spPr>
      </p:pic>
      <p:sp>
        <p:nvSpPr>
          <p:cNvPr id="19" name="TextBox 18">
            <a:extLst>
              <a:ext uri="{FF2B5EF4-FFF2-40B4-BE49-F238E27FC236}">
                <a16:creationId xmlns:a16="http://schemas.microsoft.com/office/drawing/2014/main" id="{69F20828-ECD2-55CD-CCB0-C9CC8E5A44AC}"/>
              </a:ext>
            </a:extLst>
          </p:cNvPr>
          <p:cNvSpPr txBox="1"/>
          <p:nvPr/>
        </p:nvSpPr>
        <p:spPr>
          <a:xfrm rot="16200000">
            <a:off x="4980830" y="3280377"/>
            <a:ext cx="1274580" cy="338554"/>
          </a:xfrm>
          <a:prstGeom prst="rect">
            <a:avLst/>
          </a:prstGeom>
          <a:noFill/>
        </p:spPr>
        <p:txBody>
          <a:bodyPr wrap="none" rtlCol="0">
            <a:spAutoFit/>
          </a:bodyPr>
          <a:lstStyle/>
          <a:p>
            <a:pPr algn="l"/>
            <a:r>
              <a:rPr lang="en-AU" sz="1600" b="1">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NEBBIOLO</a:t>
            </a:r>
          </a:p>
        </p:txBody>
      </p:sp>
      <p:sp>
        <p:nvSpPr>
          <p:cNvPr id="20" name="TextBox 19">
            <a:extLst>
              <a:ext uri="{FF2B5EF4-FFF2-40B4-BE49-F238E27FC236}">
                <a16:creationId xmlns:a16="http://schemas.microsoft.com/office/drawing/2014/main" id="{0A56D469-07FE-0EC5-D292-77446A1ED2E5}"/>
              </a:ext>
            </a:extLst>
          </p:cNvPr>
          <p:cNvSpPr txBox="1"/>
          <p:nvPr/>
        </p:nvSpPr>
        <p:spPr>
          <a:xfrm rot="16200000">
            <a:off x="6441753" y="5210078"/>
            <a:ext cx="1745478" cy="338554"/>
          </a:xfrm>
          <a:prstGeom prst="rect">
            <a:avLst/>
          </a:prstGeom>
          <a:noFill/>
        </p:spPr>
        <p:txBody>
          <a:bodyPr wrap="none" rtlCol="0">
            <a:spAutoFit/>
          </a:bodyPr>
          <a:lstStyle/>
          <a:p>
            <a:pPr algn="l"/>
            <a:r>
              <a:rPr lang="en-AU" sz="1600" b="1">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NERO D’AVOLA</a:t>
            </a:r>
          </a:p>
        </p:txBody>
      </p:sp>
      <p:sp>
        <p:nvSpPr>
          <p:cNvPr id="22" name="object 58">
            <a:extLst>
              <a:ext uri="{FF2B5EF4-FFF2-40B4-BE49-F238E27FC236}">
                <a16:creationId xmlns:a16="http://schemas.microsoft.com/office/drawing/2014/main" id="{3F9E0B14-470A-9D21-FEB9-ACDEAA95669A}"/>
              </a:ext>
            </a:extLst>
          </p:cNvPr>
          <p:cNvSpPr txBox="1"/>
          <p:nvPr/>
        </p:nvSpPr>
        <p:spPr>
          <a:xfrm>
            <a:off x="9241529" y="1969912"/>
            <a:ext cx="1407318" cy="1374607"/>
          </a:xfrm>
          <a:prstGeom prst="rect">
            <a:avLst/>
          </a:prstGeom>
        </p:spPr>
        <p:txBody>
          <a:bodyPr vert="horz" wrap="square" lIns="0" tIns="17145" rIns="0" bIns="0" rtlCol="0" anchor="t" anchorCtr="0">
            <a:spAutoFit/>
          </a:bodyPr>
          <a:lstStyle/>
          <a:p>
            <a:pPr>
              <a:lnSpc>
                <a:spcPct val="90000"/>
              </a:lnSpc>
              <a:buClr>
                <a:srgbClr val="F40000"/>
              </a:buClr>
            </a:pPr>
            <a:r>
              <a:rPr lang="en-US" sz="1400" b="1" dirty="0">
                <a:latin typeface="Neue Haas Grotesk Text Pro" panose="020B0504020202020204" pitchFamily="34" charset="77"/>
                <a:cs typeface="Hellix SemiBold"/>
              </a:rPr>
              <a:t>SANGIOVESE: </a:t>
            </a:r>
            <a:r>
              <a:rPr lang="en-US" sz="1400" dirty="0">
                <a:latin typeface="Neue Haas Grotesk Text Pro" panose="020B0504020202020204" pitchFamily="34" charset="77"/>
                <a:cs typeface="Hellix SemiBold"/>
              </a:rPr>
              <a:t>Vino con </a:t>
            </a:r>
            <a:r>
              <a:rPr lang="en-US" sz="1400" dirty="0" err="1">
                <a:latin typeface="Neue Haas Grotesk Text Pro" panose="020B0504020202020204" pitchFamily="34" charset="77"/>
                <a:cs typeface="Hellix SemiBold"/>
              </a:rPr>
              <a:t>taninos</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firmes</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notas</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aromáticas</a:t>
            </a:r>
            <a:r>
              <a:rPr lang="en-US" sz="1400" dirty="0">
                <a:latin typeface="Neue Haas Grotesk Text Pro" panose="020B0504020202020204" pitchFamily="34" charset="77"/>
                <a:cs typeface="Hellix SemiBold"/>
              </a:rPr>
              <a:t> de ciruela, cereza y </a:t>
            </a:r>
            <a:r>
              <a:rPr lang="en-US" sz="1400" dirty="0" err="1">
                <a:latin typeface="Neue Haas Grotesk Text Pro" panose="020B0504020202020204" pitchFamily="34" charset="77"/>
                <a:cs typeface="Hellix SemiBold"/>
              </a:rPr>
              <a:t>hierbas</a:t>
            </a:r>
            <a:r>
              <a:rPr lang="en-US" sz="1400" b="1" dirty="0">
                <a:latin typeface="Neue Haas Grotesk Text Pro" panose="020B0504020202020204" pitchFamily="34" charset="77"/>
                <a:cs typeface="Hellix SemiBold"/>
              </a:rPr>
              <a:t> </a:t>
            </a:r>
          </a:p>
          <a:p>
            <a:pPr>
              <a:lnSpc>
                <a:spcPct val="90000"/>
              </a:lnSpc>
              <a:buClr>
                <a:srgbClr val="F40000"/>
              </a:buClr>
            </a:pPr>
            <a:endParaRPr lang="en-US" sz="1400" b="1" dirty="0">
              <a:latin typeface="Neue Haas Grotesk Text Pro" panose="020B0504020202020204" pitchFamily="34" charset="77"/>
              <a:cs typeface="Hellix SemiBold"/>
            </a:endParaRPr>
          </a:p>
        </p:txBody>
      </p:sp>
      <p:sp>
        <p:nvSpPr>
          <p:cNvPr id="23" name="object 58">
            <a:extLst>
              <a:ext uri="{FF2B5EF4-FFF2-40B4-BE49-F238E27FC236}">
                <a16:creationId xmlns:a16="http://schemas.microsoft.com/office/drawing/2014/main" id="{3207A9A2-DAB0-16FC-5610-A6D300AA6443}"/>
              </a:ext>
            </a:extLst>
          </p:cNvPr>
          <p:cNvSpPr txBox="1"/>
          <p:nvPr/>
        </p:nvSpPr>
        <p:spPr>
          <a:xfrm>
            <a:off x="8537608" y="4822578"/>
            <a:ext cx="1669534" cy="1374607"/>
          </a:xfrm>
          <a:prstGeom prst="rect">
            <a:avLst/>
          </a:prstGeom>
        </p:spPr>
        <p:txBody>
          <a:bodyPr vert="horz" wrap="square" lIns="0" tIns="17145" rIns="0" bIns="0" rtlCol="0" anchor="t" anchorCtr="0">
            <a:spAutoFit/>
          </a:bodyPr>
          <a:lstStyle/>
          <a:p>
            <a:pPr>
              <a:lnSpc>
                <a:spcPct val="90000"/>
              </a:lnSpc>
              <a:buClr>
                <a:srgbClr val="F40000"/>
              </a:buClr>
            </a:pPr>
            <a:r>
              <a:rPr lang="en-US" sz="1400" b="1" dirty="0">
                <a:latin typeface="Neue Haas Grotesk Text Pro" panose="020B0504020202020204" pitchFamily="34" charset="77"/>
                <a:cs typeface="Hellix SemiBold"/>
              </a:rPr>
              <a:t>VERMENTINO: </a:t>
            </a:r>
            <a:r>
              <a:rPr lang="en-US" sz="1400" dirty="0">
                <a:latin typeface="Neue Haas Grotesk Text Pro" panose="020B0504020202020204" pitchFamily="34" charset="77"/>
                <a:cs typeface="Hellix SemiBold"/>
              </a:rPr>
              <a:t>Vino </a:t>
            </a:r>
            <a:r>
              <a:rPr lang="en-US" sz="1400" dirty="0" err="1">
                <a:latin typeface="Neue Haas Grotesk Text Pro" panose="020B0504020202020204" pitchFamily="34" charset="77"/>
                <a:cs typeface="Hellix SemiBold"/>
              </a:rPr>
              <a:t>que</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varía</a:t>
            </a:r>
            <a:r>
              <a:rPr lang="en-US" sz="1400" dirty="0">
                <a:latin typeface="Neue Haas Grotesk Text Pro" panose="020B0504020202020204" pitchFamily="34" charset="77"/>
                <a:cs typeface="Hellix SemiBold"/>
              </a:rPr>
              <a:t> de fresco a textural: </a:t>
            </a:r>
            <a:r>
              <a:rPr lang="en-US" sz="1400" dirty="0" err="1">
                <a:latin typeface="Neue Haas Grotesk Text Pro" panose="020B0504020202020204" pitchFamily="34" charset="77"/>
                <a:cs typeface="Hellix SemiBold"/>
              </a:rPr>
              <a:t>notas</a:t>
            </a:r>
            <a:r>
              <a:rPr lang="en-US" sz="1400" dirty="0">
                <a:latin typeface="Neue Haas Grotesk Text Pro" panose="020B0504020202020204" pitchFamily="34" charset="77"/>
                <a:cs typeface="Hellix SemiBold"/>
              </a:rPr>
              <a:t> de </a:t>
            </a:r>
            <a:r>
              <a:rPr lang="en-US" sz="1400" dirty="0" err="1">
                <a:latin typeface="Neue Haas Grotesk Text Pro" panose="020B0504020202020204" pitchFamily="34" charset="77"/>
                <a:cs typeface="Hellix SemiBold"/>
              </a:rPr>
              <a:t>almendra</a:t>
            </a:r>
            <a:r>
              <a:rPr lang="en-US" sz="1400" dirty="0">
                <a:latin typeface="Neue Haas Grotesk Text Pro" panose="020B0504020202020204" pitchFamily="34" charset="77"/>
                <a:cs typeface="Hellix SemiBold"/>
              </a:rPr>
              <a:t>, </a:t>
            </a:r>
            <a:r>
              <a:rPr lang="en-US" sz="1400" dirty="0" err="1">
                <a:latin typeface="Neue Haas Grotesk Text Pro" panose="020B0504020202020204" pitchFamily="34" charset="77"/>
                <a:cs typeface="Hellix SemiBold"/>
              </a:rPr>
              <a:t>cítricos</a:t>
            </a:r>
            <a:r>
              <a:rPr lang="en-US" sz="1400" dirty="0">
                <a:latin typeface="Neue Haas Grotesk Text Pro" panose="020B0504020202020204" pitchFamily="34" charset="77"/>
                <a:cs typeface="Hellix SemiBold"/>
              </a:rPr>
              <a:t>, manzana </a:t>
            </a:r>
            <a:r>
              <a:rPr lang="en-US" sz="1400" dirty="0" err="1">
                <a:latin typeface="Neue Haas Grotesk Text Pro" panose="020B0504020202020204" pitchFamily="34" charset="77"/>
                <a:cs typeface="Hellix SemiBold"/>
              </a:rPr>
              <a:t>verde</a:t>
            </a:r>
            <a:r>
              <a:rPr lang="en-US" sz="1400" dirty="0">
                <a:latin typeface="Neue Haas Grotesk Text Pro" panose="020B0504020202020204" pitchFamily="34" charset="77"/>
                <a:cs typeface="Hellix SemiBold"/>
              </a:rPr>
              <a:t> y el mar </a:t>
            </a:r>
          </a:p>
          <a:p>
            <a:pPr>
              <a:lnSpc>
                <a:spcPct val="90000"/>
              </a:lnSpc>
              <a:buClr>
                <a:srgbClr val="F40000"/>
              </a:buClr>
            </a:pPr>
            <a:endParaRPr lang="en-US" sz="1400" dirty="0">
              <a:latin typeface="Neue Haas Grotesk Text Pro" panose="020B0504020202020204" pitchFamily="34" charset="77"/>
              <a:cs typeface="Hellix SemiBold"/>
            </a:endParaRPr>
          </a:p>
        </p:txBody>
      </p:sp>
      <p:sp>
        <p:nvSpPr>
          <p:cNvPr id="25" name="TextBox 24">
            <a:extLst>
              <a:ext uri="{FF2B5EF4-FFF2-40B4-BE49-F238E27FC236}">
                <a16:creationId xmlns:a16="http://schemas.microsoft.com/office/drawing/2014/main" id="{1864E0B4-EAD8-EB9B-4608-CF1EAD74D907}"/>
              </a:ext>
            </a:extLst>
          </p:cNvPr>
          <p:cNvSpPr txBox="1"/>
          <p:nvPr/>
        </p:nvSpPr>
        <p:spPr>
          <a:xfrm rot="16200000">
            <a:off x="8040369" y="3175242"/>
            <a:ext cx="1562607" cy="338554"/>
          </a:xfrm>
          <a:prstGeom prst="rect">
            <a:avLst/>
          </a:prstGeom>
          <a:noFill/>
        </p:spPr>
        <p:txBody>
          <a:bodyPr wrap="none" rtlCol="0">
            <a:spAutoFit/>
          </a:bodyPr>
          <a:lstStyle/>
          <a:p>
            <a:pPr algn="l"/>
            <a:r>
              <a:rPr lang="en-AU" sz="1600" b="1">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SANGIOVESE</a:t>
            </a:r>
          </a:p>
        </p:txBody>
      </p:sp>
      <p:sp>
        <p:nvSpPr>
          <p:cNvPr id="26" name="TextBox 25">
            <a:extLst>
              <a:ext uri="{FF2B5EF4-FFF2-40B4-BE49-F238E27FC236}">
                <a16:creationId xmlns:a16="http://schemas.microsoft.com/office/drawing/2014/main" id="{E0ED8729-282C-59DD-69FB-12CEE1336969}"/>
              </a:ext>
            </a:extLst>
          </p:cNvPr>
          <p:cNvSpPr txBox="1"/>
          <p:nvPr/>
        </p:nvSpPr>
        <p:spPr>
          <a:xfrm rot="16200000">
            <a:off x="9712372" y="5217019"/>
            <a:ext cx="1611339" cy="261610"/>
          </a:xfrm>
          <a:prstGeom prst="rect">
            <a:avLst/>
          </a:prstGeom>
          <a:noFill/>
        </p:spPr>
        <p:txBody>
          <a:bodyPr wrap="none" rtlCol="0">
            <a:spAutoFit/>
          </a:bodyPr>
          <a:lstStyle/>
          <a:p>
            <a:pPr algn="l"/>
            <a:r>
              <a:rPr lang="en-AU" sz="1100">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GRÜNER VELTLINER</a:t>
            </a:r>
          </a:p>
        </p:txBody>
      </p:sp>
      <p:pic>
        <p:nvPicPr>
          <p:cNvPr id="27" name="Picture 26">
            <a:extLst>
              <a:ext uri="{FF2B5EF4-FFF2-40B4-BE49-F238E27FC236}">
                <a16:creationId xmlns:a16="http://schemas.microsoft.com/office/drawing/2014/main" id="{FDBEC392-8B8F-D60C-7E53-47D3FA067D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36051" y="3848334"/>
            <a:ext cx="879892" cy="2463245"/>
          </a:xfrm>
          <a:prstGeom prst="rect">
            <a:avLst/>
          </a:prstGeom>
        </p:spPr>
      </p:pic>
      <p:sp>
        <p:nvSpPr>
          <p:cNvPr id="28" name="TextBox 27">
            <a:extLst>
              <a:ext uri="{FF2B5EF4-FFF2-40B4-BE49-F238E27FC236}">
                <a16:creationId xmlns:a16="http://schemas.microsoft.com/office/drawing/2014/main" id="{DC9001D7-0D0C-8B1A-EB2B-052FF17F0813}"/>
              </a:ext>
            </a:extLst>
          </p:cNvPr>
          <p:cNvSpPr txBox="1"/>
          <p:nvPr/>
        </p:nvSpPr>
        <p:spPr>
          <a:xfrm rot="16200000">
            <a:off x="9844108" y="5178547"/>
            <a:ext cx="1600118" cy="338554"/>
          </a:xfrm>
          <a:prstGeom prst="rect">
            <a:avLst/>
          </a:prstGeom>
          <a:noFill/>
        </p:spPr>
        <p:txBody>
          <a:bodyPr wrap="none" rtlCol="0">
            <a:spAutoFit/>
          </a:bodyPr>
          <a:lstStyle/>
          <a:p>
            <a:pPr algn="l"/>
            <a:r>
              <a:rPr lang="en-AU" sz="1600" b="1">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VERMENTINO</a:t>
            </a:r>
          </a:p>
        </p:txBody>
      </p:sp>
    </p:spTree>
    <p:extLst>
      <p:ext uri="{BB962C8B-B14F-4D97-AF65-F5344CB8AC3E}">
        <p14:creationId xmlns:p14="http://schemas.microsoft.com/office/powerpoint/2010/main" val="119706837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00C41355-E177-C2C0-B6D2-1699B72D6901}"/>
              </a:ext>
            </a:extLst>
          </p:cNvPr>
          <p:cNvPicPr>
            <a:picLocks noGrp="1" noChangeAspect="1"/>
          </p:cNvPicPr>
          <p:nvPr>
            <p:ph type="pic" sz="quarter" idx="10"/>
          </p:nvPr>
        </p:nvPicPr>
        <p:blipFill>
          <a:blip r:embed="rId2"/>
          <a:srcRect t="14495" b="39823"/>
          <a:stretch/>
        </p:blipFill>
        <p:spPr>
          <a:xfrm>
            <a:off x="0" y="2241550"/>
            <a:ext cx="6169315" cy="4230491"/>
          </a:xfrm>
        </p:spPr>
      </p:pic>
      <p:sp>
        <p:nvSpPr>
          <p:cNvPr id="3" name="Title 2">
            <a:extLst>
              <a:ext uri="{FF2B5EF4-FFF2-40B4-BE49-F238E27FC236}">
                <a16:creationId xmlns:a16="http://schemas.microsoft.com/office/drawing/2014/main" id="{7D0FD986-0DD7-57E1-9E11-37EDAEE27F70}"/>
              </a:ext>
            </a:extLst>
          </p:cNvPr>
          <p:cNvSpPr>
            <a:spLocks noGrp="1"/>
          </p:cNvSpPr>
          <p:nvPr>
            <p:ph type="title"/>
          </p:nvPr>
        </p:nvSpPr>
        <p:spPr>
          <a:xfrm>
            <a:off x="407988" y="348255"/>
            <a:ext cx="12050711" cy="1560301"/>
          </a:xfrm>
          <a:noFill/>
        </p:spPr>
        <p:txBody>
          <a:bodyPr anchor="ctr"/>
          <a:lstStyle/>
          <a:p>
            <a:r>
              <a:rPr lang="en-US" sz="4800" dirty="0">
                <a:solidFill>
                  <a:schemeClr val="bg2"/>
                </a:solidFill>
              </a:rPr>
              <a:t>VINO AUSTRALIANO: </a:t>
            </a:r>
            <a:r>
              <a:rPr lang="en-US" sz="4800" dirty="0">
                <a:solidFill>
                  <a:schemeClr val="accent3"/>
                </a:solidFill>
              </a:rPr>
              <a:t>TAN DIVERSO COMO EL PAÍS QUE LO PRODUCE</a:t>
            </a:r>
            <a:endParaRPr lang="en-US" sz="4800" dirty="0">
              <a:solidFill>
                <a:schemeClr val="bg2"/>
              </a:solidFill>
            </a:endParaRPr>
          </a:p>
        </p:txBody>
      </p:sp>
      <p:sp>
        <p:nvSpPr>
          <p:cNvPr id="4" name="Text Placeholder 3">
            <a:extLst>
              <a:ext uri="{FF2B5EF4-FFF2-40B4-BE49-F238E27FC236}">
                <a16:creationId xmlns:a16="http://schemas.microsoft.com/office/drawing/2014/main" id="{C4E70153-53DF-3E59-9E7A-D9F6530000AB}"/>
              </a:ext>
            </a:extLst>
          </p:cNvPr>
          <p:cNvSpPr>
            <a:spLocks noGrp="1"/>
          </p:cNvSpPr>
          <p:nvPr>
            <p:ph type="body" sz="quarter" idx="11"/>
          </p:nvPr>
        </p:nvSpPr>
        <p:spPr>
          <a:xfrm>
            <a:off x="6959600" y="2781801"/>
            <a:ext cx="4559300" cy="5495616"/>
          </a:xfrm>
        </p:spPr>
        <p:txBody>
          <a:bodyPr vert="horz" lIns="0" tIns="0" rIns="0" bIns="0" rtlCol="0" anchor="t">
            <a:noAutofit/>
          </a:bodyPr>
          <a:lstStyle/>
          <a:p>
            <a:pPr marL="285750" lvl="0" indent="-285750" defTabSz="1007943">
              <a:spcBef>
                <a:spcPts val="1400"/>
              </a:spcBef>
              <a:spcAft>
                <a:spcPct val="0"/>
              </a:spcAft>
              <a:buClr>
                <a:schemeClr val="accent3"/>
              </a:buClr>
              <a:buFont typeface="Arial" panose="020B0604020202020204" pitchFamily="34" charset="0"/>
              <a:buChar char="•"/>
              <a:defRPr/>
            </a:pPr>
            <a:r>
              <a:rPr lang="en-AU" sz="1600" dirty="0">
                <a:solidFill>
                  <a:schemeClr val="bg1"/>
                </a:solidFill>
                <a:latin typeface="Neue Haas Grotesk Text Pro"/>
                <a:ea typeface="Inter Display"/>
                <a:cs typeface="Inter Display"/>
              </a:rPr>
              <a:t>Se plantaron las </a:t>
            </a:r>
            <a:r>
              <a:rPr lang="en-AU" sz="1600" dirty="0" err="1">
                <a:solidFill>
                  <a:schemeClr val="bg1"/>
                </a:solidFill>
                <a:latin typeface="Neue Haas Grotesk Text Pro"/>
                <a:ea typeface="Inter Display"/>
                <a:cs typeface="Inter Display"/>
              </a:rPr>
              <a:t>primeras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cepas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en</a:t>
            </a:r>
            <a:r>
              <a:rPr lang="en-AU" sz="1600" dirty="0">
                <a:solidFill>
                  <a:schemeClr val="bg1"/>
                </a:solidFill>
                <a:latin typeface="Neue Haas Grotesk Text Pro"/>
                <a:ea typeface="Inter Display"/>
                <a:cs typeface="Inter Display"/>
              </a:rPr>
              <a:t> Australia en el año 1788: hoy en día hay 65 regiones de vino que cultivan más que 100 variedades de uva </a:t>
            </a:r>
          </a:p>
          <a:p>
            <a:pPr marL="285750" indent="-285750" defTabSz="1007943">
              <a:spcBef>
                <a:spcPts val="1400"/>
              </a:spcBef>
              <a:spcAft>
                <a:spcPct val="0"/>
              </a:spcAft>
              <a:buClr>
                <a:schemeClr val="accent3"/>
              </a:buClr>
              <a:buFont typeface="Arial" panose="020B0604020202020204" pitchFamily="34" charset="0"/>
              <a:buChar char="•"/>
              <a:defRPr/>
            </a:pPr>
            <a:r>
              <a:rPr lang="en-AU" sz="1600" dirty="0">
                <a:solidFill>
                  <a:schemeClr val="bg1"/>
                </a:solidFill>
                <a:latin typeface="Neue Haas Grotesk Text Pro"/>
                <a:ea typeface="Inter Display"/>
                <a:cs typeface="Inter Display"/>
              </a:rPr>
              <a:t>Los climas y las tierras de Australia son extremadamente diversos y se produce vino </a:t>
            </a:r>
            <a:r>
              <a:rPr lang="en-AU" sz="1600" dirty="0" err="1">
                <a:solidFill>
                  <a:schemeClr val="bg1"/>
                </a:solidFill>
                <a:latin typeface="Neue Haas Grotesk Text Pro"/>
                <a:ea typeface="Inter Display"/>
                <a:cs typeface="Inter Display"/>
              </a:rPr>
              <a:t>por</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todo</a:t>
            </a:r>
            <a:r>
              <a:rPr lang="en-AU" sz="1600" dirty="0">
                <a:solidFill>
                  <a:schemeClr val="bg1"/>
                </a:solidFill>
                <a:latin typeface="Neue Haas Grotesk Text Pro"/>
                <a:ea typeface="Inter Display"/>
                <a:cs typeface="Inter Display"/>
              </a:rPr>
              <a:t> el </a:t>
            </a:r>
            <a:r>
              <a:rPr lang="en-AU" sz="1600" dirty="0" err="1">
                <a:solidFill>
                  <a:schemeClr val="bg1"/>
                </a:solidFill>
                <a:latin typeface="Neue Haas Grotesk Text Pro"/>
                <a:ea typeface="Inter Display"/>
                <a:cs typeface="Inter Display"/>
              </a:rPr>
              <a:t>país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aunque</a:t>
            </a:r>
            <a:r>
              <a:rPr lang="en-AU" sz="1600" dirty="0">
                <a:solidFill>
                  <a:schemeClr val="bg1"/>
                </a:solidFill>
                <a:latin typeface="Neue Haas Grotesk Text Pro"/>
                <a:ea typeface="Inter Display"/>
                <a:cs typeface="Inter Display"/>
              </a:rPr>
              <a:t> se concentra en el sudeste y sudoeste </a:t>
            </a:r>
          </a:p>
          <a:p>
            <a:pPr marL="285750" indent="-285750" defTabSz="1007943">
              <a:spcBef>
                <a:spcPts val="1400"/>
              </a:spcBef>
              <a:spcAft>
                <a:spcPct val="0"/>
              </a:spcAft>
              <a:buClr>
                <a:schemeClr val="accent3"/>
              </a:buClr>
              <a:buFont typeface="Arial" panose="020B0604020202020204" pitchFamily="34" charset="0"/>
              <a:buChar char="•"/>
              <a:defRPr/>
            </a:pPr>
            <a:r>
              <a:rPr lang="en-AU" sz="1600" dirty="0">
                <a:solidFill>
                  <a:schemeClr val="bg1"/>
                </a:solidFill>
                <a:latin typeface="Neue Haas Grotesk Text Pro"/>
                <a:ea typeface="Inter Display"/>
                <a:cs typeface="Inter Display"/>
              </a:rPr>
              <a:t>Australia ha sido una masa terrestre por más de 100 millones de años, y sus tierras son algunas de las más antiguas de la Tierra: las tierras varían enormemente entre y </a:t>
            </a:r>
            <a:r>
              <a:rPr lang="en-AU" sz="1600" dirty="0" err="1">
                <a:solidFill>
                  <a:schemeClr val="bg1"/>
                </a:solidFill>
                <a:latin typeface="Neue Haas Grotesk Text Pro"/>
                <a:ea typeface="Inter Display"/>
                <a:cs typeface="Inter Display"/>
              </a:rPr>
              <a:t>dentro</a:t>
            </a:r>
            <a:r>
              <a:rPr lang="en-AU" sz="1600" dirty="0">
                <a:solidFill>
                  <a:schemeClr val="bg1"/>
                </a:solidFill>
                <a:latin typeface="Neue Haas Grotesk Text Pro"/>
                <a:ea typeface="Inter Display"/>
                <a:cs typeface="Inter Display"/>
              </a:rPr>
              <a:t> de las regiones</a:t>
            </a:r>
            <a:endParaRPr lang="en-US" dirty="0">
              <a:solidFill>
                <a:schemeClr val="bg1"/>
              </a:solidFill>
            </a:endParaRPr>
          </a:p>
        </p:txBody>
      </p:sp>
      <p:sp>
        <p:nvSpPr>
          <p:cNvPr id="5" name="object 58">
            <a:extLst>
              <a:ext uri="{FF2B5EF4-FFF2-40B4-BE49-F238E27FC236}">
                <a16:creationId xmlns:a16="http://schemas.microsoft.com/office/drawing/2014/main" id="{6DFB0947-1272-2657-088D-59F8FA9F0C5E}"/>
              </a:ext>
            </a:extLst>
          </p:cNvPr>
          <p:cNvSpPr txBox="1"/>
          <p:nvPr/>
        </p:nvSpPr>
        <p:spPr>
          <a:xfrm>
            <a:off x="6959600" y="2204948"/>
            <a:ext cx="4559300" cy="543610"/>
          </a:xfrm>
          <a:prstGeom prst="rect">
            <a:avLst/>
          </a:prstGeom>
        </p:spPr>
        <p:txBody>
          <a:bodyPr vert="horz" wrap="square" lIns="0" tIns="17145" rIns="0" bIns="0" rtlCol="0" anchor="t" anchorCtr="0">
            <a:spAutoFit/>
          </a:bodyPr>
          <a:lstStyle/>
          <a:p>
            <a:pPr lvl="0" defTabSz="914400">
              <a:lnSpc>
                <a:spcPct val="90000"/>
              </a:lnSpc>
              <a:spcBef>
                <a:spcPct val="0"/>
              </a:spcBef>
              <a:spcAft>
                <a:spcPct val="0"/>
              </a:spcAft>
              <a:buClr>
                <a:srgbClr val="F40000"/>
              </a:buClr>
              <a:defRPr/>
            </a:pPr>
            <a:r>
              <a:rPr lang="en-AU" sz="1900" b="1" dirty="0">
                <a:solidFill>
                  <a:schemeClr val="bg1"/>
                </a:solidFill>
                <a:latin typeface="Neue Haas Grotesk Text Pro" panose="020B0504020202020204" pitchFamily="34" charset="77"/>
                <a:ea typeface="Inter Display Medium" panose="02000503000000020004" pitchFamily="2" charset="0"/>
                <a:cs typeface="Inter Display Medium" panose="02000503000000020004" pitchFamily="2" charset="0"/>
              </a:rPr>
              <a:t>PUNTOS CLAVE PARA RECORDAR:</a:t>
            </a:r>
          </a:p>
          <a:p>
            <a:pPr lvl="0" defTabSz="914400">
              <a:lnSpc>
                <a:spcPct val="90000"/>
              </a:lnSpc>
              <a:spcBef>
                <a:spcPct val="0"/>
              </a:spcBef>
              <a:spcAft>
                <a:spcPct val="0"/>
              </a:spcAft>
              <a:buClr>
                <a:srgbClr val="F40000"/>
              </a:buClr>
              <a:defRPr/>
            </a:pPr>
            <a:endParaRPr lang="en-AU" sz="1900" b="1" dirty="0">
              <a:solidFill>
                <a:schemeClr val="bg1"/>
              </a:solidFill>
              <a:latin typeface="Neue Haas Grotesk Text Pro" panose="020B0504020202020204" pitchFamily="34" charset="77"/>
              <a:ea typeface="Inter Display Medium" panose="02000503000000020004" pitchFamily="2" charset="0"/>
              <a:cs typeface="Inter Display Medium" panose="02000503000000020004" pitchFamily="2" charset="0"/>
            </a:endParaRPr>
          </a:p>
        </p:txBody>
      </p:sp>
    </p:spTree>
    <p:extLst>
      <p:ext uri="{BB962C8B-B14F-4D97-AF65-F5344CB8AC3E}">
        <p14:creationId xmlns:p14="http://schemas.microsoft.com/office/powerpoint/2010/main" val="2707692902"/>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E70153-53DF-3E59-9E7A-D9F6530000AB}"/>
              </a:ext>
            </a:extLst>
          </p:cNvPr>
          <p:cNvSpPr>
            <a:spLocks noGrp="1"/>
          </p:cNvSpPr>
          <p:nvPr>
            <p:ph type="body" sz="quarter" idx="11"/>
          </p:nvPr>
        </p:nvSpPr>
        <p:spPr>
          <a:xfrm>
            <a:off x="6959600" y="976423"/>
            <a:ext cx="4660900" cy="5495616"/>
          </a:xfrm>
        </p:spPr>
        <p:txBody>
          <a:bodyPr vert="horz" lIns="0" tIns="0" rIns="0" bIns="0" rtlCol="0" anchor="t">
            <a:noAutofit/>
          </a:bodyPr>
          <a:lstStyle/>
          <a:p>
            <a:pPr marL="285750" indent="-285750" defTabSz="1007943">
              <a:spcBef>
                <a:spcPts val="1400"/>
              </a:spcBef>
              <a:spcAft>
                <a:spcPct val="0"/>
              </a:spcAft>
              <a:buClr>
                <a:schemeClr val="accent5"/>
              </a:buClr>
              <a:buFont typeface="Arial" panose="020B0604020202020204" pitchFamily="34" charset="0"/>
              <a:buChar char="•"/>
              <a:defRPr/>
            </a:pPr>
            <a:r>
              <a:rPr lang="en-AU" sz="1600" dirty="0">
                <a:solidFill>
                  <a:schemeClr val="bg1"/>
                </a:solidFill>
                <a:latin typeface="Neue Haas Grotesk Text Pro"/>
                <a:ea typeface="Inter Display"/>
                <a:cs typeface="Inter Display"/>
              </a:rPr>
              <a:t>La </a:t>
            </a:r>
            <a:r>
              <a:rPr lang="en-AU" sz="1600" dirty="0" err="1">
                <a:solidFill>
                  <a:schemeClr val="bg1"/>
                </a:solidFill>
                <a:latin typeface="Neue Haas Grotesk Text Pro"/>
                <a:ea typeface="Inter Display"/>
                <a:cs typeface="Inter Display"/>
              </a:rPr>
              <a:t>latitud</a:t>
            </a:r>
            <a:r>
              <a:rPr lang="en-AU" sz="1600" dirty="0">
                <a:solidFill>
                  <a:schemeClr val="bg1"/>
                </a:solidFill>
                <a:latin typeface="Neue Haas Grotesk Text Pro"/>
                <a:ea typeface="Inter Display"/>
                <a:cs typeface="Inter Display"/>
              </a:rPr>
              <a:t>, las </a:t>
            </a:r>
            <a:r>
              <a:rPr lang="en-AU" sz="1600" dirty="0" err="1">
                <a:solidFill>
                  <a:schemeClr val="bg1"/>
                </a:solidFill>
                <a:latin typeface="Neue Haas Grotesk Text Pro"/>
                <a:ea typeface="Inter Display"/>
                <a:cs typeface="Inter Display"/>
              </a:rPr>
              <a:t>influencias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marítimas</a:t>
            </a:r>
            <a:r>
              <a:rPr lang="en-AU" sz="1600" dirty="0">
                <a:solidFill>
                  <a:schemeClr val="bg1"/>
                </a:solidFill>
                <a:latin typeface="Neue Haas Grotesk Text Pro"/>
                <a:ea typeface="Inter Display"/>
                <a:cs typeface="Inter Display"/>
              </a:rPr>
              <a:t> y la </a:t>
            </a:r>
            <a:r>
              <a:rPr lang="en-AU" sz="1600" dirty="0" err="1">
                <a:solidFill>
                  <a:schemeClr val="bg1"/>
                </a:solidFill>
                <a:latin typeface="Neue Haas Grotesk Text Pro"/>
                <a:ea typeface="Inter Display"/>
                <a:cs typeface="Inter Display"/>
              </a:rPr>
              <a:t>altitud</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contribuyen</a:t>
            </a:r>
            <a:r>
              <a:rPr lang="en-AU" sz="1600" dirty="0">
                <a:solidFill>
                  <a:schemeClr val="bg1"/>
                </a:solidFill>
                <a:latin typeface="Neue Haas Grotesk Text Pro"/>
                <a:ea typeface="Inter Display"/>
                <a:cs typeface="Inter Display"/>
              </a:rPr>
              <a:t> a </a:t>
            </a:r>
            <a:r>
              <a:rPr lang="en-AU" sz="1600" dirty="0" err="1">
                <a:solidFill>
                  <a:schemeClr val="bg1"/>
                </a:solidFill>
                <a:latin typeface="Neue Haas Grotesk Text Pro"/>
                <a:ea typeface="Inter Display"/>
                <a:cs typeface="Inter Display"/>
              </a:rPr>
              <a:t>una</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sorprendente</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diversidad</a:t>
            </a:r>
            <a:r>
              <a:rPr lang="en-AU" sz="1600" dirty="0">
                <a:solidFill>
                  <a:schemeClr val="bg1"/>
                </a:solidFill>
                <a:latin typeface="Neue Haas Grotesk Text Pro"/>
                <a:ea typeface="Inter Display"/>
                <a:cs typeface="Inter Display"/>
              </a:rPr>
              <a:t> de </a:t>
            </a:r>
            <a:r>
              <a:rPr lang="en-AU" sz="1600" dirty="0" err="1">
                <a:solidFill>
                  <a:schemeClr val="bg1"/>
                </a:solidFill>
                <a:latin typeface="Neue Haas Grotesk Text Pro"/>
                <a:ea typeface="Inter Display"/>
                <a:cs typeface="Inter Display"/>
              </a:rPr>
              <a:t>climas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que</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abarcan</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desde</a:t>
            </a:r>
            <a:r>
              <a:rPr lang="en-AU" sz="1600" dirty="0">
                <a:solidFill>
                  <a:schemeClr val="bg1"/>
                </a:solidFill>
                <a:latin typeface="Neue Haas Grotesk Text Pro"/>
                <a:ea typeface="Inter Display"/>
                <a:cs typeface="Inter Display"/>
              </a:rPr>
              <a:t> zonas </a:t>
            </a:r>
            <a:r>
              <a:rPr lang="en-AU" sz="1600" dirty="0" err="1">
                <a:solidFill>
                  <a:schemeClr val="bg1"/>
                </a:solidFill>
                <a:latin typeface="Neue Haas Grotesk Text Pro"/>
                <a:ea typeface="Inter Display"/>
                <a:cs typeface="Inter Display"/>
              </a:rPr>
              <a:t>alpinas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áreas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mediterráneas</a:t>
            </a:r>
            <a:r>
              <a:rPr lang="en-AU" sz="1600" dirty="0">
                <a:solidFill>
                  <a:schemeClr val="bg1"/>
                </a:solidFill>
                <a:latin typeface="Neue Haas Grotesk Text Pro"/>
                <a:ea typeface="Inter Display"/>
                <a:cs typeface="Inter Display"/>
              </a:rPr>
              <a:t> y regiones </a:t>
            </a:r>
            <a:r>
              <a:rPr lang="en-AU" sz="1600" dirty="0" err="1">
                <a:solidFill>
                  <a:schemeClr val="bg1"/>
                </a:solidFill>
                <a:latin typeface="Neue Haas Grotesk Text Pro"/>
                <a:ea typeface="Inter Display"/>
                <a:cs typeface="Inter Display"/>
              </a:rPr>
              <a:t>tropicales</a:t>
            </a:r>
            <a:r>
              <a:rPr lang="en-AU" sz="1600" dirty="0">
                <a:solidFill>
                  <a:schemeClr val="bg1"/>
                </a:solidFill>
                <a:latin typeface="Neue Haas Grotesk Text Pro"/>
                <a:ea typeface="Inter Display"/>
                <a:cs typeface="Inter Display"/>
              </a:rPr>
              <a:t> hasta el </a:t>
            </a:r>
            <a:r>
              <a:rPr lang="en-AU" sz="1600" dirty="0" err="1">
                <a:solidFill>
                  <a:schemeClr val="bg1"/>
                </a:solidFill>
                <a:latin typeface="Neue Haas Grotesk Text Pro"/>
                <a:ea typeface="Inter Display"/>
                <a:cs typeface="Inter Display"/>
              </a:rPr>
              <a:t>centro</a:t>
            </a:r>
            <a:r>
              <a:rPr lang="en-AU" sz="1600" dirty="0">
                <a:solidFill>
                  <a:schemeClr val="bg1"/>
                </a:solidFill>
                <a:latin typeface="Neue Haas Grotesk Text Pro"/>
                <a:ea typeface="Inter Display"/>
                <a:cs typeface="Inter Display"/>
              </a:rPr>
              <a:t>, de gran </a:t>
            </a:r>
            <a:r>
              <a:rPr lang="en-AU" sz="1600" dirty="0" err="1">
                <a:solidFill>
                  <a:schemeClr val="bg1"/>
                </a:solidFill>
                <a:latin typeface="Neue Haas Grotesk Text Pro"/>
                <a:ea typeface="Inter Display"/>
                <a:cs typeface="Inter Display"/>
              </a:rPr>
              <a:t>aridez</a:t>
            </a:r>
            <a:endParaRPr lang="en-US" dirty="0" err="1">
              <a:solidFill>
                <a:schemeClr val="bg1"/>
              </a:solidFill>
              <a:ea typeface="Inter Display"/>
              <a:cs typeface="Inter Display"/>
            </a:endParaRPr>
          </a:p>
          <a:p>
            <a:pPr marL="285750" indent="-285750" defTabSz="1007943">
              <a:spcBef>
                <a:spcPts val="1400"/>
              </a:spcBef>
              <a:spcAft>
                <a:spcPct val="0"/>
              </a:spcAft>
              <a:buClr>
                <a:schemeClr val="accent5"/>
              </a:buClr>
              <a:buFont typeface="Arial" panose="020B0604020202020204" pitchFamily="34" charset="0"/>
              <a:buChar char="•"/>
              <a:defRPr/>
            </a:pPr>
            <a:r>
              <a:rPr lang="en-AU" sz="1600" dirty="0">
                <a:solidFill>
                  <a:schemeClr val="bg1"/>
                </a:solidFill>
                <a:latin typeface="Neue Haas Grotesk Text Pro"/>
                <a:ea typeface="Inter Display"/>
                <a:cs typeface="Inter Display"/>
              </a:rPr>
              <a:t>Cada </a:t>
            </a:r>
            <a:r>
              <a:rPr lang="en-AU" sz="1600" dirty="0" err="1">
                <a:solidFill>
                  <a:schemeClr val="bg1"/>
                </a:solidFill>
                <a:latin typeface="Neue Haas Grotesk Text Pro"/>
                <a:ea typeface="Inter Display"/>
                <a:cs typeface="Inter Display"/>
              </a:rPr>
              <a:t>una</a:t>
            </a:r>
            <a:r>
              <a:rPr lang="en-AU" sz="1600" dirty="0">
                <a:solidFill>
                  <a:schemeClr val="bg1"/>
                </a:solidFill>
                <a:latin typeface="Neue Haas Grotesk Text Pro"/>
                <a:ea typeface="Inter Display"/>
                <a:cs typeface="Inter Display"/>
              </a:rPr>
              <a:t> de las 65 regiones </a:t>
            </a:r>
            <a:r>
              <a:rPr lang="en-AU" sz="1600" dirty="0" err="1">
                <a:solidFill>
                  <a:schemeClr val="bg1"/>
                </a:solidFill>
                <a:latin typeface="Neue Haas Grotesk Text Pro"/>
                <a:ea typeface="Inter Display"/>
                <a:cs typeface="Inter Display"/>
              </a:rPr>
              <a:t>vinícolas</a:t>
            </a:r>
            <a:r>
              <a:rPr lang="en-AU" sz="1600" dirty="0">
                <a:solidFill>
                  <a:schemeClr val="bg1"/>
                </a:solidFill>
                <a:latin typeface="Neue Haas Grotesk Text Pro"/>
                <a:ea typeface="Inter Display"/>
                <a:cs typeface="Inter Display"/>
              </a:rPr>
              <a:t> de Australia </a:t>
            </a:r>
            <a:r>
              <a:rPr lang="en-AU" sz="1600" dirty="0" err="1">
                <a:solidFill>
                  <a:schemeClr val="bg1"/>
                </a:solidFill>
                <a:latin typeface="Neue Haas Grotesk Text Pro"/>
                <a:ea typeface="Inter Display"/>
                <a:cs typeface="Inter Display"/>
              </a:rPr>
              <a:t>posee</a:t>
            </a:r>
            <a:r>
              <a:rPr lang="en-AU" sz="1600" dirty="0">
                <a:solidFill>
                  <a:schemeClr val="bg1"/>
                </a:solidFill>
                <a:latin typeface="Neue Haas Grotesk Text Pro"/>
                <a:ea typeface="Inter Display"/>
                <a:cs typeface="Inter Display"/>
              </a:rPr>
              <a:t> sus </a:t>
            </a:r>
            <a:r>
              <a:rPr lang="en-AU" sz="1600" dirty="0" err="1">
                <a:solidFill>
                  <a:schemeClr val="bg1"/>
                </a:solidFill>
                <a:latin typeface="Neue Haas Grotesk Text Pro"/>
                <a:ea typeface="Inter Display"/>
                <a:cs typeface="Inter Display"/>
              </a:rPr>
              <a:t>propias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características</a:t>
            </a:r>
            <a:r>
              <a:rPr lang="en-AU" sz="1600" dirty="0">
                <a:solidFill>
                  <a:schemeClr val="bg1"/>
                </a:solidFill>
                <a:latin typeface="Neue Haas Grotesk Text Pro"/>
                <a:ea typeface="Inter Display"/>
                <a:cs typeface="Inter Display"/>
              </a:rPr>
              <a:t> y </a:t>
            </a:r>
            <a:r>
              <a:rPr lang="en-AU" sz="1600" dirty="0" err="1">
                <a:solidFill>
                  <a:schemeClr val="bg1"/>
                </a:solidFill>
                <a:latin typeface="Neue Haas Grotesk Text Pro"/>
                <a:ea typeface="Inter Display"/>
                <a:cs typeface="Inter Display"/>
              </a:rPr>
              <a:t>estilos</a:t>
            </a:r>
            <a:r>
              <a:rPr lang="en-AU" sz="1600" dirty="0">
                <a:solidFill>
                  <a:schemeClr val="bg1"/>
                </a:solidFill>
                <a:latin typeface="Neue Haas Grotesk Text Pro"/>
                <a:ea typeface="Inter Display"/>
                <a:cs typeface="Inter Display"/>
              </a:rPr>
              <a:t> de vino; </a:t>
            </a:r>
            <a:r>
              <a:rPr lang="en-AU" sz="1600" dirty="0" err="1">
                <a:solidFill>
                  <a:schemeClr val="bg1"/>
                </a:solidFill>
                <a:latin typeface="Neue Haas Grotesk Text Pro"/>
                <a:ea typeface="Inter Display"/>
                <a:cs typeface="Inter Display"/>
              </a:rPr>
              <a:t>por</a:t>
            </a:r>
            <a:r>
              <a:rPr lang="en-AU" sz="1600" dirty="0">
                <a:solidFill>
                  <a:schemeClr val="bg1"/>
                </a:solidFill>
                <a:latin typeface="Neue Haas Grotesk Text Pro"/>
                <a:ea typeface="Inter Display"/>
                <a:cs typeface="Inter Display"/>
              </a:rPr>
              <a:t> lo general, </a:t>
            </a:r>
            <a:r>
              <a:rPr lang="en-AU" sz="1600" dirty="0" err="1">
                <a:solidFill>
                  <a:schemeClr val="bg1"/>
                </a:solidFill>
                <a:latin typeface="Neue Haas Grotesk Text Pro"/>
                <a:ea typeface="Inter Display"/>
                <a:cs typeface="Inter Display"/>
              </a:rPr>
              <a:t>los</a:t>
            </a:r>
            <a:r>
              <a:rPr lang="en-AU" sz="1600" dirty="0">
                <a:solidFill>
                  <a:schemeClr val="bg1"/>
                </a:solidFill>
                <a:latin typeface="Neue Haas Grotesk Text Pro"/>
                <a:ea typeface="Inter Display"/>
                <a:cs typeface="Inter Display"/>
              </a:rPr>
              <a:t> vinos premium de mayor </a:t>
            </a:r>
            <a:r>
              <a:rPr lang="en-AU" sz="1600" dirty="0" err="1">
                <a:solidFill>
                  <a:schemeClr val="bg1"/>
                </a:solidFill>
                <a:latin typeface="Neue Haas Grotesk Text Pro"/>
                <a:ea typeface="Inter Display"/>
                <a:cs typeface="Inter Display"/>
              </a:rPr>
              <a:t>valor</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provienen</a:t>
            </a:r>
            <a:r>
              <a:rPr lang="en-AU" sz="1600" dirty="0">
                <a:solidFill>
                  <a:schemeClr val="bg1"/>
                </a:solidFill>
                <a:latin typeface="Neue Haas Grotesk Text Pro"/>
                <a:ea typeface="Inter Display"/>
                <a:cs typeface="Inter Display"/>
              </a:rPr>
              <a:t> de regiones </a:t>
            </a:r>
            <a:r>
              <a:rPr lang="en-AU" sz="1600" dirty="0" err="1">
                <a:solidFill>
                  <a:schemeClr val="bg1"/>
                </a:solidFill>
                <a:latin typeface="Neue Haas Grotesk Text Pro"/>
                <a:ea typeface="Inter Display"/>
                <a:cs typeface="Inter Display"/>
              </a:rPr>
              <a:t>más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pequeñas</a:t>
            </a:r>
            <a:r>
              <a:rPr lang="en-AU" sz="1600" dirty="0">
                <a:solidFill>
                  <a:schemeClr val="bg1"/>
                </a:solidFill>
                <a:latin typeface="Neue Haas Grotesk Text Pro"/>
                <a:ea typeface="Inter Display"/>
                <a:cs typeface="Inter Display"/>
              </a:rPr>
              <a:t> y de </a:t>
            </a:r>
            <a:r>
              <a:rPr lang="en-AU" sz="1600" dirty="0" err="1">
                <a:solidFill>
                  <a:schemeClr val="bg1"/>
                </a:solidFill>
                <a:latin typeface="Neue Haas Grotesk Text Pro"/>
                <a:ea typeface="Inter Display"/>
                <a:cs typeface="Inter Display"/>
              </a:rPr>
              <a:t>clima</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más</a:t>
            </a:r>
            <a:r>
              <a:rPr lang="en-AU" sz="1600" dirty="0">
                <a:solidFill>
                  <a:schemeClr val="bg1"/>
                </a:solidFill>
                <a:latin typeface="Neue Haas Grotesk Text Pro"/>
                <a:ea typeface="Inter Display"/>
                <a:cs typeface="Inter Display"/>
              </a:rPr>
              <a:t> fresco</a:t>
            </a:r>
            <a:endParaRPr lang="en-AU" dirty="0">
              <a:solidFill>
                <a:schemeClr val="bg1"/>
              </a:solidFill>
            </a:endParaRPr>
          </a:p>
          <a:p>
            <a:pPr marL="285750" indent="-285750" defTabSz="1007943">
              <a:spcBef>
                <a:spcPts val="1400"/>
              </a:spcBef>
              <a:spcAft>
                <a:spcPct val="0"/>
              </a:spcAft>
              <a:buClr>
                <a:schemeClr val="accent5"/>
              </a:buClr>
              <a:buFont typeface="Arial" panose="020B0604020202020204" pitchFamily="34" charset="0"/>
              <a:buChar char="•"/>
              <a:defRPr/>
            </a:pPr>
            <a:r>
              <a:rPr lang="en-AU" sz="1600" dirty="0">
                <a:solidFill>
                  <a:schemeClr val="bg1"/>
                </a:solidFill>
                <a:latin typeface="Neue Haas Grotesk Text Pro"/>
                <a:ea typeface="Inter Display"/>
                <a:cs typeface="Inter Display"/>
              </a:rPr>
              <a:t>Las </a:t>
            </a:r>
            <a:r>
              <a:rPr lang="en-AU" sz="1600" dirty="0" err="1">
                <a:solidFill>
                  <a:schemeClr val="bg1"/>
                </a:solidFill>
                <a:latin typeface="Neue Haas Grotesk Text Pro"/>
                <a:ea typeface="Inter Display"/>
                <a:cs typeface="Inter Display"/>
              </a:rPr>
              <a:t>variedades</a:t>
            </a:r>
            <a:r>
              <a:rPr lang="en-AU" sz="1600" dirty="0">
                <a:solidFill>
                  <a:schemeClr val="bg1"/>
                </a:solidFill>
                <a:latin typeface="Neue Haas Grotesk Text Pro"/>
                <a:ea typeface="Inter Display"/>
                <a:cs typeface="Inter Display"/>
              </a:rPr>
              <a:t> y </a:t>
            </a:r>
            <a:r>
              <a:rPr lang="en-AU" sz="1600" dirty="0" err="1">
                <a:solidFill>
                  <a:schemeClr val="bg1"/>
                </a:solidFill>
                <a:latin typeface="Neue Haas Grotesk Text Pro"/>
                <a:ea typeface="Inter Display"/>
                <a:cs typeface="Inter Display"/>
              </a:rPr>
              <a:t>estilos</a:t>
            </a:r>
            <a:r>
              <a:rPr lang="en-AU" sz="1600" dirty="0">
                <a:solidFill>
                  <a:schemeClr val="bg1"/>
                </a:solidFill>
                <a:latin typeface="Neue Haas Grotesk Text Pro"/>
                <a:ea typeface="Inter Display"/>
                <a:cs typeface="Inter Display"/>
              </a:rPr>
              <a:t> de vino </a:t>
            </a:r>
            <a:r>
              <a:rPr lang="en-AU" sz="1600" dirty="0" err="1">
                <a:solidFill>
                  <a:schemeClr val="bg1"/>
                </a:solidFill>
                <a:latin typeface="Neue Haas Grotesk Text Pro"/>
                <a:ea typeface="Inter Display"/>
                <a:cs typeface="Inter Display"/>
              </a:rPr>
              <a:t>más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destacados</a:t>
            </a:r>
            <a:r>
              <a:rPr lang="en-AU" sz="1600" dirty="0">
                <a:solidFill>
                  <a:schemeClr val="bg1"/>
                </a:solidFill>
                <a:latin typeface="Neue Haas Grotesk Text Pro"/>
                <a:ea typeface="Inter Display"/>
                <a:cs typeface="Inter Display"/>
              </a:rPr>
              <a:t> de Australia son </a:t>
            </a:r>
            <a:r>
              <a:rPr lang="en-AU" sz="1600" dirty="0" err="1">
                <a:solidFill>
                  <a:schemeClr val="bg1"/>
                </a:solidFill>
                <a:latin typeface="Neue Haas Grotesk Text Pro"/>
                <a:ea typeface="Inter Display"/>
                <a:cs typeface="Inter Display"/>
              </a:rPr>
              <a:t>los</a:t>
            </a:r>
            <a:r>
              <a:rPr lang="en-AU" sz="1600" dirty="0">
                <a:solidFill>
                  <a:schemeClr val="bg1"/>
                </a:solidFill>
                <a:latin typeface="Neue Haas Grotesk Text Pro"/>
                <a:ea typeface="Inter Display"/>
                <a:cs typeface="Inter Display"/>
              </a:rPr>
              <a:t> vinos </a:t>
            </a:r>
            <a:r>
              <a:rPr lang="en-AU" sz="1600" dirty="0" err="1">
                <a:solidFill>
                  <a:schemeClr val="bg1"/>
                </a:solidFill>
                <a:latin typeface="Neue Haas Grotesk Text Pro"/>
                <a:ea typeface="Inter Display"/>
                <a:cs typeface="Inter Display"/>
              </a:rPr>
              <a:t>espumosos</a:t>
            </a:r>
            <a:r>
              <a:rPr lang="en-AU" sz="1600" dirty="0">
                <a:solidFill>
                  <a:schemeClr val="bg1"/>
                </a:solidFill>
                <a:latin typeface="Neue Haas Grotesk Text Pro"/>
                <a:ea typeface="Inter Display"/>
                <a:cs typeface="Inter Display"/>
              </a:rPr>
              <a:t>, Riesling, Sémillon, Chardonnay, Pinot Noir, Garnacha, Shiraz y Cabernet Sauvignon</a:t>
            </a:r>
            <a:endParaRPr lang="en-AU" dirty="0">
              <a:solidFill>
                <a:schemeClr val="bg1"/>
              </a:solidFill>
            </a:endParaRPr>
          </a:p>
          <a:p>
            <a:pPr marL="285750" indent="-285750" defTabSz="1007943">
              <a:spcBef>
                <a:spcPts val="1400"/>
              </a:spcBef>
              <a:spcAft>
                <a:spcPct val="0"/>
              </a:spcAft>
              <a:buClr>
                <a:schemeClr val="accent5"/>
              </a:buClr>
              <a:buFont typeface="Arial" panose="020B0604020202020204" pitchFamily="34" charset="0"/>
              <a:buChar char="•"/>
              <a:defRPr/>
            </a:pPr>
            <a:r>
              <a:rPr lang="en-AU" sz="1600" dirty="0">
                <a:solidFill>
                  <a:schemeClr val="bg1"/>
                </a:solidFill>
                <a:latin typeface="Neue Haas Grotesk Text Pro"/>
                <a:ea typeface="Inter Display"/>
                <a:cs typeface="Inter Display"/>
              </a:rPr>
              <a:t>Las </a:t>
            </a:r>
            <a:r>
              <a:rPr lang="en-AU" sz="1600" dirty="0" err="1">
                <a:solidFill>
                  <a:schemeClr val="bg1"/>
                </a:solidFill>
                <a:latin typeface="Neue Haas Grotesk Text Pro"/>
                <a:ea typeface="Inter Display"/>
                <a:cs typeface="Inter Display"/>
              </a:rPr>
              <a:t>variedades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alternativas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principalmente</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cepas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mediterráneas</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están</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ganando</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popularidad</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rápidamente</a:t>
            </a:r>
            <a:r>
              <a:rPr lang="en-AU" sz="1600" dirty="0">
                <a:solidFill>
                  <a:schemeClr val="bg1"/>
                </a:solidFill>
                <a:latin typeface="Neue Haas Grotesk Text Pro"/>
                <a:ea typeface="Inter Display"/>
                <a:cs typeface="Inter Display"/>
              </a:rPr>
              <a:t>, lo </a:t>
            </a:r>
            <a:r>
              <a:rPr lang="en-AU" sz="1600" dirty="0" err="1">
                <a:solidFill>
                  <a:schemeClr val="bg1"/>
                </a:solidFill>
                <a:latin typeface="Neue Haas Grotesk Text Pro"/>
                <a:ea typeface="Inter Display"/>
                <a:cs typeface="Inter Display"/>
              </a:rPr>
              <a:t>que</a:t>
            </a:r>
            <a:r>
              <a:rPr lang="en-AU" sz="1600" dirty="0">
                <a:solidFill>
                  <a:schemeClr val="bg1"/>
                </a:solidFill>
                <a:latin typeface="Neue Haas Grotesk Text Pro"/>
                <a:ea typeface="Inter Display"/>
                <a:cs typeface="Inter Display"/>
              </a:rPr>
              <a:t> </a:t>
            </a:r>
            <a:r>
              <a:rPr lang="en-AU" sz="1600" dirty="0" err="1">
                <a:solidFill>
                  <a:schemeClr val="bg1"/>
                </a:solidFill>
                <a:latin typeface="Neue Haas Grotesk Text Pro"/>
                <a:ea typeface="Inter Display"/>
                <a:cs typeface="Inter Display"/>
              </a:rPr>
              <a:t>contribuye</a:t>
            </a:r>
            <a:r>
              <a:rPr lang="en-AU" sz="1600" dirty="0">
                <a:solidFill>
                  <a:schemeClr val="bg1"/>
                </a:solidFill>
                <a:latin typeface="Neue Haas Grotesk Text Pro"/>
                <a:ea typeface="Inter Display"/>
                <a:cs typeface="Inter Display"/>
              </a:rPr>
              <a:t> a la </a:t>
            </a:r>
            <a:r>
              <a:rPr lang="en-AU" sz="1600" dirty="0" err="1">
                <a:solidFill>
                  <a:schemeClr val="bg1"/>
                </a:solidFill>
                <a:latin typeface="Neue Haas Grotesk Text Pro"/>
                <a:ea typeface="Inter Display"/>
                <a:cs typeface="Inter Display"/>
              </a:rPr>
              <a:t>diversidad</a:t>
            </a:r>
            <a:r>
              <a:rPr lang="en-AU" sz="1600" dirty="0">
                <a:solidFill>
                  <a:schemeClr val="bg1"/>
                </a:solidFill>
                <a:latin typeface="Neue Haas Grotesk Text Pro"/>
                <a:ea typeface="Inter Display"/>
                <a:cs typeface="Inter Display"/>
              </a:rPr>
              <a:t> del vino </a:t>
            </a:r>
            <a:r>
              <a:rPr lang="en-AU" sz="1600" dirty="0" err="1">
                <a:solidFill>
                  <a:schemeClr val="bg1"/>
                </a:solidFill>
                <a:latin typeface="Neue Haas Grotesk Text Pro"/>
                <a:ea typeface="Inter Display"/>
                <a:cs typeface="Inter Display"/>
              </a:rPr>
              <a:t>australiano</a:t>
            </a:r>
            <a:endParaRPr lang="en-AU" dirty="0" err="1">
              <a:solidFill>
                <a:schemeClr val="bg1"/>
              </a:solidFill>
            </a:endParaRPr>
          </a:p>
        </p:txBody>
      </p:sp>
      <p:pic>
        <p:nvPicPr>
          <p:cNvPr id="3" name="Picture Placeholder 5">
            <a:extLst>
              <a:ext uri="{FF2B5EF4-FFF2-40B4-BE49-F238E27FC236}">
                <a16:creationId xmlns:a16="http://schemas.microsoft.com/office/drawing/2014/main" id="{AC855CA2-9BDD-1EED-9F56-E31BDFDC4024}"/>
              </a:ext>
            </a:extLst>
          </p:cNvPr>
          <p:cNvPicPr>
            <a:picLocks noGrp="1" noChangeAspect="1"/>
          </p:cNvPicPr>
          <p:nvPr>
            <p:ph type="pic" sz="quarter" idx="10"/>
          </p:nvPr>
        </p:nvPicPr>
        <p:blipFill>
          <a:blip r:embed="rId2"/>
          <a:srcRect l="735" r="23265"/>
          <a:stretch/>
        </p:blipFill>
        <p:spPr>
          <a:xfrm>
            <a:off x="0" y="388842"/>
            <a:ext cx="6169315" cy="6083199"/>
          </a:xfrm>
        </p:spPr>
      </p:pic>
    </p:spTree>
    <p:extLst>
      <p:ext uri="{BB962C8B-B14F-4D97-AF65-F5344CB8AC3E}">
        <p14:creationId xmlns:p14="http://schemas.microsoft.com/office/powerpoint/2010/main" val="304344431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2"/>
          <a:srcRect t="15751"/>
          <a:stretch/>
        </p:blipFill>
        <p:spPr>
          <a:xfrm>
            <a:off x="-18287" y="-1"/>
            <a:ext cx="12210288" cy="6858001"/>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00" b="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GRACIAS</a:t>
            </a:r>
            <a:endParaRPr lang="pt-BR" sz="5400"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0080" y="6301153"/>
            <a:ext cx="2822695" cy="123397"/>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B8AA66E-02D8-3D8D-D529-3BFCBFBC1D13}"/>
                  </a:ext>
                </a:extLst>
              </p14:cNvPr>
              <p14:cNvContentPartPr/>
              <p14:nvPr/>
            </p14:nvContentPartPr>
            <p14:xfrm>
              <a:off x="5366967" y="3148999"/>
              <a:ext cx="4515" cy="4515"/>
            </p14:xfrm>
          </p:contentPart>
        </mc:Choice>
        <mc:Fallback xmlns="">
          <p:pic>
            <p:nvPicPr>
              <p:cNvPr id="2" name="Ink 1">
                <a:extLst>
                  <a:ext uri="{FF2B5EF4-FFF2-40B4-BE49-F238E27FC236}">
                    <a16:creationId xmlns:a16="http://schemas.microsoft.com/office/drawing/2014/main" id="{AB8AA66E-02D8-3D8D-D529-3BFCBFBC1D13}"/>
                  </a:ext>
                </a:extLst>
              </p:cNvPr>
              <p:cNvPicPr/>
              <p:nvPr/>
            </p:nvPicPr>
            <p:blipFill>
              <a:blip r:embed="rId5"/>
              <a:stretch>
                <a:fillRect/>
              </a:stretch>
            </p:blipFill>
            <p:spPr>
              <a:xfrm>
                <a:off x="5145732" y="3038381"/>
                <a:ext cx="451500" cy="228008"/>
              </a:xfrm>
              <a:prstGeom prst="rect">
                <a:avLst/>
              </a:prstGeom>
            </p:spPr>
          </p:pic>
        </mc:Fallback>
      </mc:AlternateContent>
    </p:spTree>
    <p:extLst>
      <p:ext uri="{BB962C8B-B14F-4D97-AF65-F5344CB8AC3E}">
        <p14:creationId xmlns:p14="http://schemas.microsoft.com/office/powerpoint/2010/main" val="2579349937"/>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30CDB-6A13-9BE7-7934-215BA278D65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57BF2AD-4486-831B-A874-EFD1A4166134}"/>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054980B6-83DC-24F8-7F75-D3445EAC4B73}"/>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32988294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97b889dec420758f9ecd188adb65a0a0">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49682c3f37869f877c832c0415357639"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451324-E14F-4696-933F-E4B906368CBA}">
  <ds:schemaRefs>
    <ds:schemaRef ds:uri="http://purl.org/dc/dcmitype/"/>
    <ds:schemaRef ds:uri="http://purl.org/dc/elements/1.1/"/>
    <ds:schemaRef ds:uri="http://schemas.microsoft.com/office/2006/documentManagement/types"/>
    <ds:schemaRef ds:uri="http://purl.org/dc/terms/"/>
    <ds:schemaRef ds:uri="http://schemas.openxmlformats.org/package/2006/metadata/core-properties"/>
    <ds:schemaRef ds:uri="02256494-4976-4001-aedb-96463ae0d92e"/>
    <ds:schemaRef ds:uri="http://schemas.microsoft.com/office/infopath/2007/PartnerControls"/>
    <ds:schemaRef ds:uri="4e8dd08d-258d-47a9-9875-37f1ffd19f33"/>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D67DE229-D415-4F5C-8950-CD8A52522570}">
  <ds:schemaRefs>
    <ds:schemaRef ds:uri="http://schemas.microsoft.com/sharepoint/v3/contenttype/forms"/>
  </ds:schemaRefs>
</ds:datastoreItem>
</file>

<file path=customXml/itemProps3.xml><?xml version="1.0" encoding="utf-8"?>
<ds:datastoreItem xmlns:ds="http://schemas.openxmlformats.org/officeDocument/2006/customXml" ds:itemID="{19396041-D7FC-41B6-B1C4-091077A84E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256494-4976-4001-aedb-96463ae0d92e"/>
    <ds:schemaRef ds:uri="4e8dd08d-258d-47a9-9875-37f1ffd19f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4835</Words>
  <Application>Microsoft Office PowerPoint</Application>
  <PresentationFormat>Widescreen</PresentationFormat>
  <Paragraphs>766</Paragraphs>
  <Slides>67</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Neue Haas Grotesk Text Pro</vt:lpstr>
      <vt:lpstr>Arial</vt:lpstr>
      <vt:lpstr>Inter Display</vt:lpstr>
      <vt:lpstr>Hellix</vt:lpstr>
      <vt:lpstr>Slide layouts</vt:lpstr>
      <vt:lpstr>PowerPoint Presentation</vt:lpstr>
      <vt:lpstr>PowerPoint Presentation</vt:lpstr>
      <vt:lpstr>PowerPoint Presentation</vt:lpstr>
      <vt:lpstr>Hoy cubriremos</vt:lpstr>
      <vt:lpstr>PowerPoint Presentation</vt:lpstr>
      <vt:lpstr>PowerPoint Presentation</vt:lpstr>
      <vt:lpstr>ANTIGUOS Y DIVERSOS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 CLIMA CONTINENTAL  </vt:lpstr>
      <vt:lpstr>EL CLIMA MARÍTIMO   </vt:lpstr>
      <vt:lpstr>El CLIMA MEDITERRÁNEO </vt:lpstr>
      <vt:lpstr>PowerPoint Presentation</vt:lpstr>
      <vt:lpstr>PowerPoint Presentation</vt:lpstr>
      <vt:lpstr>CLASIFICACIONES GEOLÓGICAS  </vt:lpstr>
      <vt:lpstr>PowerPoint Presentation</vt:lpstr>
      <vt:lpstr>PowerPoint Presentation</vt:lpstr>
      <vt:lpstr>PowerPoint Presentation</vt:lpstr>
      <vt:lpstr>ADELAIDE HILLS</vt:lpstr>
      <vt:lpstr>BAROSSA</vt:lpstr>
      <vt:lpstr>CLARE  VALLEY</vt:lpstr>
      <vt:lpstr>coonawarra</vt:lpstr>
      <vt:lpstr>Mclaren vale</vt:lpstr>
      <vt:lpstr>Margaret river</vt:lpstr>
      <vt:lpstr>Canberra district</vt:lpstr>
      <vt:lpstr>Hunter valley</vt:lpstr>
      <vt:lpstr>orange</vt:lpstr>
      <vt:lpstr>Mornington peninsula</vt:lpstr>
      <vt:lpstr>rutherglen</vt:lpstr>
      <vt:lpstr>Yarra  valley</vt:lpstr>
      <vt:lpstr>tasmania</vt:lpstr>
      <vt:lpstr>Variedades y estilos destacados</vt:lpstr>
      <vt:lpstr>VINOS ESPUMOSOS:</vt:lpstr>
      <vt:lpstr>REGIONES  CLAVES</vt:lpstr>
      <vt:lpstr>PowerPoint Presentation</vt:lpstr>
      <vt:lpstr>ESTILOS Y  CARACTERÍSTICAS</vt:lpstr>
      <vt:lpstr>REGIONES CLAVES</vt:lpstr>
      <vt:lpstr>PowerPoint Presentation</vt:lpstr>
      <vt:lpstr>ESTILOS Y  CARACTERÍSTICAS</vt:lpstr>
      <vt:lpstr>REGIONES CLAVES </vt:lpstr>
      <vt:lpstr>chardonnay</vt:lpstr>
      <vt:lpstr>ESTILOS Y  CARACTERÍSTICAS</vt:lpstr>
      <vt:lpstr>REGIONeS  claves</vt:lpstr>
      <vt:lpstr>PowerPoint Presentation</vt:lpstr>
      <vt:lpstr>ESTILOS Y  CARACTERÍSTICAS</vt:lpstr>
      <vt:lpstr>REGIONeS  claves</vt:lpstr>
      <vt:lpstr>GRENACHE</vt:lpstr>
      <vt:lpstr>ESTILOS Y  CARACTERÍSTICAS</vt:lpstr>
      <vt:lpstr>SHIRAZ </vt:lpstr>
      <vt:lpstr>ESTILOS Y  CARACTERÍSTICAS</vt:lpstr>
      <vt:lpstr>REGIONeS  claves</vt:lpstr>
      <vt:lpstr>Cabernet sauvignon</vt:lpstr>
      <vt:lpstr>ESTILOS Y  CARACTERÍSTICAS</vt:lpstr>
      <vt:lpstr>REGIONeS  claves</vt:lpstr>
      <vt:lpstr>INNOVACIÓN Y DIVERSIDAD   </vt:lpstr>
      <vt:lpstr>PowerPoint Presentation</vt:lpstr>
      <vt:lpstr>VINO AUSTRALIANO: TAN DIVERSO COMO EL PAÍS QUE LO PRODUCE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Tim Sinclair</dc:creator>
  <cp:lastModifiedBy>Tim Sinclair</cp:lastModifiedBy>
  <cp:revision>233</cp:revision>
  <dcterms:created xsi:type="dcterms:W3CDTF">2018-07-25T07:02:59Z</dcterms:created>
  <dcterms:modified xsi:type="dcterms:W3CDTF">2026-09-21T03:42:22Z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MSIP_Label_8cf57b4f-1801-441a-a240-098885f2bcbe_Enabled">
    <vt:lpwstr>true</vt:lpwstr>
  </property>
  <property fmtid="{D5CDD505-2E9C-101B-9397-08002B2CF9AE}" pid="6" name="MSIP_Label_8cf57b4f-1801-441a-a240-098885f2bcbe_SetDate">
    <vt:lpwstr>2025-10-23T01:18:59Z</vt:lpwstr>
  </property>
  <property fmtid="{D5CDD505-2E9C-101B-9397-08002B2CF9AE}" pid="7" name="MSIP_Label_8cf57b4f-1801-441a-a240-098885f2bcbe_Method">
    <vt:lpwstr>Standard</vt:lpwstr>
  </property>
  <property fmtid="{D5CDD505-2E9C-101B-9397-08002B2CF9AE}" pid="8" name="MSIP_Label_8cf57b4f-1801-441a-a240-098885f2bcbe_Name">
    <vt:lpwstr>General</vt:lpwstr>
  </property>
  <property fmtid="{D5CDD505-2E9C-101B-9397-08002B2CF9AE}" pid="9" name="MSIP_Label_8cf57b4f-1801-441a-a240-098885f2bcbe_SiteId">
    <vt:lpwstr>76107ada-99f4-412e-b164-5464438b49a0</vt:lpwstr>
  </property>
  <property fmtid="{D5CDD505-2E9C-101B-9397-08002B2CF9AE}" pid="10" name="MSIP_Label_8cf57b4f-1801-441a-a240-098885f2bcbe_ActionId">
    <vt:lpwstr>e67f3c92-9cc6-4628-a118-6498ecd6f1d6</vt:lpwstr>
  </property>
  <property fmtid="{D5CDD505-2E9C-101B-9397-08002B2CF9AE}" pid="11" name="MSIP_Label_8cf57b4f-1801-441a-a240-098885f2bcbe_ContentBits">
    <vt:lpwstr>0</vt:lpwstr>
  </property>
  <property fmtid="{D5CDD505-2E9C-101B-9397-08002B2CF9AE}" pid="12" name="MSIP_Label_8cf57b4f-1801-441a-a240-098885f2bcbe_Tag">
    <vt:lpwstr>50, 3, 0, 1</vt:lpwstr>
  </property>
</Properties>
</file>