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6.svg" ContentType="image/svg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4"/>
  </p:sldMasterIdLst>
  <p:notesMasterIdLst>
    <p:notesMasterId r:id="rId72"/>
  </p:notesMasterIdLst>
  <p:sldIdLst>
    <p:sldId id="256" r:id="rId5"/>
    <p:sldId id="478" r:id="rId6"/>
    <p:sldId id="391" r:id="rId7"/>
    <p:sldId id="479" r:id="rId8"/>
    <p:sldId id="480" r:id="rId9"/>
    <p:sldId id="481" r:id="rId10"/>
    <p:sldId id="482" r:id="rId11"/>
    <p:sldId id="483" r:id="rId12"/>
    <p:sldId id="450" r:id="rId13"/>
    <p:sldId id="484" r:id="rId14"/>
    <p:sldId id="432" r:id="rId15"/>
    <p:sldId id="486" r:id="rId16"/>
    <p:sldId id="485" r:id="rId17"/>
    <p:sldId id="315" r:id="rId18"/>
    <p:sldId id="487" r:id="rId19"/>
    <p:sldId id="488" r:id="rId20"/>
    <p:sldId id="471" r:id="rId21"/>
    <p:sldId id="489" r:id="rId22"/>
    <p:sldId id="490" r:id="rId23"/>
    <p:sldId id="321" r:id="rId24"/>
    <p:sldId id="491" r:id="rId25"/>
    <p:sldId id="492" r:id="rId26"/>
    <p:sldId id="493" r:id="rId27"/>
    <p:sldId id="494" r:id="rId28"/>
    <p:sldId id="495" r:id="rId29"/>
    <p:sldId id="537" r:id="rId30"/>
    <p:sldId id="497" r:id="rId31"/>
    <p:sldId id="538" r:id="rId32"/>
    <p:sldId id="539" r:id="rId33"/>
    <p:sldId id="540" r:id="rId34"/>
    <p:sldId id="541" r:id="rId35"/>
    <p:sldId id="502" r:id="rId36"/>
    <p:sldId id="503" r:id="rId37"/>
    <p:sldId id="504" r:id="rId38"/>
    <p:sldId id="505" r:id="rId39"/>
    <p:sldId id="506" r:id="rId40"/>
    <p:sldId id="542" r:id="rId41"/>
    <p:sldId id="543" r:id="rId42"/>
    <p:sldId id="509" r:id="rId43"/>
    <p:sldId id="510" r:id="rId44"/>
    <p:sldId id="511" r:id="rId45"/>
    <p:sldId id="544" r:id="rId46"/>
    <p:sldId id="545" r:id="rId47"/>
    <p:sldId id="546" r:id="rId48"/>
    <p:sldId id="525" r:id="rId49"/>
    <p:sldId id="515" r:id="rId50"/>
    <p:sldId id="516" r:id="rId51"/>
    <p:sldId id="547" r:id="rId52"/>
    <p:sldId id="548" r:id="rId53"/>
    <p:sldId id="549" r:id="rId54"/>
    <p:sldId id="550" r:id="rId55"/>
    <p:sldId id="551" r:id="rId56"/>
    <p:sldId id="552" r:id="rId57"/>
    <p:sldId id="553" r:id="rId58"/>
    <p:sldId id="554" r:id="rId59"/>
    <p:sldId id="555" r:id="rId60"/>
    <p:sldId id="556" r:id="rId61"/>
    <p:sldId id="557" r:id="rId62"/>
    <p:sldId id="558" r:id="rId63"/>
    <p:sldId id="559" r:id="rId64"/>
    <p:sldId id="560" r:id="rId65"/>
    <p:sldId id="533" r:id="rId66"/>
    <p:sldId id="534" r:id="rId67"/>
    <p:sldId id="535" r:id="rId68"/>
    <p:sldId id="536" r:id="rId69"/>
    <p:sldId id="340" r:id="rId70"/>
    <p:sldId id="561" r:id="rId71"/>
  </p:sldIdLst>
  <p:sldSz cx="12192000" cy="6858000"/>
  <p:notesSz cx="6858000" cy="9144000"/>
  <p:embeddedFontLst>
    <p:embeddedFont>
      <p:font typeface="Hellix" panose="020B0604020202020204" charset="0"/>
      <p:regular r:id="rId73"/>
      <p:bold r:id="rId74"/>
    </p:embeddedFont>
    <p:embeddedFont>
      <p:font typeface="Hellix SemiBold" panose="020B0604020202020204" charset="0"/>
      <p:regular r:id="rId75"/>
      <p:bold r:id="rId76"/>
    </p:embeddedFont>
    <p:embeddedFont>
      <p:font typeface="Inter Display" panose="020B0604020202020204" charset="0"/>
      <p:regular r:id="rId77"/>
      <p:bold r:id="rId78"/>
      <p:italic r:id="rId79"/>
      <p:boldItalic r:id="rId80"/>
    </p:embeddedFont>
    <p:embeddedFont>
      <p:font typeface="Neue Haas Grotesk Text Pro" panose="020B0504020202020204" pitchFamily="34" charset="0"/>
      <p:regular r:id="rId81"/>
      <p:bold r:id="rId82"/>
      <p:italic r:id="rId83"/>
      <p:boldItalic r:id="rId84"/>
    </p:embeddedFont>
  </p:embeddedFontLst>
  <p:custDataLst>
    <p:tags r:id="rId85"/>
  </p:custDataLst>
  <p:defaultTextStyle>
    <a:defPPr>
      <a:defRPr lang="en-US"/>
    </a:defPPr>
    <a:lvl1pPr marL="0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6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53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9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07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83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59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36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12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12" userDrawn="1">
          <p15:clr>
            <a:srgbClr val="A4A3A4"/>
          </p15:clr>
        </p15:guide>
        <p15:guide id="2" pos="2116" userDrawn="1">
          <p15:clr>
            <a:srgbClr val="A4A3A4"/>
          </p15:clr>
        </p15:guide>
        <p15:guide id="3" pos="41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814"/>
    <p:restoredTop sz="86404"/>
  </p:normalViewPr>
  <p:slideViewPr>
    <p:cSldViewPr snapToGrid="0">
      <p:cViewPr varScale="1">
        <p:scale>
          <a:sx n="103" d="100"/>
          <a:sy n="103" d="100"/>
        </p:scale>
        <p:origin x="72" y="114"/>
      </p:cViewPr>
      <p:guideLst>
        <p:guide orient="horz" pos="1412"/>
        <p:guide pos="2116"/>
        <p:guide pos="4135"/>
      </p:guideLst>
    </p:cSldViewPr>
  </p:slideViewPr>
  <p:outlineViewPr>
    <p:cViewPr>
      <p:scale>
        <a:sx n="33" d="100"/>
        <a:sy n="33" d="100"/>
      </p:scale>
      <p:origin x="0" y="-553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7000" y="268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font" Target="fonts/font12.fntdata"/><Relationship Id="rId89" Type="http://schemas.openxmlformats.org/officeDocument/2006/relationships/theme" Target="theme/theme1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font" Target="fonts/font2.fntdata"/><Relationship Id="rId79" Type="http://schemas.openxmlformats.org/officeDocument/2006/relationships/font" Target="fonts/font7.fntdata"/><Relationship Id="rId5" Type="http://schemas.openxmlformats.org/officeDocument/2006/relationships/slide" Target="slides/slide1.xml"/><Relationship Id="rId90" Type="http://schemas.openxmlformats.org/officeDocument/2006/relationships/tableStyles" Target="tableStyles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font" Target="fonts/font5.fntdata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notesMaster" Target="notesMasters/notesMaster1.xml"/><Relationship Id="rId80" Type="http://schemas.openxmlformats.org/officeDocument/2006/relationships/font" Target="fonts/font8.fntdata"/><Relationship Id="rId85" Type="http://schemas.openxmlformats.org/officeDocument/2006/relationships/tags" Target="tags/tag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font" Target="fonts/font3.fntdata"/><Relationship Id="rId83" Type="http://schemas.openxmlformats.org/officeDocument/2006/relationships/font" Target="fonts/font11.fntdata"/><Relationship Id="rId88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font" Target="fonts/font1.fntdata"/><Relationship Id="rId78" Type="http://schemas.openxmlformats.org/officeDocument/2006/relationships/font" Target="fonts/font6.fntdata"/><Relationship Id="rId81" Type="http://schemas.openxmlformats.org/officeDocument/2006/relationships/font" Target="fonts/font9.fntdata"/><Relationship Id="rId86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font" Target="fonts/font4.fntdata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presProps" Target="presProps.xml"/><Relationship Id="rId61" Type="http://schemas.openxmlformats.org/officeDocument/2006/relationships/slide" Target="slides/slide57.xml"/><Relationship Id="rId82" Type="http://schemas.openxmlformats.org/officeDocument/2006/relationships/font" Target="fonts/font10.fntdata"/><Relationship Id="rId19" Type="http://schemas.openxmlformats.org/officeDocument/2006/relationships/slide" Target="slides/slide1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Neue Haas Grotesk Text Pro" panose="020B0504020202020204" pitchFamily="34" charset="77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Neue Haas Grotesk Text Pro" panose="020B0504020202020204" pitchFamily="34" charset="77"/>
              </a:defRPr>
            </a:lvl1pPr>
          </a:lstStyle>
          <a:p>
            <a:fld id="{A644BF32-4CA8-4343-91C5-94D89E008D3B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Neue Haas Grotesk Text Pro" panose="020B0504020202020204" pitchFamily="34" charset="77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Neue Haas Grotesk Text Pro" panose="020B0504020202020204" pitchFamily="34" charset="77"/>
              </a:defRPr>
            </a:lvl1pPr>
          </a:lstStyle>
          <a:p>
            <a:fld id="{C8CAF07B-88B1-40ED-9A21-D99161D5F8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632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53" rtl="0" eaLnBrk="1" latinLnBrk="0" hangingPunct="1">
      <a:defRPr sz="1199" b="0" i="0" kern="1200">
        <a:solidFill>
          <a:schemeClr val="tx1"/>
        </a:solidFill>
        <a:latin typeface="Neue Haas Grotesk Text Pro" panose="020B0504020202020204" pitchFamily="34" charset="77"/>
        <a:ea typeface="+mn-ea"/>
        <a:cs typeface="+mn-cs"/>
      </a:defRPr>
    </a:lvl1pPr>
    <a:lvl2pPr marL="457176" algn="l" defTabSz="914353" rtl="0" eaLnBrk="1" latinLnBrk="0" hangingPunct="1">
      <a:defRPr sz="1199" b="0" i="0" kern="1200">
        <a:solidFill>
          <a:schemeClr val="tx1"/>
        </a:solidFill>
        <a:latin typeface="Neue Haas Grotesk Text Pro" panose="020B0504020202020204" pitchFamily="34" charset="77"/>
        <a:ea typeface="+mn-ea"/>
        <a:cs typeface="+mn-cs"/>
      </a:defRPr>
    </a:lvl2pPr>
    <a:lvl3pPr marL="914353" algn="l" defTabSz="914353" rtl="0" eaLnBrk="1" latinLnBrk="0" hangingPunct="1">
      <a:defRPr sz="1199" b="0" i="0" kern="1200">
        <a:solidFill>
          <a:schemeClr val="tx1"/>
        </a:solidFill>
        <a:latin typeface="Neue Haas Grotesk Text Pro" panose="020B0504020202020204" pitchFamily="34" charset="77"/>
        <a:ea typeface="+mn-ea"/>
        <a:cs typeface="+mn-cs"/>
      </a:defRPr>
    </a:lvl3pPr>
    <a:lvl4pPr marL="1371529" algn="l" defTabSz="914353" rtl="0" eaLnBrk="1" latinLnBrk="0" hangingPunct="1">
      <a:defRPr sz="1199" b="0" i="0" kern="1200">
        <a:solidFill>
          <a:schemeClr val="tx1"/>
        </a:solidFill>
        <a:latin typeface="Neue Haas Grotesk Text Pro" panose="020B0504020202020204" pitchFamily="34" charset="77"/>
        <a:ea typeface="+mn-ea"/>
        <a:cs typeface="+mn-cs"/>
      </a:defRPr>
    </a:lvl4pPr>
    <a:lvl5pPr marL="1828707" algn="l" defTabSz="914353" rtl="0" eaLnBrk="1" latinLnBrk="0" hangingPunct="1">
      <a:defRPr sz="1199" b="0" i="0" kern="1200">
        <a:solidFill>
          <a:schemeClr val="tx1"/>
        </a:solidFill>
        <a:latin typeface="Neue Haas Grotesk Text Pro" panose="020B0504020202020204" pitchFamily="34" charset="77"/>
        <a:ea typeface="+mn-ea"/>
        <a:cs typeface="+mn-cs"/>
      </a:defRPr>
    </a:lvl5pPr>
    <a:lvl6pPr marL="2285883" algn="l" defTabSz="914353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6pPr>
    <a:lvl7pPr marL="2743059" algn="l" defTabSz="914353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7pPr>
    <a:lvl8pPr marL="3200236" algn="l" defTabSz="914353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8pPr>
    <a:lvl9pPr marL="3657412" algn="l" defTabSz="914353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CAF07B-88B1-40ED-9A21-D99161D5F8F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6942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CAF07B-88B1-40ED-9A21-D99161D5F8F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342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CAF07B-88B1-40ED-9A21-D99161D5F8F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4902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CAF07B-88B1-40ED-9A21-D99161D5F8F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9146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CAF07B-88B1-40ED-9A21-D99161D5F8F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8064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CAF07B-88B1-40ED-9A21-D99161D5F8F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0778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CAF07B-88B1-40ED-9A21-D99161D5F8F5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3088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CAF07B-88B1-40ED-9A21-D99161D5F8F5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7547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CAF07B-88B1-40ED-9A21-D99161D5F8F5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0252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CAF07B-88B1-40ED-9A21-D99161D5F8F5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5602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CAF07B-88B1-40ED-9A21-D99161D5F8F5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2944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CAF07B-88B1-40ED-9A21-D99161D5F8F5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0093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CAF07B-88B1-40ED-9A21-D99161D5F8F5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276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B0D49B2B-0578-DD0E-DF06-361AFCF2E14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58813" y="2595220"/>
            <a:ext cx="10975975" cy="4284662"/>
          </a:xfrm>
        </p:spPr>
        <p:txBody>
          <a:bodyPr/>
          <a:lstStyle>
            <a:lvl1pPr marL="0" indent="0">
              <a:buNone/>
              <a:defRPr b="0" i="0"/>
            </a:lvl1pPr>
          </a:lstStyle>
          <a:p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6CA89B76-DDF5-831F-E9D9-FAE154589844}"/>
              </a:ext>
            </a:extLst>
          </p:cNvPr>
          <p:cNvSpPr/>
          <p:nvPr userDrawn="1"/>
        </p:nvSpPr>
        <p:spPr>
          <a:xfrm>
            <a:off x="0" y="5867700"/>
            <a:ext cx="12271248" cy="990300"/>
          </a:xfrm>
          <a:custGeom>
            <a:avLst/>
            <a:gdLst>
              <a:gd name="connsiteX0" fmla="*/ 0 w 10720039"/>
              <a:gd name="connsiteY0" fmla="*/ 56 h 1011101"/>
              <a:gd name="connsiteX1" fmla="*/ 7434 w 10720039"/>
              <a:gd name="connsiteY1" fmla="*/ 1011101 h 1011101"/>
              <a:gd name="connsiteX2" fmla="*/ 10697736 w 10720039"/>
              <a:gd name="connsiteY2" fmla="*/ 1011100 h 1011101"/>
              <a:gd name="connsiteX3" fmla="*/ 10720039 w 10720039"/>
              <a:gd name="connsiteY3" fmla="*/ 535314 h 1011101"/>
              <a:gd name="connsiteX4" fmla="*/ 7939669 w 10720039"/>
              <a:gd name="connsiteY4" fmla="*/ 587354 h 1011101"/>
              <a:gd name="connsiteX5" fmla="*/ 0 w 10720039"/>
              <a:gd name="connsiteY5" fmla="*/ 56 h 1011101"/>
              <a:gd name="connsiteX6" fmla="*/ 0 w 10712605"/>
              <a:gd name="connsiteY6" fmla="*/ 99484 h 1043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720039" h="1011101">
                <a:moveTo>
                  <a:pt x="0" y="56"/>
                </a:moveTo>
                <a:lnTo>
                  <a:pt x="7434" y="1011101"/>
                </a:lnTo>
                <a:lnTo>
                  <a:pt x="10697736" y="1011100"/>
                </a:lnTo>
                <a:lnTo>
                  <a:pt x="10720039" y="535314"/>
                </a:lnTo>
                <a:cubicBezTo>
                  <a:pt x="10147609" y="619568"/>
                  <a:pt x="9726342" y="676564"/>
                  <a:pt x="7939669" y="587354"/>
                </a:cubicBezTo>
                <a:cubicBezTo>
                  <a:pt x="6152996" y="498144"/>
                  <a:pt x="4143298" y="-6139"/>
                  <a:pt x="0" y="5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79" b="0" i="0">
              <a:latin typeface="Neue Haas Grotesk Text Pro" panose="020B0504020202020204" pitchFamily="34" charset="77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1480A8A-232F-1419-C2C8-36A309F83E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3733" y="493138"/>
            <a:ext cx="2333737" cy="765384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D0C213A0-8CAC-77FF-B68D-09458A134D4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8368" y="6301151"/>
            <a:ext cx="2822695" cy="123397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9F80134-43BD-B065-562C-51001B95FA2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3733" y="1582597"/>
            <a:ext cx="11041110" cy="990300"/>
          </a:xfrm>
        </p:spPr>
        <p:txBody>
          <a:bodyPr/>
          <a:lstStyle>
            <a:lvl1pPr marL="0" indent="0" algn="l" defTabSz="914353" rtl="0" eaLnBrk="1" latinLnBrk="0" hangingPunct="1">
              <a:buNone/>
              <a:defRPr lang="en-GB" sz="5988" b="0" i="0" kern="1200" smtClean="0">
                <a:solidFill>
                  <a:schemeClr val="accent3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defRPr>
            </a:lvl1pPr>
            <a:lvl2pPr marL="0" indent="0" algn="l" defTabSz="914353" rtl="0" eaLnBrk="1" latinLnBrk="0" hangingPunct="1">
              <a:buNone/>
              <a:defRPr lang="en-GB" sz="5988" kern="1200" smtClean="0">
                <a:solidFill>
                  <a:schemeClr val="accent3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2pPr>
            <a:lvl3pPr marL="0" indent="0" algn="l" defTabSz="914353" rtl="0" eaLnBrk="1" latinLnBrk="0" hangingPunct="1">
              <a:buNone/>
              <a:defRPr lang="en-GB" sz="5988" kern="1200" smtClean="0">
                <a:solidFill>
                  <a:schemeClr val="accent3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3pPr>
            <a:lvl4pPr marL="0" indent="0" algn="l" defTabSz="914353" rtl="0" eaLnBrk="1" latinLnBrk="0" hangingPunct="1">
              <a:buNone/>
              <a:defRPr lang="en-GB" sz="5988" kern="1200" smtClean="0">
                <a:solidFill>
                  <a:schemeClr val="accent3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4pPr>
            <a:lvl5pPr marL="0" indent="0" algn="l" defTabSz="914353" rtl="0" eaLnBrk="1" latinLnBrk="0" hangingPunct="1">
              <a:buNone/>
              <a:defRPr lang="en-US" sz="5988" kern="1200">
                <a:solidFill>
                  <a:schemeClr val="accent3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326025420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a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B0D49B2B-0578-DD0E-DF06-361AFCF2E14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58813" y="2595220"/>
            <a:ext cx="10975975" cy="4284662"/>
          </a:xfrm>
        </p:spPr>
        <p:txBody>
          <a:bodyPr/>
          <a:lstStyle>
            <a:lvl1pPr marL="0" indent="0">
              <a:buNone/>
              <a:defRPr b="0" i="0"/>
            </a:lvl1pPr>
          </a:lstStyle>
          <a:p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6CA89B76-DDF5-831F-E9D9-FAE154589844}"/>
              </a:ext>
            </a:extLst>
          </p:cNvPr>
          <p:cNvSpPr/>
          <p:nvPr userDrawn="1"/>
        </p:nvSpPr>
        <p:spPr>
          <a:xfrm>
            <a:off x="0" y="5867700"/>
            <a:ext cx="12271248" cy="990300"/>
          </a:xfrm>
          <a:custGeom>
            <a:avLst/>
            <a:gdLst>
              <a:gd name="connsiteX0" fmla="*/ 0 w 10720039"/>
              <a:gd name="connsiteY0" fmla="*/ 56 h 1011101"/>
              <a:gd name="connsiteX1" fmla="*/ 7434 w 10720039"/>
              <a:gd name="connsiteY1" fmla="*/ 1011101 h 1011101"/>
              <a:gd name="connsiteX2" fmla="*/ 10697736 w 10720039"/>
              <a:gd name="connsiteY2" fmla="*/ 1011100 h 1011101"/>
              <a:gd name="connsiteX3" fmla="*/ 10720039 w 10720039"/>
              <a:gd name="connsiteY3" fmla="*/ 535314 h 1011101"/>
              <a:gd name="connsiteX4" fmla="*/ 7939669 w 10720039"/>
              <a:gd name="connsiteY4" fmla="*/ 587354 h 1011101"/>
              <a:gd name="connsiteX5" fmla="*/ 0 w 10720039"/>
              <a:gd name="connsiteY5" fmla="*/ 56 h 1011101"/>
              <a:gd name="connsiteX6" fmla="*/ 0 w 10712605"/>
              <a:gd name="connsiteY6" fmla="*/ 99484 h 1043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720039" h="1011101">
                <a:moveTo>
                  <a:pt x="0" y="56"/>
                </a:moveTo>
                <a:lnTo>
                  <a:pt x="7434" y="1011101"/>
                </a:lnTo>
                <a:lnTo>
                  <a:pt x="10697736" y="1011100"/>
                </a:lnTo>
                <a:lnTo>
                  <a:pt x="10720039" y="535314"/>
                </a:lnTo>
                <a:cubicBezTo>
                  <a:pt x="10147609" y="619568"/>
                  <a:pt x="9726342" y="676564"/>
                  <a:pt x="7939669" y="587354"/>
                </a:cubicBezTo>
                <a:cubicBezTo>
                  <a:pt x="6152996" y="498144"/>
                  <a:pt x="4143298" y="-6139"/>
                  <a:pt x="0" y="5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79" b="0" i="0">
              <a:latin typeface="Neue Haas Grotesk Text Pro" panose="020B0504020202020204" pitchFamily="34" charset="77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1480A8A-232F-1419-C2C8-36A309F83E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3733" y="493138"/>
            <a:ext cx="2333737" cy="765384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D0C213A0-8CAC-77FF-B68D-09458A134D4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8368" y="6301151"/>
            <a:ext cx="2822695" cy="123397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9F80134-43BD-B065-562C-51001B95FA2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3733" y="1582597"/>
            <a:ext cx="11041110" cy="990300"/>
          </a:xfrm>
        </p:spPr>
        <p:txBody>
          <a:bodyPr/>
          <a:lstStyle>
            <a:lvl1pPr marL="0" indent="0" algn="l" defTabSz="914353" rtl="0" eaLnBrk="1" latinLnBrk="0" hangingPunct="1">
              <a:buNone/>
              <a:defRPr lang="en-GB" sz="5988" b="0" i="0" kern="1200" smtClean="0">
                <a:solidFill>
                  <a:schemeClr val="accent4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defRPr>
            </a:lvl1pPr>
            <a:lvl2pPr marL="0" indent="0" algn="l" defTabSz="914353" rtl="0" eaLnBrk="1" latinLnBrk="0" hangingPunct="1">
              <a:buNone/>
              <a:defRPr lang="en-GB" sz="5988" kern="1200" smtClean="0">
                <a:solidFill>
                  <a:schemeClr val="accent3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2pPr>
            <a:lvl3pPr marL="0" indent="0" algn="l" defTabSz="914353" rtl="0" eaLnBrk="1" latinLnBrk="0" hangingPunct="1">
              <a:buNone/>
              <a:defRPr lang="en-GB" sz="5988" kern="1200" smtClean="0">
                <a:solidFill>
                  <a:schemeClr val="accent3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3pPr>
            <a:lvl4pPr marL="0" indent="0" algn="l" defTabSz="914353" rtl="0" eaLnBrk="1" latinLnBrk="0" hangingPunct="1">
              <a:buNone/>
              <a:defRPr lang="en-GB" sz="5988" kern="1200" smtClean="0">
                <a:solidFill>
                  <a:schemeClr val="accent3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4pPr>
            <a:lvl5pPr marL="0" indent="0" algn="l" defTabSz="914353" rtl="0" eaLnBrk="1" latinLnBrk="0" hangingPunct="1">
              <a:buNone/>
              <a:defRPr lang="en-US" sz="5988" kern="1200">
                <a:solidFill>
                  <a:schemeClr val="accent3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3722644859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C5F3AFB2-35B5-45EA-ADB7-99809B7977D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88842"/>
            <a:ext cx="6169315" cy="6083199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b="0" i="0"/>
            </a:lvl1pPr>
          </a:lstStyle>
          <a:p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D710B8-9164-41B4-8DAE-ED192B72A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" y="909503"/>
            <a:ext cx="6158452" cy="1325562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4519159-7F80-4556-B96A-D53ECE5423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42725" y="976423"/>
            <a:ext cx="4105121" cy="5495616"/>
          </a:xfrm>
        </p:spPr>
        <p:txBody>
          <a:bodyPr/>
          <a:lstStyle>
            <a:lvl1pPr marL="0" indent="0">
              <a:buNone/>
              <a:defRPr b="0" i="0"/>
            </a:lvl1pPr>
            <a:lvl2pPr marL="163304" indent="0">
              <a:buNone/>
              <a:defRPr b="0" i="0"/>
            </a:lvl2pPr>
            <a:lvl3pPr marL="326609" indent="0">
              <a:buNone/>
              <a:defRPr b="0" i="0"/>
            </a:lvl3pPr>
            <a:lvl4pPr marL="489913" indent="0">
              <a:buNone/>
              <a:defRPr b="0" i="0"/>
            </a:lvl4pPr>
            <a:lvl5pPr marL="653218" indent="0">
              <a:buNone/>
              <a:defRPr b="0" i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7271579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C5F3AFB2-35B5-45EA-ADB7-99809B7977D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8" cy="685800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b="0" i="0"/>
            </a:lvl1pPr>
          </a:lstStyle>
          <a:p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D710B8-9164-41B4-8DAE-ED192B72A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1049203"/>
            <a:ext cx="6158452" cy="1325562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00390875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riety bottle sh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30449-9143-B10F-BFA0-6C6293E0B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7" y="365126"/>
            <a:ext cx="11283754" cy="1325562"/>
          </a:xfrm>
        </p:spPr>
        <p:txBody>
          <a:bodyPr/>
          <a:lstStyle>
            <a:lvl1pPr>
              <a:defRPr b="0" i="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5073EE5-3428-4180-EEFF-EE47B2B4D96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34560" y="1406522"/>
            <a:ext cx="2600959" cy="5086352"/>
          </a:xfrm>
        </p:spPr>
        <p:txBody>
          <a:bodyPr/>
          <a:lstStyle>
            <a:lvl1pPr marL="0" indent="0">
              <a:buNone/>
              <a:defRPr b="0" i="0"/>
            </a:lvl1pPr>
          </a:lstStyle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97C19B2-AD58-215B-7531-13B15E064D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27125" y="2306638"/>
            <a:ext cx="3109913" cy="3413125"/>
          </a:xfrm>
        </p:spPr>
        <p:txBody>
          <a:bodyPr/>
          <a:lstStyle>
            <a:lvl1pPr marL="0" indent="0">
              <a:buNone/>
              <a:defRPr b="0" i="0"/>
            </a:lvl1pPr>
            <a:lvl2pPr marL="163305" indent="0">
              <a:buNone/>
              <a:defRPr b="0" i="0"/>
            </a:lvl2pPr>
            <a:lvl3pPr marL="326609" indent="0">
              <a:buNone/>
              <a:defRPr b="0" i="0"/>
            </a:lvl3pPr>
            <a:lvl4pPr marL="489914" indent="0">
              <a:buNone/>
              <a:defRPr b="0" i="0"/>
            </a:lvl4pPr>
            <a:lvl5pPr marL="653219" indent="0">
              <a:buNone/>
              <a:defRPr b="0" i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D288D79D-D8A6-7D77-A6B4-ACC75B00C48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02245" y="2306638"/>
            <a:ext cx="3109913" cy="3413125"/>
          </a:xfrm>
        </p:spPr>
        <p:txBody>
          <a:bodyPr/>
          <a:lstStyle>
            <a:lvl1pPr marL="0" indent="0">
              <a:buFontTx/>
              <a:buNone/>
              <a:defRPr b="0" i="0"/>
            </a:lvl1pPr>
            <a:lvl2pPr marL="163305" indent="0">
              <a:buFontTx/>
              <a:buNone/>
              <a:defRPr b="0" i="0"/>
            </a:lvl2pPr>
            <a:lvl3pPr marL="326609" indent="0">
              <a:buFontTx/>
              <a:buNone/>
              <a:defRPr b="0" i="0"/>
            </a:lvl3pPr>
            <a:lvl4pPr marL="489914" indent="0">
              <a:buFontTx/>
              <a:buNone/>
              <a:defRPr b="0" i="0"/>
            </a:lvl4pPr>
            <a:lvl5pPr marL="653219" indent="0">
              <a:buFontTx/>
              <a:buNone/>
              <a:defRPr b="0" i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64183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sting Co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D8AA01C7-FC11-4894-9BC5-76ECB5904818}"/>
              </a:ext>
            </a:extLst>
          </p:cNvPr>
          <p:cNvSpPr txBox="1"/>
          <p:nvPr userDrawn="1"/>
        </p:nvSpPr>
        <p:spPr>
          <a:xfrm>
            <a:off x="535644" y="6111908"/>
            <a:ext cx="2103695" cy="330760"/>
          </a:xfrm>
          <a:prstGeom prst="rect">
            <a:avLst/>
          </a:prstGeom>
        </p:spPr>
        <p:txBody>
          <a:bodyPr vert="horz" wrap="square" lIns="0" tIns="11521" rIns="0" bIns="0" rtlCol="0">
            <a:spAutoFit/>
          </a:bodyPr>
          <a:lstStyle>
            <a:lvl1pPr algn="l" defTabSz="1007943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000" b="1" kern="1200" cap="all" baseline="0">
                <a:solidFill>
                  <a:srgbClr val="F400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5000"/>
              </a:lnSpc>
              <a:spcBef>
                <a:spcPct val="0"/>
              </a:spcBef>
            </a:pPr>
            <a:r>
              <a:rPr lang="en-AU" sz="2722" b="0" i="0">
                <a:solidFill>
                  <a:schemeClr val="bg1"/>
                </a:solidFill>
                <a:latin typeface="Neue Haas Grotesk Text Pro" panose="020B0504020202020204" pitchFamily="34" charset="77"/>
              </a:rPr>
              <a:t>TASTING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1E09F4-7558-25BA-F68E-D3CF62E7383E}"/>
              </a:ext>
            </a:extLst>
          </p:cNvPr>
          <p:cNvSpPr txBox="1"/>
          <p:nvPr userDrawn="1"/>
        </p:nvSpPr>
        <p:spPr>
          <a:xfrm>
            <a:off x="1243391" y="5448116"/>
            <a:ext cx="2738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i="0">
                <a:solidFill>
                  <a:schemeClr val="bg2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TASTING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15A3BF27-D1A8-E18A-79B3-53F2BFAE9EBD}"/>
              </a:ext>
            </a:extLst>
          </p:cNvPr>
          <p:cNvSpPr/>
          <p:nvPr userDrawn="1"/>
        </p:nvSpPr>
        <p:spPr>
          <a:xfrm rot="5400000" flipH="1">
            <a:off x="-2941519" y="2905793"/>
            <a:ext cx="6884880" cy="1046413"/>
          </a:xfrm>
          <a:custGeom>
            <a:avLst/>
            <a:gdLst>
              <a:gd name="connsiteX0" fmla="*/ 12240 w 10692940"/>
              <a:gd name="connsiteY0" fmla="*/ 46235 h 1079748"/>
              <a:gd name="connsiteX1" fmla="*/ 0 w 10692940"/>
              <a:gd name="connsiteY1" fmla="*/ 1079748 h 1079748"/>
              <a:gd name="connsiteX2" fmla="*/ 10670641 w 10692940"/>
              <a:gd name="connsiteY2" fmla="*/ 1057284 h 1079748"/>
              <a:gd name="connsiteX3" fmla="*/ 10692940 w 10692940"/>
              <a:gd name="connsiteY3" fmla="*/ 603963 h 1079748"/>
              <a:gd name="connsiteX4" fmla="*/ 5788282 w 10692940"/>
              <a:gd name="connsiteY4" fmla="*/ 498721 h 1079748"/>
              <a:gd name="connsiteX5" fmla="*/ 12240 w 10692940"/>
              <a:gd name="connsiteY5" fmla="*/ 46235 h 1079748"/>
              <a:gd name="connsiteX6" fmla="*/ 0 w 10712605"/>
              <a:gd name="connsiteY6" fmla="*/ 99484 h 1043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92940" h="1079748">
                <a:moveTo>
                  <a:pt x="12240" y="46235"/>
                </a:moveTo>
                <a:lnTo>
                  <a:pt x="0" y="1079748"/>
                </a:lnTo>
                <a:lnTo>
                  <a:pt x="10670641" y="1057284"/>
                </a:lnTo>
                <a:lnTo>
                  <a:pt x="10692940" y="603963"/>
                </a:lnTo>
                <a:cubicBezTo>
                  <a:pt x="10120510" y="688217"/>
                  <a:pt x="7656910" y="816366"/>
                  <a:pt x="5788282" y="498721"/>
                </a:cubicBezTo>
                <a:cubicBezTo>
                  <a:pt x="3919654" y="181076"/>
                  <a:pt x="2316450" y="-117243"/>
                  <a:pt x="12240" y="46235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79" b="0" i="0">
              <a:latin typeface="Neue Haas Grotesk Text Pro" panose="020B0504020202020204" pitchFamily="34" charset="77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68F5E33-F5F2-1765-B4DF-BBE89D010E4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76029" y="515358"/>
            <a:ext cx="1936405" cy="635073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A9EE3C19-6C15-B2A0-3B9B-32569231895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68241" y="6000910"/>
            <a:ext cx="1244193" cy="488790"/>
          </a:xfrm>
          <a:prstGeom prst="rect">
            <a:avLst/>
          </a:prstGeom>
        </p:spPr>
      </p:pic>
      <p:sp>
        <p:nvSpPr>
          <p:cNvPr id="7" name="Holder 2">
            <a:extLst>
              <a:ext uri="{FF2B5EF4-FFF2-40B4-BE49-F238E27FC236}">
                <a16:creationId xmlns:a16="http://schemas.microsoft.com/office/drawing/2014/main" id="{AD885E53-C41B-F11B-B131-8EDF072CFD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74720" y="515357"/>
            <a:ext cx="6226704" cy="1042381"/>
          </a:xfrm>
        </p:spPr>
        <p:txBody>
          <a:bodyPr lIns="0" tIns="0" rIns="0" bIns="0" anchor="t" anchorCtr="0"/>
          <a:lstStyle>
            <a:lvl1pPr>
              <a:lnSpc>
                <a:spcPct val="100000"/>
              </a:lnSpc>
              <a:defRPr sz="2177" b="0" i="0" cap="none" baseline="0">
                <a:solidFill>
                  <a:schemeClr val="accent2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defRPr>
            </a:lvl1pPr>
          </a:lstStyle>
          <a:p>
            <a:r>
              <a:rPr lang="en-AU"/>
              <a:t>Click to add wine name</a:t>
            </a:r>
          </a:p>
        </p:txBody>
      </p:sp>
      <p:sp>
        <p:nvSpPr>
          <p:cNvPr id="8" name="Holder 3">
            <a:extLst>
              <a:ext uri="{FF2B5EF4-FFF2-40B4-BE49-F238E27FC236}">
                <a16:creationId xmlns:a16="http://schemas.microsoft.com/office/drawing/2014/main" id="{351102E3-2CC2-21FF-A51A-EB3EF6E69F9B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3474720" y="1480192"/>
            <a:ext cx="6226704" cy="246221"/>
          </a:xfrm>
        </p:spPr>
        <p:txBody>
          <a:bodyPr lIns="0" tIns="0" rIns="0" bIns="0"/>
          <a:lstStyle>
            <a:lvl1pPr marL="0" indent="0">
              <a:buNone/>
              <a:defRPr sz="1634" b="0" i="0">
                <a:solidFill>
                  <a:schemeClr val="tx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defRPr>
            </a:lvl1pPr>
          </a:lstStyle>
          <a:p>
            <a:r>
              <a:rPr lang="en-AU"/>
              <a:t>Click to add location</a:t>
            </a:r>
          </a:p>
        </p:txBody>
      </p:sp>
      <p:sp>
        <p:nvSpPr>
          <p:cNvPr id="9" name="Holder 3">
            <a:extLst>
              <a:ext uri="{FF2B5EF4-FFF2-40B4-BE49-F238E27FC236}">
                <a16:creationId xmlns:a16="http://schemas.microsoft.com/office/drawing/2014/main" id="{8D47485D-2ECB-6F8E-DCF4-3A1A422E143E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3474722" y="2084832"/>
            <a:ext cx="6226704" cy="4434500"/>
          </a:xfrm>
        </p:spPr>
        <p:txBody>
          <a:bodyPr lIns="0" tIns="0" rIns="0" bIns="0"/>
          <a:lstStyle>
            <a:lvl1pPr marL="0" indent="0">
              <a:buNone/>
              <a:defRPr sz="1452" b="0" i="0">
                <a:solidFill>
                  <a:schemeClr val="tx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defRPr>
            </a:lvl1pPr>
          </a:lstStyle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2393634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sting Co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D8AA01C7-FC11-4894-9BC5-76ECB5904818}"/>
              </a:ext>
            </a:extLst>
          </p:cNvPr>
          <p:cNvSpPr txBox="1"/>
          <p:nvPr userDrawn="1"/>
        </p:nvSpPr>
        <p:spPr>
          <a:xfrm>
            <a:off x="535644" y="6111908"/>
            <a:ext cx="2103695" cy="330760"/>
          </a:xfrm>
          <a:prstGeom prst="rect">
            <a:avLst/>
          </a:prstGeom>
        </p:spPr>
        <p:txBody>
          <a:bodyPr vert="horz" wrap="square" lIns="0" tIns="11521" rIns="0" bIns="0" rtlCol="0">
            <a:spAutoFit/>
          </a:bodyPr>
          <a:lstStyle>
            <a:lvl1pPr algn="l" defTabSz="1007943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000" b="1" kern="1200" cap="all" baseline="0">
                <a:solidFill>
                  <a:srgbClr val="F400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5000"/>
              </a:lnSpc>
              <a:spcBef>
                <a:spcPct val="0"/>
              </a:spcBef>
            </a:pPr>
            <a:r>
              <a:rPr lang="en-AU" sz="2722" b="0" i="0">
                <a:solidFill>
                  <a:schemeClr val="bg1"/>
                </a:solidFill>
                <a:latin typeface="Inter Display" panose="02000503000000020004" pitchFamily="2" charset="0"/>
              </a:rPr>
              <a:t>TASTING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1E09F4-7558-25BA-F68E-D3CF62E7383E}"/>
              </a:ext>
            </a:extLst>
          </p:cNvPr>
          <p:cNvSpPr txBox="1"/>
          <p:nvPr userDrawn="1"/>
        </p:nvSpPr>
        <p:spPr>
          <a:xfrm>
            <a:off x="1243391" y="5448116"/>
            <a:ext cx="2738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i="0">
                <a:solidFill>
                  <a:schemeClr val="accent5"/>
                </a:solidFill>
                <a:latin typeface="+mj-lt"/>
                <a:ea typeface="Inter Display" panose="02000503000000020004" pitchFamily="2" charset="0"/>
                <a:cs typeface="Inter Display" panose="02000503000000020004" pitchFamily="2" charset="0"/>
              </a:rPr>
              <a:t>TASTING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15A3BF27-D1A8-E18A-79B3-53F2BFAE9EBD}"/>
              </a:ext>
            </a:extLst>
          </p:cNvPr>
          <p:cNvSpPr/>
          <p:nvPr userDrawn="1"/>
        </p:nvSpPr>
        <p:spPr>
          <a:xfrm rot="5400000" flipH="1">
            <a:off x="-2941519" y="2905793"/>
            <a:ext cx="6884880" cy="1046413"/>
          </a:xfrm>
          <a:custGeom>
            <a:avLst/>
            <a:gdLst>
              <a:gd name="connsiteX0" fmla="*/ 12240 w 10692940"/>
              <a:gd name="connsiteY0" fmla="*/ 46235 h 1079748"/>
              <a:gd name="connsiteX1" fmla="*/ 0 w 10692940"/>
              <a:gd name="connsiteY1" fmla="*/ 1079748 h 1079748"/>
              <a:gd name="connsiteX2" fmla="*/ 10670641 w 10692940"/>
              <a:gd name="connsiteY2" fmla="*/ 1057284 h 1079748"/>
              <a:gd name="connsiteX3" fmla="*/ 10692940 w 10692940"/>
              <a:gd name="connsiteY3" fmla="*/ 603963 h 1079748"/>
              <a:gd name="connsiteX4" fmla="*/ 5788282 w 10692940"/>
              <a:gd name="connsiteY4" fmla="*/ 498721 h 1079748"/>
              <a:gd name="connsiteX5" fmla="*/ 12240 w 10692940"/>
              <a:gd name="connsiteY5" fmla="*/ 46235 h 1079748"/>
              <a:gd name="connsiteX6" fmla="*/ 0 w 10712605"/>
              <a:gd name="connsiteY6" fmla="*/ 99484 h 1043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92940" h="1079748">
                <a:moveTo>
                  <a:pt x="12240" y="46235"/>
                </a:moveTo>
                <a:lnTo>
                  <a:pt x="0" y="1079748"/>
                </a:lnTo>
                <a:lnTo>
                  <a:pt x="10670641" y="1057284"/>
                </a:lnTo>
                <a:lnTo>
                  <a:pt x="10692940" y="603963"/>
                </a:lnTo>
                <a:cubicBezTo>
                  <a:pt x="10120510" y="688217"/>
                  <a:pt x="7656910" y="816366"/>
                  <a:pt x="5788282" y="498721"/>
                </a:cubicBezTo>
                <a:cubicBezTo>
                  <a:pt x="3919654" y="181076"/>
                  <a:pt x="2316450" y="-117243"/>
                  <a:pt x="12240" y="4623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79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68F5E33-F5F2-1765-B4DF-BBE89D010E4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76029" y="515358"/>
            <a:ext cx="1936405" cy="635073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A9EE3C19-6C15-B2A0-3B9B-32569231895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68241" y="6000910"/>
            <a:ext cx="1244193" cy="488790"/>
          </a:xfrm>
          <a:prstGeom prst="rect">
            <a:avLst/>
          </a:prstGeom>
        </p:spPr>
      </p:pic>
      <p:sp>
        <p:nvSpPr>
          <p:cNvPr id="7" name="Holder 2">
            <a:extLst>
              <a:ext uri="{FF2B5EF4-FFF2-40B4-BE49-F238E27FC236}">
                <a16:creationId xmlns:a16="http://schemas.microsoft.com/office/drawing/2014/main" id="{AD885E53-C41B-F11B-B131-8EDF072CFD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74720" y="515357"/>
            <a:ext cx="6226704" cy="1042381"/>
          </a:xfrm>
        </p:spPr>
        <p:txBody>
          <a:bodyPr lIns="0" tIns="0" rIns="0" bIns="0" anchor="t" anchorCtr="0"/>
          <a:lstStyle>
            <a:lvl1pPr>
              <a:lnSpc>
                <a:spcPct val="100000"/>
              </a:lnSpc>
              <a:defRPr sz="2177" b="0" i="0" cap="none" baseline="0">
                <a:solidFill>
                  <a:schemeClr val="accent1"/>
                </a:solidFill>
                <a:latin typeface="+mj-lt"/>
                <a:ea typeface="Inter Display" panose="02000503000000020004" pitchFamily="2" charset="0"/>
                <a:cs typeface="Inter Display" panose="02000503000000020004" pitchFamily="2" charset="0"/>
              </a:defRPr>
            </a:lvl1pPr>
          </a:lstStyle>
          <a:p>
            <a:r>
              <a:rPr lang="en-AU"/>
              <a:t>Click to add wine name</a:t>
            </a:r>
          </a:p>
        </p:txBody>
      </p:sp>
      <p:sp>
        <p:nvSpPr>
          <p:cNvPr id="8" name="Holder 3">
            <a:extLst>
              <a:ext uri="{FF2B5EF4-FFF2-40B4-BE49-F238E27FC236}">
                <a16:creationId xmlns:a16="http://schemas.microsoft.com/office/drawing/2014/main" id="{351102E3-2CC2-21FF-A51A-EB3EF6E69F9B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3474720" y="1480192"/>
            <a:ext cx="6226704" cy="246221"/>
          </a:xfrm>
        </p:spPr>
        <p:txBody>
          <a:bodyPr lIns="0" tIns="0" rIns="0" bIns="0"/>
          <a:lstStyle>
            <a:lvl1pPr marL="0" indent="0">
              <a:buNone/>
              <a:defRPr sz="1634" b="0" i="0">
                <a:solidFill>
                  <a:schemeClr val="tx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defRPr>
            </a:lvl1pPr>
          </a:lstStyle>
          <a:p>
            <a:r>
              <a:rPr lang="en-AU"/>
              <a:t>Click to add location</a:t>
            </a:r>
          </a:p>
        </p:txBody>
      </p:sp>
      <p:sp>
        <p:nvSpPr>
          <p:cNvPr id="9" name="Holder 3">
            <a:extLst>
              <a:ext uri="{FF2B5EF4-FFF2-40B4-BE49-F238E27FC236}">
                <a16:creationId xmlns:a16="http://schemas.microsoft.com/office/drawing/2014/main" id="{8D47485D-2ECB-6F8E-DCF4-3A1A422E143E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3474722" y="2084832"/>
            <a:ext cx="6226704" cy="4434500"/>
          </a:xfrm>
        </p:spPr>
        <p:txBody>
          <a:bodyPr lIns="0" tIns="0" rIns="0" bIns="0"/>
          <a:lstStyle>
            <a:lvl1pPr marL="0" indent="0">
              <a:buNone/>
              <a:defRPr sz="1452" b="0" i="0">
                <a:solidFill>
                  <a:schemeClr val="tx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defRPr>
            </a:lvl1pPr>
          </a:lstStyle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9322784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710B8-9164-41B4-8DAE-ED192B72A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" y="909503"/>
            <a:ext cx="6158452" cy="1325562"/>
          </a:xfrm>
        </p:spPr>
        <p:txBody>
          <a:bodyPr/>
          <a:lstStyle>
            <a:lvl1pPr>
              <a:defRPr b="0" i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7D96D8-D0DE-455F-8473-3B88D86D160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42725" y="976423"/>
            <a:ext cx="4105121" cy="5495616"/>
          </a:xfrm>
        </p:spPr>
        <p:txBody>
          <a:bodyPr/>
          <a:lstStyle>
            <a:lvl1pPr marL="0" indent="0">
              <a:buClr>
                <a:schemeClr val="accent1"/>
              </a:buClr>
              <a:buNone/>
              <a:defRPr b="0" i="0"/>
            </a:lvl1pPr>
            <a:lvl2pPr marL="163304" indent="0">
              <a:buNone/>
              <a:defRPr b="0" i="0"/>
            </a:lvl2pPr>
            <a:lvl3pPr marL="326609" indent="0">
              <a:buNone/>
              <a:defRPr b="0" i="0"/>
            </a:lvl3pPr>
            <a:lvl4pPr marL="489913" indent="0">
              <a:buNone/>
              <a:defRPr b="0" i="0"/>
            </a:lvl4pPr>
            <a:lvl5pPr marL="653218" indent="0">
              <a:buNone/>
              <a:defRPr b="0" i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30166862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DCCE697-4019-BB04-2E3D-B591954C0E92}"/>
              </a:ext>
            </a:extLst>
          </p:cNvPr>
          <p:cNvCxnSpPr/>
          <p:nvPr userDrawn="1"/>
        </p:nvCxnSpPr>
        <p:spPr>
          <a:xfrm>
            <a:off x="1635760" y="3429000"/>
            <a:ext cx="10556240" cy="0"/>
          </a:xfrm>
          <a:prstGeom prst="line">
            <a:avLst/>
          </a:prstGeom>
          <a:ln w="1270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1">
            <a:extLst>
              <a:ext uri="{FF2B5EF4-FFF2-40B4-BE49-F238E27FC236}">
                <a16:creationId xmlns:a16="http://schemas.microsoft.com/office/drawing/2014/main" id="{43F944C6-6AE1-9AF4-451B-08D094D1A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5760" y="3780025"/>
            <a:ext cx="4105121" cy="1325562"/>
          </a:xfrm>
        </p:spPr>
        <p:txBody>
          <a:bodyPr/>
          <a:lstStyle>
            <a:lvl1pPr>
              <a:defRPr sz="2400" b="0" i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F0E45908-0F8D-56C9-5500-3F35A651C8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35760" y="4442806"/>
            <a:ext cx="4105121" cy="1461301"/>
          </a:xfrm>
        </p:spPr>
        <p:txBody>
          <a:bodyPr/>
          <a:lstStyle>
            <a:lvl1pPr marL="0" indent="0">
              <a:buClr>
                <a:schemeClr val="accent1"/>
              </a:buClr>
              <a:buNone/>
              <a:defRPr b="0" i="0"/>
            </a:lvl1pPr>
            <a:lvl2pPr marL="163304" indent="0">
              <a:buNone/>
              <a:defRPr b="0" i="0"/>
            </a:lvl2pPr>
            <a:lvl3pPr marL="326609" indent="0">
              <a:buNone/>
              <a:defRPr b="0" i="0"/>
            </a:lvl3pPr>
            <a:lvl4pPr marL="489913" indent="0">
              <a:buNone/>
              <a:defRPr b="0" i="0"/>
            </a:lvl4pPr>
            <a:lvl5pPr marL="653218" indent="0">
              <a:buNone/>
              <a:defRPr b="0" i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87C4ADD-0043-2691-F0F9-61E2A9C9E55B}"/>
              </a:ext>
            </a:extLst>
          </p:cNvPr>
          <p:cNvSpPr/>
          <p:nvPr userDrawn="1"/>
        </p:nvSpPr>
        <p:spPr>
          <a:xfrm>
            <a:off x="1455760" y="3241930"/>
            <a:ext cx="360000" cy="360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Neue Haas Grotesk Text Pro" panose="020B0504020202020204" pitchFamily="34" charset="77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B4AC40A-15C3-618A-87BF-95DE760CCE3E}"/>
              </a:ext>
            </a:extLst>
          </p:cNvPr>
          <p:cNvSpPr/>
          <p:nvPr userDrawn="1"/>
        </p:nvSpPr>
        <p:spPr>
          <a:xfrm>
            <a:off x="5564773" y="3241930"/>
            <a:ext cx="360000" cy="360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Neue Haas Grotesk Text Pro" panose="020B0504020202020204" pitchFamily="34" charset="77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F6F7BB9-9DEF-7131-D02D-4E4EE44CC42D}"/>
              </a:ext>
            </a:extLst>
          </p:cNvPr>
          <p:cNvSpPr/>
          <p:nvPr userDrawn="1"/>
        </p:nvSpPr>
        <p:spPr>
          <a:xfrm>
            <a:off x="9500166" y="3241930"/>
            <a:ext cx="360000" cy="360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Neue Haas Grotesk Text Pro" panose="020B0504020202020204" pitchFamily="34" charset="77"/>
            </a:endParaRP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8945C62-1796-2F24-FF4B-EE658021C83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07988" y="0"/>
            <a:ext cx="3943350" cy="280035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445684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0181151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 lef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C5F3AFB2-35B5-45EA-ADB7-99809B7977D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22683" y="388842"/>
            <a:ext cx="6169315" cy="6083199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b="0" i="0"/>
            </a:lvl1pPr>
          </a:lstStyle>
          <a:p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D710B8-9164-41B4-8DAE-ED192B72A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175" y="800033"/>
            <a:ext cx="5402508" cy="1325562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4519159-7F80-4556-B96A-D53ECE5423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0175" y="2564956"/>
            <a:ext cx="5159227" cy="4321159"/>
          </a:xfrm>
        </p:spPr>
        <p:txBody>
          <a:bodyPr/>
          <a:lstStyle>
            <a:lvl1pPr marL="0" indent="0">
              <a:buNone/>
              <a:defRPr b="0" i="0">
                <a:solidFill>
                  <a:schemeClr val="bg1"/>
                </a:solidFill>
              </a:defRPr>
            </a:lvl1pPr>
            <a:lvl2pPr marL="163304" indent="0">
              <a:buNone/>
              <a:defRPr b="0" i="0">
                <a:solidFill>
                  <a:schemeClr val="bg1"/>
                </a:solidFill>
              </a:defRPr>
            </a:lvl2pPr>
            <a:lvl3pPr marL="326609" indent="0">
              <a:buNone/>
              <a:defRPr b="0" i="0">
                <a:solidFill>
                  <a:schemeClr val="bg1"/>
                </a:solidFill>
              </a:defRPr>
            </a:lvl3pPr>
            <a:lvl4pPr marL="489913" indent="0">
              <a:buNone/>
              <a:defRPr b="0" i="0">
                <a:solidFill>
                  <a:schemeClr val="bg1"/>
                </a:solidFill>
              </a:defRPr>
            </a:lvl4pPr>
            <a:lvl5pPr marL="653218" indent="0">
              <a:buNone/>
              <a:defRPr b="0" i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2293846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0B58A3-E193-4684-ABCE-DF0A8B6CD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6" y="365126"/>
            <a:ext cx="11371189" cy="132556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F38D3A-1279-4066-93F5-53800A7962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0406" y="1825625"/>
            <a:ext cx="11371189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EA2CD7-A72C-495B-9228-0E077D24D9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10405" y="6356352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6" b="0" i="0">
                <a:solidFill>
                  <a:schemeClr val="tx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defRPr>
            </a:lvl1pPr>
          </a:lstStyle>
          <a:p>
            <a:fld id="{42169B3B-8761-4204-AA5A-11BC84B55C93}" type="datetimeFigureOut">
              <a:rPr lang="en-AU" smtClean="0"/>
              <a:pPr/>
              <a:t>21/09/2026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D43B1A-E254-4E8E-8D77-9053126860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906" b="0" i="0">
                <a:solidFill>
                  <a:schemeClr val="tx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66D85B-9034-49C5-A86E-714985BCC2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38394" y="6356352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6" b="0" i="0">
                <a:solidFill>
                  <a:schemeClr val="tx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defRPr>
            </a:lvl1pPr>
          </a:lstStyle>
          <a:p>
            <a:fld id="{E6316B6A-336A-44FF-82DA-A4D1594FA055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01075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56" r:id="rId3"/>
    <p:sldLayoutId id="2147483664" r:id="rId4"/>
    <p:sldLayoutId id="2147483660" r:id="rId5"/>
    <p:sldLayoutId id="2147483659" r:id="rId6"/>
    <p:sldLayoutId id="2147483666" r:id="rId7"/>
    <p:sldLayoutId id="2147483657" r:id="rId8"/>
    <p:sldLayoutId id="2147483655" r:id="rId9"/>
    <p:sldLayoutId id="2147483663" r:id="rId10"/>
    <p:sldLayoutId id="2147483665" r:id="rId11"/>
  </p:sldLayoutIdLst>
  <p:transition/>
  <p:txStyles>
    <p:titleStyle>
      <a:lvl1pPr algn="l" defTabSz="914453" rtl="0" eaLnBrk="1" latinLnBrk="0" hangingPunct="1">
        <a:lnSpc>
          <a:spcPct val="80000"/>
        </a:lnSpc>
        <a:spcBef>
          <a:spcPct val="0"/>
        </a:spcBef>
        <a:buNone/>
        <a:defRPr sz="5443" b="0" i="0" kern="1200" cap="all" baseline="0">
          <a:solidFill>
            <a:schemeClr val="accent4"/>
          </a:solidFill>
          <a:latin typeface="Neue Haas Grotesk Text Pro" panose="020B0504020202020204" pitchFamily="34" charset="77"/>
          <a:ea typeface="Inter Display" panose="02000503000000020004" pitchFamily="2" charset="0"/>
          <a:cs typeface="Inter Display" panose="02000503000000020004" pitchFamily="2" charset="0"/>
        </a:defRPr>
      </a:lvl1pPr>
    </p:titleStyle>
    <p:bodyStyle>
      <a:lvl1pPr marL="259245" indent="-259245" algn="l" defTabSz="914453" rtl="0" eaLnBrk="1" latinLnBrk="0" hangingPunct="1">
        <a:lnSpc>
          <a:spcPct val="100000"/>
        </a:lnSpc>
        <a:spcBef>
          <a:spcPts val="544"/>
        </a:spcBef>
        <a:buClr>
          <a:schemeClr val="accent4"/>
        </a:buClr>
        <a:buFont typeface="Arial" panose="020B0604020202020204" pitchFamily="34" charset="0"/>
        <a:buChar char="•"/>
        <a:defRPr sz="1634" b="0" i="0" kern="1200">
          <a:solidFill>
            <a:schemeClr val="tx1"/>
          </a:solidFill>
          <a:latin typeface="Neue Haas Grotesk Text Pro" panose="020B0504020202020204" pitchFamily="34" charset="77"/>
          <a:ea typeface="Inter Display" panose="02000503000000020004" pitchFamily="2" charset="0"/>
          <a:cs typeface="Inter Display" panose="02000503000000020004" pitchFamily="2" charset="0"/>
        </a:defRPr>
      </a:lvl1pPr>
      <a:lvl2pPr marL="422550" indent="-259245" algn="l" defTabSz="914453" rtl="0" eaLnBrk="1" latinLnBrk="0" hangingPunct="1">
        <a:lnSpc>
          <a:spcPct val="100000"/>
        </a:lnSpc>
        <a:spcBef>
          <a:spcPct val="0"/>
        </a:spcBef>
        <a:buClrTx/>
        <a:buFont typeface="Arial" panose="020B0604020202020204" pitchFamily="34" charset="0"/>
        <a:buChar char="•"/>
        <a:defRPr sz="1634" b="0" i="0" kern="1200">
          <a:solidFill>
            <a:schemeClr val="tx1"/>
          </a:solidFill>
          <a:latin typeface="Neue Haas Grotesk Text Pro" panose="020B0504020202020204" pitchFamily="34" charset="77"/>
          <a:ea typeface="Inter Display" panose="02000503000000020004" pitchFamily="2" charset="0"/>
          <a:cs typeface="Inter Display" panose="02000503000000020004" pitchFamily="2" charset="0"/>
        </a:defRPr>
      </a:lvl2pPr>
      <a:lvl3pPr marL="585854" indent="-259245" algn="l" defTabSz="914453" rtl="0" eaLnBrk="1" latinLnBrk="0" hangingPunct="1">
        <a:lnSpc>
          <a:spcPct val="100000"/>
        </a:lnSpc>
        <a:spcBef>
          <a:spcPct val="0"/>
        </a:spcBef>
        <a:buClrTx/>
        <a:buFont typeface="Arial" panose="020B0604020202020204" pitchFamily="34" charset="0"/>
        <a:buChar char="•"/>
        <a:defRPr sz="1634" b="0" i="0" kern="1200">
          <a:solidFill>
            <a:schemeClr val="tx1"/>
          </a:solidFill>
          <a:latin typeface="Neue Haas Grotesk Text Pro" panose="020B0504020202020204" pitchFamily="34" charset="77"/>
          <a:ea typeface="Inter Display" panose="02000503000000020004" pitchFamily="2" charset="0"/>
          <a:cs typeface="Inter Display" panose="02000503000000020004" pitchFamily="2" charset="0"/>
        </a:defRPr>
      </a:lvl3pPr>
      <a:lvl4pPr marL="749159" indent="-259245" algn="l" defTabSz="914453" rtl="0" eaLnBrk="1" latinLnBrk="0" hangingPunct="1">
        <a:lnSpc>
          <a:spcPct val="100000"/>
        </a:lnSpc>
        <a:spcBef>
          <a:spcPct val="0"/>
        </a:spcBef>
        <a:buClrTx/>
        <a:buFont typeface="Arial" panose="020B0604020202020204" pitchFamily="34" charset="0"/>
        <a:buChar char="•"/>
        <a:defRPr sz="1634" b="0" i="0" kern="1200">
          <a:solidFill>
            <a:schemeClr val="tx1"/>
          </a:solidFill>
          <a:latin typeface="Neue Haas Grotesk Text Pro" panose="020B0504020202020204" pitchFamily="34" charset="77"/>
          <a:ea typeface="Inter Display" panose="02000503000000020004" pitchFamily="2" charset="0"/>
          <a:cs typeface="Inter Display" panose="02000503000000020004" pitchFamily="2" charset="0"/>
        </a:defRPr>
      </a:lvl4pPr>
      <a:lvl5pPr marL="912464" indent="-259245" algn="l" defTabSz="914453" rtl="0" eaLnBrk="1" latinLnBrk="0" hangingPunct="1">
        <a:lnSpc>
          <a:spcPct val="100000"/>
        </a:lnSpc>
        <a:spcBef>
          <a:spcPct val="0"/>
        </a:spcBef>
        <a:buClrTx/>
        <a:buFont typeface="Arial" panose="020B0604020202020204" pitchFamily="34" charset="0"/>
        <a:buChar char="•"/>
        <a:defRPr sz="1634" b="0" i="0" kern="1200">
          <a:solidFill>
            <a:schemeClr val="tx1"/>
          </a:solidFill>
          <a:latin typeface="Neue Haas Grotesk Text Pro" panose="020B0504020202020204" pitchFamily="34" charset="77"/>
          <a:ea typeface="Inter Display" panose="02000503000000020004" pitchFamily="2" charset="0"/>
          <a:cs typeface="Inter Display" panose="02000503000000020004" pitchFamily="2" charset="0"/>
        </a:defRPr>
      </a:lvl5pPr>
      <a:lvl6pPr marL="2514748" indent="-228613" algn="l" defTabSz="91445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74" indent="-228613" algn="l" defTabSz="91445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201" indent="-228613" algn="l" defTabSz="91445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427" indent="-228613" algn="l" defTabSz="91445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8" algn="l" defTabSz="9144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53" algn="l" defTabSz="9144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81" algn="l" defTabSz="9144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07" algn="l" defTabSz="9144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33" algn="l" defTabSz="9144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60" algn="l" defTabSz="9144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87" algn="l" defTabSz="9144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814" algn="l" defTabSz="9144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2" userDrawn="1">
          <p15:clr>
            <a:srgbClr val="F26B43"/>
          </p15:clr>
        </p15:guide>
        <p15:guide id="2" pos="25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6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9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9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 descr="A person holding a bunch of grapes&#10;&#10;Description automatically generated">
            <a:extLst>
              <a:ext uri="{FF2B5EF4-FFF2-40B4-BE49-F238E27FC236}">
                <a16:creationId xmlns:a16="http://schemas.microsoft.com/office/drawing/2014/main" id="{00A04102-C93B-CD24-0A55-BC37F98C520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666" b="17042"/>
          <a:stretch>
            <a:fillRect/>
          </a:stretch>
        </p:blipFill>
        <p:spPr>
          <a:xfrm>
            <a:off x="658813" y="2595563"/>
            <a:ext cx="10975975" cy="4262437"/>
          </a:xfr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1D4A70-6CA2-23A1-1A5A-497FD63075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3733" y="1582597"/>
            <a:ext cx="7910996" cy="990300"/>
          </a:xfrm>
        </p:spPr>
        <p:txBody>
          <a:bodyPr/>
          <a:lstStyle/>
          <a:p>
            <a:r>
              <a:rPr lang="en-US" sz="6000" dirty="0">
                <a:solidFill>
                  <a:schemeClr val="accent1"/>
                </a:solidFill>
              </a:rPr>
              <a:t>FUNDAMENTOS</a:t>
            </a: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9197825A-32B7-42D4-B689-D7C33765AE97}"/>
              </a:ext>
            </a:extLst>
          </p:cNvPr>
          <p:cNvSpPr txBox="1"/>
          <p:nvPr/>
        </p:nvSpPr>
        <p:spPr>
          <a:xfrm>
            <a:off x="1225818" y="2385046"/>
            <a:ext cx="9198790" cy="647913"/>
          </a:xfrm>
          <a:prstGeom prst="rect">
            <a:avLst/>
          </a:prstGeom>
        </p:spPr>
        <p:txBody>
          <a:bodyPr vert="horz" wrap="none" lIns="0" tIns="11521" rIns="0" bIns="0" rtlCol="0">
            <a:noAutofit/>
          </a:bodyPr>
          <a:lstStyle/>
          <a:p>
            <a:pPr>
              <a:lnSpc>
                <a:spcPct val="90000"/>
              </a:lnSpc>
              <a:tabLst>
                <a:tab pos="1657444" algn="l"/>
                <a:tab pos="2477814" algn="l"/>
                <a:tab pos="3004948" algn="l"/>
                <a:tab pos="3746966" algn="l"/>
                <a:tab pos="5342193" algn="l"/>
                <a:tab pos="6106104" algn="l"/>
              </a:tabLst>
            </a:pPr>
            <a:endParaRPr lang="en-US" sz="5534" spc="181">
              <a:latin typeface="Neue Haas Grotesk Text Pro" panose="020B0504020202020204" pitchFamily="34" charset="77"/>
              <a:cs typeface="Hellix"/>
            </a:endParaRP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7A05B93F-9F39-A34D-5709-D939A123967A}"/>
              </a:ext>
            </a:extLst>
          </p:cNvPr>
          <p:cNvSpPr/>
          <p:nvPr/>
        </p:nvSpPr>
        <p:spPr>
          <a:xfrm>
            <a:off x="0" y="5867700"/>
            <a:ext cx="12271248" cy="990300"/>
          </a:xfrm>
          <a:custGeom>
            <a:avLst/>
            <a:gdLst>
              <a:gd name="connsiteX0" fmla="*/ 0 w 10720039"/>
              <a:gd name="connsiteY0" fmla="*/ 56 h 1011101"/>
              <a:gd name="connsiteX1" fmla="*/ 7434 w 10720039"/>
              <a:gd name="connsiteY1" fmla="*/ 1011101 h 1011101"/>
              <a:gd name="connsiteX2" fmla="*/ 10697736 w 10720039"/>
              <a:gd name="connsiteY2" fmla="*/ 1011100 h 1011101"/>
              <a:gd name="connsiteX3" fmla="*/ 10720039 w 10720039"/>
              <a:gd name="connsiteY3" fmla="*/ 535314 h 1011101"/>
              <a:gd name="connsiteX4" fmla="*/ 7939669 w 10720039"/>
              <a:gd name="connsiteY4" fmla="*/ 587354 h 1011101"/>
              <a:gd name="connsiteX5" fmla="*/ 0 w 10720039"/>
              <a:gd name="connsiteY5" fmla="*/ 56 h 1011101"/>
              <a:gd name="connsiteX6" fmla="*/ 0 w 10712605"/>
              <a:gd name="connsiteY6" fmla="*/ 99484 h 1043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720039" h="1011101">
                <a:moveTo>
                  <a:pt x="0" y="56"/>
                </a:moveTo>
                <a:lnTo>
                  <a:pt x="7434" y="1011101"/>
                </a:lnTo>
                <a:lnTo>
                  <a:pt x="10697736" y="1011100"/>
                </a:lnTo>
                <a:lnTo>
                  <a:pt x="10720039" y="535314"/>
                </a:lnTo>
                <a:cubicBezTo>
                  <a:pt x="10147609" y="619568"/>
                  <a:pt x="9726342" y="676564"/>
                  <a:pt x="7939669" y="587354"/>
                </a:cubicBezTo>
                <a:cubicBezTo>
                  <a:pt x="6152996" y="498144"/>
                  <a:pt x="4143298" y="-6139"/>
                  <a:pt x="0" y="5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79">
              <a:latin typeface="Neue Haas Grotesk Text Pro" panose="020B0504020202020204" pitchFamily="34" charset="7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ABEED5C-B13D-8CF9-C654-1BD737E754D7}"/>
              </a:ext>
            </a:extLst>
          </p:cNvPr>
          <p:cNvSpPr txBox="1"/>
          <p:nvPr/>
        </p:nvSpPr>
        <p:spPr>
          <a:xfrm>
            <a:off x="6720995" y="1978929"/>
            <a:ext cx="61387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DO VINHO AUSTRALIANO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1FE4F190-255E-C201-942E-D630F646E9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368" y="6301151"/>
            <a:ext cx="2822695" cy="123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970845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green field with rows of plants&#10;&#10;Description automatically generated with medium confidence">
            <a:extLst>
              <a:ext uri="{FF2B5EF4-FFF2-40B4-BE49-F238E27FC236}">
                <a16:creationId xmlns:a16="http://schemas.microsoft.com/office/drawing/2014/main" id="{34A24D5C-A3C7-A6FB-3E71-0468B79C696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927" t="-546" r="23001" b="4077"/>
          <a:stretch>
            <a:fillRect/>
          </a:stretch>
        </p:blipFill>
        <p:spPr>
          <a:xfrm>
            <a:off x="-24296" y="-39030"/>
            <a:ext cx="6120296" cy="689703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EE1723A-80B7-9DAD-0CD2-5CE849685D79}"/>
              </a:ext>
            </a:extLst>
          </p:cNvPr>
          <p:cNvSpPr txBox="1"/>
          <p:nvPr/>
        </p:nvSpPr>
        <p:spPr>
          <a:xfrm>
            <a:off x="6545766" y="568712"/>
            <a:ext cx="5096107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600" dirty="0" err="1"/>
              <a:t>Produzido</a:t>
            </a:r>
            <a:r>
              <a:rPr lang="en-AU" sz="1600" dirty="0"/>
              <a:t> com </a:t>
            </a:r>
            <a:r>
              <a:rPr lang="en-AU" sz="1600" dirty="0" err="1"/>
              <a:t>uvas</a:t>
            </a:r>
            <a:r>
              <a:rPr lang="en-AU" sz="1600" dirty="0"/>
              <a:t> </a:t>
            </a:r>
            <a:r>
              <a:rPr lang="en-AU" sz="1600" dirty="0" err="1"/>
              <a:t>cultivadas</a:t>
            </a:r>
            <a:r>
              <a:rPr lang="en-AU" sz="1600" dirty="0"/>
              <a:t> </a:t>
            </a:r>
            <a:r>
              <a:rPr lang="en-AU" sz="1600" dirty="0" err="1"/>
              <a:t>em</a:t>
            </a:r>
            <a:r>
              <a:rPr lang="en-AU" sz="1600" dirty="0"/>
              <a:t> </a:t>
            </a:r>
            <a:r>
              <a:rPr lang="en-AU" sz="1600" dirty="0" err="1"/>
              <a:t>climas</a:t>
            </a:r>
            <a:r>
              <a:rPr lang="en-AU" sz="1600" dirty="0"/>
              <a:t> </a:t>
            </a:r>
            <a:r>
              <a:rPr lang="en-AU" sz="1600" dirty="0" err="1"/>
              <a:t>diversos</a:t>
            </a:r>
            <a:r>
              <a:rPr lang="en-AU" sz="1600" dirty="0"/>
              <a:t> e </a:t>
            </a:r>
            <a:r>
              <a:rPr lang="en-AU" sz="1600" dirty="0" err="1"/>
              <a:t>extremos</a:t>
            </a:r>
            <a:r>
              <a:rPr lang="en-AU" sz="1600" dirty="0"/>
              <a:t>, </a:t>
            </a:r>
            <a:r>
              <a:rPr lang="en-AU" sz="1600" dirty="0" err="1"/>
              <a:t>em</a:t>
            </a:r>
            <a:r>
              <a:rPr lang="en-AU" sz="1600" dirty="0"/>
              <a:t> </a:t>
            </a:r>
            <a:r>
              <a:rPr lang="en-AU" sz="1600" dirty="0" err="1"/>
              <a:t>terras</a:t>
            </a:r>
            <a:r>
              <a:rPr lang="en-AU" sz="1600" dirty="0"/>
              <a:t> </a:t>
            </a:r>
            <a:r>
              <a:rPr lang="en-AU" sz="1600" dirty="0" err="1"/>
              <a:t>moldadas</a:t>
            </a:r>
            <a:r>
              <a:rPr lang="en-AU" sz="1600" dirty="0"/>
              <a:t> </a:t>
            </a:r>
            <a:r>
              <a:rPr lang="en-AU" sz="1600" dirty="0" err="1"/>
              <a:t>por</a:t>
            </a:r>
            <a:r>
              <a:rPr lang="en-AU" sz="1600" dirty="0"/>
              <a:t> </a:t>
            </a:r>
            <a:r>
              <a:rPr lang="en-AU" sz="1600" dirty="0" err="1"/>
              <a:t>milhões</a:t>
            </a:r>
            <a:r>
              <a:rPr lang="en-AU" sz="1600" dirty="0"/>
              <a:t> de </a:t>
            </a:r>
            <a:r>
              <a:rPr lang="en-AU" sz="1600" dirty="0" err="1"/>
              <a:t>anos</a:t>
            </a:r>
            <a:r>
              <a:rPr lang="en-AU" sz="1600" dirty="0"/>
              <a:t>, </a:t>
            </a:r>
            <a:r>
              <a:rPr lang="en-AU" sz="1600" dirty="0" err="1"/>
              <a:t>cada</a:t>
            </a:r>
            <a:r>
              <a:rPr lang="en-AU" sz="1600" dirty="0"/>
              <a:t> </a:t>
            </a:r>
            <a:r>
              <a:rPr lang="en-AU" sz="1600" dirty="0" err="1"/>
              <a:t>taça</a:t>
            </a:r>
            <a:r>
              <a:rPr lang="en-AU" sz="1600" dirty="0"/>
              <a:t> de vinho </a:t>
            </a:r>
            <a:r>
              <a:rPr lang="en-AU" sz="1600" dirty="0" err="1"/>
              <a:t>australiano</a:t>
            </a:r>
            <a:r>
              <a:rPr lang="en-AU" sz="1600" dirty="0"/>
              <a:t> </a:t>
            </a:r>
            <a:r>
              <a:rPr lang="en-AU" sz="1600" dirty="0" err="1"/>
              <a:t>conta</a:t>
            </a:r>
            <a:r>
              <a:rPr lang="en-AU" sz="1600" dirty="0"/>
              <a:t> </a:t>
            </a:r>
            <a:r>
              <a:rPr lang="en-AU" sz="1600" dirty="0" err="1"/>
              <a:t>uma</a:t>
            </a:r>
            <a:r>
              <a:rPr lang="en-AU" sz="1600" dirty="0"/>
              <a:t> </a:t>
            </a:r>
            <a:r>
              <a:rPr lang="en-AU" sz="1600" dirty="0" err="1"/>
              <a:t>história</a:t>
            </a:r>
            <a:r>
              <a:rPr lang="en-AU" sz="1600" dirty="0"/>
              <a:t>.</a:t>
            </a:r>
          </a:p>
          <a:p>
            <a:endParaRPr lang="en-AU" sz="1600" dirty="0"/>
          </a:p>
          <a:p>
            <a:r>
              <a:rPr lang="en-AU" sz="1600" dirty="0"/>
              <a:t>Como </a:t>
            </a:r>
            <a:r>
              <a:rPr lang="en-AU" sz="1600" dirty="0" err="1"/>
              <a:t>os</a:t>
            </a:r>
            <a:r>
              <a:rPr lang="en-AU" sz="1600" dirty="0"/>
              <a:t> que </a:t>
            </a:r>
            <a:r>
              <a:rPr lang="en-AU" sz="1600" dirty="0" err="1"/>
              <a:t>vieram</a:t>
            </a:r>
            <a:r>
              <a:rPr lang="en-AU" sz="1600" dirty="0"/>
              <a:t> antes de </a:t>
            </a:r>
            <a:r>
              <a:rPr lang="en-AU" sz="1600" dirty="0" err="1"/>
              <a:t>nós</a:t>
            </a:r>
            <a:r>
              <a:rPr lang="en-AU" sz="1600" dirty="0"/>
              <a:t>, </a:t>
            </a:r>
            <a:r>
              <a:rPr lang="en-AU" sz="1600" dirty="0" err="1"/>
              <a:t>nossos</a:t>
            </a:r>
            <a:r>
              <a:rPr lang="en-AU" sz="1600" dirty="0"/>
              <a:t> </a:t>
            </a:r>
            <a:r>
              <a:rPr lang="en-AU" sz="1600" dirty="0" err="1"/>
              <a:t>produtores</a:t>
            </a:r>
            <a:r>
              <a:rPr lang="en-AU" sz="1600" dirty="0"/>
              <a:t> e </a:t>
            </a:r>
            <a:r>
              <a:rPr lang="en-AU" sz="1600" dirty="0" err="1"/>
              <a:t>enólogos</a:t>
            </a:r>
            <a:r>
              <a:rPr lang="en-AU" sz="1600" dirty="0"/>
              <a:t> </a:t>
            </a:r>
            <a:r>
              <a:rPr lang="en-AU" sz="1600" dirty="0" err="1"/>
              <a:t>seguem</a:t>
            </a:r>
            <a:r>
              <a:rPr lang="en-AU" sz="1600" dirty="0"/>
              <a:t> </a:t>
            </a:r>
            <a:r>
              <a:rPr lang="en-AU" sz="1600" dirty="0" err="1"/>
              <a:t>apaixonados</a:t>
            </a:r>
            <a:r>
              <a:rPr lang="en-AU" sz="1600" dirty="0"/>
              <a:t>, </a:t>
            </a:r>
            <a:r>
              <a:rPr lang="en-AU" sz="1600" dirty="0" err="1"/>
              <a:t>resilientes</a:t>
            </a:r>
            <a:r>
              <a:rPr lang="en-AU" sz="1600" dirty="0"/>
              <a:t> e </a:t>
            </a:r>
            <a:r>
              <a:rPr lang="en-AU" sz="1600" dirty="0" err="1"/>
              <a:t>criativos</a:t>
            </a:r>
            <a:r>
              <a:rPr lang="en-AU" sz="1600" dirty="0"/>
              <a:t> — sempre </a:t>
            </a:r>
            <a:r>
              <a:rPr lang="en-AU" sz="1600" dirty="0" err="1"/>
              <a:t>buscando</a:t>
            </a:r>
            <a:r>
              <a:rPr lang="en-AU" sz="1600" dirty="0"/>
              <a:t> </a:t>
            </a:r>
            <a:r>
              <a:rPr lang="en-AU" sz="1600" dirty="0" err="1"/>
              <a:t>novas</a:t>
            </a:r>
            <a:r>
              <a:rPr lang="en-AU" sz="1600" dirty="0"/>
              <a:t> </a:t>
            </a:r>
            <a:r>
              <a:rPr lang="en-AU" sz="1600" dirty="0" err="1"/>
              <a:t>maneiras</a:t>
            </a:r>
            <a:r>
              <a:rPr lang="en-AU" sz="1600" dirty="0"/>
              <a:t> de </a:t>
            </a:r>
            <a:r>
              <a:rPr lang="en-AU" sz="1600" dirty="0" err="1"/>
              <a:t>aperfeiçoar</a:t>
            </a:r>
            <a:r>
              <a:rPr lang="en-AU" sz="1600" dirty="0"/>
              <a:t> </a:t>
            </a:r>
            <a:r>
              <a:rPr lang="en-AU" sz="1600" dirty="0" err="1"/>
              <a:t>antigas</a:t>
            </a:r>
            <a:r>
              <a:rPr lang="en-AU" sz="1600" dirty="0"/>
              <a:t> </a:t>
            </a:r>
            <a:r>
              <a:rPr lang="en-AU" sz="1600" dirty="0" err="1"/>
              <a:t>técnicas</a:t>
            </a:r>
            <a:r>
              <a:rPr lang="en-AU" sz="1600" dirty="0"/>
              <a:t>. Nossa </a:t>
            </a:r>
            <a:r>
              <a:rPr lang="en-AU" sz="1600" dirty="0" err="1"/>
              <a:t>comunidade</a:t>
            </a:r>
            <a:r>
              <a:rPr lang="en-AU" sz="1600" dirty="0"/>
              <a:t> </a:t>
            </a:r>
            <a:r>
              <a:rPr lang="en-AU" sz="1600" dirty="0" err="1"/>
              <a:t>é</a:t>
            </a:r>
            <a:r>
              <a:rPr lang="en-AU" sz="1600" dirty="0"/>
              <a:t> </a:t>
            </a:r>
            <a:r>
              <a:rPr lang="en-AU" sz="1600" dirty="0" err="1"/>
              <a:t>unida</a:t>
            </a:r>
            <a:r>
              <a:rPr lang="en-AU" sz="1600" dirty="0"/>
              <a:t> </a:t>
            </a:r>
            <a:r>
              <a:rPr lang="en-AU" sz="1600" dirty="0" err="1"/>
              <a:t>pelo</a:t>
            </a:r>
            <a:r>
              <a:rPr lang="en-AU" sz="1600" dirty="0"/>
              <a:t> </a:t>
            </a:r>
            <a:r>
              <a:rPr lang="en-AU" sz="1600" dirty="0" err="1"/>
              <a:t>respeito</a:t>
            </a:r>
            <a:r>
              <a:rPr lang="en-AU" sz="1600" dirty="0"/>
              <a:t> </a:t>
            </a:r>
            <a:r>
              <a:rPr lang="en-AU" sz="1600" dirty="0" err="1"/>
              <a:t>mútuo</a:t>
            </a:r>
            <a:r>
              <a:rPr lang="en-AU" sz="1600" dirty="0"/>
              <a:t> e </a:t>
            </a:r>
            <a:r>
              <a:rPr lang="en-AU" sz="1600" dirty="0" err="1"/>
              <a:t>pelo</a:t>
            </a:r>
            <a:r>
              <a:rPr lang="en-AU" sz="1600" dirty="0"/>
              <a:t> amor </a:t>
            </a:r>
            <a:r>
              <a:rPr lang="en-AU" sz="1600" dirty="0" err="1"/>
              <a:t>em</a:t>
            </a:r>
            <a:r>
              <a:rPr lang="en-AU" sz="1600" dirty="0"/>
              <a:t> </a:t>
            </a:r>
            <a:r>
              <a:rPr lang="en-AU" sz="1600" dirty="0" err="1"/>
              <a:t>comum</a:t>
            </a:r>
            <a:r>
              <a:rPr lang="en-AU" sz="1600" dirty="0"/>
              <a:t> </a:t>
            </a:r>
            <a:r>
              <a:rPr lang="en-AU" sz="1600" dirty="0" err="1"/>
              <a:t>por</a:t>
            </a:r>
            <a:r>
              <a:rPr lang="en-AU" sz="1600" dirty="0"/>
              <a:t> </a:t>
            </a:r>
            <a:r>
              <a:rPr lang="en-AU" sz="1600" dirty="0" err="1"/>
              <a:t>criar</a:t>
            </a:r>
            <a:r>
              <a:rPr lang="en-AU" sz="1600" dirty="0"/>
              <a:t> vinhos </a:t>
            </a:r>
            <a:r>
              <a:rPr lang="en-AU" sz="1600" dirty="0" err="1"/>
              <a:t>incríveis</a:t>
            </a:r>
            <a:r>
              <a:rPr lang="en-AU" sz="1600" dirty="0"/>
              <a:t>, </a:t>
            </a:r>
            <a:r>
              <a:rPr lang="en-AU" sz="1600" dirty="0" err="1"/>
              <a:t>ao</a:t>
            </a:r>
            <a:r>
              <a:rPr lang="en-AU" sz="1600" dirty="0"/>
              <a:t> </a:t>
            </a:r>
            <a:r>
              <a:rPr lang="en-AU" sz="1600" dirty="0" err="1"/>
              <a:t>mesmo</a:t>
            </a:r>
            <a:r>
              <a:rPr lang="en-AU" sz="1600" dirty="0"/>
              <a:t> tempo </a:t>
            </a:r>
            <a:r>
              <a:rPr lang="en-AU" sz="1600" dirty="0" err="1"/>
              <a:t>em</a:t>
            </a:r>
            <a:r>
              <a:rPr lang="en-AU" sz="1600" dirty="0"/>
              <a:t> que </a:t>
            </a:r>
            <a:r>
              <a:rPr lang="en-AU" sz="1600" dirty="0" err="1"/>
              <a:t>cuidamos</a:t>
            </a:r>
            <a:r>
              <a:rPr lang="en-AU" sz="1600" dirty="0"/>
              <a:t> das </a:t>
            </a:r>
            <a:r>
              <a:rPr lang="en-AU" sz="1600" dirty="0" err="1"/>
              <a:t>maravilhas</a:t>
            </a:r>
            <a:r>
              <a:rPr lang="en-AU" sz="1600" dirty="0"/>
              <a:t> </a:t>
            </a:r>
            <a:r>
              <a:rPr lang="en-AU" sz="1600" dirty="0" err="1"/>
              <a:t>naturais</a:t>
            </a:r>
            <a:r>
              <a:rPr lang="en-AU" sz="1600" dirty="0"/>
              <a:t> para que as </a:t>
            </a:r>
            <a:r>
              <a:rPr lang="en-AU" sz="1600" dirty="0" err="1"/>
              <a:t>próximas</a:t>
            </a:r>
            <a:r>
              <a:rPr lang="en-AU" sz="1600" dirty="0"/>
              <a:t> </a:t>
            </a:r>
            <a:r>
              <a:rPr lang="en-AU" sz="1600" dirty="0" err="1"/>
              <a:t>gerações</a:t>
            </a:r>
            <a:r>
              <a:rPr lang="en-AU" sz="1600" dirty="0"/>
              <a:t> </a:t>
            </a:r>
            <a:r>
              <a:rPr lang="en-AU" sz="1600" dirty="0" err="1"/>
              <a:t>também</a:t>
            </a:r>
            <a:r>
              <a:rPr lang="en-AU" sz="1600" dirty="0"/>
              <a:t> </a:t>
            </a:r>
            <a:r>
              <a:rPr lang="en-AU" sz="1600" dirty="0" err="1"/>
              <a:t>possam</a:t>
            </a:r>
            <a:r>
              <a:rPr lang="en-AU" sz="1600" dirty="0"/>
              <a:t> </a:t>
            </a:r>
            <a:r>
              <a:rPr lang="en-AU" sz="1600" dirty="0" err="1"/>
              <a:t>aproveitar</a:t>
            </a:r>
            <a:r>
              <a:rPr lang="en-AU" sz="1600" dirty="0"/>
              <a:t>. Com um </a:t>
            </a:r>
            <a:r>
              <a:rPr lang="en-AU" sz="1600" dirty="0" err="1"/>
              <a:t>olhar</a:t>
            </a:r>
            <a:r>
              <a:rPr lang="en-AU" sz="1600" dirty="0"/>
              <a:t> </a:t>
            </a:r>
            <a:r>
              <a:rPr lang="en-AU" sz="1600" dirty="0" err="1"/>
              <a:t>moderno</a:t>
            </a:r>
            <a:r>
              <a:rPr lang="en-AU" sz="1600" dirty="0"/>
              <a:t> </a:t>
            </a:r>
            <a:r>
              <a:rPr lang="en-AU" sz="1600" dirty="0" err="1"/>
              <a:t>sobre</a:t>
            </a:r>
            <a:r>
              <a:rPr lang="en-AU" sz="1600" dirty="0"/>
              <a:t> </a:t>
            </a:r>
            <a:r>
              <a:rPr lang="en-AU" sz="1600" dirty="0" err="1"/>
              <a:t>terras</a:t>
            </a:r>
            <a:r>
              <a:rPr lang="en-AU" sz="1600" dirty="0"/>
              <a:t> </a:t>
            </a:r>
            <a:r>
              <a:rPr lang="en-AU" sz="1600" dirty="0" err="1"/>
              <a:t>ancestrais</a:t>
            </a:r>
            <a:r>
              <a:rPr lang="en-AU" sz="1600" dirty="0"/>
              <a:t>, </a:t>
            </a:r>
            <a:r>
              <a:rPr lang="en-AU" sz="1600" dirty="0" err="1"/>
              <a:t>levamos</a:t>
            </a:r>
            <a:r>
              <a:rPr lang="en-AU" sz="1600" dirty="0"/>
              <a:t> a </a:t>
            </a:r>
            <a:r>
              <a:rPr lang="en-AU" sz="1600" dirty="0" err="1"/>
              <a:t>experimentação</a:t>
            </a:r>
            <a:r>
              <a:rPr lang="en-AU" sz="1600" dirty="0"/>
              <a:t> </a:t>
            </a:r>
            <a:r>
              <a:rPr lang="en-AU" sz="1600" dirty="0" err="1"/>
              <a:t>criativa</a:t>
            </a:r>
            <a:r>
              <a:rPr lang="en-AU" sz="1600" dirty="0"/>
              <a:t> </a:t>
            </a:r>
            <a:r>
              <a:rPr lang="en-AU" sz="1600" dirty="0" err="1"/>
              <a:t>muito</a:t>
            </a:r>
            <a:r>
              <a:rPr lang="en-AU" sz="1600" dirty="0"/>
              <a:t>, </a:t>
            </a:r>
            <a:r>
              <a:rPr lang="en-AU" sz="1600" dirty="0" err="1"/>
              <a:t>muito</a:t>
            </a:r>
            <a:r>
              <a:rPr lang="en-AU" sz="1600" dirty="0"/>
              <a:t> a </a:t>
            </a:r>
            <a:r>
              <a:rPr lang="en-AU" sz="1600" dirty="0" err="1"/>
              <a:t>sério</a:t>
            </a:r>
            <a:r>
              <a:rPr lang="en-AU" sz="1600" dirty="0"/>
              <a:t>.</a:t>
            </a:r>
          </a:p>
          <a:p>
            <a:endParaRPr lang="en-AU" sz="1600" dirty="0"/>
          </a:p>
          <a:p>
            <a:r>
              <a:rPr lang="en-AU" sz="1600" dirty="0" err="1"/>
              <a:t>Então</a:t>
            </a:r>
            <a:r>
              <a:rPr lang="en-AU" sz="1600" dirty="0"/>
              <a:t>, se </a:t>
            </a:r>
            <a:r>
              <a:rPr lang="en-AU" sz="1600" dirty="0" err="1"/>
              <a:t>você</a:t>
            </a:r>
            <a:r>
              <a:rPr lang="en-AU" sz="1600" dirty="0"/>
              <a:t> </a:t>
            </a:r>
            <a:r>
              <a:rPr lang="en-AU" sz="1600" dirty="0" err="1"/>
              <a:t>está</a:t>
            </a:r>
            <a:r>
              <a:rPr lang="en-AU" sz="1600" dirty="0"/>
              <a:t> </a:t>
            </a:r>
            <a:r>
              <a:rPr lang="en-AU" sz="1600" dirty="0" err="1"/>
              <a:t>em</a:t>
            </a:r>
            <a:r>
              <a:rPr lang="en-AU" sz="1600" dirty="0"/>
              <a:t> </a:t>
            </a:r>
            <a:r>
              <a:rPr lang="en-AU" sz="1600" dirty="0" err="1"/>
              <a:t>busca</a:t>
            </a:r>
            <a:r>
              <a:rPr lang="en-AU" sz="1600" dirty="0"/>
              <a:t> de um </a:t>
            </a:r>
            <a:r>
              <a:rPr lang="en-AU" sz="1600" dirty="0" err="1"/>
              <a:t>sabor</a:t>
            </a:r>
            <a:r>
              <a:rPr lang="en-AU" sz="1600" dirty="0"/>
              <a:t> </a:t>
            </a:r>
            <a:r>
              <a:rPr lang="en-AU" sz="1600" dirty="0" err="1"/>
              <a:t>cheio</a:t>
            </a:r>
            <a:r>
              <a:rPr lang="en-AU" sz="1600" dirty="0"/>
              <a:t> de </a:t>
            </a:r>
            <a:r>
              <a:rPr lang="en-AU" sz="1600" dirty="0" err="1"/>
              <a:t>aventura</a:t>
            </a:r>
            <a:r>
              <a:rPr lang="en-AU" sz="1600" dirty="0"/>
              <a:t>, </a:t>
            </a:r>
            <a:r>
              <a:rPr lang="en-AU" sz="1600" dirty="0" err="1"/>
              <a:t>deixe</a:t>
            </a:r>
            <a:r>
              <a:rPr lang="en-AU" sz="1600" dirty="0"/>
              <a:t> o vinho </a:t>
            </a:r>
            <a:r>
              <a:rPr lang="en-AU" sz="1600" dirty="0" err="1"/>
              <a:t>australiano</a:t>
            </a:r>
            <a:r>
              <a:rPr lang="en-AU" sz="1600" dirty="0"/>
              <a:t> </a:t>
            </a:r>
            <a:r>
              <a:rPr lang="en-AU" sz="1600" dirty="0" err="1"/>
              <a:t>guiar</a:t>
            </a:r>
            <a:r>
              <a:rPr lang="en-AU" sz="1600" dirty="0"/>
              <a:t> </a:t>
            </a:r>
            <a:r>
              <a:rPr lang="en-AU" sz="1600" dirty="0" err="1"/>
              <a:t>você</a:t>
            </a:r>
            <a:r>
              <a:rPr lang="en-AU" sz="1600" dirty="0"/>
              <a:t>. </a:t>
            </a:r>
            <a:r>
              <a:rPr lang="en-AU" sz="1600" dirty="0" err="1"/>
              <a:t>Porque</a:t>
            </a:r>
            <a:r>
              <a:rPr lang="en-AU" sz="1600" dirty="0"/>
              <a:t> </a:t>
            </a:r>
            <a:r>
              <a:rPr lang="en-AU" sz="1600" dirty="0" err="1"/>
              <a:t>em</a:t>
            </a:r>
            <a:r>
              <a:rPr lang="en-AU" sz="1600" dirty="0"/>
              <a:t> </a:t>
            </a:r>
            <a:r>
              <a:rPr lang="en-AU" sz="1600" dirty="0" err="1"/>
              <a:t>cada</a:t>
            </a:r>
            <a:r>
              <a:rPr lang="en-AU" sz="1600" dirty="0"/>
              <a:t> </a:t>
            </a:r>
            <a:r>
              <a:rPr lang="en-AU" sz="1600" dirty="0" err="1"/>
              <a:t>garrafa</a:t>
            </a:r>
            <a:r>
              <a:rPr lang="en-AU" sz="1600" dirty="0"/>
              <a:t>, </a:t>
            </a:r>
            <a:r>
              <a:rPr lang="en-AU" sz="1600" dirty="0" err="1"/>
              <a:t>você</a:t>
            </a:r>
            <a:r>
              <a:rPr lang="en-AU" sz="1600" dirty="0"/>
              <a:t> </a:t>
            </a:r>
            <a:r>
              <a:rPr lang="en-AU" sz="1600" dirty="0" err="1"/>
              <a:t>vai</a:t>
            </a:r>
            <a:r>
              <a:rPr lang="en-AU" sz="1600" dirty="0"/>
              <a:t> </a:t>
            </a:r>
            <a:r>
              <a:rPr lang="en-AU" sz="1600" dirty="0" err="1"/>
              <a:t>sentir</a:t>
            </a:r>
            <a:r>
              <a:rPr lang="en-AU" sz="1600" dirty="0"/>
              <a:t> as </a:t>
            </a:r>
            <a:r>
              <a:rPr lang="en-AU" sz="1600" dirty="0" err="1"/>
              <a:t>maravilhas</a:t>
            </a:r>
            <a:r>
              <a:rPr lang="en-AU" sz="1600" dirty="0"/>
              <a:t> da </a:t>
            </a:r>
            <a:r>
              <a:rPr lang="en-AU" sz="1600" dirty="0" err="1"/>
              <a:t>Austrália</a:t>
            </a:r>
            <a:r>
              <a:rPr lang="en-AU" sz="1600" dirty="0"/>
              <a:t> — um </a:t>
            </a:r>
            <a:r>
              <a:rPr lang="en-AU" sz="1600" dirty="0" err="1"/>
              <a:t>lembrete</a:t>
            </a:r>
            <a:r>
              <a:rPr lang="en-AU" sz="1600" dirty="0"/>
              <a:t> da </a:t>
            </a:r>
            <a:r>
              <a:rPr lang="en-AU" sz="1600" dirty="0" err="1"/>
              <a:t>diversidade</a:t>
            </a:r>
            <a:r>
              <a:rPr lang="en-AU" sz="1600" dirty="0"/>
              <a:t> e do </a:t>
            </a:r>
            <a:r>
              <a:rPr lang="en-AU" sz="1600" dirty="0" err="1"/>
              <a:t>espírito</a:t>
            </a:r>
            <a:r>
              <a:rPr lang="en-AU" sz="1600" dirty="0"/>
              <a:t> </a:t>
            </a:r>
            <a:r>
              <a:rPr lang="en-AU" sz="1600" dirty="0" err="1"/>
              <a:t>aventureiro</a:t>
            </a:r>
            <a:r>
              <a:rPr lang="en-AU" sz="1600" dirty="0"/>
              <a:t> que </a:t>
            </a:r>
            <a:r>
              <a:rPr lang="en-AU" sz="1600" dirty="0" err="1"/>
              <a:t>definem</a:t>
            </a:r>
            <a:r>
              <a:rPr lang="en-AU" sz="1600" dirty="0"/>
              <a:t> </a:t>
            </a:r>
            <a:r>
              <a:rPr lang="en-AU" sz="1600" dirty="0" err="1"/>
              <a:t>nossa</a:t>
            </a:r>
            <a:r>
              <a:rPr lang="en-AU" sz="1600" dirty="0"/>
              <a:t> </a:t>
            </a:r>
            <a:r>
              <a:rPr lang="en-AU" sz="1600" dirty="0" err="1"/>
              <a:t>cultura</a:t>
            </a:r>
            <a:r>
              <a:rPr lang="en-AU" sz="1600" dirty="0"/>
              <a:t> e </a:t>
            </a:r>
            <a:r>
              <a:rPr lang="en-AU" sz="1600" dirty="0" err="1"/>
              <a:t>nosso</a:t>
            </a:r>
            <a:r>
              <a:rPr lang="en-AU" sz="1600" dirty="0"/>
              <a:t> </a:t>
            </a:r>
            <a:r>
              <a:rPr lang="en-AU" sz="1600" dirty="0" err="1"/>
              <a:t>país</a:t>
            </a:r>
            <a:r>
              <a:rPr lang="en-AU" sz="1600" dirty="0"/>
              <a:t>.</a:t>
            </a:r>
          </a:p>
        </p:txBody>
      </p:sp>
      <p:pic>
        <p:nvPicPr>
          <p:cNvPr id="16" name="Picture 15" descr="A logo with text on it&#10;&#10;Description automatically generated">
            <a:extLst>
              <a:ext uri="{FF2B5EF4-FFF2-40B4-BE49-F238E27FC236}">
                <a16:creationId xmlns:a16="http://schemas.microsoft.com/office/drawing/2014/main" id="{F1DDA9DF-FF59-04BF-7B9E-8D9F0E782C9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787" y="256477"/>
            <a:ext cx="2845554" cy="1138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888299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pouring a liquid into a bottle&#10;&#10;Description automatically generated">
            <a:extLst>
              <a:ext uri="{FF2B5EF4-FFF2-40B4-BE49-F238E27FC236}">
                <a16:creationId xmlns:a16="http://schemas.microsoft.com/office/drawing/2014/main" id="{D67225C1-E7E5-73EC-80DA-8BB7446DAA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94951" y="0"/>
            <a:ext cx="4497049" cy="6858000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4BF8402-2F9A-493F-B3F3-FF2C8A032ACB}"/>
              </a:ext>
            </a:extLst>
          </p:cNvPr>
          <p:cNvSpPr txBox="1"/>
          <p:nvPr/>
        </p:nvSpPr>
        <p:spPr>
          <a:xfrm>
            <a:off x="407989" y="2643993"/>
            <a:ext cx="4932108" cy="3986468"/>
          </a:xfrm>
          <a:prstGeom prst="rect">
            <a:avLst/>
          </a:prstGeom>
          <a:noFill/>
        </p:spPr>
        <p:txBody>
          <a:bodyPr/>
          <a:lstStyle>
            <a:lvl1pPr marL="18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816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A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Austrália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tem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um dos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cenários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de vinhos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mais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diversificados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do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mundo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, com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mais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de 100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variedades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de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uvas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diferentes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cultivadas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em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65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regiões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vinícolas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.</a:t>
            </a:r>
          </a:p>
          <a:p>
            <a:pPr>
              <a:spcBef>
                <a:spcPts val="816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A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comunidade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de vinho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australiana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é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reconhecida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pela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sua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criatividade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e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sua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vontade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de sempre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experimentar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o novo.</a:t>
            </a:r>
          </a:p>
          <a:p>
            <a:pPr>
              <a:spcBef>
                <a:spcPts val="816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/>
            </a:pP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Os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vinhos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australianos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são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uma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verdadeira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expressão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das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pessoas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que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os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produzem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e dos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mais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variados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solos e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climas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do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país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.</a:t>
            </a:r>
          </a:p>
          <a:p>
            <a:pPr>
              <a:spcBef>
                <a:spcPts val="816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A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Austrália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é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o lar de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uma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comunidade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de vinho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altamente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qualificada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,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produzindo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vinhos premium que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estão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entre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os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melhores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do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mundo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.</a:t>
            </a:r>
          </a:p>
          <a:p>
            <a:pPr>
              <a:spcBef>
                <a:spcPts val="816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/>
            </a:pPr>
            <a:endParaRPr lang="en-US" sz="1600" dirty="0" err="1">
              <a:solidFill>
                <a:prstClr val="white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47977BB0-9554-4D06-89D0-913255E34010}"/>
              </a:ext>
            </a:extLst>
          </p:cNvPr>
          <p:cNvSpPr txBox="1"/>
          <p:nvPr/>
        </p:nvSpPr>
        <p:spPr>
          <a:xfrm>
            <a:off x="407988" y="955760"/>
            <a:ext cx="6167618" cy="2473240"/>
          </a:xfrm>
          <a:prstGeom prst="rect">
            <a:avLst/>
          </a:prstGeom>
        </p:spPr>
        <p:txBody>
          <a:bodyPr vert="horz" wrap="square" lIns="0" tIns="11521" rIns="0" bIns="0" rtlCol="0">
            <a:noAutofit/>
          </a:bodyPr>
          <a:lstStyle/>
          <a:p>
            <a:pPr defTabSz="829587">
              <a:lnSpc>
                <a:spcPct val="83000"/>
              </a:lnSpc>
              <a:tabLst>
                <a:tab pos="1156236" algn="l"/>
              </a:tabLst>
              <a:defRPr/>
            </a:pPr>
            <a:r>
              <a:rPr lang="en-AU" sz="5400" dirty="0">
                <a:solidFill>
                  <a:schemeClr val="accent4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DE TERRAS INTOCADAS</a:t>
            </a:r>
          </a:p>
        </p:txBody>
      </p:sp>
      <p:sp>
        <p:nvSpPr>
          <p:cNvPr id="7" name="object 58">
            <a:extLst>
              <a:ext uri="{FF2B5EF4-FFF2-40B4-BE49-F238E27FC236}">
                <a16:creationId xmlns:a16="http://schemas.microsoft.com/office/drawing/2014/main" id="{17424451-30D4-4639-A6DE-2DB1EA146B8C}"/>
              </a:ext>
            </a:extLst>
          </p:cNvPr>
          <p:cNvSpPr txBox="1"/>
          <p:nvPr/>
        </p:nvSpPr>
        <p:spPr>
          <a:xfrm>
            <a:off x="407988" y="379277"/>
            <a:ext cx="2963830" cy="379032"/>
          </a:xfrm>
          <a:prstGeom prst="rect">
            <a:avLst/>
          </a:prstGeom>
        </p:spPr>
        <p:txBody>
          <a:bodyPr vert="horz" wrap="none" lIns="0" tIns="15554" rIns="0" bIns="0" rtlCol="0">
            <a:noAutofit/>
          </a:bodyPr>
          <a:lstStyle/>
          <a:p>
            <a:pPr defTabSz="829587">
              <a:defRPr/>
            </a:pPr>
            <a:r>
              <a:rPr lang="en-AU" sz="28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VINHOS ÚNICOS</a:t>
            </a:r>
          </a:p>
          <a:p>
            <a:pPr defTabSz="829587">
              <a:defRPr/>
            </a:pPr>
            <a:endParaRPr lang="en-AU" sz="2800" dirty="0">
              <a:solidFill>
                <a:prstClr val="white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0552445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person working in a wine factory&#10;&#10;Description automatically generated">
            <a:extLst>
              <a:ext uri="{FF2B5EF4-FFF2-40B4-BE49-F238E27FC236}">
                <a16:creationId xmlns:a16="http://schemas.microsoft.com/office/drawing/2014/main" id="{71C27A76-36CA-E518-CB8B-05E976A54C7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197" r="16197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90D5258-C014-166E-5CA8-A7EFE0B0E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9600" y="823905"/>
            <a:ext cx="6158452" cy="1325562"/>
          </a:xfrm>
        </p:spPr>
        <p:txBody>
          <a:bodyPr/>
          <a:lstStyle/>
          <a:p>
            <a:r>
              <a:rPr lang="en-US" sz="5400" dirty="0" err="1">
                <a:solidFill>
                  <a:schemeClr val="accent1"/>
                </a:solidFill>
              </a:rPr>
              <a:t>Hoje</a:t>
            </a:r>
            <a:br>
              <a:rPr lang="en-US" sz="5400" dirty="0">
                <a:solidFill>
                  <a:schemeClr val="accent1"/>
                </a:solidFill>
              </a:rPr>
            </a:br>
            <a:r>
              <a:rPr lang="en-US" sz="5400" dirty="0" err="1">
                <a:solidFill>
                  <a:schemeClr val="accent1"/>
                </a:solidFill>
              </a:rPr>
              <a:t>falaremos</a:t>
            </a:r>
            <a:br>
              <a:rPr lang="en-US" sz="5400" dirty="0">
                <a:solidFill>
                  <a:schemeClr val="accent1"/>
                </a:solidFill>
              </a:rPr>
            </a:br>
            <a:r>
              <a:rPr lang="en-US" sz="5400" dirty="0" err="1">
                <a:solidFill>
                  <a:schemeClr val="accent1"/>
                </a:solidFill>
              </a:rPr>
              <a:t>sobre</a:t>
            </a:r>
            <a:r>
              <a:rPr lang="en-US" sz="5400" dirty="0">
                <a:solidFill>
                  <a:schemeClr val="accent1"/>
                </a:solidFill>
              </a:rPr>
              <a:t>…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C2F514-EB34-336F-39C9-DE8BBAE3AE7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59600" y="3044836"/>
            <a:ext cx="4105121" cy="3327395"/>
          </a:xfrm>
        </p:spPr>
        <p:txBody>
          <a:bodyPr/>
          <a:lstStyle/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A </a:t>
            </a:r>
            <a:r>
              <a:rPr lang="en-US" dirty="0" err="1"/>
              <a:t>história</a:t>
            </a:r>
            <a:r>
              <a:rPr lang="en-US" dirty="0"/>
              <a:t> do vinho </a:t>
            </a:r>
            <a:r>
              <a:rPr lang="en-US" dirty="0" err="1"/>
              <a:t>australiano</a:t>
            </a:r>
            <a:endParaRPr lang="en-US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Geografia, </a:t>
            </a:r>
            <a:r>
              <a:rPr lang="en-US" dirty="0" err="1"/>
              <a:t>clima</a:t>
            </a:r>
            <a:r>
              <a:rPr lang="en-US" dirty="0"/>
              <a:t> e solo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 err="1"/>
              <a:t>Regiões</a:t>
            </a:r>
            <a:r>
              <a:rPr lang="en-US" dirty="0"/>
              <a:t> que se </a:t>
            </a:r>
            <a:r>
              <a:rPr lang="en-US" dirty="0" err="1"/>
              <a:t>destacam</a:t>
            </a:r>
            <a:endParaRPr lang="en-US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 err="1"/>
              <a:t>Principais</a:t>
            </a:r>
            <a:r>
              <a:rPr lang="en-US" dirty="0"/>
              <a:t> </a:t>
            </a:r>
            <a:r>
              <a:rPr lang="en-US" dirty="0" err="1"/>
              <a:t>variedades</a:t>
            </a:r>
            <a:r>
              <a:rPr lang="en-US" dirty="0"/>
              <a:t> de </a:t>
            </a:r>
            <a:r>
              <a:rPr lang="en-US" dirty="0" err="1"/>
              <a:t>uvas</a:t>
            </a:r>
            <a:r>
              <a:rPr lang="en-US" dirty="0"/>
              <a:t> e </a:t>
            </a:r>
            <a:r>
              <a:rPr lang="en-US" dirty="0" err="1"/>
              <a:t>estilos</a:t>
            </a:r>
            <a:r>
              <a:rPr lang="en-US" dirty="0"/>
              <a:t> de vinho</a:t>
            </a:r>
          </a:p>
        </p:txBody>
      </p:sp>
    </p:spTree>
    <p:extLst>
      <p:ext uri="{BB962C8B-B14F-4D97-AF65-F5344CB8AC3E}">
        <p14:creationId xmlns:p14="http://schemas.microsoft.com/office/powerpoint/2010/main" val="508551256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Close-up of a vine with grapes&#10;&#10;Description automatically generated">
            <a:extLst>
              <a:ext uri="{FF2B5EF4-FFF2-40B4-BE49-F238E27FC236}">
                <a16:creationId xmlns:a16="http://schemas.microsoft.com/office/drawing/2014/main" id="{25A387EE-DAD8-8C3E-C9B9-C4EA17D0DC9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6490"/>
          <a:stretch>
            <a:fillRect/>
          </a:stretch>
        </p:blipFill>
        <p:spPr>
          <a:xfrm>
            <a:off x="400016" y="-933923"/>
            <a:ext cx="3862018" cy="252052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44C9E7-7CCA-4FC6-CEE2-271D2CEAB32B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660392" y="4571678"/>
            <a:ext cx="4193056" cy="786003"/>
          </a:xfrm>
        </p:spPr>
        <p:txBody>
          <a:bodyPr/>
          <a:lstStyle/>
          <a:p>
            <a:pPr>
              <a:buClr>
                <a:schemeClr val="accent4"/>
              </a:buClr>
            </a:pP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pioneiros</a:t>
            </a:r>
            <a:r>
              <a:rPr lang="en-US" dirty="0"/>
              <a:t> do vinho da </a:t>
            </a:r>
            <a:r>
              <a:rPr lang="en-US" dirty="0" err="1"/>
              <a:t>Austrália</a:t>
            </a:r>
            <a:r>
              <a:rPr lang="en-US" dirty="0"/>
              <a:t> </a:t>
            </a:r>
            <a:r>
              <a:rPr lang="en-US" dirty="0" err="1"/>
              <a:t>plantaram</a:t>
            </a:r>
            <a:r>
              <a:rPr lang="en-US" dirty="0"/>
              <a:t> </a:t>
            </a:r>
            <a:r>
              <a:rPr lang="en-US" dirty="0" err="1"/>
              <a:t>videiras</a:t>
            </a:r>
            <a:r>
              <a:rPr lang="en-US" dirty="0"/>
              <a:t>, </a:t>
            </a:r>
            <a:r>
              <a:rPr lang="en-US" dirty="0" err="1"/>
              <a:t>expandiram</a:t>
            </a:r>
            <a:r>
              <a:rPr lang="en-US" dirty="0"/>
              <a:t> </a:t>
            </a:r>
            <a:r>
              <a:rPr lang="en-US" dirty="0" err="1"/>
              <a:t>seus</a:t>
            </a:r>
            <a:r>
              <a:rPr lang="en-US" dirty="0"/>
              <a:t> </a:t>
            </a:r>
            <a:r>
              <a:rPr lang="en-US" dirty="0" err="1"/>
              <a:t>vinhedos</a:t>
            </a:r>
            <a:r>
              <a:rPr lang="en-US" dirty="0"/>
              <a:t> e </a:t>
            </a:r>
            <a:r>
              <a:rPr lang="en-US" dirty="0" err="1"/>
              <a:t>começaram</a:t>
            </a:r>
            <a:r>
              <a:rPr lang="en-US" dirty="0"/>
              <a:t> a </a:t>
            </a:r>
            <a:r>
              <a:rPr lang="en-US" dirty="0" err="1"/>
              <a:t>exportar</a:t>
            </a:r>
            <a:endParaRPr lang="en-US" dirty="0"/>
          </a:p>
          <a:p>
            <a:pPr>
              <a:buClr>
                <a:schemeClr val="accent4"/>
              </a:buClr>
            </a:pP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D2A1874-A86A-87DD-A8A5-E6B3A0FAAA30}"/>
              </a:ext>
            </a:extLst>
          </p:cNvPr>
          <p:cNvCxnSpPr/>
          <p:nvPr/>
        </p:nvCxnSpPr>
        <p:spPr>
          <a:xfrm>
            <a:off x="1635760" y="3378920"/>
            <a:ext cx="10556240" cy="0"/>
          </a:xfrm>
          <a:prstGeom prst="line">
            <a:avLst/>
          </a:prstGeom>
          <a:ln w="1270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B3CE732A-16CE-07F2-B080-2E7C78189B18}"/>
              </a:ext>
            </a:extLst>
          </p:cNvPr>
          <p:cNvSpPr/>
          <p:nvPr/>
        </p:nvSpPr>
        <p:spPr>
          <a:xfrm>
            <a:off x="2695153" y="3191850"/>
            <a:ext cx="360000" cy="360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eue Haas Grotesk Text Pro" panose="020B0504020202020204" pitchFamily="34" charset="77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520626D-7989-8389-1335-4E7EBA5AE5C7}"/>
              </a:ext>
            </a:extLst>
          </p:cNvPr>
          <p:cNvSpPr/>
          <p:nvPr/>
        </p:nvSpPr>
        <p:spPr>
          <a:xfrm>
            <a:off x="5807609" y="3191850"/>
            <a:ext cx="360000" cy="360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eue Haas Grotesk Text Pro" panose="020B0504020202020204" pitchFamily="34" charset="77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F4C77C5-6CE7-8A10-9827-1E20FEA124C5}"/>
              </a:ext>
            </a:extLst>
          </p:cNvPr>
          <p:cNvSpPr txBox="1"/>
          <p:nvPr/>
        </p:nvSpPr>
        <p:spPr>
          <a:xfrm>
            <a:off x="1503046" y="3712539"/>
            <a:ext cx="6289584" cy="632035"/>
          </a:xfrm>
          <a:prstGeom prst="rect">
            <a:avLst/>
          </a:prstGeom>
        </p:spPr>
        <p:txBody>
          <a:bodyPr/>
          <a:lstStyle>
            <a:lvl1pPr algn="l" defTabSz="914453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43" b="0" i="0" kern="1200" cap="all" baseline="0">
                <a:solidFill>
                  <a:schemeClr val="accent4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</a:lstStyle>
          <a:p>
            <a:r>
              <a:rPr lang="en-US" sz="2400" b="1" dirty="0">
                <a:solidFill>
                  <a:schemeClr val="accent1"/>
                </a:solidFill>
                <a:latin typeface="Neue Haas Grotesk Text Pro" panose="020B0504020202020204" pitchFamily="34" charset="77"/>
              </a:rPr>
              <a:t>A ERA PIONEIRA:</a:t>
            </a:r>
          </a:p>
          <a:p>
            <a:r>
              <a:rPr lang="en-US" sz="2400" b="1" dirty="0">
                <a:solidFill>
                  <a:schemeClr val="accent1"/>
                </a:solidFill>
                <a:latin typeface="Neue Haas Grotesk Text Pro" panose="020B0504020202020204" pitchFamily="34" charset="77"/>
              </a:rPr>
              <a:t>FIM DOS ANOS 1700, ANOS 1800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F7207DB-BC8F-A482-510E-1A0BE10ABC7D}"/>
              </a:ext>
            </a:extLst>
          </p:cNvPr>
          <p:cNvSpPr txBox="1"/>
          <p:nvPr/>
        </p:nvSpPr>
        <p:spPr>
          <a:xfrm>
            <a:off x="6030632" y="4530693"/>
            <a:ext cx="2587948" cy="14605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59245" indent="-259245" algn="l" defTabSz="914453" rtl="0" eaLnBrk="1" latinLnBrk="0" hangingPunct="1">
              <a:lnSpc>
                <a:spcPct val="100000"/>
              </a:lnSpc>
              <a:spcBef>
                <a:spcPts val="544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  <a:lvl2pPr marL="422550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2pPr>
            <a:lvl3pPr marL="585854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3pPr>
            <a:lvl4pPr marL="749159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4pPr>
            <a:lvl5pPr marL="912464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5pPr>
            <a:lvl6pPr marL="2514748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74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01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427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800"/>
              </a:spcBef>
            </a:pPr>
            <a:r>
              <a:rPr lang="en-US" sz="1600" dirty="0" err="1">
                <a:latin typeface="Neue Haas Grotesk Text Pro" panose="020B0504020202020204" pitchFamily="34" charset="77"/>
              </a:rPr>
              <a:t>Regiões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importantes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foram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estabelecidas</a:t>
            </a:r>
            <a:r>
              <a:rPr lang="en-US" sz="1600" dirty="0">
                <a:latin typeface="Neue Haas Grotesk Text Pro" panose="020B0504020202020204" pitchFamily="34" charset="77"/>
              </a:rPr>
              <a:t>, </a:t>
            </a:r>
            <a:r>
              <a:rPr lang="en-US" sz="1600" dirty="0" err="1">
                <a:latin typeface="Neue Haas Grotesk Text Pro" panose="020B0504020202020204" pitchFamily="34" charset="77"/>
              </a:rPr>
              <a:t>incluindo</a:t>
            </a:r>
            <a:r>
              <a:rPr lang="en-US" sz="1600" dirty="0">
                <a:latin typeface="Neue Haas Grotesk Text Pro" panose="020B0504020202020204" pitchFamily="34" charset="77"/>
              </a:rPr>
              <a:t> Hunter Valley, </a:t>
            </a:r>
            <a:r>
              <a:rPr lang="en-US" sz="1600" dirty="0" err="1">
                <a:latin typeface="Neue Haas Grotesk Text Pro" panose="020B0504020202020204" pitchFamily="34" charset="77"/>
              </a:rPr>
              <a:t>Tasmânia</a:t>
            </a:r>
            <a:r>
              <a:rPr lang="en-US" sz="1600" dirty="0">
                <a:latin typeface="Neue Haas Grotesk Text Pro" panose="020B0504020202020204" pitchFamily="34" charset="77"/>
              </a:rPr>
              <a:t>, </a:t>
            </a:r>
            <a:r>
              <a:rPr lang="en-US" sz="1600" dirty="0" err="1">
                <a:latin typeface="Neue Haas Grotesk Text Pro" panose="020B0504020202020204" pitchFamily="34" charset="77"/>
              </a:rPr>
              <a:t>Yarra</a:t>
            </a:r>
            <a:r>
              <a:rPr lang="en-US" sz="1600" dirty="0">
                <a:latin typeface="Neue Haas Grotesk Text Pro" panose="020B0504020202020204" pitchFamily="34" charset="77"/>
              </a:rPr>
              <a:t> Valley, McLaren Vale, Barossa e Rutherglen</a:t>
            </a:r>
          </a:p>
          <a:p>
            <a:pPr>
              <a:spcBef>
                <a:spcPts val="800"/>
              </a:spcBef>
            </a:pPr>
            <a:endParaRPr lang="en-US" sz="1600" dirty="0" err="1">
              <a:latin typeface="Neue Haas Grotesk Text Pro" panose="020B0504020202020204" pitchFamily="34" charset="77"/>
            </a:endParaRP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1F6BAFED-1FB9-765B-BA17-CDB72124FD81}"/>
              </a:ext>
            </a:extLst>
          </p:cNvPr>
          <p:cNvSpPr txBox="1"/>
          <p:nvPr/>
        </p:nvSpPr>
        <p:spPr>
          <a:xfrm>
            <a:off x="9109102" y="4530693"/>
            <a:ext cx="2301663" cy="14605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59245" indent="-259245" algn="l" defTabSz="914453" rtl="0" eaLnBrk="1" latinLnBrk="0" hangingPunct="1">
              <a:lnSpc>
                <a:spcPct val="100000"/>
              </a:lnSpc>
              <a:spcBef>
                <a:spcPts val="544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  <a:lvl2pPr marL="422550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2pPr>
            <a:lvl3pPr marL="585854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3pPr>
            <a:lvl4pPr marL="749159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4pPr>
            <a:lvl5pPr marL="912464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5pPr>
            <a:lvl6pPr marL="2514748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74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01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427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800"/>
              </a:spcBef>
            </a:pPr>
            <a:r>
              <a:rPr lang="en-US" sz="1600" dirty="0">
                <a:latin typeface="Neue Haas Grotesk Text Pro" panose="020B0504020202020204" pitchFamily="34" charset="77"/>
              </a:rPr>
              <a:t>James Busby </a:t>
            </a:r>
            <a:r>
              <a:rPr lang="en-US" sz="1600" dirty="0" err="1">
                <a:latin typeface="Neue Haas Grotesk Text Pro" panose="020B0504020202020204" pitchFamily="34" charset="77"/>
              </a:rPr>
              <a:t>trouxe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centenas</a:t>
            </a:r>
            <a:r>
              <a:rPr lang="en-US" sz="1600" dirty="0">
                <a:latin typeface="Neue Haas Grotesk Text Pro" panose="020B0504020202020204" pitchFamily="34" charset="77"/>
              </a:rPr>
              <a:t> de </a:t>
            </a:r>
            <a:r>
              <a:rPr lang="en-US" sz="1600" dirty="0" err="1">
                <a:latin typeface="Neue Haas Grotesk Text Pro" panose="020B0504020202020204" pitchFamily="34" charset="77"/>
              </a:rPr>
              <a:t>mudas</a:t>
            </a:r>
            <a:r>
              <a:rPr lang="en-US" sz="1600" dirty="0">
                <a:latin typeface="Neue Haas Grotesk Text Pro" panose="020B0504020202020204" pitchFamily="34" charset="77"/>
              </a:rPr>
              <a:t> da Europa, que </a:t>
            </a:r>
            <a:r>
              <a:rPr lang="en-US" sz="1600" dirty="0" err="1">
                <a:latin typeface="Neue Haas Grotesk Text Pro" panose="020B0504020202020204" pitchFamily="34" charset="77"/>
              </a:rPr>
              <a:t>hoje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são</a:t>
            </a:r>
            <a:r>
              <a:rPr lang="en-US" sz="1600" dirty="0">
                <a:latin typeface="Neue Haas Grotesk Text Pro" panose="020B0504020202020204" pitchFamily="34" charset="77"/>
              </a:rPr>
              <a:t> a </a:t>
            </a:r>
            <a:r>
              <a:rPr lang="en-US" sz="1600" dirty="0" err="1">
                <a:latin typeface="Neue Haas Grotesk Text Pro" panose="020B0504020202020204" pitchFamily="34" charset="77"/>
              </a:rPr>
              <a:t>fonte</a:t>
            </a:r>
            <a:r>
              <a:rPr lang="en-US" sz="1600" dirty="0">
                <a:latin typeface="Neue Haas Grotesk Text Pro" panose="020B0504020202020204" pitchFamily="34" charset="77"/>
              </a:rPr>
              <a:t> de </a:t>
            </a:r>
            <a:r>
              <a:rPr lang="en-US" sz="1600" dirty="0" err="1">
                <a:latin typeface="Neue Haas Grotesk Text Pro" panose="020B0504020202020204" pitchFamily="34" charset="77"/>
              </a:rPr>
              <a:t>preciosas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vinhas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antigas</a:t>
            </a:r>
            <a:endParaRPr lang="en-US" sz="1600" dirty="0">
              <a:latin typeface="Neue Haas Grotesk Text Pro" panose="020B0504020202020204" pitchFamily="34" charset="77"/>
            </a:endParaRPr>
          </a:p>
          <a:p>
            <a:pPr marL="285750" indent="-285750">
              <a:spcBef>
                <a:spcPts val="800"/>
              </a:spcBef>
            </a:pPr>
            <a:endParaRPr lang="en-US" sz="1600" dirty="0">
              <a:latin typeface="Neue Haas Grotesk Text Pro" panose="020B0504020202020204" pitchFamily="34" charset="77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0315C67A-48F0-A4AC-8CEB-F9270A8C7A4E}"/>
              </a:ext>
            </a:extLst>
          </p:cNvPr>
          <p:cNvSpPr txBox="1"/>
          <p:nvPr/>
        </p:nvSpPr>
        <p:spPr>
          <a:xfrm>
            <a:off x="5134743" y="1121183"/>
            <a:ext cx="1957965" cy="156775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59245" indent="-259245" algn="l" defTabSz="914453" rtl="0" eaLnBrk="1" latinLnBrk="0" hangingPunct="1">
              <a:lnSpc>
                <a:spcPct val="100000"/>
              </a:lnSpc>
              <a:spcBef>
                <a:spcPts val="544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  <a:lvl2pPr marL="422550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2pPr>
            <a:lvl3pPr marL="585854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3pPr>
            <a:lvl4pPr marL="749159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4pPr>
            <a:lvl5pPr marL="912464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5pPr>
            <a:lvl6pPr marL="2514748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74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01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427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800"/>
              </a:spcBef>
            </a:pPr>
            <a:r>
              <a:rPr lang="en-US" sz="1600" dirty="0" err="1">
                <a:latin typeface="Neue Haas Grotesk Text Pro" panose="020B0504020202020204" pitchFamily="34" charset="77"/>
              </a:rPr>
              <a:t>Impulsionado</a:t>
            </a:r>
            <a:r>
              <a:rPr lang="en-US" sz="1600" dirty="0">
                <a:latin typeface="Neue Haas Grotesk Text Pro" panose="020B0504020202020204" pitchFamily="34" charset="77"/>
              </a:rPr>
              <a:t> pela </a:t>
            </a:r>
            <a:r>
              <a:rPr lang="en-US" sz="1600" dirty="0" err="1">
                <a:latin typeface="Neue Haas Grotesk Text Pro" panose="020B0504020202020204" pitchFamily="34" charset="77"/>
              </a:rPr>
              <a:t>demanda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doméstica</a:t>
            </a:r>
            <a:r>
              <a:rPr lang="en-US" sz="1600" dirty="0">
                <a:latin typeface="Neue Haas Grotesk Text Pro" panose="020B0504020202020204" pitchFamily="34" charset="77"/>
              </a:rPr>
              <a:t> e de </a:t>
            </a:r>
            <a:r>
              <a:rPr lang="en-US" sz="1600" dirty="0" err="1">
                <a:latin typeface="Neue Haas Grotesk Text Pro" panose="020B0504020202020204" pitchFamily="34" charset="77"/>
              </a:rPr>
              <a:t>exportação</a:t>
            </a:r>
            <a:r>
              <a:rPr lang="en-US" sz="1600" dirty="0">
                <a:latin typeface="Neue Haas Grotesk Text Pro" panose="020B0504020202020204" pitchFamily="34" charset="77"/>
              </a:rPr>
              <a:t>, o vinho </a:t>
            </a:r>
            <a:r>
              <a:rPr lang="en-US" sz="1600" dirty="0" err="1">
                <a:latin typeface="Neue Haas Grotesk Text Pro" panose="020B0504020202020204" pitchFamily="34" charset="77"/>
              </a:rPr>
              <a:t>fortificado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dominou</a:t>
            </a:r>
            <a:r>
              <a:rPr lang="en-US" sz="1600" dirty="0">
                <a:latin typeface="Neue Haas Grotesk Text Pro" panose="020B0504020202020204" pitchFamily="34" charset="77"/>
              </a:rPr>
              <a:t> a </a:t>
            </a:r>
            <a:r>
              <a:rPr lang="en-US" sz="1600" dirty="0" err="1">
                <a:latin typeface="Neue Haas Grotesk Text Pro" panose="020B0504020202020204" pitchFamily="34" charset="77"/>
              </a:rPr>
              <a:t>produção</a:t>
            </a:r>
            <a:r>
              <a:rPr lang="en-US" sz="1600" dirty="0">
                <a:latin typeface="Neue Haas Grotesk Text Pro" panose="020B0504020202020204" pitchFamily="34" charset="77"/>
              </a:rPr>
              <a:t> e o </a:t>
            </a:r>
            <a:r>
              <a:rPr lang="en-US" sz="1600" dirty="0" err="1">
                <a:latin typeface="Neue Haas Grotesk Text Pro" panose="020B0504020202020204" pitchFamily="34" charset="77"/>
              </a:rPr>
              <a:t>comércio</a:t>
            </a:r>
            <a:endParaRPr lang="en-US" sz="1600" dirty="0">
              <a:latin typeface="Neue Haas Grotesk Text Pro" panose="020B0504020202020204" pitchFamily="34" charset="77"/>
            </a:endParaRPr>
          </a:p>
          <a:p>
            <a:pPr>
              <a:spcBef>
                <a:spcPts val="800"/>
              </a:spcBef>
            </a:pPr>
            <a:endParaRPr lang="en-US" sz="1600" dirty="0">
              <a:latin typeface="Neue Haas Grotesk Text Pro" panose="020B0504020202020204" pitchFamily="34" charset="77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1F17BFC-36A0-8065-06A4-8E74BF9F4FF6}"/>
              </a:ext>
            </a:extLst>
          </p:cNvPr>
          <p:cNvSpPr txBox="1"/>
          <p:nvPr/>
        </p:nvSpPr>
        <p:spPr>
          <a:xfrm>
            <a:off x="5306551" y="368300"/>
            <a:ext cx="5512500" cy="1325562"/>
          </a:xfrm>
          <a:prstGeom prst="rect">
            <a:avLst/>
          </a:prstGeom>
        </p:spPr>
        <p:txBody>
          <a:bodyPr/>
          <a:lstStyle>
            <a:lvl1pPr algn="l" defTabSz="914453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43" b="0" i="0" kern="1200" cap="all" baseline="0">
                <a:solidFill>
                  <a:schemeClr val="accent4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</a:lstStyle>
          <a:p>
            <a:r>
              <a:rPr lang="en-US" sz="2400" b="1" dirty="0">
                <a:solidFill>
                  <a:schemeClr val="accent1"/>
                </a:solidFill>
                <a:latin typeface="Neue Haas Grotesk Text Pro" panose="020B0504020202020204" pitchFamily="34" charset="77"/>
              </a:rPr>
              <a:t>A ERA DO VINHO FORTIFICADO: 1900 ATÉ 1940</a:t>
            </a:r>
          </a:p>
          <a:p>
            <a:endParaRPr lang="en-US" sz="2400" b="1" dirty="0">
              <a:solidFill>
                <a:schemeClr val="accent1"/>
              </a:solidFill>
              <a:latin typeface="Neue Haas Grotesk Text Pro" panose="020B0504020202020204" pitchFamily="34" charset="77"/>
            </a:endParaRPr>
          </a:p>
          <a:p>
            <a:endParaRPr lang="en-US" sz="2400" b="1" dirty="0">
              <a:solidFill>
                <a:schemeClr val="accent1"/>
              </a:solidFill>
              <a:latin typeface="Neue Haas Grotesk Text Pro" panose="020B0504020202020204" pitchFamily="34" charset="77"/>
            </a:endParaRPr>
          </a:p>
          <a:p>
            <a:endParaRPr lang="en-US" sz="2400" b="1" dirty="0">
              <a:solidFill>
                <a:schemeClr val="accent1"/>
              </a:solidFill>
              <a:latin typeface="Neue Haas Grotesk Text Pro" panose="020B0504020202020204" pitchFamily="34" charset="77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B3CB3BD-98E2-06F0-1AB7-1C70644D58AB}"/>
              </a:ext>
            </a:extLst>
          </p:cNvPr>
          <p:cNvSpPr txBox="1"/>
          <p:nvPr/>
        </p:nvSpPr>
        <p:spPr>
          <a:xfrm>
            <a:off x="7092709" y="1121184"/>
            <a:ext cx="1818815" cy="202790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59245" indent="-259245" algn="l" defTabSz="914453" rtl="0" eaLnBrk="1" latinLnBrk="0" hangingPunct="1">
              <a:lnSpc>
                <a:spcPct val="100000"/>
              </a:lnSpc>
              <a:spcBef>
                <a:spcPts val="544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  <a:lvl2pPr marL="422550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2pPr>
            <a:lvl3pPr marL="585854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3pPr>
            <a:lvl4pPr marL="749159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4pPr>
            <a:lvl5pPr marL="912464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5pPr>
            <a:lvl6pPr marL="2514748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74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01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427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800"/>
              </a:spcBef>
            </a:pPr>
            <a:r>
              <a:rPr lang="en-US" sz="1600" dirty="0">
                <a:latin typeface="Neue Haas Grotesk Text Pro" panose="020B0504020202020204" pitchFamily="34" charset="77"/>
              </a:rPr>
              <a:t>Muscats e Muscadelles de Rutherglen </a:t>
            </a:r>
            <a:r>
              <a:rPr lang="en-US" sz="1600" dirty="0" err="1">
                <a:latin typeface="Neue Haas Grotesk Text Pro" panose="020B0504020202020204" pitchFamily="34" charset="77"/>
              </a:rPr>
              <a:t>foram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destaques</a:t>
            </a:r>
            <a:r>
              <a:rPr lang="en-US" sz="1600" dirty="0">
                <a:latin typeface="Neue Haas Grotesk Text Pro" panose="020B0504020202020204" pitchFamily="34" charset="77"/>
              </a:rPr>
              <a:t> dessa era</a:t>
            </a:r>
          </a:p>
          <a:p>
            <a:pPr>
              <a:spcBef>
                <a:spcPts val="800"/>
              </a:spcBef>
            </a:pPr>
            <a:endParaRPr lang="en-US" sz="1600" dirty="0">
              <a:latin typeface="Neue Haas Grotesk Text Pro" panose="020B0504020202020204" pitchFamily="34" charset="77"/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2D3A200-D112-95FA-1ACA-90952D4C7D9F}"/>
              </a:ext>
            </a:extLst>
          </p:cNvPr>
          <p:cNvSpPr txBox="1"/>
          <p:nvPr/>
        </p:nvSpPr>
        <p:spPr>
          <a:xfrm>
            <a:off x="8911524" y="1108157"/>
            <a:ext cx="2880459" cy="202790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59245" indent="-259245" algn="l" defTabSz="914453" rtl="0" eaLnBrk="1" latinLnBrk="0" hangingPunct="1">
              <a:lnSpc>
                <a:spcPct val="100000"/>
              </a:lnSpc>
              <a:spcBef>
                <a:spcPts val="544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  <a:lvl2pPr marL="422550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2pPr>
            <a:lvl3pPr marL="585854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3pPr>
            <a:lvl4pPr marL="749159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4pPr>
            <a:lvl5pPr marL="912464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5pPr>
            <a:lvl6pPr marL="2514748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74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01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427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800"/>
              </a:spcBef>
            </a:pPr>
            <a:r>
              <a:rPr lang="en-US" sz="1600" dirty="0">
                <a:latin typeface="Neue Haas Grotesk Text Pro" panose="020B0504020202020204" pitchFamily="34" charset="77"/>
              </a:rPr>
              <a:t>A </a:t>
            </a:r>
            <a:r>
              <a:rPr lang="en-US" sz="1600" dirty="0" err="1">
                <a:latin typeface="Neue Haas Grotesk Text Pro" panose="020B0504020202020204" pitchFamily="34" charset="77"/>
              </a:rPr>
              <a:t>sede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por</a:t>
            </a:r>
            <a:r>
              <a:rPr lang="en-US" sz="1600" dirty="0">
                <a:latin typeface="Neue Haas Grotesk Text Pro" panose="020B0504020202020204" pitchFamily="34" charset="77"/>
              </a:rPr>
              <a:t> vinhos </a:t>
            </a:r>
            <a:r>
              <a:rPr lang="en-US" sz="1600" dirty="0" err="1">
                <a:latin typeface="Neue Haas Grotesk Text Pro" panose="020B0504020202020204" pitchFamily="34" charset="77"/>
              </a:rPr>
              <a:t>fortificados</a:t>
            </a:r>
            <a:r>
              <a:rPr lang="en-US" sz="1600" dirty="0">
                <a:latin typeface="Neue Haas Grotesk Text Pro" panose="020B0504020202020204" pitchFamily="34" charset="77"/>
              </a:rPr>
              <a:t> fez com que as </a:t>
            </a:r>
            <a:r>
              <a:rPr lang="en-US" sz="1600" dirty="0" err="1">
                <a:latin typeface="Neue Haas Grotesk Text Pro" panose="020B0504020202020204" pitchFamily="34" charset="77"/>
              </a:rPr>
              <a:t>velhas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vinhas</a:t>
            </a:r>
            <a:r>
              <a:rPr lang="en-US" sz="1600" dirty="0">
                <a:latin typeface="Neue Haas Grotesk Text Pro" panose="020B0504020202020204" pitchFamily="34" charset="77"/>
              </a:rPr>
              <a:t> de Shiraz, Mataró (Mourvèdre) e Grenache </a:t>
            </a:r>
            <a:r>
              <a:rPr lang="en-US" sz="1600" dirty="0" err="1">
                <a:latin typeface="Neue Haas Grotesk Text Pro" panose="020B0504020202020204" pitchFamily="34" charset="77"/>
              </a:rPr>
              <a:t>fossem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preservadas</a:t>
            </a:r>
            <a:r>
              <a:rPr lang="en-US" sz="1600" dirty="0">
                <a:latin typeface="Neue Haas Grotesk Text Pro" panose="020B0504020202020204" pitchFamily="34" charset="77"/>
              </a:rPr>
              <a:t> – </a:t>
            </a:r>
            <a:r>
              <a:rPr lang="en-US" sz="1600" dirty="0" err="1">
                <a:latin typeface="Neue Haas Grotesk Text Pro" panose="020B0504020202020204" pitchFamily="34" charset="77"/>
              </a:rPr>
              <a:t>sendo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redescobertas</a:t>
            </a:r>
            <a:r>
              <a:rPr lang="en-US" sz="1600" dirty="0">
                <a:latin typeface="Neue Haas Grotesk Text Pro" panose="020B0504020202020204" pitchFamily="34" charset="77"/>
              </a:rPr>
              <a:t> e </a:t>
            </a:r>
            <a:r>
              <a:rPr lang="en-US" sz="1600" dirty="0" err="1">
                <a:latin typeface="Neue Haas Grotesk Text Pro" panose="020B0504020202020204" pitchFamily="34" charset="77"/>
              </a:rPr>
              <a:t>valorizadas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décadas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depois</a:t>
            </a:r>
            <a:endParaRPr lang="en-US" sz="1600" dirty="0">
              <a:latin typeface="Neue Haas Grotesk Text Pro" panose="020B0504020202020204" pitchFamily="34" charset="77"/>
            </a:endParaRPr>
          </a:p>
          <a:p>
            <a:pPr>
              <a:spcBef>
                <a:spcPts val="800"/>
              </a:spcBef>
            </a:pPr>
            <a:endParaRPr lang="en-US" sz="1600" dirty="0">
              <a:latin typeface="Neue Haas Grotesk Text Pro" panose="020B0504020202020204" pitchFamily="34" charset="77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254EC50-8434-8076-8FED-6A8EA4C268B0}"/>
              </a:ext>
            </a:extLst>
          </p:cNvPr>
          <p:cNvSpPr txBox="1"/>
          <p:nvPr/>
        </p:nvSpPr>
        <p:spPr>
          <a:xfrm>
            <a:off x="357572" y="1751375"/>
            <a:ext cx="5250595" cy="1325562"/>
          </a:xfrm>
          <a:prstGeom prst="rect">
            <a:avLst/>
          </a:prstGeom>
        </p:spPr>
        <p:txBody>
          <a:bodyPr/>
          <a:lstStyle>
            <a:lvl1pPr algn="l" defTabSz="914453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43" b="0" i="0" kern="1200" cap="all" baseline="0">
                <a:solidFill>
                  <a:schemeClr val="accent4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</a:lstStyle>
          <a:p>
            <a:r>
              <a:rPr lang="en-US" sz="4000" dirty="0">
                <a:latin typeface="Neue Haas Grotesk Text Pro" panose="020B0504020202020204" pitchFamily="34" charset="77"/>
              </a:rPr>
              <a:t>A HISTÓRIA </a:t>
            </a:r>
          </a:p>
          <a:p>
            <a:r>
              <a:rPr lang="en-US" sz="4000" dirty="0">
                <a:latin typeface="Neue Haas Grotesk Text Pro" panose="020B0504020202020204" pitchFamily="34" charset="77"/>
              </a:rPr>
              <a:t>DO VINHO AUSTRALIANO</a:t>
            </a:r>
          </a:p>
        </p:txBody>
      </p:sp>
      <p:pic>
        <p:nvPicPr>
          <p:cNvPr id="15" name="Picture 14" descr="Close-up of a vine with grapes&#10;&#10;Description automatically generated">
            <a:extLst>
              <a:ext uri="{FF2B5EF4-FFF2-40B4-BE49-F238E27FC236}">
                <a16:creationId xmlns:a16="http://schemas.microsoft.com/office/drawing/2014/main" id="{CED31A63-0C49-2A3F-025F-F94F5AD310A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9800" b="30130"/>
          <a:stretch>
            <a:fillRect/>
          </a:stretch>
        </p:blipFill>
        <p:spPr>
          <a:xfrm>
            <a:off x="400016" y="5537331"/>
            <a:ext cx="3862018" cy="1741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23906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person pouring wine into a glass&#10;&#10;Description automatically generated">
            <a:extLst>
              <a:ext uri="{FF2B5EF4-FFF2-40B4-BE49-F238E27FC236}">
                <a16:creationId xmlns:a16="http://schemas.microsoft.com/office/drawing/2014/main" id="{0708A9E6-68D0-4787-477A-FECE45566F9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8625"/>
          <a:stretch>
            <a:fillRect/>
          </a:stretch>
        </p:blipFill>
        <p:spPr>
          <a:xfrm>
            <a:off x="6958739" y="0"/>
            <a:ext cx="4105120" cy="3361724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44C9E7-7CCA-4FC6-CEE2-271D2CEAB32B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879528" y="4533704"/>
            <a:ext cx="2457529" cy="1460500"/>
          </a:xfrm>
        </p:spPr>
        <p:txBody>
          <a:bodyPr/>
          <a:lstStyle/>
          <a:p>
            <a:pPr>
              <a:spcBef>
                <a:spcPts val="800"/>
              </a:spcBef>
            </a:pPr>
            <a:r>
              <a:rPr lang="en-US" sz="1600" dirty="0"/>
              <a:t>A </a:t>
            </a:r>
            <a:r>
              <a:rPr lang="en-US" sz="1600" dirty="0" err="1"/>
              <a:t>cultura</a:t>
            </a:r>
            <a:r>
              <a:rPr lang="en-US" sz="1600" dirty="0"/>
              <a:t> de comida com vinho </a:t>
            </a:r>
            <a:r>
              <a:rPr lang="en-US" sz="1600" dirty="0" err="1"/>
              <a:t>fino</a:t>
            </a:r>
            <a:r>
              <a:rPr lang="en-US" sz="1600" dirty="0"/>
              <a:t> </a:t>
            </a:r>
            <a:r>
              <a:rPr lang="en-US" sz="1600" dirty="0" err="1"/>
              <a:t>cresceu</a:t>
            </a:r>
            <a:r>
              <a:rPr lang="en-US" sz="1600" dirty="0"/>
              <a:t>, e </a:t>
            </a:r>
            <a:r>
              <a:rPr lang="en-US" sz="1600" dirty="0" err="1"/>
              <a:t>enólogos</a:t>
            </a:r>
            <a:r>
              <a:rPr lang="en-US" sz="1600" dirty="0"/>
              <a:t> </a:t>
            </a:r>
            <a:r>
              <a:rPr lang="en-US" sz="1600" dirty="0" err="1"/>
              <a:t>pioneiros</a:t>
            </a:r>
            <a:r>
              <a:rPr lang="en-US" sz="1600" dirty="0"/>
              <a:t> </a:t>
            </a:r>
            <a:r>
              <a:rPr lang="en-US" sz="1600" dirty="0" err="1"/>
              <a:t>descobriram</a:t>
            </a:r>
            <a:r>
              <a:rPr lang="en-US" sz="1600" dirty="0"/>
              <a:t> </a:t>
            </a:r>
            <a:r>
              <a:rPr lang="en-US" sz="1600" dirty="0" err="1"/>
              <a:t>ou</a:t>
            </a:r>
            <a:r>
              <a:rPr lang="en-US" sz="1600" dirty="0"/>
              <a:t> </a:t>
            </a:r>
            <a:r>
              <a:rPr lang="en-US" sz="1600" dirty="0" err="1"/>
              <a:t>redescobriram</a:t>
            </a:r>
            <a:r>
              <a:rPr lang="en-US" sz="1600" dirty="0"/>
              <a:t> </a:t>
            </a:r>
            <a:r>
              <a:rPr lang="en-US" sz="1600" dirty="0" err="1"/>
              <a:t>uma</a:t>
            </a:r>
            <a:r>
              <a:rPr lang="en-US" sz="1600" dirty="0"/>
              <a:t> </a:t>
            </a:r>
            <a:r>
              <a:rPr lang="en-US" sz="1600" dirty="0" err="1"/>
              <a:t>série</a:t>
            </a:r>
            <a:r>
              <a:rPr lang="en-US" sz="1600" dirty="0"/>
              <a:t> de </a:t>
            </a:r>
            <a:r>
              <a:rPr lang="en-US" sz="1600" dirty="0" err="1"/>
              <a:t>regiões</a:t>
            </a:r>
            <a:r>
              <a:rPr lang="en-US" sz="1600" dirty="0"/>
              <a:t> de </a:t>
            </a:r>
            <a:r>
              <a:rPr lang="en-US" sz="1600" dirty="0" err="1"/>
              <a:t>clima</a:t>
            </a:r>
            <a:r>
              <a:rPr lang="en-US" sz="1600" dirty="0"/>
              <a:t> </a:t>
            </a:r>
            <a:r>
              <a:rPr lang="en-US" sz="1600" dirty="0" err="1"/>
              <a:t>frio</a:t>
            </a:r>
            <a:endParaRPr lang="en-US" sz="1600" dirty="0"/>
          </a:p>
          <a:p>
            <a:pPr>
              <a:spcBef>
                <a:spcPts val="800"/>
              </a:spcBef>
            </a:pPr>
            <a:endParaRPr lang="en-US" sz="160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D2A1874-A86A-87DD-A8A5-E6B3A0FAAA30}"/>
              </a:ext>
            </a:extLst>
          </p:cNvPr>
          <p:cNvCxnSpPr/>
          <p:nvPr/>
        </p:nvCxnSpPr>
        <p:spPr>
          <a:xfrm>
            <a:off x="0" y="3378920"/>
            <a:ext cx="12192000" cy="0"/>
          </a:xfrm>
          <a:prstGeom prst="line">
            <a:avLst/>
          </a:prstGeom>
          <a:ln w="1270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B3CE732A-16CE-07F2-B080-2E7C78189B18}"/>
              </a:ext>
            </a:extLst>
          </p:cNvPr>
          <p:cNvSpPr/>
          <p:nvPr/>
        </p:nvSpPr>
        <p:spPr>
          <a:xfrm>
            <a:off x="1444486" y="3191850"/>
            <a:ext cx="360000" cy="360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eue Haas Grotesk Text Pro" panose="020B0504020202020204" pitchFamily="34" charset="77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520626D-7989-8389-1335-4E7EBA5AE5C7}"/>
              </a:ext>
            </a:extLst>
          </p:cNvPr>
          <p:cNvSpPr/>
          <p:nvPr/>
        </p:nvSpPr>
        <p:spPr>
          <a:xfrm>
            <a:off x="3359150" y="3191850"/>
            <a:ext cx="360000" cy="360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eue Haas Grotesk Text Pro" panose="020B0504020202020204" pitchFamily="34" charset="77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F4C77C5-6CE7-8A10-9827-1E20FEA124C5}"/>
              </a:ext>
            </a:extLst>
          </p:cNvPr>
          <p:cNvSpPr txBox="1"/>
          <p:nvPr/>
        </p:nvSpPr>
        <p:spPr>
          <a:xfrm>
            <a:off x="2722182" y="3795345"/>
            <a:ext cx="5713480" cy="665819"/>
          </a:xfrm>
          <a:prstGeom prst="rect">
            <a:avLst/>
          </a:prstGeom>
        </p:spPr>
        <p:txBody>
          <a:bodyPr/>
          <a:lstStyle>
            <a:lvl1pPr algn="l" defTabSz="914453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43" b="0" i="0" kern="1200" cap="all" baseline="0">
                <a:solidFill>
                  <a:schemeClr val="accent4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</a:lstStyle>
          <a:p>
            <a:r>
              <a:rPr lang="en-US" sz="2400" b="1" dirty="0">
                <a:solidFill>
                  <a:schemeClr val="accent1"/>
                </a:solidFill>
                <a:latin typeface="Neue Haas Grotesk Text Pro" panose="020B0504020202020204" pitchFamily="34" charset="77"/>
              </a:rPr>
              <a:t>A ERA DE OURO:</a:t>
            </a:r>
          </a:p>
          <a:p>
            <a:r>
              <a:rPr lang="en-US" sz="2400" b="1" dirty="0">
                <a:solidFill>
                  <a:schemeClr val="accent1"/>
                </a:solidFill>
                <a:latin typeface="Neue Haas Grotesk Text Pro" panose="020B0504020202020204" pitchFamily="34" charset="77"/>
              </a:rPr>
              <a:t>DÉCADA DE 60 ATÉ HOJE</a:t>
            </a:r>
          </a:p>
          <a:p>
            <a:endParaRPr lang="en-US" sz="2400" b="1" dirty="0">
              <a:solidFill>
                <a:schemeClr val="accent1"/>
              </a:solidFill>
              <a:latin typeface="Neue Haas Grotesk Text Pro" panose="020B0504020202020204" pitchFamily="34" charset="77"/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F7207DB-BC8F-A482-510E-1A0BE10ABC7D}"/>
              </a:ext>
            </a:extLst>
          </p:cNvPr>
          <p:cNvSpPr txBox="1"/>
          <p:nvPr/>
        </p:nvSpPr>
        <p:spPr>
          <a:xfrm>
            <a:off x="5616693" y="4530693"/>
            <a:ext cx="2054218" cy="14605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59245" indent="-259245" algn="l" defTabSz="914453" rtl="0" eaLnBrk="1" latinLnBrk="0" hangingPunct="1">
              <a:lnSpc>
                <a:spcPct val="100000"/>
              </a:lnSpc>
              <a:spcBef>
                <a:spcPts val="544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  <a:lvl2pPr marL="422550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2pPr>
            <a:lvl3pPr marL="585854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3pPr>
            <a:lvl4pPr marL="749159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4pPr>
            <a:lvl5pPr marL="912464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5pPr>
            <a:lvl6pPr marL="2514748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74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01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427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800"/>
              </a:spcBef>
            </a:pPr>
            <a:r>
              <a:rPr lang="en-US" sz="1600" dirty="0">
                <a:latin typeface="Neue Haas Grotesk Text Pro" panose="020B0504020202020204" pitchFamily="34" charset="77"/>
              </a:rPr>
              <a:t>As </a:t>
            </a:r>
            <a:r>
              <a:rPr lang="en-US" sz="1600" dirty="0" err="1">
                <a:latin typeface="Neue Haas Grotesk Text Pro" panose="020B0504020202020204" pitchFamily="34" charset="77"/>
              </a:rPr>
              <a:t>vendas</a:t>
            </a:r>
            <a:r>
              <a:rPr lang="en-US" sz="1600" dirty="0">
                <a:latin typeface="Neue Haas Grotesk Text Pro" panose="020B0504020202020204" pitchFamily="34" charset="77"/>
              </a:rPr>
              <a:t> de vinho </a:t>
            </a:r>
            <a:r>
              <a:rPr lang="en-US" sz="1600" dirty="0" err="1">
                <a:latin typeface="Neue Haas Grotesk Text Pro" panose="020B0504020202020204" pitchFamily="34" charset="77"/>
              </a:rPr>
              <a:t>tinto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cresceram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muito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na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década</a:t>
            </a:r>
            <a:r>
              <a:rPr lang="en-US" sz="1600" dirty="0">
                <a:latin typeface="Neue Haas Grotesk Text Pro" panose="020B0504020202020204" pitchFamily="34" charset="77"/>
              </a:rPr>
              <a:t> de 1970 e a </a:t>
            </a:r>
            <a:r>
              <a:rPr lang="en-US" sz="1600" dirty="0" err="1">
                <a:latin typeface="Neue Haas Grotesk Text Pro" panose="020B0504020202020204" pitchFamily="34" charset="77"/>
              </a:rPr>
              <a:t>demanda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por</a:t>
            </a:r>
            <a:r>
              <a:rPr lang="en-US" sz="1600" dirty="0">
                <a:latin typeface="Neue Haas Grotesk Text Pro" panose="020B0504020202020204" pitchFamily="34" charset="77"/>
              </a:rPr>
              <a:t> vinho </a:t>
            </a:r>
            <a:r>
              <a:rPr lang="en-US" sz="1600" dirty="0" err="1">
                <a:latin typeface="Neue Haas Grotesk Text Pro" panose="020B0504020202020204" pitchFamily="34" charset="77"/>
              </a:rPr>
              <a:t>branco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aumentou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na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década</a:t>
            </a:r>
            <a:r>
              <a:rPr lang="en-US" sz="1600" dirty="0">
                <a:latin typeface="Neue Haas Grotesk Text Pro" panose="020B0504020202020204" pitchFamily="34" charset="77"/>
              </a:rPr>
              <a:t> de 1980</a:t>
            </a:r>
          </a:p>
          <a:p>
            <a:pPr>
              <a:spcBef>
                <a:spcPts val="800"/>
              </a:spcBef>
            </a:pPr>
            <a:endParaRPr lang="en-US" sz="1600" dirty="0">
              <a:latin typeface="Neue Haas Grotesk Text Pro" panose="020B0504020202020204" pitchFamily="34" charset="77"/>
            </a:endParaRP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1F6BAFED-1FB9-765B-BA17-CDB72124FD81}"/>
              </a:ext>
            </a:extLst>
          </p:cNvPr>
          <p:cNvSpPr txBox="1"/>
          <p:nvPr/>
        </p:nvSpPr>
        <p:spPr>
          <a:xfrm>
            <a:off x="7822738" y="4530693"/>
            <a:ext cx="1813745" cy="14605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59245" indent="-259245" algn="l" defTabSz="914453" rtl="0" eaLnBrk="1" latinLnBrk="0" hangingPunct="1">
              <a:lnSpc>
                <a:spcPct val="100000"/>
              </a:lnSpc>
              <a:spcBef>
                <a:spcPts val="544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  <a:lvl2pPr marL="422550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2pPr>
            <a:lvl3pPr marL="585854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3pPr>
            <a:lvl4pPr marL="749159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4pPr>
            <a:lvl5pPr marL="912464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5pPr>
            <a:lvl6pPr marL="2514748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74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01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427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800"/>
              </a:spcBef>
            </a:pPr>
            <a:r>
              <a:rPr lang="en-US" sz="1600" dirty="0">
                <a:latin typeface="Neue Haas Grotesk Text Pro" panose="020B0504020202020204" pitchFamily="34" charset="77"/>
              </a:rPr>
              <a:t>No </a:t>
            </a:r>
            <a:r>
              <a:rPr lang="en-US" sz="1600" dirty="0" err="1">
                <a:latin typeface="Neue Haas Grotesk Text Pro" panose="020B0504020202020204" pitchFamily="34" charset="77"/>
              </a:rPr>
              <a:t>início</a:t>
            </a:r>
            <a:r>
              <a:rPr lang="en-US" sz="1600" dirty="0">
                <a:latin typeface="Neue Haas Grotesk Text Pro" panose="020B0504020202020204" pitchFamily="34" charset="77"/>
              </a:rPr>
              <a:t> dos </a:t>
            </a:r>
            <a:r>
              <a:rPr lang="en-US" sz="1600" dirty="0" err="1">
                <a:latin typeface="Neue Haas Grotesk Text Pro" panose="020B0504020202020204" pitchFamily="34" charset="77"/>
              </a:rPr>
              <a:t>anos</a:t>
            </a:r>
            <a:r>
              <a:rPr lang="en-US" sz="1600" dirty="0">
                <a:latin typeface="Neue Haas Grotesk Text Pro" panose="020B0504020202020204" pitchFamily="34" charset="77"/>
              </a:rPr>
              <a:t> 1980, a </a:t>
            </a:r>
            <a:r>
              <a:rPr lang="en-US" sz="1600" dirty="0" err="1">
                <a:latin typeface="Neue Haas Grotesk Text Pro" panose="020B0504020202020204" pitchFamily="34" charset="77"/>
              </a:rPr>
              <a:t>Austrália</a:t>
            </a:r>
            <a:r>
              <a:rPr lang="en-US" sz="1600" dirty="0">
                <a:latin typeface="Neue Haas Grotesk Text Pro" panose="020B0504020202020204" pitchFamily="34" charset="77"/>
              </a:rPr>
              <a:t> era o 18º </a:t>
            </a:r>
            <a:r>
              <a:rPr lang="en-US" sz="1600" dirty="0" err="1">
                <a:latin typeface="Neue Haas Grotesk Text Pro" panose="020B0504020202020204" pitchFamily="34" charset="77"/>
              </a:rPr>
              <a:t>maior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exportador</a:t>
            </a:r>
            <a:r>
              <a:rPr lang="en-US" sz="1600" dirty="0">
                <a:latin typeface="Neue Haas Grotesk Text Pro" panose="020B0504020202020204" pitchFamily="34" charset="77"/>
              </a:rPr>
              <a:t> de vinho; no </a:t>
            </a:r>
            <a:r>
              <a:rPr lang="en-US" sz="1600" dirty="0" err="1">
                <a:latin typeface="Neue Haas Grotesk Text Pro" panose="020B0504020202020204" pitchFamily="34" charset="77"/>
              </a:rPr>
              <a:t>início</a:t>
            </a:r>
            <a:r>
              <a:rPr lang="en-US" sz="1600" dirty="0">
                <a:latin typeface="Neue Haas Grotesk Text Pro" panose="020B0504020202020204" pitchFamily="34" charset="77"/>
              </a:rPr>
              <a:t> dos </a:t>
            </a:r>
            <a:r>
              <a:rPr lang="en-US" sz="1600" dirty="0" err="1">
                <a:latin typeface="Neue Haas Grotesk Text Pro" panose="020B0504020202020204" pitchFamily="34" charset="77"/>
              </a:rPr>
              <a:t>anos</a:t>
            </a:r>
            <a:r>
              <a:rPr lang="en-US" sz="1600" dirty="0">
                <a:latin typeface="Neue Haas Grotesk Text Pro" panose="020B0504020202020204" pitchFamily="34" charset="77"/>
              </a:rPr>
              <a:t> 1990, o sexto</a:t>
            </a:r>
          </a:p>
          <a:p>
            <a:pPr>
              <a:spcBef>
                <a:spcPts val="800"/>
              </a:spcBef>
            </a:pPr>
            <a:endParaRPr lang="en-US" sz="1600" dirty="0">
              <a:latin typeface="Neue Haas Grotesk Text Pro" panose="020B0504020202020204" pitchFamily="34" charset="77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0315C67A-48F0-A4AC-8CEB-F9270A8C7A4E}"/>
              </a:ext>
            </a:extLst>
          </p:cNvPr>
          <p:cNvSpPr txBox="1"/>
          <p:nvPr/>
        </p:nvSpPr>
        <p:spPr>
          <a:xfrm>
            <a:off x="677312" y="1371939"/>
            <a:ext cx="3328246" cy="174734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59245" indent="-259245" algn="l" defTabSz="914453" rtl="0" eaLnBrk="1" latinLnBrk="0" hangingPunct="1">
              <a:lnSpc>
                <a:spcPct val="100000"/>
              </a:lnSpc>
              <a:spcBef>
                <a:spcPts val="544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  <a:lvl2pPr marL="422550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2pPr>
            <a:lvl3pPr marL="585854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3pPr>
            <a:lvl4pPr marL="749159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4pPr>
            <a:lvl5pPr marL="912464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5pPr>
            <a:lvl6pPr marL="2514748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74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01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427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800"/>
              </a:spcBef>
            </a:pPr>
            <a:r>
              <a:rPr lang="en-US" sz="1600" dirty="0">
                <a:latin typeface="Neue Haas Grotesk Text Pro" panose="020B0504020202020204" pitchFamily="34" charset="77"/>
              </a:rPr>
              <a:t>Produtores e </a:t>
            </a:r>
            <a:r>
              <a:rPr lang="en-US" sz="1600" dirty="0" err="1">
                <a:latin typeface="Neue Haas Grotesk Text Pro" panose="020B0504020202020204" pitchFamily="34" charset="77"/>
              </a:rPr>
              <a:t>enólogos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ambiciosos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desafiaram</a:t>
            </a:r>
            <a:r>
              <a:rPr lang="en-US" sz="1600" dirty="0">
                <a:latin typeface="Neue Haas Grotesk Text Pro" panose="020B0504020202020204" pitchFamily="34" charset="77"/>
              </a:rPr>
              <a:t> as </a:t>
            </a:r>
            <a:r>
              <a:rPr lang="en-US" sz="1600" dirty="0" err="1">
                <a:latin typeface="Neue Haas Grotesk Text Pro" panose="020B0504020202020204" pitchFamily="34" charset="77"/>
              </a:rPr>
              <a:t>demandas</a:t>
            </a:r>
            <a:r>
              <a:rPr lang="en-US" sz="1600" dirty="0">
                <a:latin typeface="Neue Haas Grotesk Text Pro" panose="020B0504020202020204" pitchFamily="34" charset="77"/>
              </a:rPr>
              <a:t> dos </a:t>
            </a:r>
            <a:r>
              <a:rPr lang="en-US" sz="1600" dirty="0" err="1">
                <a:latin typeface="Neue Haas Grotesk Text Pro" panose="020B0504020202020204" pitchFamily="34" charset="77"/>
              </a:rPr>
              <a:t>consumidores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por</a:t>
            </a:r>
            <a:r>
              <a:rPr lang="en-US" sz="1600" dirty="0">
                <a:latin typeface="Neue Haas Grotesk Text Pro" panose="020B0504020202020204" pitchFamily="34" charset="77"/>
              </a:rPr>
              <a:t> vinhos </a:t>
            </a:r>
            <a:r>
              <a:rPr lang="en-US" sz="1600" dirty="0" err="1">
                <a:latin typeface="Neue Haas Grotesk Text Pro" panose="020B0504020202020204" pitchFamily="34" charset="77"/>
              </a:rPr>
              <a:t>fortificados</a:t>
            </a:r>
            <a:r>
              <a:rPr lang="en-US" sz="1600" dirty="0">
                <a:latin typeface="Neue Haas Grotesk Text Pro" panose="020B0504020202020204" pitchFamily="34" charset="77"/>
              </a:rPr>
              <a:t> para </a:t>
            </a:r>
            <a:r>
              <a:rPr lang="en-US" sz="1600" dirty="0" err="1">
                <a:latin typeface="Neue Haas Grotesk Text Pro" panose="020B0504020202020204" pitchFamily="34" charset="77"/>
              </a:rPr>
              <a:t>produzir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pequenas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quantidades</a:t>
            </a:r>
            <a:r>
              <a:rPr lang="en-US" sz="1600" dirty="0">
                <a:latin typeface="Neue Haas Grotesk Text Pro" panose="020B0504020202020204" pitchFamily="34" charset="77"/>
              </a:rPr>
              <a:t> de </a:t>
            </a:r>
            <a:r>
              <a:rPr lang="en-US" sz="1600" dirty="0" err="1">
                <a:latin typeface="Neue Haas Grotesk Text Pro" panose="020B0504020202020204" pitchFamily="34" charset="77"/>
              </a:rPr>
              <a:t>alguns</a:t>
            </a:r>
            <a:r>
              <a:rPr lang="en-US" sz="1600" dirty="0">
                <a:latin typeface="Neue Haas Grotesk Text Pro" panose="020B0504020202020204" pitchFamily="34" charset="77"/>
              </a:rPr>
              <a:t> dos </a:t>
            </a:r>
            <a:r>
              <a:rPr lang="en-US" sz="1600" dirty="0" err="1">
                <a:latin typeface="Neue Haas Grotesk Text Pro" panose="020B0504020202020204" pitchFamily="34" charset="77"/>
              </a:rPr>
              <a:t>melhores</a:t>
            </a:r>
            <a:r>
              <a:rPr lang="en-US" sz="1600" dirty="0">
                <a:latin typeface="Neue Haas Grotesk Text Pro" panose="020B0504020202020204" pitchFamily="34" charset="77"/>
              </a:rPr>
              <a:t> vinhos </a:t>
            </a:r>
            <a:r>
              <a:rPr lang="en-US" sz="1600" dirty="0" err="1">
                <a:latin typeface="Neue Haas Grotesk Text Pro" panose="020B0504020202020204" pitchFamily="34" charset="77"/>
              </a:rPr>
              <a:t>finos</a:t>
            </a:r>
            <a:r>
              <a:rPr lang="en-US" sz="1600" dirty="0">
                <a:latin typeface="Neue Haas Grotesk Text Pro" panose="020B0504020202020204" pitchFamily="34" charset="77"/>
              </a:rPr>
              <a:t> da </a:t>
            </a:r>
            <a:r>
              <a:rPr lang="en-US" sz="1600" dirty="0" err="1">
                <a:latin typeface="Neue Haas Grotesk Text Pro" panose="020B0504020202020204" pitchFamily="34" charset="77"/>
              </a:rPr>
              <a:t>Austrália</a:t>
            </a:r>
            <a:endParaRPr lang="en-US" sz="1600" dirty="0">
              <a:latin typeface="Neue Haas Grotesk Text Pro" panose="020B0504020202020204" pitchFamily="34" charset="77"/>
            </a:endParaRPr>
          </a:p>
          <a:p>
            <a:pPr>
              <a:spcBef>
                <a:spcPts val="800"/>
              </a:spcBef>
            </a:pPr>
            <a:endParaRPr lang="en-US" sz="1600" dirty="0">
              <a:latin typeface="Neue Haas Grotesk Text Pro" panose="020B0504020202020204" pitchFamily="34" charset="77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1F17BFC-36A0-8065-06A4-8E74BF9F4FF6}"/>
              </a:ext>
            </a:extLst>
          </p:cNvPr>
          <p:cNvSpPr txBox="1"/>
          <p:nvPr/>
        </p:nvSpPr>
        <p:spPr>
          <a:xfrm>
            <a:off x="512059" y="625326"/>
            <a:ext cx="6052254" cy="682569"/>
          </a:xfrm>
          <a:prstGeom prst="rect">
            <a:avLst/>
          </a:prstGeom>
        </p:spPr>
        <p:txBody>
          <a:bodyPr/>
          <a:lstStyle>
            <a:lvl1pPr algn="l" defTabSz="914453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43" b="0" i="0" kern="1200" cap="all" baseline="0">
                <a:solidFill>
                  <a:schemeClr val="accent4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</a:lstStyle>
          <a:p>
            <a:r>
              <a:rPr lang="en-US" sz="2400" b="1" dirty="0">
                <a:solidFill>
                  <a:schemeClr val="accent1"/>
                </a:solidFill>
                <a:latin typeface="Neue Haas Grotesk Text Pro" panose="020B0504020202020204" pitchFamily="34" charset="77"/>
              </a:rPr>
              <a:t>A ERA DO RENASCIMENTO:</a:t>
            </a:r>
          </a:p>
          <a:p>
            <a:r>
              <a:rPr lang="en-US" sz="2400" b="1" dirty="0">
                <a:solidFill>
                  <a:schemeClr val="accent1"/>
                </a:solidFill>
                <a:latin typeface="Neue Haas Grotesk Text Pro" panose="020B0504020202020204" pitchFamily="34" charset="77"/>
              </a:rPr>
              <a:t>DÉCADA DE 40 ATÉ 1960</a:t>
            </a:r>
          </a:p>
          <a:p>
            <a:endParaRPr lang="en-US" sz="2400" b="1" dirty="0">
              <a:solidFill>
                <a:schemeClr val="accent1"/>
              </a:solidFill>
              <a:latin typeface="Neue Haas Grotesk Text Pro" panose="020B0504020202020204" pitchFamily="34" charset="77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B3CB3BD-98E2-06F0-1AB7-1C70644D58AB}"/>
              </a:ext>
            </a:extLst>
          </p:cNvPr>
          <p:cNvSpPr txBox="1"/>
          <p:nvPr/>
        </p:nvSpPr>
        <p:spPr>
          <a:xfrm>
            <a:off x="4244006" y="1371939"/>
            <a:ext cx="2320307" cy="14605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59245" indent="-259245" algn="l" defTabSz="914453" rtl="0" eaLnBrk="1" latinLnBrk="0" hangingPunct="1">
              <a:lnSpc>
                <a:spcPct val="100000"/>
              </a:lnSpc>
              <a:spcBef>
                <a:spcPts val="544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  <a:lvl2pPr marL="422550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2pPr>
            <a:lvl3pPr marL="585854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3pPr>
            <a:lvl4pPr marL="749159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4pPr>
            <a:lvl5pPr marL="912464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5pPr>
            <a:lvl6pPr marL="2514748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74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01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427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800"/>
              </a:spcBef>
            </a:pPr>
            <a:r>
              <a:rPr lang="en-US" sz="1600" dirty="0">
                <a:latin typeface="Neue Haas Grotesk Text Pro" panose="020B0504020202020204" pitchFamily="34" charset="77"/>
              </a:rPr>
              <a:t>A </a:t>
            </a:r>
            <a:r>
              <a:rPr lang="en-US" sz="1600" dirty="0" err="1">
                <a:latin typeface="Neue Haas Grotesk Text Pro" panose="020B0504020202020204" pitchFamily="34" charset="77"/>
              </a:rPr>
              <a:t>popularidade</a:t>
            </a:r>
            <a:r>
              <a:rPr lang="en-US" sz="1600" dirty="0">
                <a:latin typeface="Neue Haas Grotesk Text Pro" panose="020B0504020202020204" pitchFamily="34" charset="77"/>
              </a:rPr>
              <a:t> do vinho </a:t>
            </a:r>
            <a:r>
              <a:rPr lang="en-US" sz="1600" dirty="0" err="1">
                <a:latin typeface="Neue Haas Grotesk Text Pro" panose="020B0504020202020204" pitchFamily="34" charset="77"/>
              </a:rPr>
              <a:t>fortificado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atingiu</a:t>
            </a:r>
            <a:r>
              <a:rPr lang="en-US" sz="1600" dirty="0">
                <a:latin typeface="Neue Haas Grotesk Text Pro" panose="020B0504020202020204" pitchFamily="34" charset="77"/>
              </a:rPr>
              <a:t> o </a:t>
            </a:r>
            <a:r>
              <a:rPr lang="en-US" sz="1600" dirty="0" err="1">
                <a:latin typeface="Neue Haas Grotesk Text Pro" panose="020B0504020202020204" pitchFamily="34" charset="77"/>
              </a:rPr>
              <a:t>seu</a:t>
            </a:r>
            <a:r>
              <a:rPr lang="en-US" sz="1600" dirty="0">
                <a:latin typeface="Neue Haas Grotesk Text Pro" panose="020B0504020202020204" pitchFamily="34" charset="77"/>
              </a:rPr>
              <a:t> auge e as </a:t>
            </a:r>
            <a:r>
              <a:rPr lang="en-US" sz="1600" dirty="0" err="1">
                <a:latin typeface="Neue Haas Grotesk Text Pro" panose="020B0504020202020204" pitchFamily="34" charset="77"/>
              </a:rPr>
              <a:t>pessoas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começaram</a:t>
            </a:r>
            <a:r>
              <a:rPr lang="en-US" sz="1600" dirty="0">
                <a:latin typeface="Neue Haas Grotesk Text Pro" panose="020B0504020202020204" pitchFamily="34" charset="77"/>
              </a:rPr>
              <a:t> a </a:t>
            </a:r>
            <a:r>
              <a:rPr lang="en-US" sz="1600" dirty="0" err="1">
                <a:latin typeface="Neue Haas Grotesk Text Pro" panose="020B0504020202020204" pitchFamily="34" charset="77"/>
              </a:rPr>
              <a:t>desenvolver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apreço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pelos</a:t>
            </a:r>
            <a:r>
              <a:rPr lang="en-US" sz="1600" dirty="0">
                <a:latin typeface="Neue Haas Grotesk Text Pro" panose="020B0504020202020204" pitchFamily="34" charset="77"/>
              </a:rPr>
              <a:t> vinhos </a:t>
            </a:r>
            <a:r>
              <a:rPr lang="en-US" sz="1600" dirty="0" err="1">
                <a:latin typeface="Neue Haas Grotesk Text Pro" panose="020B0504020202020204" pitchFamily="34" charset="77"/>
              </a:rPr>
              <a:t>finos</a:t>
            </a:r>
            <a:endParaRPr lang="en-US" sz="1600" dirty="0">
              <a:latin typeface="Neue Haas Grotesk Text Pro" panose="020B0504020202020204" pitchFamily="34" charset="77"/>
            </a:endParaRPr>
          </a:p>
          <a:p>
            <a:pPr>
              <a:spcBef>
                <a:spcPts val="800"/>
              </a:spcBef>
            </a:pPr>
            <a:endParaRPr lang="en-US" sz="1600" dirty="0">
              <a:latin typeface="Neue Haas Grotesk Text Pro" panose="020B0504020202020204" pitchFamily="34" charset="77"/>
            </a:endParaRP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87B50BE2-FEB0-EEDA-5798-8350D3454C38}"/>
              </a:ext>
            </a:extLst>
          </p:cNvPr>
          <p:cNvSpPr txBox="1"/>
          <p:nvPr/>
        </p:nvSpPr>
        <p:spPr>
          <a:xfrm>
            <a:off x="9788310" y="4530693"/>
            <a:ext cx="1997358" cy="14605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59245" indent="-259245" algn="l" defTabSz="914453" rtl="0" eaLnBrk="1" latinLnBrk="0" hangingPunct="1">
              <a:lnSpc>
                <a:spcPct val="100000"/>
              </a:lnSpc>
              <a:spcBef>
                <a:spcPts val="544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  <a:lvl2pPr marL="422550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2pPr>
            <a:lvl3pPr marL="585854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3pPr>
            <a:lvl4pPr marL="749159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4pPr>
            <a:lvl5pPr marL="912464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5pPr>
            <a:lvl6pPr marL="2514748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74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01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427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800"/>
              </a:spcBef>
            </a:pPr>
            <a:r>
              <a:rPr lang="en-US" sz="1600" dirty="0" err="1">
                <a:latin typeface="Neue Haas Grotesk Text Pro" panose="020B0504020202020204" pitchFamily="34" charset="77"/>
              </a:rPr>
              <a:t>Hoje</a:t>
            </a:r>
            <a:r>
              <a:rPr lang="en-US" sz="1600" dirty="0">
                <a:latin typeface="Neue Haas Grotesk Text Pro" panose="020B0504020202020204" pitchFamily="34" charset="77"/>
              </a:rPr>
              <a:t>, a </a:t>
            </a:r>
            <a:r>
              <a:rPr lang="en-US" sz="1600" dirty="0" err="1">
                <a:latin typeface="Neue Haas Grotesk Text Pro" panose="020B0504020202020204" pitchFamily="34" charset="77"/>
              </a:rPr>
              <a:t>comunidade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vinícola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australiana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é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diversa</a:t>
            </a:r>
            <a:r>
              <a:rPr lang="en-US" sz="1600" dirty="0">
                <a:latin typeface="Neue Haas Grotesk Text Pro" panose="020B0504020202020204" pitchFamily="34" charset="77"/>
              </a:rPr>
              <a:t>, </a:t>
            </a:r>
            <a:r>
              <a:rPr lang="en-US" sz="1600" dirty="0" err="1">
                <a:latin typeface="Neue Haas Grotesk Text Pro" panose="020B0504020202020204" pitchFamily="34" charset="77"/>
              </a:rPr>
              <a:t>única</a:t>
            </a:r>
            <a:r>
              <a:rPr lang="en-US" sz="1600" dirty="0">
                <a:latin typeface="Neue Haas Grotesk Text Pro" panose="020B0504020202020204" pitchFamily="34" charset="77"/>
              </a:rPr>
              <a:t> e </a:t>
            </a:r>
            <a:r>
              <a:rPr lang="en-US" sz="1600" dirty="0" err="1">
                <a:latin typeface="Neue Haas Grotesk Text Pro" panose="020B0504020202020204" pitchFamily="34" charset="77"/>
              </a:rPr>
              <a:t>verdadeiramente</a:t>
            </a:r>
            <a:r>
              <a:rPr lang="en-US" sz="1600" dirty="0">
                <a:latin typeface="Neue Haas Grotesk Text Pro" panose="020B0504020202020204" pitchFamily="34" charset="77"/>
              </a:rPr>
              <a:t> de alto </a:t>
            </a:r>
            <a:r>
              <a:rPr lang="en-US" sz="1600" dirty="0" err="1">
                <a:latin typeface="Neue Haas Grotesk Text Pro" panose="020B0504020202020204" pitchFamily="34" charset="77"/>
              </a:rPr>
              <a:t>nível</a:t>
            </a:r>
            <a:endParaRPr lang="en-US" sz="1600">
              <a:latin typeface="Neue Haas Grotesk Text Pro" panose="020B0504020202020204" pitchFamily="34" charset="77"/>
            </a:endParaRPr>
          </a:p>
          <a:p>
            <a:pPr>
              <a:spcBef>
                <a:spcPts val="800"/>
              </a:spcBef>
            </a:pPr>
            <a:endParaRPr lang="en-US" sz="1600" dirty="0" err="1">
              <a:latin typeface="Neue Haas Grotesk Text Pro" panose="020B0504020202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41129077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vineyard in the sun&#10;&#10;Description automatically generated">
            <a:extLst>
              <a:ext uri="{FF2B5EF4-FFF2-40B4-BE49-F238E27FC236}">
                <a16:creationId xmlns:a16="http://schemas.microsoft.com/office/drawing/2014/main" id="{BA169A57-9152-A2CA-543C-D397A3AA63C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454" b="6454"/>
          <a:stretch>
            <a:fillRect/>
          </a:stretch>
        </p:blipFill>
        <p:spPr>
          <a:xfrm>
            <a:off x="-12591" y="0"/>
            <a:ext cx="12253960" cy="6858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7E4361-E6E7-5BB3-A55C-C27FA1F76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1578769"/>
            <a:ext cx="4904991" cy="1325562"/>
          </a:xfrm>
        </p:spPr>
        <p:txBody>
          <a:bodyPr/>
          <a:lstStyle/>
          <a:p>
            <a:r>
              <a:rPr lang="en-US" sz="5400" dirty="0">
                <a:solidFill>
                  <a:schemeClr val="accent1"/>
                </a:solidFill>
              </a:rPr>
              <a:t>ANCESTRAIS E DIVERSOS</a:t>
            </a:r>
            <a:br>
              <a:rPr lang="en-US" sz="5400" dirty="0">
                <a:solidFill>
                  <a:schemeClr val="accent1"/>
                </a:solidFill>
              </a:rPr>
            </a:br>
            <a:endParaRPr lang="en-US" sz="5400" dirty="0">
              <a:solidFill>
                <a:schemeClr val="accent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D3BEFC5-4AEA-3382-5D74-258F3B70CC80}"/>
              </a:ext>
            </a:extLst>
          </p:cNvPr>
          <p:cNvSpPr txBox="1"/>
          <p:nvPr/>
        </p:nvSpPr>
        <p:spPr>
          <a:xfrm>
            <a:off x="407988" y="542925"/>
            <a:ext cx="6158452" cy="132556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53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43" b="0" i="0" kern="1200" cap="all" baseline="0">
                <a:solidFill>
                  <a:schemeClr val="bg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</a:lstStyle>
          <a:p>
            <a:r>
              <a:rPr lang="en-US" sz="3200" dirty="0">
                <a:solidFill>
                  <a:schemeClr val="accent4"/>
                </a:solidFill>
                <a:latin typeface="Neue Haas Grotesk Text Pro" panose="020B0504020202020204" pitchFamily="34" charset="77"/>
              </a:rPr>
              <a:t>GEOGRAFIA, CLIMA E SOLOS  </a:t>
            </a:r>
          </a:p>
          <a:p>
            <a:r>
              <a:rPr lang="en-US" sz="3200" dirty="0">
                <a:solidFill>
                  <a:schemeClr val="accent4"/>
                </a:solidFill>
                <a:latin typeface="Neue Haas Grotesk Text Pro" panose="020B0504020202020204" pitchFamily="34" charset="77"/>
              </a:rPr>
              <a:t>DA AUSTRÁLIA:</a:t>
            </a:r>
          </a:p>
        </p:txBody>
      </p:sp>
    </p:spTree>
    <p:extLst>
      <p:ext uri="{BB962C8B-B14F-4D97-AF65-F5344CB8AC3E}">
        <p14:creationId xmlns:p14="http://schemas.microsoft.com/office/powerpoint/2010/main" val="2760442666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CB1CA2F-0916-1CE6-1772-7F194B9D7BC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3891" y="-529121"/>
            <a:ext cx="10441185" cy="81571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CCCF687-4E79-695A-3540-CC261F046F74}"/>
              </a:ext>
            </a:extLst>
          </p:cNvPr>
          <p:cNvSpPr txBox="1"/>
          <p:nvPr/>
        </p:nvSpPr>
        <p:spPr>
          <a:xfrm>
            <a:off x="664546" y="1634959"/>
            <a:ext cx="3484072" cy="1015663"/>
          </a:xfrm>
          <a:prstGeom prst="rect">
            <a:avLst/>
          </a:prstGeom>
        </p:spPr>
        <p:txBody>
          <a:bodyPr/>
          <a:lstStyle>
            <a:lvl1pPr algn="l" defTabSz="914453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43" b="0" i="0" kern="1200" cap="all" baseline="0">
                <a:solidFill>
                  <a:schemeClr val="accent4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</a:lstStyle>
          <a:p>
            <a:r>
              <a:rPr lang="en-US" sz="2400" b="1" cap="none" dirty="0">
                <a:solidFill>
                  <a:schemeClr val="accent1"/>
                </a:solidFill>
                <a:latin typeface="Neue Haas Grotesk Text Pro" panose="020B0504020202020204" pitchFamily="34" charset="77"/>
              </a:rPr>
              <a:t>SEXTO MAIOR PAÍS DO MUNDO, MAIOR QUE A EUROPA</a:t>
            </a:r>
          </a:p>
          <a:p>
            <a:endParaRPr lang="en-US" sz="2400" b="1" cap="none" dirty="0">
              <a:solidFill>
                <a:schemeClr val="accent1"/>
              </a:solidFill>
              <a:latin typeface="Neue Haas Grotesk Text Pro" panose="020B0504020202020204" pitchFamily="34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868EA0-6601-D096-DA6F-11CFB1D544C5}"/>
              </a:ext>
            </a:extLst>
          </p:cNvPr>
          <p:cNvSpPr txBox="1"/>
          <p:nvPr/>
        </p:nvSpPr>
        <p:spPr>
          <a:xfrm>
            <a:off x="741967" y="3080823"/>
            <a:ext cx="308073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Geologicamente</a:t>
            </a:r>
            <a:r>
              <a:rPr lang="en-US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ancestral E </a:t>
            </a:r>
            <a:r>
              <a:rPr lang="en-US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biologicamente</a:t>
            </a:r>
            <a:r>
              <a:rPr lang="en-US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US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diverso</a:t>
            </a:r>
            <a:endParaRPr lang="en-US" sz="1600" dirty="0">
              <a:solidFill>
                <a:srgbClr val="190000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Vinheiros</a:t>
            </a:r>
            <a:r>
              <a:rPr lang="en-US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US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por</a:t>
            </a:r>
            <a:r>
              <a:rPr lang="en-US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US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todo</a:t>
            </a:r>
            <a:r>
              <a:rPr lang="en-US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o </a:t>
            </a:r>
            <a:r>
              <a:rPr lang="en-US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país</a:t>
            </a:r>
            <a:r>
              <a:rPr lang="en-US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, </a:t>
            </a:r>
            <a:r>
              <a:rPr lang="en-US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porém</a:t>
            </a:r>
            <a:r>
              <a:rPr lang="en-US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US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concentrados</a:t>
            </a:r>
            <a:r>
              <a:rPr lang="en-US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no </a:t>
            </a:r>
            <a:r>
              <a:rPr lang="en-US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sudeste</a:t>
            </a:r>
            <a:r>
              <a:rPr lang="en-US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 e </a:t>
            </a:r>
            <a:r>
              <a:rPr lang="en-US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sudoeste</a:t>
            </a:r>
            <a:endParaRPr lang="en-US" sz="1600" dirty="0">
              <a:solidFill>
                <a:srgbClr val="190000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O </a:t>
            </a:r>
            <a:r>
              <a:rPr lang="en-US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frio</a:t>
            </a:r>
            <a:r>
              <a:rPr lang="en-US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US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oceano</a:t>
            </a:r>
            <a:r>
              <a:rPr lang="en-US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US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ártico</a:t>
            </a:r>
            <a:r>
              <a:rPr lang="en-US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US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mantém</a:t>
            </a:r>
            <a:r>
              <a:rPr lang="en-US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US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temperaturas</a:t>
            </a:r>
            <a:r>
              <a:rPr lang="en-US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US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baixas</a:t>
            </a:r>
            <a:r>
              <a:rPr lang="en-US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no </a:t>
            </a:r>
            <a:r>
              <a:rPr lang="en-US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sul</a:t>
            </a:r>
            <a:r>
              <a:rPr lang="en-US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, </a:t>
            </a:r>
            <a:r>
              <a:rPr lang="en-US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ideais</a:t>
            </a:r>
            <a:r>
              <a:rPr lang="en-US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para </a:t>
            </a:r>
            <a:r>
              <a:rPr lang="en-US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fazer</a:t>
            </a:r>
            <a:r>
              <a:rPr lang="en-US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vinho</a:t>
            </a:r>
          </a:p>
        </p:txBody>
      </p:sp>
      <p:sp>
        <p:nvSpPr>
          <p:cNvPr id="7" name="object 11">
            <a:extLst>
              <a:ext uri="{FF2B5EF4-FFF2-40B4-BE49-F238E27FC236}">
                <a16:creationId xmlns:a16="http://schemas.microsoft.com/office/drawing/2014/main" id="{6F290762-5784-1646-B9F4-9F3DD4E8B57B}"/>
              </a:ext>
            </a:extLst>
          </p:cNvPr>
          <p:cNvSpPr txBox="1"/>
          <p:nvPr/>
        </p:nvSpPr>
        <p:spPr>
          <a:xfrm>
            <a:off x="10422785" y="4995403"/>
            <a:ext cx="876443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algn="l"/>
            <a:r>
              <a:rPr lang="en-AU" sz="1000" b="0">
                <a:solidFill>
                  <a:schemeClr val="tx1"/>
                </a:solidFill>
                <a:latin typeface="Neue Haas Grotesk Text Pro" panose="020B0504020202020204" pitchFamily="34" charset="77"/>
              </a:rPr>
              <a:t>Canberra</a:t>
            </a:r>
          </a:p>
        </p:txBody>
      </p:sp>
      <p:sp>
        <p:nvSpPr>
          <p:cNvPr id="8" name="object 11">
            <a:extLst>
              <a:ext uri="{FF2B5EF4-FFF2-40B4-BE49-F238E27FC236}">
                <a16:creationId xmlns:a16="http://schemas.microsoft.com/office/drawing/2014/main" id="{EE2CF27C-B0AE-8F11-512E-6D731C9D6992}"/>
              </a:ext>
            </a:extLst>
          </p:cNvPr>
          <p:cNvSpPr txBox="1"/>
          <p:nvPr/>
        </p:nvSpPr>
        <p:spPr>
          <a:xfrm>
            <a:off x="11050308" y="3494397"/>
            <a:ext cx="777259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algn="l"/>
            <a:r>
              <a:rPr lang="en-AU" sz="1000" b="0">
                <a:solidFill>
                  <a:schemeClr val="tx1"/>
                </a:solidFill>
                <a:latin typeface="Neue Haas Grotesk Text Pro" panose="020B0504020202020204" pitchFamily="34" charset="77"/>
              </a:rPr>
              <a:t>Brisbane</a:t>
            </a:r>
          </a:p>
        </p:txBody>
      </p:sp>
      <p:sp>
        <p:nvSpPr>
          <p:cNvPr id="9" name="object 11">
            <a:extLst>
              <a:ext uri="{FF2B5EF4-FFF2-40B4-BE49-F238E27FC236}">
                <a16:creationId xmlns:a16="http://schemas.microsoft.com/office/drawing/2014/main" id="{9CBE1F80-F474-EC33-D856-19433E9139CE}"/>
              </a:ext>
            </a:extLst>
          </p:cNvPr>
          <p:cNvSpPr txBox="1"/>
          <p:nvPr/>
        </p:nvSpPr>
        <p:spPr>
          <a:xfrm>
            <a:off x="8552010" y="5618785"/>
            <a:ext cx="876443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algn="l"/>
            <a:r>
              <a:rPr lang="en-AU" sz="1000" b="0">
                <a:solidFill>
                  <a:schemeClr val="tx1"/>
                </a:solidFill>
                <a:latin typeface="Neue Haas Grotesk Text Pro" panose="020B0504020202020204" pitchFamily="34" charset="77"/>
              </a:rPr>
              <a:t>Melbourne</a:t>
            </a:r>
          </a:p>
        </p:txBody>
      </p:sp>
      <p:sp>
        <p:nvSpPr>
          <p:cNvPr id="10" name="object 11">
            <a:extLst>
              <a:ext uri="{FF2B5EF4-FFF2-40B4-BE49-F238E27FC236}">
                <a16:creationId xmlns:a16="http://schemas.microsoft.com/office/drawing/2014/main" id="{298DA890-1B4C-8E6D-9FD0-759E7474F314}"/>
              </a:ext>
            </a:extLst>
          </p:cNvPr>
          <p:cNvSpPr txBox="1"/>
          <p:nvPr/>
        </p:nvSpPr>
        <p:spPr>
          <a:xfrm>
            <a:off x="7602654" y="4819853"/>
            <a:ext cx="767729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algn="l"/>
            <a:r>
              <a:rPr lang="en-AU" sz="1000" b="0">
                <a:solidFill>
                  <a:schemeClr val="tx1"/>
                </a:solidFill>
                <a:latin typeface="Neue Haas Grotesk Text Pro" panose="020B0504020202020204" pitchFamily="34" charset="77"/>
              </a:rPr>
              <a:t>Adelaide</a:t>
            </a: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320037E9-F71E-0A01-764E-3FB59BBB587A}"/>
              </a:ext>
            </a:extLst>
          </p:cNvPr>
          <p:cNvSpPr txBox="1"/>
          <p:nvPr/>
        </p:nvSpPr>
        <p:spPr>
          <a:xfrm>
            <a:off x="9884415" y="6362448"/>
            <a:ext cx="559943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algn="l"/>
            <a:r>
              <a:rPr lang="en-AU" sz="1000" b="0">
                <a:solidFill>
                  <a:schemeClr val="tx1"/>
                </a:solidFill>
                <a:latin typeface="Neue Haas Grotesk Text Pro" panose="020B0504020202020204" pitchFamily="34" charset="77"/>
              </a:rPr>
              <a:t>Hobart</a:t>
            </a:r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9D0709BB-0F47-5327-1418-FCF4EF093591}"/>
              </a:ext>
            </a:extLst>
          </p:cNvPr>
          <p:cNvSpPr txBox="1"/>
          <p:nvPr/>
        </p:nvSpPr>
        <p:spPr>
          <a:xfrm>
            <a:off x="10567131" y="4680482"/>
            <a:ext cx="692260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algn="l"/>
            <a:r>
              <a:rPr lang="en-AU" sz="1000" b="0">
                <a:solidFill>
                  <a:schemeClr val="tx1"/>
                </a:solidFill>
                <a:latin typeface="Neue Haas Grotesk Text Pro" panose="020B0504020202020204" pitchFamily="34" charset="77"/>
              </a:rPr>
              <a:t>Sydney</a:t>
            </a:r>
          </a:p>
        </p:txBody>
      </p:sp>
      <p:sp>
        <p:nvSpPr>
          <p:cNvPr id="13" name="object 11">
            <a:extLst>
              <a:ext uri="{FF2B5EF4-FFF2-40B4-BE49-F238E27FC236}">
                <a16:creationId xmlns:a16="http://schemas.microsoft.com/office/drawing/2014/main" id="{5222E7E7-F5B8-21BB-7364-990B4A3B8A88}"/>
              </a:ext>
            </a:extLst>
          </p:cNvPr>
          <p:cNvSpPr txBox="1"/>
          <p:nvPr/>
        </p:nvSpPr>
        <p:spPr>
          <a:xfrm>
            <a:off x="6462469" y="454171"/>
            <a:ext cx="596154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algn="r"/>
            <a:r>
              <a:rPr lang="en-AU" sz="1000" b="0">
                <a:solidFill>
                  <a:schemeClr val="tx1"/>
                </a:solidFill>
                <a:latin typeface="Neue Haas Grotesk Text Pro" panose="020B0504020202020204" pitchFamily="34" charset="77"/>
              </a:rPr>
              <a:t>Darwin</a:t>
            </a:r>
          </a:p>
        </p:txBody>
      </p:sp>
      <p:sp>
        <p:nvSpPr>
          <p:cNvPr id="14" name="object 11">
            <a:extLst>
              <a:ext uri="{FF2B5EF4-FFF2-40B4-BE49-F238E27FC236}">
                <a16:creationId xmlns:a16="http://schemas.microsoft.com/office/drawing/2014/main" id="{014B6464-3D39-19CA-F748-2629DA328F07}"/>
              </a:ext>
            </a:extLst>
          </p:cNvPr>
          <p:cNvSpPr txBox="1"/>
          <p:nvPr/>
        </p:nvSpPr>
        <p:spPr>
          <a:xfrm>
            <a:off x="4226038" y="4344793"/>
            <a:ext cx="514708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algn="r"/>
            <a:r>
              <a:rPr lang="en-AU" sz="1000" b="0">
                <a:solidFill>
                  <a:schemeClr val="tx1"/>
                </a:solidFill>
                <a:latin typeface="Neue Haas Grotesk Text Pro" panose="020B0504020202020204" pitchFamily="34" charset="77"/>
              </a:rPr>
              <a:t>Perth</a:t>
            </a:r>
          </a:p>
        </p:txBody>
      </p:sp>
      <p:sp>
        <p:nvSpPr>
          <p:cNvPr id="15" name="object 11">
            <a:extLst>
              <a:ext uri="{FF2B5EF4-FFF2-40B4-BE49-F238E27FC236}">
                <a16:creationId xmlns:a16="http://schemas.microsoft.com/office/drawing/2014/main" id="{637D645E-0454-BE8B-FF52-686F832DBEAA}"/>
              </a:ext>
            </a:extLst>
          </p:cNvPr>
          <p:cNvSpPr txBox="1"/>
          <p:nvPr/>
        </p:nvSpPr>
        <p:spPr>
          <a:xfrm>
            <a:off x="4865733" y="3579997"/>
            <a:ext cx="991361" cy="1404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r>
              <a:rPr lang="en-AU" sz="800" b="0">
                <a:solidFill>
                  <a:schemeClr val="accent2"/>
                </a:solidFill>
                <a:latin typeface="Neue Haas Grotesk Text Pro" panose="020B0504020202020204" pitchFamily="34" charset="77"/>
              </a:rPr>
              <a:t>PORTUGAL</a:t>
            </a:r>
          </a:p>
        </p:txBody>
      </p:sp>
      <p:sp>
        <p:nvSpPr>
          <p:cNvPr id="16" name="object 11">
            <a:extLst>
              <a:ext uri="{FF2B5EF4-FFF2-40B4-BE49-F238E27FC236}">
                <a16:creationId xmlns:a16="http://schemas.microsoft.com/office/drawing/2014/main" id="{2D369184-35A5-9348-A7DB-0BF6480D5F17}"/>
              </a:ext>
            </a:extLst>
          </p:cNvPr>
          <p:cNvSpPr txBox="1"/>
          <p:nvPr/>
        </p:nvSpPr>
        <p:spPr>
          <a:xfrm>
            <a:off x="5873123" y="3649739"/>
            <a:ext cx="991361" cy="1404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r>
              <a:rPr lang="en-AU" sz="800" b="0" dirty="0">
                <a:solidFill>
                  <a:schemeClr val="accent2"/>
                </a:solidFill>
                <a:latin typeface="Neue Haas Grotesk Text Pro" panose="020B0504020202020204" pitchFamily="34" charset="77"/>
              </a:rPr>
              <a:t>ESPANHA</a:t>
            </a:r>
          </a:p>
        </p:txBody>
      </p:sp>
      <p:sp>
        <p:nvSpPr>
          <p:cNvPr id="17" name="object 11">
            <a:extLst>
              <a:ext uri="{FF2B5EF4-FFF2-40B4-BE49-F238E27FC236}">
                <a16:creationId xmlns:a16="http://schemas.microsoft.com/office/drawing/2014/main" id="{AC962C97-5585-EE49-0F8F-3D19D6CF465D}"/>
              </a:ext>
            </a:extLst>
          </p:cNvPr>
          <p:cNvSpPr txBox="1"/>
          <p:nvPr/>
        </p:nvSpPr>
        <p:spPr>
          <a:xfrm>
            <a:off x="6857265" y="2766335"/>
            <a:ext cx="991361" cy="1404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r>
              <a:rPr lang="en-AU" sz="800" b="0" dirty="0">
                <a:solidFill>
                  <a:schemeClr val="accent2"/>
                </a:solidFill>
                <a:latin typeface="Neue Haas Grotesk Text Pro" panose="020B0504020202020204" pitchFamily="34" charset="77"/>
              </a:rPr>
              <a:t>FRANÇA</a:t>
            </a:r>
          </a:p>
        </p:txBody>
      </p:sp>
      <p:sp>
        <p:nvSpPr>
          <p:cNvPr id="18" name="object 11">
            <a:extLst>
              <a:ext uri="{FF2B5EF4-FFF2-40B4-BE49-F238E27FC236}">
                <a16:creationId xmlns:a16="http://schemas.microsoft.com/office/drawing/2014/main" id="{CE95B6E2-A150-27C7-6323-86243BDC1A23}"/>
              </a:ext>
            </a:extLst>
          </p:cNvPr>
          <p:cNvSpPr txBox="1"/>
          <p:nvPr/>
        </p:nvSpPr>
        <p:spPr>
          <a:xfrm>
            <a:off x="7996391" y="2216145"/>
            <a:ext cx="991361" cy="1404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r>
              <a:rPr lang="en-AU" sz="800" b="0" dirty="0">
                <a:solidFill>
                  <a:schemeClr val="accent2"/>
                </a:solidFill>
                <a:latin typeface="Neue Haas Grotesk Text Pro" panose="020B0504020202020204" pitchFamily="34" charset="77"/>
              </a:rPr>
              <a:t>ALEMANHA</a:t>
            </a:r>
          </a:p>
        </p:txBody>
      </p:sp>
      <p:sp>
        <p:nvSpPr>
          <p:cNvPr id="19" name="object 11">
            <a:extLst>
              <a:ext uri="{FF2B5EF4-FFF2-40B4-BE49-F238E27FC236}">
                <a16:creationId xmlns:a16="http://schemas.microsoft.com/office/drawing/2014/main" id="{E65A648F-B1B9-DFED-3836-DE47657B0B1F}"/>
              </a:ext>
            </a:extLst>
          </p:cNvPr>
          <p:cNvSpPr txBox="1"/>
          <p:nvPr/>
        </p:nvSpPr>
        <p:spPr>
          <a:xfrm>
            <a:off x="6702283" y="1634959"/>
            <a:ext cx="991361" cy="2635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r>
              <a:rPr lang="en-AU" sz="800" b="0" dirty="0">
                <a:solidFill>
                  <a:schemeClr val="accent2"/>
                </a:solidFill>
                <a:latin typeface="Neue Haas Grotesk Text Pro" panose="020B0504020202020204" pitchFamily="34" charset="77"/>
              </a:rPr>
              <a:t>REINO UNIDO</a:t>
            </a:r>
          </a:p>
          <a:p>
            <a:endParaRPr lang="en-AU" sz="800" b="0" dirty="0">
              <a:solidFill>
                <a:schemeClr val="accent2"/>
              </a:solidFill>
              <a:latin typeface="Neue Haas Grotesk Text Pro" panose="020B0504020202020204" pitchFamily="34" charset="77"/>
            </a:endParaRPr>
          </a:p>
        </p:txBody>
      </p:sp>
      <p:sp>
        <p:nvSpPr>
          <p:cNvPr id="20" name="object 11">
            <a:extLst>
              <a:ext uri="{FF2B5EF4-FFF2-40B4-BE49-F238E27FC236}">
                <a16:creationId xmlns:a16="http://schemas.microsoft.com/office/drawing/2014/main" id="{5CF5D37F-8F6D-FBD6-FFB4-8C01D143D7C2}"/>
              </a:ext>
            </a:extLst>
          </p:cNvPr>
          <p:cNvSpPr txBox="1"/>
          <p:nvPr/>
        </p:nvSpPr>
        <p:spPr>
          <a:xfrm>
            <a:off x="6051354" y="1386986"/>
            <a:ext cx="991361" cy="1404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r>
              <a:rPr lang="en-AU" sz="800" b="0" dirty="0">
                <a:solidFill>
                  <a:schemeClr val="accent2"/>
                </a:solidFill>
                <a:latin typeface="Neue Haas Grotesk Text Pro" panose="020B0504020202020204" pitchFamily="34" charset="77"/>
              </a:rPr>
              <a:t>IRLANDA</a:t>
            </a:r>
          </a:p>
        </p:txBody>
      </p:sp>
      <p:sp>
        <p:nvSpPr>
          <p:cNvPr id="21" name="object 11">
            <a:extLst>
              <a:ext uri="{FF2B5EF4-FFF2-40B4-BE49-F238E27FC236}">
                <a16:creationId xmlns:a16="http://schemas.microsoft.com/office/drawing/2014/main" id="{16DF9654-D526-DE2D-CFB7-D0E28629824D}"/>
              </a:ext>
            </a:extLst>
          </p:cNvPr>
          <p:cNvSpPr txBox="1"/>
          <p:nvPr/>
        </p:nvSpPr>
        <p:spPr>
          <a:xfrm>
            <a:off x="9213008" y="2254890"/>
            <a:ext cx="991361" cy="1404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r>
              <a:rPr lang="en-AU" sz="800" b="0" dirty="0">
                <a:solidFill>
                  <a:schemeClr val="accent2"/>
                </a:solidFill>
                <a:latin typeface="Neue Haas Grotesk Text Pro" panose="020B0504020202020204" pitchFamily="34" charset="77"/>
              </a:rPr>
              <a:t>POLÔNIA</a:t>
            </a: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119954F9-00DD-9D15-ED3E-9A3D47AC9FB9}"/>
              </a:ext>
            </a:extLst>
          </p:cNvPr>
          <p:cNvSpPr txBox="1"/>
          <p:nvPr/>
        </p:nvSpPr>
        <p:spPr>
          <a:xfrm>
            <a:off x="8980533" y="1185507"/>
            <a:ext cx="991361" cy="1404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r>
              <a:rPr lang="en-AU" sz="800" b="0" dirty="0">
                <a:solidFill>
                  <a:schemeClr val="accent2"/>
                </a:solidFill>
                <a:latin typeface="Neue Haas Grotesk Text Pro" panose="020B0504020202020204" pitchFamily="34" charset="77"/>
              </a:rPr>
              <a:t>SUÉCIA</a:t>
            </a:r>
          </a:p>
        </p:txBody>
      </p:sp>
      <p:sp>
        <p:nvSpPr>
          <p:cNvPr id="23" name="object 11">
            <a:extLst>
              <a:ext uri="{FF2B5EF4-FFF2-40B4-BE49-F238E27FC236}">
                <a16:creationId xmlns:a16="http://schemas.microsoft.com/office/drawing/2014/main" id="{C51BE116-7C27-0D11-7C74-743111C48355}"/>
              </a:ext>
            </a:extLst>
          </p:cNvPr>
          <p:cNvSpPr txBox="1"/>
          <p:nvPr/>
        </p:nvSpPr>
        <p:spPr>
          <a:xfrm>
            <a:off x="8143625" y="3882213"/>
            <a:ext cx="991361" cy="1404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r>
              <a:rPr lang="en-AU" sz="800" b="0" dirty="0">
                <a:solidFill>
                  <a:schemeClr val="accent2"/>
                </a:solidFill>
                <a:latin typeface="Neue Haas Grotesk Text Pro" panose="020B0504020202020204" pitchFamily="34" charset="77"/>
              </a:rPr>
              <a:t>ITÁLIA</a:t>
            </a:r>
          </a:p>
        </p:txBody>
      </p:sp>
      <p:sp>
        <p:nvSpPr>
          <p:cNvPr id="24" name="object 11">
            <a:extLst>
              <a:ext uri="{FF2B5EF4-FFF2-40B4-BE49-F238E27FC236}">
                <a16:creationId xmlns:a16="http://schemas.microsoft.com/office/drawing/2014/main" id="{38940DF0-5D8E-4EC0-E033-8B99CF04BA23}"/>
              </a:ext>
            </a:extLst>
          </p:cNvPr>
          <p:cNvSpPr txBox="1"/>
          <p:nvPr/>
        </p:nvSpPr>
        <p:spPr>
          <a:xfrm>
            <a:off x="9143266" y="4680375"/>
            <a:ext cx="991361" cy="1404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r>
              <a:rPr lang="en-AU" sz="800" b="0" dirty="0">
                <a:solidFill>
                  <a:schemeClr val="accent2"/>
                </a:solidFill>
                <a:latin typeface="Neue Haas Grotesk Text Pro" panose="020B0504020202020204" pitchFamily="34" charset="77"/>
              </a:rPr>
              <a:t>GRÉCIA</a:t>
            </a:r>
          </a:p>
        </p:txBody>
      </p:sp>
      <p:sp>
        <p:nvSpPr>
          <p:cNvPr id="25" name="object 11">
            <a:extLst>
              <a:ext uri="{FF2B5EF4-FFF2-40B4-BE49-F238E27FC236}">
                <a16:creationId xmlns:a16="http://schemas.microsoft.com/office/drawing/2014/main" id="{088DCFB0-326C-1737-FC52-65DC5B20B42D}"/>
              </a:ext>
            </a:extLst>
          </p:cNvPr>
          <p:cNvSpPr txBox="1"/>
          <p:nvPr/>
        </p:nvSpPr>
        <p:spPr>
          <a:xfrm>
            <a:off x="8376100" y="2998809"/>
            <a:ext cx="991361" cy="1404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r>
              <a:rPr lang="en-AU" sz="800" b="0" dirty="0">
                <a:solidFill>
                  <a:schemeClr val="accent2"/>
                </a:solidFill>
                <a:latin typeface="Neue Haas Grotesk Text Pro" panose="020B0504020202020204" pitchFamily="34" charset="77"/>
              </a:rPr>
              <a:t>ÁUSTRIA</a:t>
            </a:r>
          </a:p>
        </p:txBody>
      </p:sp>
      <p:sp>
        <p:nvSpPr>
          <p:cNvPr id="26" name="object 11">
            <a:extLst>
              <a:ext uri="{FF2B5EF4-FFF2-40B4-BE49-F238E27FC236}">
                <a16:creationId xmlns:a16="http://schemas.microsoft.com/office/drawing/2014/main" id="{0AE9A5CF-2A46-483F-E3A6-6B0BBA5B3CA1}"/>
              </a:ext>
            </a:extLst>
          </p:cNvPr>
          <p:cNvSpPr txBox="1"/>
          <p:nvPr/>
        </p:nvSpPr>
        <p:spPr>
          <a:xfrm>
            <a:off x="9801944" y="3479256"/>
            <a:ext cx="991361" cy="1404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r>
              <a:rPr lang="en-AU" sz="800" b="0" dirty="0">
                <a:solidFill>
                  <a:schemeClr val="accent2"/>
                </a:solidFill>
                <a:latin typeface="Neue Haas Grotesk Text Pro" panose="020B0504020202020204" pitchFamily="34" charset="77"/>
              </a:rPr>
              <a:t>ROMÂNIA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162D78B-9D1D-1A7E-DB7E-D22D3817626A}"/>
              </a:ext>
            </a:extLst>
          </p:cNvPr>
          <p:cNvSpPr txBox="1"/>
          <p:nvPr/>
        </p:nvSpPr>
        <p:spPr>
          <a:xfrm>
            <a:off x="664546" y="496557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chemeClr val="accent1"/>
                </a:solidFill>
                <a:latin typeface="Neue Haas Grotesk Text Pro" panose="020B0504020202020204" pitchFamily="34" charset="77"/>
              </a:rPr>
              <a:t>AUSTRÁLIA</a:t>
            </a:r>
            <a:endParaRPr lang="en-US" sz="5400" dirty="0">
              <a:latin typeface="Neue Haas Grotesk Text Pro" panose="020B0504020202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774601381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map of australia with black text&#10;&#10;Description automatically generated">
            <a:extLst>
              <a:ext uri="{FF2B5EF4-FFF2-40B4-BE49-F238E27FC236}">
                <a16:creationId xmlns:a16="http://schemas.microsoft.com/office/drawing/2014/main" id="{6A4F4023-9E6A-9C03-D191-73E71BB3D6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6043" y="-688405"/>
            <a:ext cx="8843174" cy="809018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7389061-BC6A-6AD2-2504-A7E4A8C15A6A}"/>
              </a:ext>
            </a:extLst>
          </p:cNvPr>
          <p:cNvSpPr txBox="1"/>
          <p:nvPr/>
        </p:nvSpPr>
        <p:spPr>
          <a:xfrm>
            <a:off x="374435" y="1575021"/>
            <a:ext cx="2255343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95965"/>
            <a:r>
              <a:rPr lang="en-US" sz="800" b="1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AUSTRÁLIA OCIDENTAL</a:t>
            </a: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1	Swan District</a:t>
            </a: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2	Perth Hills</a:t>
            </a: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3	Peel</a:t>
            </a: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4	</a:t>
            </a:r>
            <a:r>
              <a:rPr lang="en-US" sz="800" dirty="0" err="1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Geographe</a:t>
            </a:r>
            <a:endParaRPr lang="en-US" sz="800" dirty="0"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5	Margaret River</a:t>
            </a: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6	Blackwood Valley</a:t>
            </a: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7	Pemberton</a:t>
            </a: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8	</a:t>
            </a:r>
            <a:r>
              <a:rPr lang="en-US" sz="800" dirty="0" err="1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Manjimup</a:t>
            </a:r>
            <a:endParaRPr lang="en-US" sz="800" dirty="0"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9	Great Southern</a:t>
            </a:r>
          </a:p>
          <a:p>
            <a:pPr defTabSz="195965"/>
            <a:endParaRPr lang="en-US" sz="800" dirty="0"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  <a:p>
            <a:pPr defTabSz="195965"/>
            <a:r>
              <a:rPr lang="en-US" sz="800" b="1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AUSTRÁLIA MERIDIONAL </a:t>
            </a: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10	Southern Flinders Ranges</a:t>
            </a: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11	Clare Valley</a:t>
            </a: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12	Barossa Valley</a:t>
            </a: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13	Eden Valley</a:t>
            </a: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14	Riverland</a:t>
            </a: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15	Adelaide Plains</a:t>
            </a: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16	Adelaide Hills</a:t>
            </a: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17	McLaren Vale</a:t>
            </a: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18	Kangaroo Island</a:t>
            </a: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19	Southern </a:t>
            </a:r>
            <a:r>
              <a:rPr lang="en-US" sz="800" dirty="0" err="1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Fleurieu</a:t>
            </a:r>
            <a:endParaRPr lang="en-US" sz="800" dirty="0"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20	Currency Creek</a:t>
            </a: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21	Langhorne Creek</a:t>
            </a: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22	Padthaway</a:t>
            </a: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23	Mount Benson</a:t>
            </a: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24	</a:t>
            </a:r>
            <a:r>
              <a:rPr lang="en-US" sz="800" dirty="0" err="1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Wrattonbully</a:t>
            </a:r>
            <a:endParaRPr lang="en-US" sz="800" dirty="0"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25	Robe</a:t>
            </a: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26	Coonawarra</a:t>
            </a: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27	Mount Gambier</a:t>
            </a:r>
          </a:p>
          <a:p>
            <a:pPr defTabSz="195965"/>
            <a:endParaRPr lang="en-US" sz="800" dirty="0"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  <a:p>
            <a:pPr defTabSz="195965"/>
            <a:r>
              <a:rPr lang="en-US" sz="800" b="1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QUEENSLAND</a:t>
            </a: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28	South Burnett</a:t>
            </a: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29	Granite Belt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9D3564-F87F-ED0E-0967-8858DBAB7073}"/>
              </a:ext>
            </a:extLst>
          </p:cNvPr>
          <p:cNvSpPr txBox="1"/>
          <p:nvPr/>
        </p:nvSpPr>
        <p:spPr>
          <a:xfrm>
            <a:off x="1967972" y="1575021"/>
            <a:ext cx="1490980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95965"/>
            <a:r>
              <a:rPr lang="en-US" sz="800" b="1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NOVA GALES DO SUL </a:t>
            </a: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30	New England Australia</a:t>
            </a: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31	Hastings River</a:t>
            </a: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32	Hunter</a:t>
            </a: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33	</a:t>
            </a:r>
            <a:r>
              <a:rPr lang="en-US" sz="800" dirty="0" err="1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Mudgee</a:t>
            </a:r>
            <a:endParaRPr lang="en-US" sz="800" dirty="0"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34	Orange</a:t>
            </a: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35	</a:t>
            </a:r>
            <a:r>
              <a:rPr lang="en-US" sz="800" dirty="0" err="1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Cowra</a:t>
            </a:r>
            <a:endParaRPr lang="en-US" sz="800" dirty="0"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36	Riverina</a:t>
            </a: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37	Hilltops</a:t>
            </a: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38	Southern Highlands</a:t>
            </a: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39	Gundagai</a:t>
            </a: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40	Canberra District</a:t>
            </a: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41	Shoalhaven Coast</a:t>
            </a: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42	</a:t>
            </a:r>
            <a:r>
              <a:rPr lang="en-US" sz="800" dirty="0" err="1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Tumbarumba</a:t>
            </a:r>
            <a:endParaRPr lang="en-US" sz="800" dirty="0"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43	</a:t>
            </a:r>
            <a:r>
              <a:rPr lang="en-US" sz="800" dirty="0" err="1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Perricoota</a:t>
            </a:r>
            <a:endParaRPr lang="en-US" sz="800" dirty="0"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  <a:p>
            <a:pPr defTabSz="195965"/>
            <a:endParaRPr lang="en-US" sz="800" dirty="0"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  <a:p>
            <a:pPr defTabSz="195965"/>
            <a:r>
              <a:rPr lang="en-US" sz="800" b="1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VICTORIA</a:t>
            </a: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44	Murray Darling</a:t>
            </a: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45	Swan Hill</a:t>
            </a: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46	Goulburn Valley</a:t>
            </a: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47	Rutherglen</a:t>
            </a: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48	</a:t>
            </a:r>
            <a:r>
              <a:rPr lang="en-US" sz="800" dirty="0" err="1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Glenrowan</a:t>
            </a:r>
            <a:endParaRPr lang="en-US" sz="800" dirty="0"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49	Beechworth</a:t>
            </a: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50	King Valley</a:t>
            </a: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51	Alpine Valleys</a:t>
            </a: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52	</a:t>
            </a:r>
            <a:r>
              <a:rPr lang="en-US" sz="800" dirty="0" err="1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Strathbogie</a:t>
            </a:r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Ranges</a:t>
            </a: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53	Upper Goulburn</a:t>
            </a: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54	Heathcote</a:t>
            </a: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55	Bendigo</a:t>
            </a: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56	Pyrenees</a:t>
            </a: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57	Macedon Ranges</a:t>
            </a: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58	Sunbury</a:t>
            </a: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59	Grampians</a:t>
            </a: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60	Henty</a:t>
            </a: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61	Geelong</a:t>
            </a: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62	</a:t>
            </a:r>
            <a:r>
              <a:rPr lang="en-US" sz="800" dirty="0" err="1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Yarra</a:t>
            </a:r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Valley</a:t>
            </a: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63	Mornington Peninsula</a:t>
            </a: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64	Gippsland*</a:t>
            </a:r>
          </a:p>
          <a:p>
            <a:pPr defTabSz="195965"/>
            <a:endParaRPr lang="en-US" sz="800" dirty="0"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  <a:p>
            <a:pPr defTabSz="195965"/>
            <a:r>
              <a:rPr lang="en-US" sz="800" b="1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TASMÂNIA</a:t>
            </a:r>
          </a:p>
          <a:p>
            <a:pPr defTabSz="195965"/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65	</a:t>
            </a:r>
            <a:r>
              <a:rPr lang="en-US" sz="800" dirty="0" err="1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Tasmânia</a:t>
            </a:r>
            <a:r>
              <a:rPr lang="en-US" sz="800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*</a:t>
            </a:r>
            <a:endParaRPr lang="en-US" sz="800" dirty="0">
              <a:latin typeface="Neue Haas Grotesk Text Pro" panose="020B0504020202020204" pitchFamily="34" charset="77"/>
            </a:endParaRPr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ED63674C-6EF1-4DC7-049E-94C85D6D3B13}"/>
              </a:ext>
            </a:extLst>
          </p:cNvPr>
          <p:cNvSpPr txBox="1"/>
          <p:nvPr/>
        </p:nvSpPr>
        <p:spPr>
          <a:xfrm>
            <a:off x="409736" y="385714"/>
            <a:ext cx="5469469" cy="1052785"/>
          </a:xfrm>
          <a:prstGeom prst="rect">
            <a:avLst/>
          </a:prstGeom>
        </p:spPr>
        <p:txBody>
          <a:bodyPr vert="horz" wrap="square" lIns="0" tIns="11521" rIns="0" bIns="0" rtlCol="0">
            <a:noAutofit/>
          </a:bodyPr>
          <a:lstStyle/>
          <a:p>
            <a:pPr defTabSz="829587">
              <a:lnSpc>
                <a:spcPct val="83000"/>
              </a:lnSpc>
              <a:tabLst>
                <a:tab pos="1156236" algn="l"/>
              </a:tabLst>
              <a:defRPr/>
            </a:pPr>
            <a:r>
              <a:rPr lang="en-AU" sz="4000" dirty="0">
                <a:solidFill>
                  <a:schemeClr val="accent2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REGIÕES DE VINHO DA AUSTRÁLIA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195C441-9E2D-3B44-CAB9-E16B7A5F424B}"/>
              </a:ext>
            </a:extLst>
          </p:cNvPr>
          <p:cNvSpPr txBox="1"/>
          <p:nvPr/>
        </p:nvSpPr>
        <p:spPr>
          <a:xfrm>
            <a:off x="378539" y="5960388"/>
            <a:ext cx="1363168" cy="427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95965"/>
            <a:r>
              <a:rPr lang="en-US" sz="726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*South Eastern Australia </a:t>
            </a:r>
            <a:br>
              <a:rPr lang="en-US" sz="726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</a:br>
            <a:r>
              <a:rPr lang="en-US" sz="726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and Gippsland are zones, </a:t>
            </a:r>
            <a:br>
              <a:rPr lang="en-US" sz="726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</a:br>
            <a:r>
              <a:rPr lang="en-US" sz="726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Tasmania is a state.</a:t>
            </a:r>
          </a:p>
        </p:txBody>
      </p:sp>
    </p:spTree>
    <p:extLst>
      <p:ext uri="{BB962C8B-B14F-4D97-AF65-F5344CB8AC3E}">
        <p14:creationId xmlns:p14="http://schemas.microsoft.com/office/powerpoint/2010/main" val="4085648981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CF687-4E79-695A-3540-CC261F046F74}"/>
              </a:ext>
            </a:extLst>
          </p:cNvPr>
          <p:cNvSpPr txBox="1"/>
          <p:nvPr/>
        </p:nvSpPr>
        <p:spPr>
          <a:xfrm>
            <a:off x="631786" y="2727953"/>
            <a:ext cx="5202618" cy="665819"/>
          </a:xfrm>
          <a:prstGeom prst="rect">
            <a:avLst/>
          </a:prstGeom>
        </p:spPr>
        <p:txBody>
          <a:bodyPr/>
          <a:lstStyle>
            <a:lvl1pPr algn="l" defTabSz="914453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43" b="0" i="0" kern="1200" cap="all" baseline="0">
                <a:solidFill>
                  <a:schemeClr val="accent4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</a:lstStyle>
          <a:p>
            <a:r>
              <a:rPr lang="en-US" sz="6000" b="1" cap="none" dirty="0">
                <a:solidFill>
                  <a:schemeClr val="accent1"/>
                </a:solidFill>
                <a:latin typeface="Neue Haas Grotesk Text Pro" panose="020B0504020202020204" pitchFamily="34" charset="77"/>
              </a:rPr>
              <a:t>145,000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868EA0-6601-D096-DA6F-11CFB1D544C5}"/>
              </a:ext>
            </a:extLst>
          </p:cNvPr>
          <p:cNvSpPr txBox="1"/>
          <p:nvPr/>
        </p:nvSpPr>
        <p:spPr>
          <a:xfrm>
            <a:off x="720687" y="2363999"/>
            <a:ext cx="3080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Aproximadamente</a:t>
            </a:r>
            <a:endParaRPr lang="en-US" sz="1600" dirty="0">
              <a:solidFill>
                <a:srgbClr val="190000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EA411C-6F0B-3855-CC5A-641318A436FE}"/>
              </a:ext>
            </a:extLst>
          </p:cNvPr>
          <p:cNvSpPr txBox="1"/>
          <p:nvPr/>
        </p:nvSpPr>
        <p:spPr>
          <a:xfrm>
            <a:off x="733387" y="3488169"/>
            <a:ext cx="3080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>
                <a:solidFill>
                  <a:srgbClr val="190000"/>
                </a:solidFill>
                <a:effectLst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hectares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2C8ADFD-3E5A-D10E-188E-F0CDB35E0585}"/>
              </a:ext>
            </a:extLst>
          </p:cNvPr>
          <p:cNvSpPr txBox="1"/>
          <p:nvPr/>
        </p:nvSpPr>
        <p:spPr>
          <a:xfrm>
            <a:off x="707986" y="3941656"/>
            <a:ext cx="5202618" cy="665819"/>
          </a:xfrm>
          <a:prstGeom prst="rect">
            <a:avLst/>
          </a:prstGeom>
        </p:spPr>
        <p:txBody>
          <a:bodyPr/>
          <a:lstStyle>
            <a:lvl1pPr algn="l" defTabSz="914453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43" b="0" i="0" kern="1200" cap="all" baseline="0">
                <a:solidFill>
                  <a:schemeClr val="accent4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</a:lstStyle>
          <a:p>
            <a:r>
              <a:rPr lang="en-US" sz="4000" b="1" cap="none">
                <a:solidFill>
                  <a:schemeClr val="accent1"/>
                </a:solidFill>
                <a:latin typeface="Neue Haas Grotesk Text Pro" panose="020B0504020202020204" pitchFamily="34" charset="77"/>
              </a:rPr>
              <a:t>0.02%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E48E66-C308-BC09-1D77-5CD689F6A281}"/>
              </a:ext>
            </a:extLst>
          </p:cNvPr>
          <p:cNvSpPr txBox="1"/>
          <p:nvPr/>
        </p:nvSpPr>
        <p:spPr>
          <a:xfrm>
            <a:off x="720687" y="4432000"/>
            <a:ext cx="26013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da </a:t>
            </a:r>
            <a:r>
              <a:rPr lang="en-US" sz="1600" dirty="0" err="1">
                <a:solidFill>
                  <a:schemeClr val="accent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área</a:t>
            </a:r>
            <a:r>
              <a:rPr lang="en-US" sz="1600" dirty="0">
                <a:solidFill>
                  <a:schemeClr val="accent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total de </a:t>
            </a:r>
            <a:r>
              <a:rPr lang="en-US" sz="1600" dirty="0" err="1">
                <a:solidFill>
                  <a:schemeClr val="accent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terras</a:t>
            </a:r>
            <a:r>
              <a:rPr lang="en-US" sz="1600" dirty="0">
                <a:solidFill>
                  <a:schemeClr val="accent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da </a:t>
            </a:r>
            <a:r>
              <a:rPr lang="en-US" sz="1600" dirty="0" err="1">
                <a:solidFill>
                  <a:schemeClr val="accent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austrália</a:t>
            </a:r>
            <a:r>
              <a:rPr lang="en-US" sz="1600" dirty="0">
                <a:solidFill>
                  <a:schemeClr val="accent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US" sz="1600" dirty="0" err="1">
                <a:solidFill>
                  <a:schemeClr val="accent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está</a:t>
            </a:r>
            <a:r>
              <a:rPr lang="en-US" sz="1600" dirty="0">
                <a:solidFill>
                  <a:schemeClr val="accent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sob </a:t>
            </a:r>
            <a:r>
              <a:rPr lang="en-US" sz="1600" dirty="0" err="1">
                <a:solidFill>
                  <a:schemeClr val="accent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vinhas</a:t>
            </a:r>
            <a:endParaRPr lang="en-US" sz="1600" dirty="0">
              <a:solidFill>
                <a:schemeClr val="accent1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  <a:p>
            <a:endParaRPr lang="en-US" sz="1600" dirty="0">
              <a:solidFill>
                <a:srgbClr val="190000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  <a:p>
            <a:r>
              <a:rPr lang="en-US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Isso</a:t>
            </a:r>
            <a:r>
              <a:rPr lang="en-US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US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é</a:t>
            </a:r>
            <a:r>
              <a:rPr lang="en-US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US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aproximadamente</a:t>
            </a:r>
            <a:r>
              <a:rPr lang="en-US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o </a:t>
            </a:r>
            <a:r>
              <a:rPr lang="en-US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equivalente</a:t>
            </a:r>
            <a:r>
              <a:rPr lang="en-US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a Bordeaux e </a:t>
            </a:r>
            <a:r>
              <a:rPr lang="en-US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Borgonha</a:t>
            </a:r>
            <a:r>
              <a:rPr lang="en-US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US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juntos</a:t>
            </a:r>
            <a:r>
              <a:rPr lang="en-US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.</a:t>
            </a:r>
          </a:p>
        </p:txBody>
      </p:sp>
      <p:pic>
        <p:nvPicPr>
          <p:cNvPr id="5" name="Picture 4" descr="A map of france with a black background&#10;&#10;Description automatically generated">
            <a:extLst>
              <a:ext uri="{FF2B5EF4-FFF2-40B4-BE49-F238E27FC236}">
                <a16:creationId xmlns:a16="http://schemas.microsoft.com/office/drawing/2014/main" id="{A46C4239-4599-0B56-2E61-C0E208526E8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5874" b="11270"/>
          <a:stretch>
            <a:fillRect/>
          </a:stretch>
        </p:blipFill>
        <p:spPr>
          <a:xfrm>
            <a:off x="2605837" y="-774536"/>
            <a:ext cx="10108723" cy="889418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63AA5EF-8233-E829-BA17-0A29FA6E241E}"/>
              </a:ext>
            </a:extLst>
          </p:cNvPr>
          <p:cNvSpPr txBox="1"/>
          <p:nvPr/>
        </p:nvSpPr>
        <p:spPr>
          <a:xfrm>
            <a:off x="6161998" y="3393772"/>
            <a:ext cx="3080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FRANÇA</a:t>
            </a:r>
            <a:endParaRPr lang="en-US" sz="3600" dirty="0">
              <a:solidFill>
                <a:srgbClr val="190000"/>
              </a:solidFill>
              <a:effectLst/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82A2D5-E861-2330-39FC-2111B9878A48}"/>
              </a:ext>
            </a:extLst>
          </p:cNvPr>
          <p:cNvSpPr txBox="1"/>
          <p:nvPr/>
        </p:nvSpPr>
        <p:spPr>
          <a:xfrm>
            <a:off x="5204526" y="2513694"/>
            <a:ext cx="83547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>
                <a:solidFill>
                  <a:srgbClr val="190000"/>
                </a:solidFill>
                <a:effectLst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NANTES</a:t>
            </a:r>
            <a:endParaRPr lang="en-US" sz="1200">
              <a:latin typeface="Neue Haas Grotesk Text Pro" panose="020B0504020202020204" pitchFamily="34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A4F9EC-3E1C-ADBD-906E-12518B16D7E2}"/>
              </a:ext>
            </a:extLst>
          </p:cNvPr>
          <p:cNvSpPr txBox="1"/>
          <p:nvPr/>
        </p:nvSpPr>
        <p:spPr>
          <a:xfrm>
            <a:off x="7965621" y="1133282"/>
            <a:ext cx="96610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>
                <a:solidFill>
                  <a:srgbClr val="190000"/>
                </a:solidFill>
                <a:effectLst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PARIS</a:t>
            </a:r>
            <a:endParaRPr lang="en-US" sz="1400">
              <a:latin typeface="Neue Haas Grotesk Text Pro" panose="020B0504020202020204" pitchFamily="34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FB7697C-4CBD-7410-C38C-125750E58587}"/>
              </a:ext>
            </a:extLst>
          </p:cNvPr>
          <p:cNvSpPr txBox="1"/>
          <p:nvPr/>
        </p:nvSpPr>
        <p:spPr>
          <a:xfrm>
            <a:off x="6395357" y="4763750"/>
            <a:ext cx="160836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>
                <a:solidFill>
                  <a:schemeClr val="accent1"/>
                </a:solidFill>
                <a:effectLst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BORDEAUX</a:t>
            </a:r>
            <a:endParaRPr lang="en-US" sz="1600">
              <a:solidFill>
                <a:schemeClr val="accent1"/>
              </a:solidFill>
              <a:latin typeface="Neue Haas Grotesk Text Pro" panose="020B0504020202020204" pitchFamily="34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56114E2-9BCC-FB17-077D-5E7573CC940A}"/>
              </a:ext>
            </a:extLst>
          </p:cNvPr>
          <p:cNvSpPr txBox="1"/>
          <p:nvPr/>
        </p:nvSpPr>
        <p:spPr>
          <a:xfrm>
            <a:off x="9114065" y="2363999"/>
            <a:ext cx="160836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BORGONHA</a:t>
            </a:r>
            <a:endParaRPr lang="en-US" sz="1600" dirty="0">
              <a:solidFill>
                <a:schemeClr val="accent1"/>
              </a:solidFill>
              <a:latin typeface="Neue Haas Grotesk Text Pro" panose="020B0504020202020204" pitchFamily="34" charset="7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4AA274C-8A1F-F8CF-E5AE-783D0A792821}"/>
              </a:ext>
            </a:extLst>
          </p:cNvPr>
          <p:cNvSpPr txBox="1"/>
          <p:nvPr/>
        </p:nvSpPr>
        <p:spPr>
          <a:xfrm>
            <a:off x="9636577" y="2652194"/>
            <a:ext cx="96610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>
                <a:solidFill>
                  <a:srgbClr val="190000"/>
                </a:solidFill>
                <a:effectLst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DIJON</a:t>
            </a:r>
            <a:endParaRPr lang="en-US" sz="1200">
              <a:latin typeface="Neue Haas Grotesk Text Pro" panose="020B0504020202020204" pitchFamily="34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D629D36-AC66-6CBE-F876-96C2B9B374AD}"/>
              </a:ext>
            </a:extLst>
          </p:cNvPr>
          <p:cNvSpPr txBox="1"/>
          <p:nvPr/>
        </p:nvSpPr>
        <p:spPr>
          <a:xfrm>
            <a:off x="9529086" y="4380075"/>
            <a:ext cx="96610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>
                <a:solidFill>
                  <a:srgbClr val="190000"/>
                </a:solidFill>
                <a:effectLst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LYON</a:t>
            </a:r>
            <a:endParaRPr lang="en-US" sz="1200">
              <a:latin typeface="Neue Haas Grotesk Text Pro" panose="020B0504020202020204" pitchFamily="34" charset="7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F1657E-AC83-3250-2E12-775112878D1A}"/>
              </a:ext>
            </a:extLst>
          </p:cNvPr>
          <p:cNvSpPr txBox="1"/>
          <p:nvPr/>
        </p:nvSpPr>
        <p:spPr>
          <a:xfrm>
            <a:off x="9861024" y="1480130"/>
            <a:ext cx="14833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ESTRASBURGO</a:t>
            </a:r>
            <a:endParaRPr lang="en-US" sz="1200" dirty="0">
              <a:latin typeface="Neue Haas Grotesk Text Pro" panose="020B0504020202020204" pitchFamily="34" charset="7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D671DD3-2CA4-3616-599D-EB97FE7606A8}"/>
              </a:ext>
            </a:extLst>
          </p:cNvPr>
          <p:cNvSpPr txBox="1"/>
          <p:nvPr/>
        </p:nvSpPr>
        <p:spPr>
          <a:xfrm>
            <a:off x="4695370" y="5102304"/>
            <a:ext cx="140063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BORDEAUX</a:t>
            </a:r>
            <a:endParaRPr lang="en-US" sz="1200">
              <a:latin typeface="Neue Haas Grotesk Text Pro" panose="020B0504020202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173305026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5789F4C2-6187-4D99-9661-821741FA63FC}"/>
              </a:ext>
            </a:extLst>
          </p:cNvPr>
          <p:cNvSpPr txBox="1"/>
          <p:nvPr/>
        </p:nvSpPr>
        <p:spPr>
          <a:xfrm>
            <a:off x="645466" y="1767112"/>
            <a:ext cx="11918390" cy="907601"/>
          </a:xfrm>
          <a:prstGeom prst="rect">
            <a:avLst/>
          </a:prstGeom>
        </p:spPr>
        <p:txBody>
          <a:bodyPr vert="horz" wrap="none" lIns="0" tIns="11521" rIns="0" bIns="0" rtlCol="0">
            <a:noAutofit/>
          </a:bodyPr>
          <a:lstStyle/>
          <a:p>
            <a:pPr defTabSz="914453">
              <a:lnSpc>
                <a:spcPct val="80000"/>
              </a:lnSpc>
              <a:defRPr/>
            </a:pPr>
            <a:r>
              <a:rPr lang="en-AU" sz="5400" cap="all" dirty="0">
                <a:solidFill>
                  <a:schemeClr val="bg2"/>
                </a:solidFill>
                <a:uFill>
                  <a:solidFill>
                    <a:srgbClr val="F40000"/>
                  </a:solidFill>
                </a:u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OS CLIMAS VARIADOS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6C6D7CD-855F-45D5-B346-71223F407688}"/>
              </a:ext>
            </a:extLst>
          </p:cNvPr>
          <p:cNvSpPr txBox="1"/>
          <p:nvPr/>
        </p:nvSpPr>
        <p:spPr>
          <a:xfrm>
            <a:off x="6959600" y="3566863"/>
            <a:ext cx="4939976" cy="3523025"/>
          </a:xfrm>
          <a:prstGeom prst="rect">
            <a:avLst/>
          </a:prstGeom>
          <a:noFill/>
        </p:spPr>
        <p:txBody>
          <a:bodyPr/>
          <a:lstStyle>
            <a:lvl1pPr marL="18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800"/>
              </a:spcBef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A latitude, as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influências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marítimas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e a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elevação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da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Austrália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contribuem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para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uma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surpreendente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diversidade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de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climas</a:t>
            </a:r>
            <a:endParaRPr lang="en-US" sz="1600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  <a:p>
            <a:pPr>
              <a:spcBef>
                <a:spcPts val="800"/>
              </a:spcBef>
              <a:buClr>
                <a:schemeClr val="accent3"/>
              </a:buClr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  <a:p>
            <a:pPr>
              <a:spcBef>
                <a:spcPts val="800"/>
              </a:spcBef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Regiões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vinícolas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premium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estão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localizadas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nas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áreas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temperadas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do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país</a:t>
            </a:r>
            <a:endParaRPr lang="en-US" sz="1600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  <a:p>
            <a:pPr>
              <a:spcBef>
                <a:spcPts val="800"/>
              </a:spcBef>
              <a:buClr>
                <a:schemeClr val="accent3"/>
              </a:buClr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  <a:p>
            <a:pPr>
              <a:spcBef>
                <a:spcPts val="800"/>
              </a:spcBef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Concentradas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em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Nova Gales do Sul,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Austrália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Meridional,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Tasmânia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, Victoria e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Austrália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Ocidental</a:t>
            </a:r>
            <a:endParaRPr lang="en-AU" sz="1600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</p:txBody>
      </p:sp>
      <p:pic>
        <p:nvPicPr>
          <p:cNvPr id="3" name="Picture 2" descr="A wooden post in a vineyard&#10;&#10;Description automatically generated">
            <a:extLst>
              <a:ext uri="{FF2B5EF4-FFF2-40B4-BE49-F238E27FC236}">
                <a16:creationId xmlns:a16="http://schemas.microsoft.com/office/drawing/2014/main" id="{2A8512DF-6CDE-1E50-51EC-1EC17A3E26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15475"/>
            <a:ext cx="6096000" cy="4995767"/>
          </a:xfrm>
          <a:prstGeom prst="rect">
            <a:avLst/>
          </a:prstGeom>
        </p:spPr>
      </p:pic>
      <p:pic>
        <p:nvPicPr>
          <p:cNvPr id="7" name="Picture 6" descr="A bunch of grapes on a vine&#10;&#10;Description automatically generated">
            <a:extLst>
              <a:ext uri="{FF2B5EF4-FFF2-40B4-BE49-F238E27FC236}">
                <a16:creationId xmlns:a16="http://schemas.microsoft.com/office/drawing/2014/main" id="{35A14A18-7B77-D08F-3C53-AE804FCE98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1970" y="-557784"/>
            <a:ext cx="7257536" cy="2018210"/>
          </a:xfrm>
          <a:prstGeom prst="rect">
            <a:avLst/>
          </a:prstGeom>
        </p:spPr>
      </p:pic>
      <p:sp>
        <p:nvSpPr>
          <p:cNvPr id="2" name="object 4">
            <a:extLst>
              <a:ext uri="{FF2B5EF4-FFF2-40B4-BE49-F238E27FC236}">
                <a16:creationId xmlns:a16="http://schemas.microsoft.com/office/drawing/2014/main" id="{57CE5D63-59C4-C391-8D71-CEE501EF727A}"/>
              </a:ext>
            </a:extLst>
          </p:cNvPr>
          <p:cNvSpPr txBox="1"/>
          <p:nvPr/>
        </p:nvSpPr>
        <p:spPr>
          <a:xfrm>
            <a:off x="722853" y="2527598"/>
            <a:ext cx="11918390" cy="907601"/>
          </a:xfrm>
          <a:prstGeom prst="rect">
            <a:avLst/>
          </a:prstGeom>
        </p:spPr>
        <p:txBody>
          <a:bodyPr vert="horz" wrap="none" lIns="0" tIns="11521" rIns="0" bIns="0" rtlCol="0">
            <a:noAutofit/>
          </a:bodyPr>
          <a:lstStyle/>
          <a:p>
            <a:pPr defTabSz="914453">
              <a:lnSpc>
                <a:spcPct val="80000"/>
              </a:lnSpc>
              <a:defRPr/>
            </a:pPr>
            <a:r>
              <a:rPr lang="en-AU" sz="3200" cap="all" dirty="0">
                <a:solidFill>
                  <a:schemeClr val="accent3"/>
                </a:solidFill>
                <a:uFill>
                  <a:solidFill>
                    <a:srgbClr val="F40000"/>
                  </a:solidFill>
                </a:u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DAS REGIÕES DE VINHO AUSTRALIANAS</a:t>
            </a:r>
          </a:p>
          <a:p>
            <a:pPr defTabSz="914453">
              <a:lnSpc>
                <a:spcPct val="80000"/>
              </a:lnSpc>
              <a:defRPr/>
            </a:pPr>
            <a:endParaRPr lang="en-AU" sz="3200" cap="all" dirty="0">
              <a:solidFill>
                <a:schemeClr val="accent3"/>
              </a:solidFill>
              <a:uFill>
                <a:solidFill>
                  <a:srgbClr val="F40000"/>
                </a:solidFill>
              </a:u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979638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Picture 62" descr="A map of australia with different shades of blue and green&#10;&#10;Description automatically generated">
            <a:extLst>
              <a:ext uri="{FF2B5EF4-FFF2-40B4-BE49-F238E27FC236}">
                <a16:creationId xmlns:a16="http://schemas.microsoft.com/office/drawing/2014/main" id="{21389B3B-DAA1-64D0-D6E1-9D5B9A7DC14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9262" y="-596567"/>
            <a:ext cx="10136451" cy="8298101"/>
          </a:xfrm>
          <a:prstGeom prst="rect">
            <a:avLst/>
          </a:prstGeom>
        </p:spPr>
      </p:pic>
      <p:sp>
        <p:nvSpPr>
          <p:cNvPr id="10" name="object 4">
            <a:extLst>
              <a:ext uri="{FF2B5EF4-FFF2-40B4-BE49-F238E27FC236}">
                <a16:creationId xmlns:a16="http://schemas.microsoft.com/office/drawing/2014/main" id="{ED63674C-6EF1-4DC7-049E-94C85D6D3B13}"/>
              </a:ext>
            </a:extLst>
          </p:cNvPr>
          <p:cNvSpPr txBox="1"/>
          <p:nvPr/>
        </p:nvSpPr>
        <p:spPr>
          <a:xfrm>
            <a:off x="407988" y="5000814"/>
            <a:ext cx="5229063" cy="1052785"/>
          </a:xfrm>
          <a:prstGeom prst="rect">
            <a:avLst/>
          </a:prstGeom>
        </p:spPr>
        <p:txBody>
          <a:bodyPr vert="horz" wrap="square" lIns="0" tIns="11521" rIns="0" bIns="0" rtlCol="0">
            <a:noAutofit/>
          </a:bodyPr>
          <a:lstStyle/>
          <a:p>
            <a:pPr defTabSz="829587">
              <a:lnSpc>
                <a:spcPct val="83000"/>
              </a:lnSpc>
              <a:tabLst>
                <a:tab pos="1156236" algn="l"/>
              </a:tabLst>
              <a:defRPr/>
            </a:pPr>
            <a:r>
              <a:rPr lang="en-AU" sz="4800" dirty="0">
                <a:solidFill>
                  <a:schemeClr val="accent2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TEMPERATURA</a:t>
            </a:r>
          </a:p>
          <a:p>
            <a:pPr defTabSz="829587">
              <a:lnSpc>
                <a:spcPct val="83000"/>
              </a:lnSpc>
              <a:tabLst>
                <a:tab pos="1156236" algn="l"/>
              </a:tabLst>
              <a:defRPr/>
            </a:pPr>
            <a:r>
              <a:rPr lang="en-AU" sz="4800" dirty="0">
                <a:solidFill>
                  <a:schemeClr val="accent2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MÍNIMA</a:t>
            </a:r>
          </a:p>
        </p:txBody>
      </p:sp>
      <p:sp>
        <p:nvSpPr>
          <p:cNvPr id="2" name="object 4">
            <a:extLst>
              <a:ext uri="{FF2B5EF4-FFF2-40B4-BE49-F238E27FC236}">
                <a16:creationId xmlns:a16="http://schemas.microsoft.com/office/drawing/2014/main" id="{1374F64B-836D-4AED-920A-CFA013B1A962}"/>
              </a:ext>
            </a:extLst>
          </p:cNvPr>
          <p:cNvSpPr txBox="1"/>
          <p:nvPr/>
        </p:nvSpPr>
        <p:spPr>
          <a:xfrm>
            <a:off x="407988" y="6270814"/>
            <a:ext cx="8043404" cy="1052785"/>
          </a:xfrm>
          <a:prstGeom prst="rect">
            <a:avLst/>
          </a:prstGeom>
        </p:spPr>
        <p:txBody>
          <a:bodyPr vert="horz" wrap="square" lIns="0" tIns="11521" rIns="0" bIns="0" rtlCol="0">
            <a:noAutofit/>
          </a:bodyPr>
          <a:lstStyle/>
          <a:p>
            <a:pPr defTabSz="829587">
              <a:lnSpc>
                <a:spcPct val="83000"/>
              </a:lnSpc>
              <a:tabLst>
                <a:tab pos="1156236" algn="l"/>
              </a:tabLst>
              <a:defRPr/>
            </a:pPr>
            <a:r>
              <a:rPr lang="en-AU" sz="2400" dirty="0">
                <a:solidFill>
                  <a:schemeClr val="accent2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MÉDIA ANUAL DE 30 ANOS 1976-2005</a:t>
            </a:r>
          </a:p>
          <a:p>
            <a:pPr defTabSz="829587">
              <a:lnSpc>
                <a:spcPct val="83000"/>
              </a:lnSpc>
              <a:tabLst>
                <a:tab pos="1156236" algn="l"/>
              </a:tabLst>
              <a:defRPr/>
            </a:pPr>
            <a:endParaRPr lang="en-AU" sz="2400" dirty="0">
              <a:solidFill>
                <a:schemeClr val="accent2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D31B737-A852-E390-674A-A2E47AFB212E}"/>
              </a:ext>
            </a:extLst>
          </p:cNvPr>
          <p:cNvGrpSpPr/>
          <p:nvPr/>
        </p:nvGrpSpPr>
        <p:grpSpPr>
          <a:xfrm>
            <a:off x="808873" y="622650"/>
            <a:ext cx="1388653" cy="3983801"/>
            <a:chOff x="826643" y="483370"/>
            <a:chExt cx="1388653" cy="3983801"/>
          </a:xfrm>
        </p:grpSpPr>
        <p:sp>
          <p:nvSpPr>
            <p:cNvPr id="3" name="object 11">
              <a:extLst>
                <a:ext uri="{FF2B5EF4-FFF2-40B4-BE49-F238E27FC236}">
                  <a16:creationId xmlns:a16="http://schemas.microsoft.com/office/drawing/2014/main" id="{141858DA-72CA-D085-B875-3176DEE45DDD}"/>
                </a:ext>
              </a:extLst>
            </p:cNvPr>
            <p:cNvSpPr txBox="1"/>
            <p:nvPr/>
          </p:nvSpPr>
          <p:spPr>
            <a:xfrm flipH="1">
              <a:off x="826643" y="483370"/>
              <a:ext cx="1249787" cy="232756"/>
            </a:xfrm>
            <a:prstGeom prst="rect">
              <a:avLst/>
            </a:prstGeom>
          </p:spPr>
          <p:txBody>
            <a:bodyPr vert="horz" wrap="square" lIns="0" tIns="17145" rIns="0" bIns="0" rtlCol="0">
              <a:spAutoFit/>
            </a:bodyPr>
            <a:lstStyle>
              <a:defPPr>
                <a:defRPr lang="en-US"/>
              </a:defPPr>
              <a:lvl1pPr algn="ctr">
                <a:defRPr sz="950" b="1">
                  <a:solidFill>
                    <a:srgbClr val="FFFFFF"/>
                  </a:solidFill>
                  <a:cs typeface="Hellix"/>
                </a:defRPr>
              </a:lvl1pPr>
            </a:lstStyle>
            <a:p>
              <a:pPr algn="l"/>
              <a:r>
                <a:rPr lang="en-AU" sz="1400" b="0">
                  <a:solidFill>
                    <a:schemeClr val="tx1"/>
                  </a:solidFill>
                  <a:latin typeface="Neue Haas Grotesk Text Pro" panose="020B0504020202020204" pitchFamily="34" charset="77"/>
                </a:rPr>
                <a:t>39ºC / 102ºF</a:t>
              </a:r>
              <a:endParaRPr sz="1400" b="0">
                <a:solidFill>
                  <a:schemeClr val="tx1"/>
                </a:solidFill>
                <a:latin typeface="Neue Haas Grotesk Text Pro" panose="020B0504020202020204" pitchFamily="34" charset="77"/>
              </a:endParaRPr>
            </a:p>
          </p:txBody>
        </p:sp>
        <p:sp>
          <p:nvSpPr>
            <p:cNvPr id="4" name="object 11">
              <a:extLst>
                <a:ext uri="{FF2B5EF4-FFF2-40B4-BE49-F238E27FC236}">
                  <a16:creationId xmlns:a16="http://schemas.microsoft.com/office/drawing/2014/main" id="{6D674A62-3750-5FC5-F117-7D049A41483E}"/>
                </a:ext>
              </a:extLst>
            </p:cNvPr>
            <p:cNvSpPr txBox="1"/>
            <p:nvPr/>
          </p:nvSpPr>
          <p:spPr>
            <a:xfrm flipH="1">
              <a:off x="826643" y="751302"/>
              <a:ext cx="1249786" cy="232756"/>
            </a:xfrm>
            <a:prstGeom prst="rect">
              <a:avLst/>
            </a:prstGeom>
          </p:spPr>
          <p:txBody>
            <a:bodyPr vert="horz" wrap="square" lIns="0" tIns="17145" rIns="0" bIns="0" rtlCol="0">
              <a:spAutoFit/>
            </a:bodyPr>
            <a:lstStyle>
              <a:defPPr>
                <a:defRPr lang="en-US"/>
              </a:defPPr>
              <a:lvl1pPr algn="ctr">
                <a:defRPr sz="950" b="1">
                  <a:solidFill>
                    <a:srgbClr val="FFFFFF"/>
                  </a:solidFill>
                  <a:cs typeface="Hellix"/>
                </a:defRPr>
              </a:lvl1pPr>
            </a:lstStyle>
            <a:p>
              <a:pPr algn="l"/>
              <a:r>
                <a:rPr lang="en-AU" sz="1400" b="0">
                  <a:solidFill>
                    <a:schemeClr val="tx1"/>
                  </a:solidFill>
                  <a:latin typeface="Neue Haas Grotesk Text Pro" panose="020B0504020202020204" pitchFamily="34" charset="77"/>
                </a:rPr>
                <a:t>36ºC / 97ºF</a:t>
              </a:r>
              <a:endParaRPr sz="1400" b="0">
                <a:solidFill>
                  <a:schemeClr val="tx1"/>
                </a:solidFill>
                <a:latin typeface="Neue Haas Grotesk Text Pro" panose="020B0504020202020204" pitchFamily="34" charset="77"/>
              </a:endParaRPr>
            </a:p>
          </p:txBody>
        </p:sp>
        <p:sp>
          <p:nvSpPr>
            <p:cNvPr id="5" name="object 11">
              <a:extLst>
                <a:ext uri="{FF2B5EF4-FFF2-40B4-BE49-F238E27FC236}">
                  <a16:creationId xmlns:a16="http://schemas.microsoft.com/office/drawing/2014/main" id="{9AD08A97-8521-B365-6A19-ACE857716629}"/>
                </a:ext>
              </a:extLst>
            </p:cNvPr>
            <p:cNvSpPr txBox="1"/>
            <p:nvPr/>
          </p:nvSpPr>
          <p:spPr>
            <a:xfrm flipH="1">
              <a:off x="826643" y="1019234"/>
              <a:ext cx="1249785" cy="232756"/>
            </a:xfrm>
            <a:prstGeom prst="rect">
              <a:avLst/>
            </a:prstGeom>
          </p:spPr>
          <p:txBody>
            <a:bodyPr vert="horz" wrap="square" lIns="0" tIns="17145" rIns="0" bIns="0" rtlCol="0">
              <a:spAutoFit/>
            </a:bodyPr>
            <a:lstStyle>
              <a:defPPr>
                <a:defRPr lang="en-US"/>
              </a:defPPr>
              <a:lvl1pPr algn="ctr">
                <a:defRPr sz="950" b="1">
                  <a:solidFill>
                    <a:srgbClr val="FFFFFF"/>
                  </a:solidFill>
                  <a:cs typeface="Hellix"/>
                </a:defRPr>
              </a:lvl1pPr>
            </a:lstStyle>
            <a:p>
              <a:pPr algn="l"/>
              <a:r>
                <a:rPr lang="en-AU" sz="1400" b="0">
                  <a:solidFill>
                    <a:schemeClr val="tx1"/>
                  </a:solidFill>
                  <a:latin typeface="Neue Haas Grotesk Text Pro" panose="020B0504020202020204" pitchFamily="34" charset="77"/>
                </a:rPr>
                <a:t>33ºC / 92ºF</a:t>
              </a:r>
              <a:endParaRPr sz="1400" b="0">
                <a:solidFill>
                  <a:schemeClr val="tx1"/>
                </a:solidFill>
                <a:latin typeface="Neue Haas Grotesk Text Pro" panose="020B0504020202020204" pitchFamily="34" charset="77"/>
              </a:endParaRPr>
            </a:p>
          </p:txBody>
        </p:sp>
        <p:sp>
          <p:nvSpPr>
            <p:cNvPr id="6" name="object 11">
              <a:extLst>
                <a:ext uri="{FF2B5EF4-FFF2-40B4-BE49-F238E27FC236}">
                  <a16:creationId xmlns:a16="http://schemas.microsoft.com/office/drawing/2014/main" id="{8ADCA493-9EE6-84A6-71E4-6105A612506D}"/>
                </a:ext>
              </a:extLst>
            </p:cNvPr>
            <p:cNvSpPr txBox="1"/>
            <p:nvPr/>
          </p:nvSpPr>
          <p:spPr>
            <a:xfrm flipH="1">
              <a:off x="826643" y="1287166"/>
              <a:ext cx="1249783" cy="232756"/>
            </a:xfrm>
            <a:prstGeom prst="rect">
              <a:avLst/>
            </a:prstGeom>
          </p:spPr>
          <p:txBody>
            <a:bodyPr vert="horz" wrap="square" lIns="0" tIns="17145" rIns="0" bIns="0" rtlCol="0">
              <a:spAutoFit/>
            </a:bodyPr>
            <a:lstStyle>
              <a:defPPr>
                <a:defRPr lang="en-US"/>
              </a:defPPr>
              <a:lvl1pPr algn="ctr">
                <a:defRPr sz="950" b="1">
                  <a:solidFill>
                    <a:srgbClr val="FFFFFF"/>
                  </a:solidFill>
                  <a:cs typeface="Hellix"/>
                </a:defRPr>
              </a:lvl1pPr>
            </a:lstStyle>
            <a:p>
              <a:pPr algn="l"/>
              <a:r>
                <a:rPr lang="en-AU" sz="1400" b="0" dirty="0">
                  <a:solidFill>
                    <a:schemeClr val="tx1"/>
                  </a:solidFill>
                  <a:latin typeface="Neue Haas Grotesk Text Pro" panose="020B0504020202020204" pitchFamily="34" charset="77"/>
                </a:rPr>
                <a:t>30ºC / 86ºF</a:t>
              </a:r>
              <a:endParaRPr sz="1400" b="0" dirty="0">
                <a:solidFill>
                  <a:schemeClr val="tx1"/>
                </a:solidFill>
                <a:latin typeface="Neue Haas Grotesk Text Pro" panose="020B0504020202020204" pitchFamily="34" charset="77"/>
              </a:endParaRPr>
            </a:p>
          </p:txBody>
        </p:sp>
        <p:sp>
          <p:nvSpPr>
            <p:cNvPr id="7" name="object 11">
              <a:extLst>
                <a:ext uri="{FF2B5EF4-FFF2-40B4-BE49-F238E27FC236}">
                  <a16:creationId xmlns:a16="http://schemas.microsoft.com/office/drawing/2014/main" id="{9BB99285-69A8-EFB8-F58D-7B34585ED883}"/>
                </a:ext>
              </a:extLst>
            </p:cNvPr>
            <p:cNvSpPr txBox="1"/>
            <p:nvPr/>
          </p:nvSpPr>
          <p:spPr>
            <a:xfrm flipH="1">
              <a:off x="826643" y="1555098"/>
              <a:ext cx="1324292" cy="232756"/>
            </a:xfrm>
            <a:prstGeom prst="rect">
              <a:avLst/>
            </a:prstGeom>
          </p:spPr>
          <p:txBody>
            <a:bodyPr vert="horz" wrap="square" lIns="0" tIns="17145" rIns="0" bIns="0" rtlCol="0">
              <a:spAutoFit/>
            </a:bodyPr>
            <a:lstStyle>
              <a:defPPr>
                <a:defRPr lang="en-US"/>
              </a:defPPr>
              <a:lvl1pPr algn="ctr">
                <a:defRPr sz="950" b="1">
                  <a:solidFill>
                    <a:srgbClr val="FFFFFF"/>
                  </a:solidFill>
                  <a:cs typeface="Hellix"/>
                </a:defRPr>
              </a:lvl1pPr>
            </a:lstStyle>
            <a:p>
              <a:pPr algn="l"/>
              <a:r>
                <a:rPr lang="en-AU" sz="1400" b="0">
                  <a:solidFill>
                    <a:schemeClr val="tx1"/>
                  </a:solidFill>
                  <a:latin typeface="Neue Haas Grotesk Text Pro" panose="020B0504020202020204" pitchFamily="34" charset="77"/>
                </a:rPr>
                <a:t>27ºC / 81ºF</a:t>
              </a:r>
              <a:endParaRPr sz="1400" b="0">
                <a:solidFill>
                  <a:schemeClr val="tx1"/>
                </a:solidFill>
                <a:latin typeface="Neue Haas Grotesk Text Pro" panose="020B0504020202020204" pitchFamily="34" charset="77"/>
              </a:endParaRPr>
            </a:p>
          </p:txBody>
        </p:sp>
        <p:sp>
          <p:nvSpPr>
            <p:cNvPr id="8" name="object 11">
              <a:extLst>
                <a:ext uri="{FF2B5EF4-FFF2-40B4-BE49-F238E27FC236}">
                  <a16:creationId xmlns:a16="http://schemas.microsoft.com/office/drawing/2014/main" id="{BF3F359E-EC11-B99D-A1BF-B0473122946C}"/>
                </a:ext>
              </a:extLst>
            </p:cNvPr>
            <p:cNvSpPr txBox="1"/>
            <p:nvPr/>
          </p:nvSpPr>
          <p:spPr>
            <a:xfrm flipH="1">
              <a:off x="826643" y="1823030"/>
              <a:ext cx="1249782" cy="232756"/>
            </a:xfrm>
            <a:prstGeom prst="rect">
              <a:avLst/>
            </a:prstGeom>
          </p:spPr>
          <p:txBody>
            <a:bodyPr vert="horz" wrap="square" lIns="0" tIns="17145" rIns="0" bIns="0" rtlCol="0">
              <a:spAutoFit/>
            </a:bodyPr>
            <a:lstStyle>
              <a:defPPr>
                <a:defRPr lang="en-US"/>
              </a:defPPr>
              <a:lvl1pPr algn="ctr">
                <a:defRPr sz="950" b="1">
                  <a:solidFill>
                    <a:srgbClr val="FFFFFF"/>
                  </a:solidFill>
                  <a:cs typeface="Hellix"/>
                </a:defRPr>
              </a:lvl1pPr>
            </a:lstStyle>
            <a:p>
              <a:pPr algn="l"/>
              <a:r>
                <a:rPr lang="en-AU" sz="1400" b="0">
                  <a:solidFill>
                    <a:schemeClr val="tx1"/>
                  </a:solidFill>
                  <a:latin typeface="Neue Haas Grotesk Text Pro" panose="020B0504020202020204" pitchFamily="34" charset="77"/>
                </a:rPr>
                <a:t>24ºC / 75ºF</a:t>
              </a:r>
              <a:endParaRPr sz="1400" b="0">
                <a:solidFill>
                  <a:schemeClr val="tx1"/>
                </a:solidFill>
                <a:latin typeface="Neue Haas Grotesk Text Pro" panose="020B0504020202020204" pitchFamily="34" charset="77"/>
              </a:endParaRPr>
            </a:p>
          </p:txBody>
        </p:sp>
        <p:sp>
          <p:nvSpPr>
            <p:cNvPr id="9" name="object 11">
              <a:extLst>
                <a:ext uri="{FF2B5EF4-FFF2-40B4-BE49-F238E27FC236}">
                  <a16:creationId xmlns:a16="http://schemas.microsoft.com/office/drawing/2014/main" id="{BAF78B9C-BC12-718F-1170-C85F480F44F2}"/>
                </a:ext>
              </a:extLst>
            </p:cNvPr>
            <p:cNvSpPr txBox="1"/>
            <p:nvPr/>
          </p:nvSpPr>
          <p:spPr>
            <a:xfrm flipH="1">
              <a:off x="826643" y="2090962"/>
              <a:ext cx="1324291" cy="232756"/>
            </a:xfrm>
            <a:prstGeom prst="rect">
              <a:avLst/>
            </a:prstGeom>
          </p:spPr>
          <p:txBody>
            <a:bodyPr vert="horz" wrap="square" lIns="0" tIns="17145" rIns="0" bIns="0" rtlCol="0">
              <a:spAutoFit/>
            </a:bodyPr>
            <a:lstStyle>
              <a:defPPr>
                <a:defRPr lang="en-US"/>
              </a:defPPr>
              <a:lvl1pPr algn="ctr">
                <a:defRPr sz="950" b="1">
                  <a:solidFill>
                    <a:srgbClr val="FFFFFF"/>
                  </a:solidFill>
                  <a:cs typeface="Hellix"/>
                </a:defRPr>
              </a:lvl1pPr>
            </a:lstStyle>
            <a:p>
              <a:pPr algn="l"/>
              <a:r>
                <a:rPr lang="en-AU" sz="1400" b="0" dirty="0">
                  <a:solidFill>
                    <a:schemeClr val="tx1"/>
                  </a:solidFill>
                  <a:latin typeface="Neue Haas Grotesk Text Pro" panose="020B0504020202020204" pitchFamily="34" charset="77"/>
                </a:rPr>
                <a:t>21ºC / 70ºF</a:t>
              </a:r>
              <a:endParaRPr sz="1400" b="0" dirty="0">
                <a:solidFill>
                  <a:schemeClr val="tx1"/>
                </a:solidFill>
                <a:latin typeface="Neue Haas Grotesk Text Pro" panose="020B0504020202020204" pitchFamily="34" charset="77"/>
              </a:endParaRPr>
            </a:p>
          </p:txBody>
        </p:sp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98A23143-7186-6C15-97D2-A2AE693E4C82}"/>
                </a:ext>
              </a:extLst>
            </p:cNvPr>
            <p:cNvSpPr txBox="1"/>
            <p:nvPr/>
          </p:nvSpPr>
          <p:spPr>
            <a:xfrm flipH="1">
              <a:off x="826643" y="2358894"/>
              <a:ext cx="1388653" cy="232756"/>
            </a:xfrm>
            <a:prstGeom prst="rect">
              <a:avLst/>
            </a:prstGeom>
          </p:spPr>
          <p:txBody>
            <a:bodyPr vert="horz" wrap="square" lIns="0" tIns="17145" rIns="0" bIns="0" rtlCol="0">
              <a:spAutoFit/>
            </a:bodyPr>
            <a:lstStyle>
              <a:defPPr>
                <a:defRPr lang="en-US"/>
              </a:defPPr>
              <a:lvl1pPr algn="ctr">
                <a:defRPr sz="950" b="1">
                  <a:solidFill>
                    <a:srgbClr val="FFFFFF"/>
                  </a:solidFill>
                  <a:cs typeface="Hellix"/>
                </a:defRPr>
              </a:lvl1pPr>
            </a:lstStyle>
            <a:p>
              <a:pPr algn="l"/>
              <a:r>
                <a:rPr lang="en-AU" sz="1400" b="0">
                  <a:solidFill>
                    <a:schemeClr val="tx1"/>
                  </a:solidFill>
                  <a:latin typeface="Neue Haas Grotesk Text Pro" panose="020B0504020202020204" pitchFamily="34" charset="77"/>
                </a:rPr>
                <a:t>18ºC / 64ºF</a:t>
              </a:r>
              <a:endParaRPr sz="1400" b="0">
                <a:solidFill>
                  <a:schemeClr val="tx1"/>
                </a:solidFill>
                <a:latin typeface="Neue Haas Grotesk Text Pro" panose="020B0504020202020204" pitchFamily="34" charset="77"/>
              </a:endParaRPr>
            </a:p>
          </p:txBody>
        </p:sp>
        <p:sp>
          <p:nvSpPr>
            <p:cNvPr id="12" name="object 11">
              <a:extLst>
                <a:ext uri="{FF2B5EF4-FFF2-40B4-BE49-F238E27FC236}">
                  <a16:creationId xmlns:a16="http://schemas.microsoft.com/office/drawing/2014/main" id="{B9A695AF-94D8-4761-8B44-A1C509358ACB}"/>
                </a:ext>
              </a:extLst>
            </p:cNvPr>
            <p:cNvSpPr txBox="1"/>
            <p:nvPr/>
          </p:nvSpPr>
          <p:spPr>
            <a:xfrm flipH="1">
              <a:off x="826643" y="2626826"/>
              <a:ext cx="1324289" cy="232756"/>
            </a:xfrm>
            <a:prstGeom prst="rect">
              <a:avLst/>
            </a:prstGeom>
          </p:spPr>
          <p:txBody>
            <a:bodyPr vert="horz" wrap="square" lIns="0" tIns="17145" rIns="0" bIns="0" rtlCol="0">
              <a:spAutoFit/>
            </a:bodyPr>
            <a:lstStyle>
              <a:defPPr>
                <a:defRPr lang="en-US"/>
              </a:defPPr>
              <a:lvl1pPr algn="ctr">
                <a:defRPr sz="950" b="1">
                  <a:solidFill>
                    <a:srgbClr val="FFFFFF"/>
                  </a:solidFill>
                  <a:cs typeface="Hellix"/>
                </a:defRPr>
              </a:lvl1pPr>
            </a:lstStyle>
            <a:p>
              <a:pPr algn="l"/>
              <a:r>
                <a:rPr lang="en-AU" sz="1400" b="0">
                  <a:solidFill>
                    <a:schemeClr val="tx1"/>
                  </a:solidFill>
                  <a:latin typeface="Neue Haas Grotesk Text Pro" panose="020B0504020202020204" pitchFamily="34" charset="77"/>
                </a:rPr>
                <a:t>15ºC / 59ºF</a:t>
              </a:r>
              <a:endParaRPr sz="1400" b="0">
                <a:solidFill>
                  <a:schemeClr val="tx1"/>
                </a:solidFill>
                <a:latin typeface="Neue Haas Grotesk Text Pro" panose="020B0504020202020204" pitchFamily="34" charset="77"/>
              </a:endParaRPr>
            </a:p>
          </p:txBody>
        </p:sp>
        <p:sp>
          <p:nvSpPr>
            <p:cNvPr id="13" name="object 11">
              <a:extLst>
                <a:ext uri="{FF2B5EF4-FFF2-40B4-BE49-F238E27FC236}">
                  <a16:creationId xmlns:a16="http://schemas.microsoft.com/office/drawing/2014/main" id="{7D736ED3-B17F-552B-7B44-C3C02BD53EAB}"/>
                </a:ext>
              </a:extLst>
            </p:cNvPr>
            <p:cNvSpPr txBox="1"/>
            <p:nvPr/>
          </p:nvSpPr>
          <p:spPr>
            <a:xfrm flipH="1">
              <a:off x="826643" y="2894758"/>
              <a:ext cx="1249781" cy="232756"/>
            </a:xfrm>
            <a:prstGeom prst="rect">
              <a:avLst/>
            </a:prstGeom>
          </p:spPr>
          <p:txBody>
            <a:bodyPr vert="horz" wrap="square" lIns="0" tIns="17145" rIns="0" bIns="0" rtlCol="0">
              <a:spAutoFit/>
            </a:bodyPr>
            <a:lstStyle>
              <a:defPPr>
                <a:defRPr lang="en-US"/>
              </a:defPPr>
              <a:lvl1pPr algn="ctr">
                <a:defRPr sz="950" b="1">
                  <a:solidFill>
                    <a:srgbClr val="FFFFFF"/>
                  </a:solidFill>
                  <a:cs typeface="Hellix"/>
                </a:defRPr>
              </a:lvl1pPr>
            </a:lstStyle>
            <a:p>
              <a:pPr algn="l"/>
              <a:r>
                <a:rPr lang="en-AU" sz="1400" b="0">
                  <a:solidFill>
                    <a:schemeClr val="tx1"/>
                  </a:solidFill>
                  <a:latin typeface="Neue Haas Grotesk Text Pro" panose="020B0504020202020204" pitchFamily="34" charset="77"/>
                </a:rPr>
                <a:t>12ºC / 54ºF</a:t>
              </a:r>
              <a:endParaRPr sz="1400" b="0">
                <a:solidFill>
                  <a:schemeClr val="tx1"/>
                </a:solidFill>
                <a:latin typeface="Neue Haas Grotesk Text Pro" panose="020B0504020202020204" pitchFamily="34" charset="77"/>
              </a:endParaRPr>
            </a:p>
          </p:txBody>
        </p:sp>
        <p:sp>
          <p:nvSpPr>
            <p:cNvPr id="14" name="object 11">
              <a:extLst>
                <a:ext uri="{FF2B5EF4-FFF2-40B4-BE49-F238E27FC236}">
                  <a16:creationId xmlns:a16="http://schemas.microsoft.com/office/drawing/2014/main" id="{95A681DE-7BFF-0C8C-AE50-2217581D3553}"/>
                </a:ext>
              </a:extLst>
            </p:cNvPr>
            <p:cNvSpPr txBox="1"/>
            <p:nvPr/>
          </p:nvSpPr>
          <p:spPr>
            <a:xfrm flipH="1">
              <a:off x="826643" y="3162690"/>
              <a:ext cx="1324287" cy="232756"/>
            </a:xfrm>
            <a:prstGeom prst="rect">
              <a:avLst/>
            </a:prstGeom>
          </p:spPr>
          <p:txBody>
            <a:bodyPr vert="horz" wrap="square" lIns="0" tIns="17145" rIns="0" bIns="0" rtlCol="0">
              <a:spAutoFit/>
            </a:bodyPr>
            <a:lstStyle>
              <a:defPPr>
                <a:defRPr lang="en-US"/>
              </a:defPPr>
              <a:lvl1pPr algn="ctr">
                <a:defRPr sz="950" b="1">
                  <a:solidFill>
                    <a:srgbClr val="FFFFFF"/>
                  </a:solidFill>
                  <a:cs typeface="Hellix"/>
                </a:defRPr>
              </a:lvl1pPr>
            </a:lstStyle>
            <a:p>
              <a:pPr algn="l"/>
              <a:r>
                <a:rPr lang="en-AU" sz="1400" b="0">
                  <a:solidFill>
                    <a:schemeClr val="tx1"/>
                  </a:solidFill>
                  <a:latin typeface="Neue Haas Grotesk Text Pro" panose="020B0504020202020204" pitchFamily="34" charset="77"/>
                </a:rPr>
                <a:t>9ºC / 49ºF</a:t>
              </a:r>
              <a:endParaRPr sz="1400" b="0">
                <a:solidFill>
                  <a:schemeClr val="tx1"/>
                </a:solidFill>
                <a:latin typeface="Neue Haas Grotesk Text Pro" panose="020B0504020202020204" pitchFamily="34" charset="77"/>
              </a:endParaRPr>
            </a:p>
          </p:txBody>
        </p:sp>
        <p:sp>
          <p:nvSpPr>
            <p:cNvPr id="15" name="object 11">
              <a:extLst>
                <a:ext uri="{FF2B5EF4-FFF2-40B4-BE49-F238E27FC236}">
                  <a16:creationId xmlns:a16="http://schemas.microsoft.com/office/drawing/2014/main" id="{430CE282-5FC4-5C0A-029E-5652E7F3B4DB}"/>
                </a:ext>
              </a:extLst>
            </p:cNvPr>
            <p:cNvSpPr txBox="1"/>
            <p:nvPr/>
          </p:nvSpPr>
          <p:spPr>
            <a:xfrm flipH="1">
              <a:off x="826643" y="3430622"/>
              <a:ext cx="1388652" cy="232756"/>
            </a:xfrm>
            <a:prstGeom prst="rect">
              <a:avLst/>
            </a:prstGeom>
          </p:spPr>
          <p:txBody>
            <a:bodyPr vert="horz" wrap="square" lIns="0" tIns="17145" rIns="0" bIns="0" rtlCol="0">
              <a:spAutoFit/>
            </a:bodyPr>
            <a:lstStyle>
              <a:defPPr>
                <a:defRPr lang="en-US"/>
              </a:defPPr>
              <a:lvl1pPr algn="ctr">
                <a:defRPr sz="950" b="1">
                  <a:solidFill>
                    <a:srgbClr val="FFFFFF"/>
                  </a:solidFill>
                  <a:cs typeface="Hellix"/>
                </a:defRPr>
              </a:lvl1pPr>
            </a:lstStyle>
            <a:p>
              <a:pPr algn="l"/>
              <a:r>
                <a:rPr lang="en-AU" sz="1400" b="0">
                  <a:solidFill>
                    <a:schemeClr val="tx1"/>
                  </a:solidFill>
                  <a:latin typeface="Neue Haas Grotesk Text Pro" panose="020B0504020202020204" pitchFamily="34" charset="77"/>
                </a:rPr>
                <a:t>6ºC / 43ºF</a:t>
              </a:r>
              <a:endParaRPr sz="1400" b="0">
                <a:solidFill>
                  <a:schemeClr val="tx1"/>
                </a:solidFill>
                <a:latin typeface="Neue Haas Grotesk Text Pro" panose="020B0504020202020204" pitchFamily="34" charset="77"/>
              </a:endParaRPr>
            </a:p>
          </p:txBody>
        </p:sp>
        <p:sp>
          <p:nvSpPr>
            <p:cNvPr id="16" name="object 11">
              <a:extLst>
                <a:ext uri="{FF2B5EF4-FFF2-40B4-BE49-F238E27FC236}">
                  <a16:creationId xmlns:a16="http://schemas.microsoft.com/office/drawing/2014/main" id="{6D2F957C-68FE-DC83-1A7C-A8582A1C8CB6}"/>
                </a:ext>
              </a:extLst>
            </p:cNvPr>
            <p:cNvSpPr txBox="1"/>
            <p:nvPr/>
          </p:nvSpPr>
          <p:spPr>
            <a:xfrm flipH="1">
              <a:off x="826643" y="3698554"/>
              <a:ext cx="1324286" cy="232756"/>
            </a:xfrm>
            <a:prstGeom prst="rect">
              <a:avLst/>
            </a:prstGeom>
          </p:spPr>
          <p:txBody>
            <a:bodyPr vert="horz" wrap="square" lIns="0" tIns="17145" rIns="0" bIns="0" rtlCol="0">
              <a:spAutoFit/>
            </a:bodyPr>
            <a:lstStyle>
              <a:defPPr>
                <a:defRPr lang="en-US"/>
              </a:defPPr>
              <a:lvl1pPr algn="ctr">
                <a:defRPr sz="950" b="1">
                  <a:solidFill>
                    <a:srgbClr val="FFFFFF"/>
                  </a:solidFill>
                  <a:cs typeface="Hellix"/>
                </a:defRPr>
              </a:lvl1pPr>
            </a:lstStyle>
            <a:p>
              <a:pPr algn="l"/>
              <a:r>
                <a:rPr lang="en-AU" sz="1400" b="0">
                  <a:solidFill>
                    <a:schemeClr val="tx1"/>
                  </a:solidFill>
                  <a:latin typeface="Neue Haas Grotesk Text Pro" panose="020B0504020202020204" pitchFamily="34" charset="77"/>
                </a:rPr>
                <a:t>3ºC / 37ºF</a:t>
              </a:r>
              <a:endParaRPr sz="1400" b="0">
                <a:solidFill>
                  <a:schemeClr val="tx1"/>
                </a:solidFill>
                <a:latin typeface="Neue Haas Grotesk Text Pro" panose="020B0504020202020204" pitchFamily="34" charset="77"/>
              </a:endParaRPr>
            </a:p>
          </p:txBody>
        </p:sp>
        <p:sp>
          <p:nvSpPr>
            <p:cNvPr id="17" name="object 11">
              <a:extLst>
                <a:ext uri="{FF2B5EF4-FFF2-40B4-BE49-F238E27FC236}">
                  <a16:creationId xmlns:a16="http://schemas.microsoft.com/office/drawing/2014/main" id="{A7CEE2DC-CEDB-D13A-AFE9-A12E4EB3767B}"/>
                </a:ext>
              </a:extLst>
            </p:cNvPr>
            <p:cNvSpPr txBox="1"/>
            <p:nvPr/>
          </p:nvSpPr>
          <p:spPr>
            <a:xfrm flipH="1">
              <a:off x="826643" y="3966486"/>
              <a:ext cx="1388651" cy="232756"/>
            </a:xfrm>
            <a:prstGeom prst="rect">
              <a:avLst/>
            </a:prstGeom>
          </p:spPr>
          <p:txBody>
            <a:bodyPr vert="horz" wrap="square" lIns="0" tIns="17145" rIns="0" bIns="0" rtlCol="0">
              <a:spAutoFit/>
            </a:bodyPr>
            <a:lstStyle>
              <a:defPPr>
                <a:defRPr lang="en-US"/>
              </a:defPPr>
              <a:lvl1pPr algn="ctr">
                <a:defRPr sz="950" b="1">
                  <a:solidFill>
                    <a:srgbClr val="FFFFFF"/>
                  </a:solidFill>
                  <a:cs typeface="Hellix"/>
                </a:defRPr>
              </a:lvl1pPr>
            </a:lstStyle>
            <a:p>
              <a:pPr algn="l"/>
              <a:r>
                <a:rPr lang="en-AU" sz="1400" b="0">
                  <a:solidFill>
                    <a:schemeClr val="tx1"/>
                  </a:solidFill>
                  <a:latin typeface="Neue Haas Grotesk Text Pro" panose="020B0504020202020204" pitchFamily="34" charset="77"/>
                </a:rPr>
                <a:t>0ºC / 32ºF</a:t>
              </a:r>
              <a:endParaRPr sz="1400" b="0">
                <a:solidFill>
                  <a:schemeClr val="tx1"/>
                </a:solidFill>
                <a:latin typeface="Neue Haas Grotesk Text Pro" panose="020B0504020202020204" pitchFamily="34" charset="77"/>
              </a:endParaRPr>
            </a:p>
          </p:txBody>
        </p:sp>
        <p:sp>
          <p:nvSpPr>
            <p:cNvPr id="18" name="object 11">
              <a:extLst>
                <a:ext uri="{FF2B5EF4-FFF2-40B4-BE49-F238E27FC236}">
                  <a16:creationId xmlns:a16="http://schemas.microsoft.com/office/drawing/2014/main" id="{36D9BD26-1C02-DD1B-21A2-A504E270FD74}"/>
                </a:ext>
              </a:extLst>
            </p:cNvPr>
            <p:cNvSpPr txBox="1"/>
            <p:nvPr/>
          </p:nvSpPr>
          <p:spPr>
            <a:xfrm flipH="1">
              <a:off x="826643" y="4234415"/>
              <a:ext cx="1388649" cy="232756"/>
            </a:xfrm>
            <a:prstGeom prst="rect">
              <a:avLst/>
            </a:prstGeom>
          </p:spPr>
          <p:txBody>
            <a:bodyPr vert="horz" wrap="square" lIns="0" tIns="17145" rIns="0" bIns="0" rtlCol="0">
              <a:spAutoFit/>
            </a:bodyPr>
            <a:lstStyle>
              <a:defPPr>
                <a:defRPr lang="en-US"/>
              </a:defPPr>
              <a:lvl1pPr algn="ctr">
                <a:defRPr sz="950" b="1">
                  <a:solidFill>
                    <a:srgbClr val="FFFFFF"/>
                  </a:solidFill>
                  <a:cs typeface="Hellix"/>
                </a:defRPr>
              </a:lvl1pPr>
            </a:lstStyle>
            <a:p>
              <a:pPr algn="l"/>
              <a:r>
                <a:rPr lang="en-AU" sz="1400" b="0">
                  <a:solidFill>
                    <a:schemeClr val="tx1"/>
                  </a:solidFill>
                  <a:latin typeface="Neue Haas Grotesk Text Pro" panose="020B0504020202020204" pitchFamily="34" charset="77"/>
                </a:rPr>
                <a:t>-3ºC / 27ºF</a:t>
              </a:r>
              <a:endParaRPr sz="1400" b="0">
                <a:solidFill>
                  <a:schemeClr val="tx1"/>
                </a:solidFill>
                <a:latin typeface="Neue Haas Grotesk Text Pro" panose="020B0504020202020204" pitchFamily="34" charset="77"/>
              </a:endParaRPr>
            </a:p>
          </p:txBody>
        </p:sp>
      </p:grpSp>
      <p:sp>
        <p:nvSpPr>
          <p:cNvPr id="19" name="object 11">
            <a:extLst>
              <a:ext uri="{FF2B5EF4-FFF2-40B4-BE49-F238E27FC236}">
                <a16:creationId xmlns:a16="http://schemas.microsoft.com/office/drawing/2014/main" id="{9599D66E-55A8-24B9-E1FA-5FAACD277D8D}"/>
              </a:ext>
            </a:extLst>
          </p:cNvPr>
          <p:cNvSpPr txBox="1"/>
          <p:nvPr/>
        </p:nvSpPr>
        <p:spPr>
          <a:xfrm>
            <a:off x="4999530" y="2788330"/>
            <a:ext cx="1452069" cy="16350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sz="950" b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WESTERN AUSTRALIA</a:t>
            </a:r>
          </a:p>
        </p:txBody>
      </p:sp>
      <p:sp>
        <p:nvSpPr>
          <p:cNvPr id="20" name="object 15">
            <a:extLst>
              <a:ext uri="{FF2B5EF4-FFF2-40B4-BE49-F238E27FC236}">
                <a16:creationId xmlns:a16="http://schemas.microsoft.com/office/drawing/2014/main" id="{26C70A0E-03C5-54CE-933E-98EC2E77E088}"/>
              </a:ext>
            </a:extLst>
          </p:cNvPr>
          <p:cNvSpPr txBox="1"/>
          <p:nvPr/>
        </p:nvSpPr>
        <p:spPr>
          <a:xfrm>
            <a:off x="7189005" y="1721689"/>
            <a:ext cx="836896" cy="30970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AU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NORTHERN TERRITORY</a:t>
            </a:r>
          </a:p>
        </p:txBody>
      </p:sp>
      <p:sp>
        <p:nvSpPr>
          <p:cNvPr id="21" name="object 17">
            <a:extLst>
              <a:ext uri="{FF2B5EF4-FFF2-40B4-BE49-F238E27FC236}">
                <a16:creationId xmlns:a16="http://schemas.microsoft.com/office/drawing/2014/main" id="{EEDA871A-821F-B5DF-7FFC-CAA5C467DDCD}"/>
              </a:ext>
            </a:extLst>
          </p:cNvPr>
          <p:cNvSpPr txBox="1"/>
          <p:nvPr/>
        </p:nvSpPr>
        <p:spPr>
          <a:xfrm>
            <a:off x="7262028" y="3377818"/>
            <a:ext cx="1189364" cy="16350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AU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SOUTH </a:t>
            </a:r>
            <a:r>
              <a:rPr kumimoji="0" lang="en-US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A</a:t>
            </a:r>
            <a:r>
              <a:rPr kumimoji="0" lang="en-AU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USTRALIA</a:t>
            </a:r>
            <a:endParaRPr kumimoji="0" sz="95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22" name="object 19">
            <a:extLst>
              <a:ext uri="{FF2B5EF4-FFF2-40B4-BE49-F238E27FC236}">
                <a16:creationId xmlns:a16="http://schemas.microsoft.com/office/drawing/2014/main" id="{EC29185E-C7B8-62AE-0CEC-58750658D9B6}"/>
              </a:ext>
            </a:extLst>
          </p:cNvPr>
          <p:cNvSpPr txBox="1"/>
          <p:nvPr/>
        </p:nvSpPr>
        <p:spPr>
          <a:xfrm>
            <a:off x="8901461" y="2408495"/>
            <a:ext cx="979792" cy="16350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AU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QUEENSLAND</a:t>
            </a:r>
          </a:p>
        </p:txBody>
      </p:sp>
      <p:sp>
        <p:nvSpPr>
          <p:cNvPr id="23" name="object 20">
            <a:extLst>
              <a:ext uri="{FF2B5EF4-FFF2-40B4-BE49-F238E27FC236}">
                <a16:creationId xmlns:a16="http://schemas.microsoft.com/office/drawing/2014/main" id="{1AF6A217-F0A1-BC47-D99B-5B92D186B16D}"/>
              </a:ext>
            </a:extLst>
          </p:cNvPr>
          <p:cNvSpPr txBox="1"/>
          <p:nvPr/>
        </p:nvSpPr>
        <p:spPr>
          <a:xfrm>
            <a:off x="7918692" y="6412764"/>
            <a:ext cx="699693" cy="16960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AU" sz="95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Hellix"/>
              </a:rPr>
              <a:t>TASMANIA</a:t>
            </a:r>
          </a:p>
        </p:txBody>
      </p:sp>
      <p:sp>
        <p:nvSpPr>
          <p:cNvPr id="24" name="object 93">
            <a:extLst>
              <a:ext uri="{FF2B5EF4-FFF2-40B4-BE49-F238E27FC236}">
                <a16:creationId xmlns:a16="http://schemas.microsoft.com/office/drawing/2014/main" id="{C0F6D6B4-DF2B-ABFA-1637-87F55F5B801E}"/>
              </a:ext>
            </a:extLst>
          </p:cNvPr>
          <p:cNvSpPr txBox="1"/>
          <p:nvPr/>
        </p:nvSpPr>
        <p:spPr>
          <a:xfrm>
            <a:off x="9141475" y="4259084"/>
            <a:ext cx="1219885" cy="159018"/>
          </a:xfrm>
          <a:prstGeom prst="rect">
            <a:avLst/>
          </a:prstGeom>
        </p:spPr>
        <p:txBody>
          <a:bodyPr vert="horz" wrap="none" lIns="0" tIns="1270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NEW SOUTH WALE</a:t>
            </a:r>
            <a:r>
              <a:rPr kumimoji="0" lang="en-AU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S</a:t>
            </a:r>
            <a:endParaRPr kumimoji="0" sz="110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25" name="object 20">
            <a:extLst>
              <a:ext uri="{FF2B5EF4-FFF2-40B4-BE49-F238E27FC236}">
                <a16:creationId xmlns:a16="http://schemas.microsoft.com/office/drawing/2014/main" id="{EF48A1F7-5D1B-05C3-B8E1-1E734C3144F3}"/>
              </a:ext>
            </a:extLst>
          </p:cNvPr>
          <p:cNvSpPr txBox="1"/>
          <p:nvPr/>
        </p:nvSpPr>
        <p:spPr>
          <a:xfrm>
            <a:off x="8943187" y="5197425"/>
            <a:ext cx="699693" cy="16960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AU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VICTORIA</a:t>
            </a:r>
          </a:p>
        </p:txBody>
      </p:sp>
      <p:sp>
        <p:nvSpPr>
          <p:cNvPr id="26" name="object 20">
            <a:extLst>
              <a:ext uri="{FF2B5EF4-FFF2-40B4-BE49-F238E27FC236}">
                <a16:creationId xmlns:a16="http://schemas.microsoft.com/office/drawing/2014/main" id="{883C6D72-055A-B7CA-04C0-427D461DBC51}"/>
              </a:ext>
            </a:extLst>
          </p:cNvPr>
          <p:cNvSpPr txBox="1"/>
          <p:nvPr/>
        </p:nvSpPr>
        <p:spPr>
          <a:xfrm>
            <a:off x="9274280" y="4756555"/>
            <a:ext cx="1057188" cy="24814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AU" sz="7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AUSTRALIAN </a:t>
            </a:r>
            <a:br>
              <a:rPr kumimoji="0" lang="en-AU" sz="7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</a:br>
            <a:r>
              <a:rPr kumimoji="0" lang="en-AU" sz="7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CAPITAL TERRITORY</a:t>
            </a:r>
          </a:p>
        </p:txBody>
      </p:sp>
      <p:sp>
        <p:nvSpPr>
          <p:cNvPr id="28" name="object 11">
            <a:extLst>
              <a:ext uri="{FF2B5EF4-FFF2-40B4-BE49-F238E27FC236}">
                <a16:creationId xmlns:a16="http://schemas.microsoft.com/office/drawing/2014/main" id="{9FF0F47D-E5A1-5869-676B-8D50DB12367B}"/>
              </a:ext>
            </a:extLst>
          </p:cNvPr>
          <p:cNvSpPr txBox="1"/>
          <p:nvPr/>
        </p:nvSpPr>
        <p:spPr>
          <a:xfrm>
            <a:off x="10384040" y="5026399"/>
            <a:ext cx="876443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algn="l"/>
            <a:r>
              <a:rPr lang="en-AU" sz="1000" b="0">
                <a:solidFill>
                  <a:schemeClr val="tx1"/>
                </a:solidFill>
                <a:latin typeface="Neue Haas Grotesk Text Pro" panose="020B0504020202020204" pitchFamily="34" charset="77"/>
              </a:rPr>
              <a:t>Canberra</a:t>
            </a:r>
          </a:p>
        </p:txBody>
      </p:sp>
      <p:sp>
        <p:nvSpPr>
          <p:cNvPr id="29" name="object 11">
            <a:extLst>
              <a:ext uri="{FF2B5EF4-FFF2-40B4-BE49-F238E27FC236}">
                <a16:creationId xmlns:a16="http://schemas.microsoft.com/office/drawing/2014/main" id="{AE60D30C-0B52-8822-E319-F50991D8E0C8}"/>
              </a:ext>
            </a:extLst>
          </p:cNvPr>
          <p:cNvSpPr txBox="1"/>
          <p:nvPr/>
        </p:nvSpPr>
        <p:spPr>
          <a:xfrm>
            <a:off x="11011563" y="3525393"/>
            <a:ext cx="777259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algn="l"/>
            <a:r>
              <a:rPr lang="en-AU" sz="1000" b="0">
                <a:solidFill>
                  <a:schemeClr val="tx1"/>
                </a:solidFill>
                <a:latin typeface="Neue Haas Grotesk Text Pro" panose="020B0504020202020204" pitchFamily="34" charset="77"/>
              </a:rPr>
              <a:t>Brisbane</a:t>
            </a:r>
          </a:p>
        </p:txBody>
      </p:sp>
      <p:sp>
        <p:nvSpPr>
          <p:cNvPr id="30" name="object 11">
            <a:extLst>
              <a:ext uri="{FF2B5EF4-FFF2-40B4-BE49-F238E27FC236}">
                <a16:creationId xmlns:a16="http://schemas.microsoft.com/office/drawing/2014/main" id="{C92C6C7A-46AF-3A35-5134-8263300706C1}"/>
              </a:ext>
            </a:extLst>
          </p:cNvPr>
          <p:cNvSpPr txBox="1"/>
          <p:nvPr/>
        </p:nvSpPr>
        <p:spPr>
          <a:xfrm>
            <a:off x="8736476" y="5590008"/>
            <a:ext cx="876443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algn="l"/>
            <a:r>
              <a:rPr lang="en-AU" sz="1000" b="0">
                <a:solidFill>
                  <a:schemeClr val="tx1"/>
                </a:solidFill>
                <a:latin typeface="Neue Haas Grotesk Text Pro" panose="020B0504020202020204" pitchFamily="34" charset="77"/>
              </a:rPr>
              <a:t>Melbourne</a:t>
            </a:r>
          </a:p>
        </p:txBody>
      </p:sp>
      <p:sp>
        <p:nvSpPr>
          <p:cNvPr id="31" name="object 11">
            <a:extLst>
              <a:ext uri="{FF2B5EF4-FFF2-40B4-BE49-F238E27FC236}">
                <a16:creationId xmlns:a16="http://schemas.microsoft.com/office/drawing/2014/main" id="{BB469845-8A3C-6E6A-0A92-8E2BF02CE68D}"/>
              </a:ext>
            </a:extLst>
          </p:cNvPr>
          <p:cNvSpPr txBox="1"/>
          <p:nvPr/>
        </p:nvSpPr>
        <p:spPr>
          <a:xfrm>
            <a:off x="7563909" y="4850849"/>
            <a:ext cx="767729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algn="l"/>
            <a:r>
              <a:rPr lang="en-AU" sz="1000" b="0">
                <a:solidFill>
                  <a:schemeClr val="tx1"/>
                </a:solidFill>
                <a:latin typeface="Neue Haas Grotesk Text Pro" panose="020B0504020202020204" pitchFamily="34" charset="77"/>
              </a:rPr>
              <a:t>Adelaide</a:t>
            </a:r>
          </a:p>
        </p:txBody>
      </p:sp>
      <p:sp>
        <p:nvSpPr>
          <p:cNvPr id="32" name="object 11">
            <a:extLst>
              <a:ext uri="{FF2B5EF4-FFF2-40B4-BE49-F238E27FC236}">
                <a16:creationId xmlns:a16="http://schemas.microsoft.com/office/drawing/2014/main" id="{1FDED5B8-DEA2-37D5-A9B4-F15E28620072}"/>
              </a:ext>
            </a:extLst>
          </p:cNvPr>
          <p:cNvSpPr txBox="1"/>
          <p:nvPr/>
        </p:nvSpPr>
        <p:spPr>
          <a:xfrm>
            <a:off x="9845670" y="6393444"/>
            <a:ext cx="559943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algn="l"/>
            <a:r>
              <a:rPr lang="en-AU" sz="1000" b="0">
                <a:solidFill>
                  <a:schemeClr val="tx1"/>
                </a:solidFill>
                <a:latin typeface="Neue Haas Grotesk Text Pro" panose="020B0504020202020204" pitchFamily="34" charset="77"/>
              </a:rPr>
              <a:t>Hobart</a:t>
            </a:r>
          </a:p>
        </p:txBody>
      </p:sp>
      <p:sp>
        <p:nvSpPr>
          <p:cNvPr id="33" name="object 11">
            <a:extLst>
              <a:ext uri="{FF2B5EF4-FFF2-40B4-BE49-F238E27FC236}">
                <a16:creationId xmlns:a16="http://schemas.microsoft.com/office/drawing/2014/main" id="{A3383F36-4B79-BAEB-E119-76B1E98E1DC4}"/>
              </a:ext>
            </a:extLst>
          </p:cNvPr>
          <p:cNvSpPr txBox="1"/>
          <p:nvPr/>
        </p:nvSpPr>
        <p:spPr>
          <a:xfrm>
            <a:off x="10528386" y="4711478"/>
            <a:ext cx="692260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algn="l"/>
            <a:r>
              <a:rPr lang="en-AU" sz="1000" b="0">
                <a:solidFill>
                  <a:schemeClr val="tx1"/>
                </a:solidFill>
                <a:latin typeface="Neue Haas Grotesk Text Pro" panose="020B0504020202020204" pitchFamily="34" charset="77"/>
              </a:rPr>
              <a:t>Sydney</a:t>
            </a:r>
          </a:p>
        </p:txBody>
      </p:sp>
      <p:sp>
        <p:nvSpPr>
          <p:cNvPr id="34" name="object 11">
            <a:extLst>
              <a:ext uri="{FF2B5EF4-FFF2-40B4-BE49-F238E27FC236}">
                <a16:creationId xmlns:a16="http://schemas.microsoft.com/office/drawing/2014/main" id="{57AB0089-0C95-3003-8B6D-A945BD491DA6}"/>
              </a:ext>
            </a:extLst>
          </p:cNvPr>
          <p:cNvSpPr txBox="1"/>
          <p:nvPr/>
        </p:nvSpPr>
        <p:spPr>
          <a:xfrm rot="16200000">
            <a:off x="11253664" y="5860114"/>
            <a:ext cx="1461611" cy="140423"/>
          </a:xfrm>
          <a:prstGeom prst="rect">
            <a:avLst/>
          </a:prstGeom>
        </p:spPr>
        <p:txBody>
          <a:bodyPr vert="horz" wrap="none" lIns="0" tIns="17145" rIns="0" bIns="0" rtlCol="0">
            <a:no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algn="l"/>
            <a:r>
              <a:rPr lang="en-AU" sz="800" b="0">
                <a:solidFill>
                  <a:schemeClr val="tx1"/>
                </a:solidFill>
                <a:latin typeface="Neue Haas Grotesk Text Pro" panose="020B0504020202020204" pitchFamily="34" charset="77"/>
              </a:rPr>
              <a:t>Source: Bureau of Meteorology</a:t>
            </a:r>
            <a:endParaRPr sz="800" b="0">
              <a:solidFill>
                <a:schemeClr val="tx1"/>
              </a:solidFill>
              <a:latin typeface="Neue Haas Grotesk Text Pro" panose="020B0504020202020204" pitchFamily="34" charset="77"/>
            </a:endParaRPr>
          </a:p>
        </p:txBody>
      </p:sp>
      <p:sp>
        <p:nvSpPr>
          <p:cNvPr id="35" name="object 11">
            <a:extLst>
              <a:ext uri="{FF2B5EF4-FFF2-40B4-BE49-F238E27FC236}">
                <a16:creationId xmlns:a16="http://schemas.microsoft.com/office/drawing/2014/main" id="{57C4C26D-9F5D-1943-167D-121A7E227341}"/>
              </a:ext>
            </a:extLst>
          </p:cNvPr>
          <p:cNvSpPr txBox="1"/>
          <p:nvPr/>
        </p:nvSpPr>
        <p:spPr>
          <a:xfrm>
            <a:off x="6423724" y="485167"/>
            <a:ext cx="596154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algn="r"/>
            <a:r>
              <a:rPr lang="en-AU" sz="1000" b="0">
                <a:solidFill>
                  <a:schemeClr val="tx1"/>
                </a:solidFill>
                <a:latin typeface="Neue Haas Grotesk Text Pro" panose="020B0504020202020204" pitchFamily="34" charset="77"/>
              </a:rPr>
              <a:t>Darwin</a:t>
            </a:r>
          </a:p>
        </p:txBody>
      </p:sp>
      <p:sp>
        <p:nvSpPr>
          <p:cNvPr id="36" name="object 11">
            <a:extLst>
              <a:ext uri="{FF2B5EF4-FFF2-40B4-BE49-F238E27FC236}">
                <a16:creationId xmlns:a16="http://schemas.microsoft.com/office/drawing/2014/main" id="{10825B0B-3AF3-87E9-3EF4-6CD623B04EF6}"/>
              </a:ext>
            </a:extLst>
          </p:cNvPr>
          <p:cNvSpPr txBox="1"/>
          <p:nvPr/>
        </p:nvSpPr>
        <p:spPr>
          <a:xfrm>
            <a:off x="4187293" y="4375789"/>
            <a:ext cx="514708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algn="r"/>
            <a:r>
              <a:rPr lang="en-AU" sz="1000" b="0">
                <a:solidFill>
                  <a:schemeClr val="tx1"/>
                </a:solidFill>
                <a:latin typeface="Neue Haas Grotesk Text Pro" panose="020B0504020202020204" pitchFamily="34" charset="77"/>
              </a:rPr>
              <a:t>Perth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05ECE5A-058A-294B-6893-F397C84752B4}"/>
              </a:ext>
            </a:extLst>
          </p:cNvPr>
          <p:cNvGrpSpPr/>
          <p:nvPr/>
        </p:nvGrpSpPr>
        <p:grpSpPr>
          <a:xfrm>
            <a:off x="509998" y="537050"/>
            <a:ext cx="196278" cy="4184591"/>
            <a:chOff x="2215292" y="615480"/>
            <a:chExt cx="180664" cy="3851692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556ED453-EEC3-DE49-F44D-032BC84FD246}"/>
                </a:ext>
              </a:extLst>
            </p:cNvPr>
            <p:cNvSpPr/>
            <p:nvPr/>
          </p:nvSpPr>
          <p:spPr>
            <a:xfrm>
              <a:off x="2215292" y="615480"/>
              <a:ext cx="180664" cy="180664"/>
            </a:xfrm>
            <a:prstGeom prst="ellipse">
              <a:avLst/>
            </a:prstGeom>
            <a:solidFill>
              <a:srgbClr val="F000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1FD12A1B-B15A-5543-8ABB-3E02EC3D7B66}"/>
                </a:ext>
              </a:extLst>
            </p:cNvPr>
            <p:cNvSpPr/>
            <p:nvPr/>
          </p:nvSpPr>
          <p:spPr>
            <a:xfrm>
              <a:off x="2215292" y="860215"/>
              <a:ext cx="180664" cy="180664"/>
            </a:xfrm>
            <a:prstGeom prst="ellipse">
              <a:avLst/>
            </a:prstGeom>
            <a:solidFill>
              <a:srgbClr val="DA4A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534FB051-C079-3DFA-32FD-D4E1285C25C4}"/>
                </a:ext>
              </a:extLst>
            </p:cNvPr>
            <p:cNvSpPr/>
            <p:nvPr/>
          </p:nvSpPr>
          <p:spPr>
            <a:xfrm>
              <a:off x="2215292" y="1104951"/>
              <a:ext cx="180664" cy="180664"/>
            </a:xfrm>
            <a:prstGeom prst="ellipse">
              <a:avLst/>
            </a:prstGeom>
            <a:solidFill>
              <a:srgbClr val="DA875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A3358941-33A8-0B63-C8F7-048B236F2C7C}"/>
                </a:ext>
              </a:extLst>
            </p:cNvPr>
            <p:cNvSpPr/>
            <p:nvPr/>
          </p:nvSpPr>
          <p:spPr>
            <a:xfrm>
              <a:off x="2215292" y="1349686"/>
              <a:ext cx="180664" cy="180664"/>
            </a:xfrm>
            <a:prstGeom prst="ellipse">
              <a:avLst/>
            </a:prstGeom>
            <a:solidFill>
              <a:srgbClr val="CFA14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FC47C233-3A26-75D0-A14F-A15C33169DB3}"/>
                </a:ext>
              </a:extLst>
            </p:cNvPr>
            <p:cNvSpPr/>
            <p:nvPr/>
          </p:nvSpPr>
          <p:spPr>
            <a:xfrm>
              <a:off x="2215292" y="1594422"/>
              <a:ext cx="180664" cy="180664"/>
            </a:xfrm>
            <a:prstGeom prst="ellipse">
              <a:avLst/>
            </a:prstGeom>
            <a:solidFill>
              <a:srgbClr val="F3C9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836E4649-668C-5CBB-6090-86DE6F423C5F}"/>
                </a:ext>
              </a:extLst>
            </p:cNvPr>
            <p:cNvSpPr/>
            <p:nvPr/>
          </p:nvSpPr>
          <p:spPr>
            <a:xfrm>
              <a:off x="2215292" y="1839157"/>
              <a:ext cx="180664" cy="180664"/>
            </a:xfrm>
            <a:prstGeom prst="ellipse">
              <a:avLst/>
            </a:prstGeom>
            <a:solidFill>
              <a:srgbClr val="FFD06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A4D9B28B-0533-721B-4C6C-EF2ED642864C}"/>
                </a:ext>
              </a:extLst>
            </p:cNvPr>
            <p:cNvSpPr/>
            <p:nvPr/>
          </p:nvSpPr>
          <p:spPr>
            <a:xfrm>
              <a:off x="2215292" y="2083893"/>
              <a:ext cx="180664" cy="180664"/>
            </a:xfrm>
            <a:prstGeom prst="ellipse">
              <a:avLst/>
            </a:prstGeom>
            <a:solidFill>
              <a:srgbClr val="FBE8A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C9BA8C2D-930C-A23C-63FE-964A14495CE5}"/>
                </a:ext>
              </a:extLst>
            </p:cNvPr>
            <p:cNvSpPr/>
            <p:nvPr/>
          </p:nvSpPr>
          <p:spPr>
            <a:xfrm>
              <a:off x="2215292" y="2328628"/>
              <a:ext cx="180664" cy="180664"/>
            </a:xfrm>
            <a:prstGeom prst="ellipse">
              <a:avLst/>
            </a:prstGeom>
            <a:solidFill>
              <a:srgbClr val="E5F1C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88F702A2-AC74-0740-0159-77C0E9CBEF43}"/>
                </a:ext>
              </a:extLst>
            </p:cNvPr>
            <p:cNvSpPr/>
            <p:nvPr/>
          </p:nvSpPr>
          <p:spPr>
            <a:xfrm>
              <a:off x="2215292" y="2573364"/>
              <a:ext cx="180664" cy="180664"/>
            </a:xfrm>
            <a:prstGeom prst="ellipse">
              <a:avLst/>
            </a:prstGeom>
            <a:solidFill>
              <a:srgbClr val="CDE08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C606E4B9-BFA8-E61E-5CB2-DC3B7676B0DB}"/>
                </a:ext>
              </a:extLst>
            </p:cNvPr>
            <p:cNvSpPr/>
            <p:nvPr/>
          </p:nvSpPr>
          <p:spPr>
            <a:xfrm>
              <a:off x="2215292" y="2818099"/>
              <a:ext cx="180664" cy="180664"/>
            </a:xfrm>
            <a:prstGeom prst="ellipse">
              <a:avLst/>
            </a:prstGeom>
            <a:solidFill>
              <a:srgbClr val="ABDCC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62A8E925-66CF-DC06-BE15-4EA8E06ADBE6}"/>
                </a:ext>
              </a:extLst>
            </p:cNvPr>
            <p:cNvSpPr/>
            <p:nvPr/>
          </p:nvSpPr>
          <p:spPr>
            <a:xfrm>
              <a:off x="2215292" y="3062834"/>
              <a:ext cx="180664" cy="180664"/>
            </a:xfrm>
            <a:prstGeom prst="ellipse">
              <a:avLst/>
            </a:prstGeom>
            <a:solidFill>
              <a:srgbClr val="5BC5B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9CF95113-BF3D-0DE3-BBD2-50C263FF374C}"/>
                </a:ext>
              </a:extLst>
            </p:cNvPr>
            <p:cNvSpPr/>
            <p:nvPr/>
          </p:nvSpPr>
          <p:spPr>
            <a:xfrm>
              <a:off x="2215292" y="3307570"/>
              <a:ext cx="180664" cy="180664"/>
            </a:xfrm>
            <a:prstGeom prst="ellipse">
              <a:avLst/>
            </a:prstGeom>
            <a:solidFill>
              <a:srgbClr val="419E8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A0176873-B170-E005-1828-5CEB71AADA44}"/>
                </a:ext>
              </a:extLst>
            </p:cNvPr>
            <p:cNvSpPr/>
            <p:nvPr/>
          </p:nvSpPr>
          <p:spPr>
            <a:xfrm>
              <a:off x="2215292" y="3552305"/>
              <a:ext cx="180664" cy="180664"/>
            </a:xfrm>
            <a:prstGeom prst="ellipse">
              <a:avLst/>
            </a:prstGeom>
            <a:solidFill>
              <a:srgbClr val="3F818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3B6BC99C-68BC-A674-DBFD-E9C56CB484FD}"/>
                </a:ext>
              </a:extLst>
            </p:cNvPr>
            <p:cNvSpPr/>
            <p:nvPr/>
          </p:nvSpPr>
          <p:spPr>
            <a:xfrm>
              <a:off x="2215292" y="3797041"/>
              <a:ext cx="180664" cy="180664"/>
            </a:xfrm>
            <a:prstGeom prst="ellipse">
              <a:avLst/>
            </a:prstGeom>
            <a:solidFill>
              <a:srgbClr val="378FD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1BCE0F62-9322-77A8-80B1-F0FDEADFBBB1}"/>
                </a:ext>
              </a:extLst>
            </p:cNvPr>
            <p:cNvSpPr/>
            <p:nvPr/>
          </p:nvSpPr>
          <p:spPr>
            <a:xfrm>
              <a:off x="2215292" y="4041776"/>
              <a:ext cx="180664" cy="180664"/>
            </a:xfrm>
            <a:prstGeom prst="ellipse">
              <a:avLst/>
            </a:prstGeom>
            <a:solidFill>
              <a:srgbClr val="4680C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E111921E-5708-7426-1A90-DCFBA1FD7740}"/>
                </a:ext>
              </a:extLst>
            </p:cNvPr>
            <p:cNvSpPr/>
            <p:nvPr/>
          </p:nvSpPr>
          <p:spPr>
            <a:xfrm>
              <a:off x="2215292" y="4286508"/>
              <a:ext cx="180664" cy="180664"/>
            </a:xfrm>
            <a:prstGeom prst="ellipse">
              <a:avLst/>
            </a:prstGeom>
            <a:solidFill>
              <a:srgbClr val="2F548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ACCE05CA-7A7E-7A42-84EE-CA20B8258C76}"/>
              </a:ext>
            </a:extLst>
          </p:cNvPr>
          <p:cNvSpPr txBox="1"/>
          <p:nvPr/>
        </p:nvSpPr>
        <p:spPr>
          <a:xfrm>
            <a:off x="706276" y="149775"/>
            <a:ext cx="142688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AU" sz="1400" dirty="0" err="1">
                <a:solidFill>
                  <a:schemeClr val="tx1"/>
                </a:solidFill>
                <a:latin typeface="Neue Haas Grotesk Text Pro" panose="020B0504020202020204" pitchFamily="34" charset="77"/>
              </a:rPr>
              <a:t>Température</a:t>
            </a:r>
            <a:endParaRPr lang="en-AU" sz="1400" dirty="0">
              <a:solidFill>
                <a:schemeClr val="tx1"/>
              </a:solidFill>
              <a:latin typeface="Neue Haas Grotesk Text Pro" panose="020B0504020202020204" pitchFamily="34" charset="77"/>
            </a:endParaRPr>
          </a:p>
        </p:txBody>
      </p:sp>
      <p:sp>
        <p:nvSpPr>
          <p:cNvPr id="27" name="object 20">
            <a:extLst>
              <a:ext uri="{FF2B5EF4-FFF2-40B4-BE49-F238E27FC236}">
                <a16:creationId xmlns:a16="http://schemas.microsoft.com/office/drawing/2014/main" id="{981A22D5-A05D-2AC8-1D9B-2EEA20B620D3}"/>
              </a:ext>
            </a:extLst>
          </p:cNvPr>
          <p:cNvSpPr txBox="1"/>
          <p:nvPr/>
        </p:nvSpPr>
        <p:spPr>
          <a:xfrm>
            <a:off x="9078199" y="6179331"/>
            <a:ext cx="699693" cy="16960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AU" sz="95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TASMANIE</a:t>
            </a:r>
          </a:p>
        </p:txBody>
      </p:sp>
    </p:spTree>
    <p:extLst>
      <p:ext uri="{BB962C8B-B14F-4D97-AF65-F5344CB8AC3E}">
        <p14:creationId xmlns:p14="http://schemas.microsoft.com/office/powerpoint/2010/main" val="3617909537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Picture 62">
            <a:extLst>
              <a:ext uri="{FF2B5EF4-FFF2-40B4-BE49-F238E27FC236}">
                <a16:creationId xmlns:a16="http://schemas.microsoft.com/office/drawing/2014/main" id="{21389B3B-DAA1-64D0-D6E1-9D5B9A7DC14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9263" y="-596567"/>
            <a:ext cx="10136449" cy="8298101"/>
          </a:xfrm>
          <a:prstGeom prst="rect">
            <a:avLst/>
          </a:prstGeom>
        </p:spPr>
      </p:pic>
      <p:sp>
        <p:nvSpPr>
          <p:cNvPr id="10" name="object 4">
            <a:extLst>
              <a:ext uri="{FF2B5EF4-FFF2-40B4-BE49-F238E27FC236}">
                <a16:creationId xmlns:a16="http://schemas.microsoft.com/office/drawing/2014/main" id="{ED63674C-6EF1-4DC7-049E-94C85D6D3B13}"/>
              </a:ext>
            </a:extLst>
          </p:cNvPr>
          <p:cNvSpPr txBox="1"/>
          <p:nvPr/>
        </p:nvSpPr>
        <p:spPr>
          <a:xfrm>
            <a:off x="407988" y="5616044"/>
            <a:ext cx="6854040" cy="563288"/>
          </a:xfrm>
          <a:prstGeom prst="rect">
            <a:avLst/>
          </a:prstGeom>
        </p:spPr>
        <p:txBody>
          <a:bodyPr vert="horz" wrap="square" lIns="0" tIns="11521" rIns="0" bIns="0" rtlCol="0">
            <a:noAutofit/>
          </a:bodyPr>
          <a:lstStyle/>
          <a:p>
            <a:pPr defTabSz="829587">
              <a:lnSpc>
                <a:spcPct val="83000"/>
              </a:lnSpc>
              <a:tabLst>
                <a:tab pos="1156236" algn="l"/>
              </a:tabLst>
              <a:defRPr/>
            </a:pPr>
            <a:r>
              <a:rPr lang="en-AU" sz="4800" dirty="0">
                <a:solidFill>
                  <a:schemeClr val="accent2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PRECIPITAÇÃO ANUAL</a:t>
            </a:r>
          </a:p>
        </p:txBody>
      </p:sp>
      <p:sp>
        <p:nvSpPr>
          <p:cNvPr id="2" name="object 4">
            <a:extLst>
              <a:ext uri="{FF2B5EF4-FFF2-40B4-BE49-F238E27FC236}">
                <a16:creationId xmlns:a16="http://schemas.microsoft.com/office/drawing/2014/main" id="{1374F64B-836D-4AED-920A-CFA013B1A962}"/>
              </a:ext>
            </a:extLst>
          </p:cNvPr>
          <p:cNvSpPr txBox="1"/>
          <p:nvPr/>
        </p:nvSpPr>
        <p:spPr>
          <a:xfrm>
            <a:off x="407988" y="6270814"/>
            <a:ext cx="6041863" cy="1052785"/>
          </a:xfrm>
          <a:prstGeom prst="rect">
            <a:avLst/>
          </a:prstGeom>
        </p:spPr>
        <p:txBody>
          <a:bodyPr vert="horz" wrap="square" lIns="0" tIns="11521" rIns="0" bIns="0" rtlCol="0">
            <a:noAutofit/>
          </a:bodyPr>
          <a:lstStyle/>
          <a:p>
            <a:pPr defTabSz="829587">
              <a:lnSpc>
                <a:spcPct val="83000"/>
              </a:lnSpc>
              <a:tabLst>
                <a:tab pos="1156236" algn="l"/>
              </a:tabLst>
              <a:defRPr/>
            </a:pPr>
            <a:r>
              <a:rPr lang="en-AU" sz="2400" dirty="0">
                <a:solidFill>
                  <a:schemeClr val="accent2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MÉDIA DE 30 ANOS 1976-2005</a:t>
            </a:r>
          </a:p>
          <a:p>
            <a:pPr defTabSz="829587">
              <a:lnSpc>
                <a:spcPct val="83000"/>
              </a:lnSpc>
              <a:tabLst>
                <a:tab pos="1156236" algn="l"/>
              </a:tabLst>
              <a:defRPr/>
            </a:pPr>
            <a:endParaRPr lang="en-AU" sz="2400" dirty="0">
              <a:solidFill>
                <a:schemeClr val="accent2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19" name="object 11">
            <a:extLst>
              <a:ext uri="{FF2B5EF4-FFF2-40B4-BE49-F238E27FC236}">
                <a16:creationId xmlns:a16="http://schemas.microsoft.com/office/drawing/2014/main" id="{9599D66E-55A8-24B9-E1FA-5FAACD277D8D}"/>
              </a:ext>
            </a:extLst>
          </p:cNvPr>
          <p:cNvSpPr txBox="1"/>
          <p:nvPr/>
        </p:nvSpPr>
        <p:spPr>
          <a:xfrm>
            <a:off x="4999530" y="2788330"/>
            <a:ext cx="1452069" cy="16350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sz="950" b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WESTERN AUSTRALIA</a:t>
            </a:r>
          </a:p>
        </p:txBody>
      </p:sp>
      <p:sp>
        <p:nvSpPr>
          <p:cNvPr id="20" name="object 15">
            <a:extLst>
              <a:ext uri="{FF2B5EF4-FFF2-40B4-BE49-F238E27FC236}">
                <a16:creationId xmlns:a16="http://schemas.microsoft.com/office/drawing/2014/main" id="{26C70A0E-03C5-54CE-933E-98EC2E77E088}"/>
              </a:ext>
            </a:extLst>
          </p:cNvPr>
          <p:cNvSpPr txBox="1"/>
          <p:nvPr/>
        </p:nvSpPr>
        <p:spPr>
          <a:xfrm>
            <a:off x="7189005" y="1721689"/>
            <a:ext cx="836896" cy="30970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AU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NORTHERN TERRITORY</a:t>
            </a:r>
          </a:p>
        </p:txBody>
      </p:sp>
      <p:sp>
        <p:nvSpPr>
          <p:cNvPr id="21" name="object 17">
            <a:extLst>
              <a:ext uri="{FF2B5EF4-FFF2-40B4-BE49-F238E27FC236}">
                <a16:creationId xmlns:a16="http://schemas.microsoft.com/office/drawing/2014/main" id="{EEDA871A-821F-B5DF-7FFC-CAA5C467DDCD}"/>
              </a:ext>
            </a:extLst>
          </p:cNvPr>
          <p:cNvSpPr txBox="1"/>
          <p:nvPr/>
        </p:nvSpPr>
        <p:spPr>
          <a:xfrm>
            <a:off x="7262028" y="3377818"/>
            <a:ext cx="1189364" cy="16350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AU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SOUTH </a:t>
            </a:r>
            <a:r>
              <a:rPr kumimoji="0" lang="en-US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A</a:t>
            </a:r>
            <a:r>
              <a:rPr kumimoji="0" lang="en-AU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USTRALIA</a:t>
            </a:r>
            <a:endParaRPr kumimoji="0" sz="95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22" name="object 19">
            <a:extLst>
              <a:ext uri="{FF2B5EF4-FFF2-40B4-BE49-F238E27FC236}">
                <a16:creationId xmlns:a16="http://schemas.microsoft.com/office/drawing/2014/main" id="{EC29185E-C7B8-62AE-0CEC-58750658D9B6}"/>
              </a:ext>
            </a:extLst>
          </p:cNvPr>
          <p:cNvSpPr txBox="1"/>
          <p:nvPr/>
        </p:nvSpPr>
        <p:spPr>
          <a:xfrm>
            <a:off x="8901461" y="2408495"/>
            <a:ext cx="979792" cy="16350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AU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QUEENSLAND</a:t>
            </a:r>
          </a:p>
        </p:txBody>
      </p:sp>
      <p:sp>
        <p:nvSpPr>
          <p:cNvPr id="23" name="object 20">
            <a:extLst>
              <a:ext uri="{FF2B5EF4-FFF2-40B4-BE49-F238E27FC236}">
                <a16:creationId xmlns:a16="http://schemas.microsoft.com/office/drawing/2014/main" id="{1AF6A217-F0A1-BC47-D99B-5B92D186B16D}"/>
              </a:ext>
            </a:extLst>
          </p:cNvPr>
          <p:cNvSpPr txBox="1"/>
          <p:nvPr/>
        </p:nvSpPr>
        <p:spPr>
          <a:xfrm>
            <a:off x="7918692" y="6412764"/>
            <a:ext cx="699693" cy="16960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AU" sz="95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Hellix"/>
              </a:rPr>
              <a:t>TASMANIA</a:t>
            </a:r>
          </a:p>
        </p:txBody>
      </p:sp>
      <p:sp>
        <p:nvSpPr>
          <p:cNvPr id="24" name="object 93">
            <a:extLst>
              <a:ext uri="{FF2B5EF4-FFF2-40B4-BE49-F238E27FC236}">
                <a16:creationId xmlns:a16="http://schemas.microsoft.com/office/drawing/2014/main" id="{C0F6D6B4-DF2B-ABFA-1637-87F55F5B801E}"/>
              </a:ext>
            </a:extLst>
          </p:cNvPr>
          <p:cNvSpPr txBox="1"/>
          <p:nvPr/>
        </p:nvSpPr>
        <p:spPr>
          <a:xfrm>
            <a:off x="9141475" y="4259084"/>
            <a:ext cx="1219885" cy="159018"/>
          </a:xfrm>
          <a:prstGeom prst="rect">
            <a:avLst/>
          </a:prstGeom>
        </p:spPr>
        <p:txBody>
          <a:bodyPr vert="horz" wrap="none" lIns="0" tIns="1270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NEW SOUTH WALE</a:t>
            </a:r>
            <a:r>
              <a:rPr kumimoji="0" lang="en-AU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S</a:t>
            </a:r>
            <a:endParaRPr kumimoji="0" sz="110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25" name="object 20">
            <a:extLst>
              <a:ext uri="{FF2B5EF4-FFF2-40B4-BE49-F238E27FC236}">
                <a16:creationId xmlns:a16="http://schemas.microsoft.com/office/drawing/2014/main" id="{EF48A1F7-5D1B-05C3-B8E1-1E734C3144F3}"/>
              </a:ext>
            </a:extLst>
          </p:cNvPr>
          <p:cNvSpPr txBox="1"/>
          <p:nvPr/>
        </p:nvSpPr>
        <p:spPr>
          <a:xfrm>
            <a:off x="8943187" y="5197425"/>
            <a:ext cx="699693" cy="16960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AU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VICTORIA</a:t>
            </a:r>
          </a:p>
        </p:txBody>
      </p:sp>
      <p:sp>
        <p:nvSpPr>
          <p:cNvPr id="26" name="object 20">
            <a:extLst>
              <a:ext uri="{FF2B5EF4-FFF2-40B4-BE49-F238E27FC236}">
                <a16:creationId xmlns:a16="http://schemas.microsoft.com/office/drawing/2014/main" id="{883C6D72-055A-B7CA-04C0-427D461DBC51}"/>
              </a:ext>
            </a:extLst>
          </p:cNvPr>
          <p:cNvSpPr txBox="1"/>
          <p:nvPr/>
        </p:nvSpPr>
        <p:spPr>
          <a:xfrm>
            <a:off x="9274280" y="4756555"/>
            <a:ext cx="1057188" cy="24814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AU" sz="7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AUSTRALIAN </a:t>
            </a:r>
            <a:br>
              <a:rPr kumimoji="0" lang="en-AU" sz="7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</a:br>
            <a:r>
              <a:rPr kumimoji="0" lang="en-AU" sz="7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CAPITAL TERRITORY</a:t>
            </a:r>
          </a:p>
        </p:txBody>
      </p:sp>
      <p:sp>
        <p:nvSpPr>
          <p:cNvPr id="28" name="object 11">
            <a:extLst>
              <a:ext uri="{FF2B5EF4-FFF2-40B4-BE49-F238E27FC236}">
                <a16:creationId xmlns:a16="http://schemas.microsoft.com/office/drawing/2014/main" id="{9FF0F47D-E5A1-5869-676B-8D50DB12367B}"/>
              </a:ext>
            </a:extLst>
          </p:cNvPr>
          <p:cNvSpPr txBox="1"/>
          <p:nvPr/>
        </p:nvSpPr>
        <p:spPr>
          <a:xfrm>
            <a:off x="10384040" y="5026399"/>
            <a:ext cx="876443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algn="l"/>
            <a:r>
              <a:rPr lang="en-AU" sz="1000" b="0">
                <a:solidFill>
                  <a:schemeClr val="tx1"/>
                </a:solidFill>
                <a:latin typeface="Neue Haas Grotesk Text Pro" panose="020B0504020202020204" pitchFamily="34" charset="77"/>
              </a:rPr>
              <a:t>Canberra</a:t>
            </a:r>
          </a:p>
        </p:txBody>
      </p:sp>
      <p:sp>
        <p:nvSpPr>
          <p:cNvPr id="29" name="object 11">
            <a:extLst>
              <a:ext uri="{FF2B5EF4-FFF2-40B4-BE49-F238E27FC236}">
                <a16:creationId xmlns:a16="http://schemas.microsoft.com/office/drawing/2014/main" id="{AE60D30C-0B52-8822-E319-F50991D8E0C8}"/>
              </a:ext>
            </a:extLst>
          </p:cNvPr>
          <p:cNvSpPr txBox="1"/>
          <p:nvPr/>
        </p:nvSpPr>
        <p:spPr>
          <a:xfrm>
            <a:off x="11011563" y="3525393"/>
            <a:ext cx="777259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algn="l"/>
            <a:r>
              <a:rPr lang="en-AU" sz="1000" b="0">
                <a:solidFill>
                  <a:schemeClr val="tx1"/>
                </a:solidFill>
                <a:latin typeface="Neue Haas Grotesk Text Pro" panose="020B0504020202020204" pitchFamily="34" charset="77"/>
              </a:rPr>
              <a:t>Brisbane</a:t>
            </a:r>
          </a:p>
        </p:txBody>
      </p:sp>
      <p:sp>
        <p:nvSpPr>
          <p:cNvPr id="30" name="object 11">
            <a:extLst>
              <a:ext uri="{FF2B5EF4-FFF2-40B4-BE49-F238E27FC236}">
                <a16:creationId xmlns:a16="http://schemas.microsoft.com/office/drawing/2014/main" id="{C92C6C7A-46AF-3A35-5134-8263300706C1}"/>
              </a:ext>
            </a:extLst>
          </p:cNvPr>
          <p:cNvSpPr txBox="1"/>
          <p:nvPr/>
        </p:nvSpPr>
        <p:spPr>
          <a:xfrm>
            <a:off x="8736476" y="5590008"/>
            <a:ext cx="876443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algn="l"/>
            <a:r>
              <a:rPr lang="en-AU" sz="1000" b="0">
                <a:solidFill>
                  <a:schemeClr val="tx1"/>
                </a:solidFill>
                <a:latin typeface="Neue Haas Grotesk Text Pro" panose="020B0504020202020204" pitchFamily="34" charset="77"/>
              </a:rPr>
              <a:t>Melbourne</a:t>
            </a:r>
          </a:p>
        </p:txBody>
      </p:sp>
      <p:sp>
        <p:nvSpPr>
          <p:cNvPr id="31" name="object 11">
            <a:extLst>
              <a:ext uri="{FF2B5EF4-FFF2-40B4-BE49-F238E27FC236}">
                <a16:creationId xmlns:a16="http://schemas.microsoft.com/office/drawing/2014/main" id="{BB469845-8A3C-6E6A-0A92-8E2BF02CE68D}"/>
              </a:ext>
            </a:extLst>
          </p:cNvPr>
          <p:cNvSpPr txBox="1"/>
          <p:nvPr/>
        </p:nvSpPr>
        <p:spPr>
          <a:xfrm>
            <a:off x="7563909" y="4850849"/>
            <a:ext cx="767729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algn="l"/>
            <a:r>
              <a:rPr lang="en-AU" sz="1000" b="0">
                <a:solidFill>
                  <a:schemeClr val="tx1"/>
                </a:solidFill>
                <a:latin typeface="Neue Haas Grotesk Text Pro" panose="020B0504020202020204" pitchFamily="34" charset="77"/>
              </a:rPr>
              <a:t>Adelaide</a:t>
            </a:r>
          </a:p>
        </p:txBody>
      </p:sp>
      <p:sp>
        <p:nvSpPr>
          <p:cNvPr id="32" name="object 11">
            <a:extLst>
              <a:ext uri="{FF2B5EF4-FFF2-40B4-BE49-F238E27FC236}">
                <a16:creationId xmlns:a16="http://schemas.microsoft.com/office/drawing/2014/main" id="{1FDED5B8-DEA2-37D5-A9B4-F15E28620072}"/>
              </a:ext>
            </a:extLst>
          </p:cNvPr>
          <p:cNvSpPr txBox="1"/>
          <p:nvPr/>
        </p:nvSpPr>
        <p:spPr>
          <a:xfrm>
            <a:off x="9845670" y="6393444"/>
            <a:ext cx="559943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algn="l"/>
            <a:r>
              <a:rPr lang="en-AU" sz="1000" b="0">
                <a:solidFill>
                  <a:schemeClr val="tx1"/>
                </a:solidFill>
                <a:latin typeface="Neue Haas Grotesk Text Pro" panose="020B0504020202020204" pitchFamily="34" charset="77"/>
              </a:rPr>
              <a:t>Hobart</a:t>
            </a:r>
          </a:p>
        </p:txBody>
      </p:sp>
      <p:sp>
        <p:nvSpPr>
          <p:cNvPr id="33" name="object 11">
            <a:extLst>
              <a:ext uri="{FF2B5EF4-FFF2-40B4-BE49-F238E27FC236}">
                <a16:creationId xmlns:a16="http://schemas.microsoft.com/office/drawing/2014/main" id="{A3383F36-4B79-BAEB-E119-76B1E98E1DC4}"/>
              </a:ext>
            </a:extLst>
          </p:cNvPr>
          <p:cNvSpPr txBox="1"/>
          <p:nvPr/>
        </p:nvSpPr>
        <p:spPr>
          <a:xfrm>
            <a:off x="10528386" y="4711478"/>
            <a:ext cx="692260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algn="l"/>
            <a:r>
              <a:rPr lang="en-AU" sz="1000" b="0">
                <a:solidFill>
                  <a:schemeClr val="tx1"/>
                </a:solidFill>
                <a:latin typeface="Neue Haas Grotesk Text Pro" panose="020B0504020202020204" pitchFamily="34" charset="77"/>
              </a:rPr>
              <a:t>Sydney</a:t>
            </a:r>
          </a:p>
        </p:txBody>
      </p:sp>
      <p:sp>
        <p:nvSpPr>
          <p:cNvPr id="34" name="object 11">
            <a:extLst>
              <a:ext uri="{FF2B5EF4-FFF2-40B4-BE49-F238E27FC236}">
                <a16:creationId xmlns:a16="http://schemas.microsoft.com/office/drawing/2014/main" id="{57AB0089-0C95-3003-8B6D-A945BD491DA6}"/>
              </a:ext>
            </a:extLst>
          </p:cNvPr>
          <p:cNvSpPr txBox="1"/>
          <p:nvPr/>
        </p:nvSpPr>
        <p:spPr>
          <a:xfrm rot="16200000">
            <a:off x="11253664" y="5860114"/>
            <a:ext cx="1461611" cy="140423"/>
          </a:xfrm>
          <a:prstGeom prst="rect">
            <a:avLst/>
          </a:prstGeom>
        </p:spPr>
        <p:txBody>
          <a:bodyPr vert="horz" wrap="none" lIns="0" tIns="17145" rIns="0" bIns="0" rtlCol="0">
            <a:no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algn="l"/>
            <a:r>
              <a:rPr lang="en-AU" sz="800" b="0">
                <a:solidFill>
                  <a:schemeClr val="tx1"/>
                </a:solidFill>
                <a:latin typeface="Neue Haas Grotesk Text Pro" panose="020B0504020202020204" pitchFamily="34" charset="77"/>
              </a:rPr>
              <a:t>Source: Bureau of Meteorology</a:t>
            </a:r>
            <a:endParaRPr sz="800" b="0">
              <a:solidFill>
                <a:schemeClr val="tx1"/>
              </a:solidFill>
              <a:latin typeface="Neue Haas Grotesk Text Pro" panose="020B0504020202020204" pitchFamily="34" charset="77"/>
            </a:endParaRPr>
          </a:p>
        </p:txBody>
      </p:sp>
      <p:sp>
        <p:nvSpPr>
          <p:cNvPr id="35" name="object 11">
            <a:extLst>
              <a:ext uri="{FF2B5EF4-FFF2-40B4-BE49-F238E27FC236}">
                <a16:creationId xmlns:a16="http://schemas.microsoft.com/office/drawing/2014/main" id="{57C4C26D-9F5D-1943-167D-121A7E227341}"/>
              </a:ext>
            </a:extLst>
          </p:cNvPr>
          <p:cNvSpPr txBox="1"/>
          <p:nvPr/>
        </p:nvSpPr>
        <p:spPr>
          <a:xfrm>
            <a:off x="6423724" y="485167"/>
            <a:ext cx="596154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algn="r"/>
            <a:r>
              <a:rPr lang="en-AU" sz="1000" b="0">
                <a:solidFill>
                  <a:schemeClr val="tx1"/>
                </a:solidFill>
                <a:latin typeface="Neue Haas Grotesk Text Pro" panose="020B0504020202020204" pitchFamily="34" charset="77"/>
              </a:rPr>
              <a:t>Darwin</a:t>
            </a:r>
          </a:p>
        </p:txBody>
      </p:sp>
      <p:sp>
        <p:nvSpPr>
          <p:cNvPr id="36" name="object 11">
            <a:extLst>
              <a:ext uri="{FF2B5EF4-FFF2-40B4-BE49-F238E27FC236}">
                <a16:creationId xmlns:a16="http://schemas.microsoft.com/office/drawing/2014/main" id="{10825B0B-3AF3-87E9-3EF4-6CD623B04EF6}"/>
              </a:ext>
            </a:extLst>
          </p:cNvPr>
          <p:cNvSpPr txBox="1"/>
          <p:nvPr/>
        </p:nvSpPr>
        <p:spPr>
          <a:xfrm>
            <a:off x="4187293" y="4375789"/>
            <a:ext cx="514708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algn="r"/>
            <a:r>
              <a:rPr lang="en-AU" sz="1000" b="0">
                <a:solidFill>
                  <a:schemeClr val="tx1"/>
                </a:solidFill>
                <a:latin typeface="Neue Haas Grotesk Text Pro" panose="020B0504020202020204" pitchFamily="34" charset="77"/>
              </a:rPr>
              <a:t>Perth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CCE05CA-7A7E-7A42-84EE-CA20B8258C76}"/>
              </a:ext>
            </a:extLst>
          </p:cNvPr>
          <p:cNvSpPr txBox="1"/>
          <p:nvPr/>
        </p:nvSpPr>
        <p:spPr>
          <a:xfrm>
            <a:off x="838437" y="499090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400" dirty="0" err="1">
                <a:latin typeface="Neue Haas Grotesk Text Pro" panose="020B0504020202020204" pitchFamily="34" charset="77"/>
              </a:rPr>
              <a:t>Milímetros</a:t>
            </a:r>
            <a:r>
              <a:rPr lang="en-AU" sz="1400" dirty="0">
                <a:latin typeface="Neue Haas Grotesk Text Pro" panose="020B0504020202020204" pitchFamily="34" charset="77"/>
              </a:rPr>
              <a:t> de </a:t>
            </a:r>
            <a:r>
              <a:rPr lang="en-AU" sz="1400" dirty="0" err="1">
                <a:latin typeface="Neue Haas Grotesk Text Pro" panose="020B0504020202020204" pitchFamily="34" charset="77"/>
              </a:rPr>
              <a:t>chuva</a:t>
            </a:r>
            <a:endParaRPr lang="en-AU" sz="1400" dirty="0">
              <a:latin typeface="Neue Haas Grotesk Text Pro" panose="020B0504020202020204" pitchFamily="34" charset="77"/>
            </a:endParaRP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1B9350A9-735D-3674-C4E0-39F10FF0264F}"/>
              </a:ext>
            </a:extLst>
          </p:cNvPr>
          <p:cNvGrpSpPr/>
          <p:nvPr/>
        </p:nvGrpSpPr>
        <p:grpSpPr>
          <a:xfrm>
            <a:off x="642159" y="900333"/>
            <a:ext cx="1555120" cy="3438260"/>
            <a:chOff x="474103" y="1037367"/>
            <a:chExt cx="1555120" cy="3438260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A3358941-33A8-0B63-C8F7-048B236F2C7C}"/>
                </a:ext>
              </a:extLst>
            </p:cNvPr>
            <p:cNvSpPr/>
            <p:nvPr/>
          </p:nvSpPr>
          <p:spPr>
            <a:xfrm rot="10800000">
              <a:off x="474103" y="4259475"/>
              <a:ext cx="196278" cy="196279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FC47C233-3A26-75D0-A14F-A15C33169DB3}"/>
                </a:ext>
              </a:extLst>
            </p:cNvPr>
            <p:cNvSpPr/>
            <p:nvPr/>
          </p:nvSpPr>
          <p:spPr>
            <a:xfrm rot="10800000">
              <a:off x="474103" y="3993587"/>
              <a:ext cx="196278" cy="196279"/>
            </a:xfrm>
            <a:prstGeom prst="ellipse">
              <a:avLst/>
            </a:prstGeom>
            <a:solidFill>
              <a:srgbClr val="FCEFC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836E4649-668C-5CBB-6090-86DE6F423C5F}"/>
                </a:ext>
              </a:extLst>
            </p:cNvPr>
            <p:cNvSpPr/>
            <p:nvPr/>
          </p:nvSpPr>
          <p:spPr>
            <a:xfrm rot="10800000">
              <a:off x="474103" y="3727699"/>
              <a:ext cx="196278" cy="196279"/>
            </a:xfrm>
            <a:prstGeom prst="ellipse">
              <a:avLst/>
            </a:prstGeom>
            <a:solidFill>
              <a:srgbClr val="FFDD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A4D9B28B-0533-721B-4C6C-EF2ED642864C}"/>
                </a:ext>
              </a:extLst>
            </p:cNvPr>
            <p:cNvSpPr/>
            <p:nvPr/>
          </p:nvSpPr>
          <p:spPr>
            <a:xfrm rot="10800000">
              <a:off x="474103" y="3461811"/>
              <a:ext cx="196278" cy="196279"/>
            </a:xfrm>
            <a:prstGeom prst="ellipse">
              <a:avLst/>
            </a:prstGeom>
            <a:solidFill>
              <a:srgbClr val="FFC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C9BA8C2D-930C-A23C-63FE-964A14495CE5}"/>
                </a:ext>
              </a:extLst>
            </p:cNvPr>
            <p:cNvSpPr/>
            <p:nvPr/>
          </p:nvSpPr>
          <p:spPr>
            <a:xfrm rot="10800000">
              <a:off x="474103" y="3195924"/>
              <a:ext cx="196278" cy="196279"/>
            </a:xfrm>
            <a:prstGeom prst="ellipse">
              <a:avLst/>
            </a:prstGeom>
            <a:solidFill>
              <a:srgbClr val="F3C9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88F702A2-AC74-0740-0159-77C0E9CBEF43}"/>
                </a:ext>
              </a:extLst>
            </p:cNvPr>
            <p:cNvSpPr/>
            <p:nvPr/>
          </p:nvSpPr>
          <p:spPr>
            <a:xfrm rot="10800000">
              <a:off x="474103" y="2930035"/>
              <a:ext cx="196278" cy="196279"/>
            </a:xfrm>
            <a:prstGeom prst="ellipse">
              <a:avLst/>
            </a:prstGeom>
            <a:solidFill>
              <a:srgbClr val="CDE08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C606E4B9-BFA8-E61E-5CB2-DC3B7676B0DB}"/>
                </a:ext>
              </a:extLst>
            </p:cNvPr>
            <p:cNvSpPr/>
            <p:nvPr/>
          </p:nvSpPr>
          <p:spPr>
            <a:xfrm rot="10800000">
              <a:off x="474103" y="2664148"/>
              <a:ext cx="196278" cy="196279"/>
            </a:xfrm>
            <a:prstGeom prst="ellipse">
              <a:avLst/>
            </a:prstGeom>
            <a:solidFill>
              <a:srgbClr val="A3BF7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62A8E925-66CF-DC06-BE15-4EA8E06ADBE6}"/>
                </a:ext>
              </a:extLst>
            </p:cNvPr>
            <p:cNvSpPr/>
            <p:nvPr/>
          </p:nvSpPr>
          <p:spPr>
            <a:xfrm rot="10800000">
              <a:off x="474103" y="2398261"/>
              <a:ext cx="196278" cy="196279"/>
            </a:xfrm>
            <a:prstGeom prst="ellipse">
              <a:avLst/>
            </a:prstGeom>
            <a:solidFill>
              <a:srgbClr val="5BC5B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9CF95113-BF3D-0DE3-BBD2-50C263FF374C}"/>
                </a:ext>
              </a:extLst>
            </p:cNvPr>
            <p:cNvSpPr/>
            <p:nvPr/>
          </p:nvSpPr>
          <p:spPr>
            <a:xfrm rot="10800000">
              <a:off x="474103" y="2132373"/>
              <a:ext cx="196278" cy="196279"/>
            </a:xfrm>
            <a:prstGeom prst="ellipse">
              <a:avLst/>
            </a:prstGeom>
            <a:solidFill>
              <a:srgbClr val="419E8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A0176873-B170-E005-1828-5CEB71AADA44}"/>
                </a:ext>
              </a:extLst>
            </p:cNvPr>
            <p:cNvSpPr/>
            <p:nvPr/>
          </p:nvSpPr>
          <p:spPr>
            <a:xfrm rot="10800000">
              <a:off x="474103" y="1866485"/>
              <a:ext cx="196278" cy="196279"/>
            </a:xfrm>
            <a:prstGeom prst="ellipse">
              <a:avLst/>
            </a:prstGeom>
            <a:solidFill>
              <a:srgbClr val="3F818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3B6BC99C-68BC-A674-DBFD-E9C56CB484FD}"/>
                </a:ext>
              </a:extLst>
            </p:cNvPr>
            <p:cNvSpPr/>
            <p:nvPr/>
          </p:nvSpPr>
          <p:spPr>
            <a:xfrm rot="10800000">
              <a:off x="474103" y="1600597"/>
              <a:ext cx="196278" cy="196279"/>
            </a:xfrm>
            <a:prstGeom prst="ellipse">
              <a:avLst/>
            </a:prstGeom>
            <a:solidFill>
              <a:srgbClr val="378FD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1BCE0F62-9322-77A8-80B1-F0FDEADFBBB1}"/>
                </a:ext>
              </a:extLst>
            </p:cNvPr>
            <p:cNvSpPr/>
            <p:nvPr/>
          </p:nvSpPr>
          <p:spPr>
            <a:xfrm rot="10800000">
              <a:off x="474103" y="1334710"/>
              <a:ext cx="196278" cy="196279"/>
            </a:xfrm>
            <a:prstGeom prst="ellipse">
              <a:avLst/>
            </a:prstGeom>
            <a:solidFill>
              <a:srgbClr val="4680C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E111921E-5708-7426-1A90-DCFBA1FD7740}"/>
                </a:ext>
              </a:extLst>
            </p:cNvPr>
            <p:cNvSpPr/>
            <p:nvPr/>
          </p:nvSpPr>
          <p:spPr>
            <a:xfrm rot="10800000">
              <a:off x="474103" y="1068826"/>
              <a:ext cx="196278" cy="196279"/>
            </a:xfrm>
            <a:prstGeom prst="ellipse">
              <a:avLst/>
            </a:prstGeom>
            <a:solidFill>
              <a:srgbClr val="2F548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C21FE6A4-D093-DD9C-21AF-3E2B0ECE0289}"/>
                </a:ext>
              </a:extLst>
            </p:cNvPr>
            <p:cNvGrpSpPr/>
            <p:nvPr/>
          </p:nvGrpSpPr>
          <p:grpSpPr>
            <a:xfrm>
              <a:off x="773392" y="1037367"/>
              <a:ext cx="1255831" cy="3438260"/>
              <a:chOff x="2108246" y="1101678"/>
              <a:chExt cx="1255831" cy="3438260"/>
            </a:xfrm>
          </p:grpSpPr>
          <p:sp>
            <p:nvSpPr>
              <p:cNvPr id="66" name="object 11">
                <a:extLst>
                  <a:ext uri="{FF2B5EF4-FFF2-40B4-BE49-F238E27FC236}">
                    <a16:creationId xmlns:a16="http://schemas.microsoft.com/office/drawing/2014/main" id="{8D43ACDB-2874-9184-76FB-19D535697605}"/>
                  </a:ext>
                </a:extLst>
              </p:cNvPr>
              <p:cNvSpPr txBox="1"/>
              <p:nvPr/>
            </p:nvSpPr>
            <p:spPr>
              <a:xfrm flipH="1">
                <a:off x="2108246" y="1101678"/>
                <a:ext cx="1255831" cy="232756"/>
              </a:xfrm>
              <a:prstGeom prst="rect">
                <a:avLst/>
              </a:prstGeom>
            </p:spPr>
            <p:txBody>
              <a:bodyPr vert="horz" wrap="square" lIns="0" tIns="17145" rIns="0" bIns="0" rtlCol="0">
                <a:spAutoFit/>
              </a:bodyPr>
              <a:lstStyle>
                <a:defPPr>
                  <a:defRPr lang="en-US"/>
                </a:defPPr>
                <a:lvl1pPr algn="ctr">
                  <a:defRPr sz="950" b="1">
                    <a:solidFill>
                      <a:srgbClr val="FFFFFF"/>
                    </a:solidFill>
                    <a:cs typeface="Hellix"/>
                  </a:defRPr>
                </a:lvl1pPr>
              </a:lstStyle>
              <a:p>
                <a:pPr algn="l"/>
                <a:r>
                  <a:rPr lang="en-AU" sz="1400" b="0">
                    <a:solidFill>
                      <a:schemeClr val="tx1"/>
                    </a:solidFill>
                    <a:latin typeface="Neue Haas Grotesk Text Pro" panose="020B0504020202020204" pitchFamily="34" charset="77"/>
                  </a:rPr>
                  <a:t>3200 / 126</a:t>
                </a:r>
                <a:endParaRPr sz="1400" b="0">
                  <a:solidFill>
                    <a:schemeClr val="tx1"/>
                  </a:solidFill>
                  <a:latin typeface="Neue Haas Grotesk Text Pro" panose="020B0504020202020204" pitchFamily="34" charset="77"/>
                </a:endParaRPr>
              </a:p>
            </p:txBody>
          </p:sp>
          <p:sp>
            <p:nvSpPr>
              <p:cNvPr id="67" name="object 11">
                <a:extLst>
                  <a:ext uri="{FF2B5EF4-FFF2-40B4-BE49-F238E27FC236}">
                    <a16:creationId xmlns:a16="http://schemas.microsoft.com/office/drawing/2014/main" id="{714419B0-672C-03CC-274C-ADA42178DD4B}"/>
                  </a:ext>
                </a:extLst>
              </p:cNvPr>
              <p:cNvSpPr txBox="1"/>
              <p:nvPr/>
            </p:nvSpPr>
            <p:spPr>
              <a:xfrm flipH="1">
                <a:off x="2108246" y="1368804"/>
                <a:ext cx="1117463" cy="232756"/>
              </a:xfrm>
              <a:prstGeom prst="rect">
                <a:avLst/>
              </a:prstGeom>
            </p:spPr>
            <p:txBody>
              <a:bodyPr vert="horz" wrap="square" lIns="0" tIns="17145" rIns="0" bIns="0" rtlCol="0">
                <a:spAutoFit/>
              </a:bodyPr>
              <a:lstStyle>
                <a:defPPr>
                  <a:defRPr lang="en-US"/>
                </a:defPPr>
                <a:lvl1pPr algn="ctr">
                  <a:defRPr sz="950" b="1">
                    <a:solidFill>
                      <a:srgbClr val="FFFFFF"/>
                    </a:solidFill>
                    <a:cs typeface="Hellix"/>
                  </a:defRPr>
                </a:lvl1pPr>
              </a:lstStyle>
              <a:p>
                <a:pPr algn="l"/>
                <a:r>
                  <a:rPr lang="en-AU" sz="1400" b="0">
                    <a:solidFill>
                      <a:schemeClr val="tx1"/>
                    </a:solidFill>
                    <a:latin typeface="Neue Haas Grotesk Text Pro" panose="020B0504020202020204" pitchFamily="34" charset="77"/>
                  </a:rPr>
                  <a:t>2400 / 94.5</a:t>
                </a:r>
                <a:endParaRPr sz="1400" b="0">
                  <a:solidFill>
                    <a:schemeClr val="tx1"/>
                  </a:solidFill>
                  <a:latin typeface="Neue Haas Grotesk Text Pro" panose="020B0504020202020204" pitchFamily="34" charset="77"/>
                </a:endParaRPr>
              </a:p>
            </p:txBody>
          </p:sp>
          <p:sp>
            <p:nvSpPr>
              <p:cNvPr id="68" name="object 11">
                <a:extLst>
                  <a:ext uri="{FF2B5EF4-FFF2-40B4-BE49-F238E27FC236}">
                    <a16:creationId xmlns:a16="http://schemas.microsoft.com/office/drawing/2014/main" id="{B4166A83-4870-7851-B295-14768B25E580}"/>
                  </a:ext>
                </a:extLst>
              </p:cNvPr>
              <p:cNvSpPr txBox="1"/>
              <p:nvPr/>
            </p:nvSpPr>
            <p:spPr>
              <a:xfrm flipH="1">
                <a:off x="2108246" y="1635929"/>
                <a:ext cx="1117461" cy="232756"/>
              </a:xfrm>
              <a:prstGeom prst="rect">
                <a:avLst/>
              </a:prstGeom>
            </p:spPr>
            <p:txBody>
              <a:bodyPr vert="horz" wrap="square" lIns="0" tIns="17145" rIns="0" bIns="0" rtlCol="0">
                <a:spAutoFit/>
              </a:bodyPr>
              <a:lstStyle>
                <a:defPPr>
                  <a:defRPr lang="en-US"/>
                </a:defPPr>
                <a:lvl1pPr algn="ctr">
                  <a:defRPr sz="950" b="1">
                    <a:solidFill>
                      <a:srgbClr val="FFFFFF"/>
                    </a:solidFill>
                    <a:cs typeface="Hellix"/>
                  </a:defRPr>
                </a:lvl1pPr>
              </a:lstStyle>
              <a:p>
                <a:pPr algn="l"/>
                <a:r>
                  <a:rPr lang="en-AU" sz="1400" b="0">
                    <a:solidFill>
                      <a:schemeClr val="tx1"/>
                    </a:solidFill>
                    <a:latin typeface="Neue Haas Grotesk Text Pro" panose="020B0504020202020204" pitchFamily="34" charset="77"/>
                  </a:rPr>
                  <a:t>2000 / 78.7</a:t>
                </a:r>
                <a:endParaRPr sz="1400" b="0">
                  <a:solidFill>
                    <a:schemeClr val="tx1"/>
                  </a:solidFill>
                  <a:latin typeface="Neue Haas Grotesk Text Pro" panose="020B0504020202020204" pitchFamily="34" charset="77"/>
                </a:endParaRPr>
              </a:p>
            </p:txBody>
          </p:sp>
          <p:sp>
            <p:nvSpPr>
              <p:cNvPr id="69" name="object 11">
                <a:extLst>
                  <a:ext uri="{FF2B5EF4-FFF2-40B4-BE49-F238E27FC236}">
                    <a16:creationId xmlns:a16="http://schemas.microsoft.com/office/drawing/2014/main" id="{EAA64494-B0E3-7827-E467-6A244307A0C3}"/>
                  </a:ext>
                </a:extLst>
              </p:cNvPr>
              <p:cNvSpPr txBox="1"/>
              <p:nvPr/>
            </p:nvSpPr>
            <p:spPr>
              <a:xfrm flipH="1">
                <a:off x="2108246" y="1903054"/>
                <a:ext cx="1117459" cy="232756"/>
              </a:xfrm>
              <a:prstGeom prst="rect">
                <a:avLst/>
              </a:prstGeom>
            </p:spPr>
            <p:txBody>
              <a:bodyPr vert="horz" wrap="square" lIns="0" tIns="17145" rIns="0" bIns="0" rtlCol="0">
                <a:spAutoFit/>
              </a:bodyPr>
              <a:lstStyle>
                <a:defPPr>
                  <a:defRPr lang="en-US"/>
                </a:defPPr>
                <a:lvl1pPr algn="ctr">
                  <a:defRPr sz="950" b="1">
                    <a:solidFill>
                      <a:srgbClr val="FFFFFF"/>
                    </a:solidFill>
                    <a:cs typeface="Hellix"/>
                  </a:defRPr>
                </a:lvl1pPr>
              </a:lstStyle>
              <a:p>
                <a:pPr algn="l"/>
                <a:r>
                  <a:rPr lang="en-AU" sz="1400" b="0">
                    <a:solidFill>
                      <a:schemeClr val="tx1"/>
                    </a:solidFill>
                    <a:latin typeface="Neue Haas Grotesk Text Pro" panose="020B0504020202020204" pitchFamily="34" charset="77"/>
                  </a:rPr>
                  <a:t>1600 / 63</a:t>
                </a:r>
                <a:endParaRPr sz="1400" b="0">
                  <a:solidFill>
                    <a:schemeClr val="tx1"/>
                  </a:solidFill>
                  <a:latin typeface="Neue Haas Grotesk Text Pro" panose="020B0504020202020204" pitchFamily="34" charset="77"/>
                </a:endParaRPr>
              </a:p>
            </p:txBody>
          </p:sp>
          <p:sp>
            <p:nvSpPr>
              <p:cNvPr id="70" name="object 11">
                <a:extLst>
                  <a:ext uri="{FF2B5EF4-FFF2-40B4-BE49-F238E27FC236}">
                    <a16:creationId xmlns:a16="http://schemas.microsoft.com/office/drawing/2014/main" id="{3BBD7E54-F884-4FC0-63E9-0200222CE455}"/>
                  </a:ext>
                </a:extLst>
              </p:cNvPr>
              <p:cNvSpPr txBox="1"/>
              <p:nvPr/>
            </p:nvSpPr>
            <p:spPr>
              <a:xfrm flipH="1">
                <a:off x="2108247" y="2170179"/>
                <a:ext cx="966992" cy="232756"/>
              </a:xfrm>
              <a:prstGeom prst="rect">
                <a:avLst/>
              </a:prstGeom>
            </p:spPr>
            <p:txBody>
              <a:bodyPr vert="horz" wrap="square" lIns="0" tIns="17145" rIns="0" bIns="0" rtlCol="0">
                <a:spAutoFit/>
              </a:bodyPr>
              <a:lstStyle>
                <a:defPPr>
                  <a:defRPr lang="en-US"/>
                </a:defPPr>
                <a:lvl1pPr algn="ctr">
                  <a:defRPr sz="950" b="1">
                    <a:solidFill>
                      <a:srgbClr val="FFFFFF"/>
                    </a:solidFill>
                    <a:cs typeface="Hellix"/>
                  </a:defRPr>
                </a:lvl1pPr>
              </a:lstStyle>
              <a:p>
                <a:pPr algn="l"/>
                <a:r>
                  <a:rPr lang="en-AU" sz="1400" b="0">
                    <a:solidFill>
                      <a:schemeClr val="tx1"/>
                    </a:solidFill>
                    <a:latin typeface="Neue Haas Grotesk Text Pro" panose="020B0504020202020204" pitchFamily="34" charset="77"/>
                  </a:rPr>
                  <a:t>1200 / 47.2</a:t>
                </a:r>
                <a:endParaRPr sz="1400" b="0">
                  <a:solidFill>
                    <a:schemeClr val="tx1"/>
                  </a:solidFill>
                  <a:latin typeface="Neue Haas Grotesk Text Pro" panose="020B0504020202020204" pitchFamily="34" charset="77"/>
                </a:endParaRPr>
              </a:p>
            </p:txBody>
          </p:sp>
          <p:sp>
            <p:nvSpPr>
              <p:cNvPr id="71" name="object 11">
                <a:extLst>
                  <a:ext uri="{FF2B5EF4-FFF2-40B4-BE49-F238E27FC236}">
                    <a16:creationId xmlns:a16="http://schemas.microsoft.com/office/drawing/2014/main" id="{55E66789-A2C0-26DA-A635-63F1B20AE455}"/>
                  </a:ext>
                </a:extLst>
              </p:cNvPr>
              <p:cNvSpPr txBox="1"/>
              <p:nvPr/>
            </p:nvSpPr>
            <p:spPr>
              <a:xfrm flipH="1">
                <a:off x="2108247" y="2437304"/>
                <a:ext cx="1117458" cy="232756"/>
              </a:xfrm>
              <a:prstGeom prst="rect">
                <a:avLst/>
              </a:prstGeom>
            </p:spPr>
            <p:txBody>
              <a:bodyPr vert="horz" wrap="square" lIns="0" tIns="17145" rIns="0" bIns="0" rtlCol="0">
                <a:spAutoFit/>
              </a:bodyPr>
              <a:lstStyle>
                <a:defPPr>
                  <a:defRPr lang="en-US"/>
                </a:defPPr>
                <a:lvl1pPr algn="ctr">
                  <a:defRPr sz="950" b="1">
                    <a:solidFill>
                      <a:srgbClr val="FFFFFF"/>
                    </a:solidFill>
                    <a:cs typeface="Hellix"/>
                  </a:defRPr>
                </a:lvl1pPr>
              </a:lstStyle>
              <a:p>
                <a:pPr algn="l"/>
                <a:r>
                  <a:rPr lang="en-AU" sz="1400" b="0">
                    <a:solidFill>
                      <a:schemeClr val="tx1"/>
                    </a:solidFill>
                    <a:latin typeface="Neue Haas Grotesk Text Pro" panose="020B0504020202020204" pitchFamily="34" charset="77"/>
                  </a:rPr>
                  <a:t>100 / 39.40</a:t>
                </a:r>
                <a:endParaRPr sz="1400" b="0">
                  <a:solidFill>
                    <a:schemeClr val="tx1"/>
                  </a:solidFill>
                  <a:latin typeface="Neue Haas Grotesk Text Pro" panose="020B0504020202020204" pitchFamily="34" charset="77"/>
                </a:endParaRPr>
              </a:p>
            </p:txBody>
          </p:sp>
          <p:sp>
            <p:nvSpPr>
              <p:cNvPr id="72" name="object 11">
                <a:extLst>
                  <a:ext uri="{FF2B5EF4-FFF2-40B4-BE49-F238E27FC236}">
                    <a16:creationId xmlns:a16="http://schemas.microsoft.com/office/drawing/2014/main" id="{AF3B028F-A041-808A-15D3-444577C929C9}"/>
                  </a:ext>
                </a:extLst>
              </p:cNvPr>
              <p:cNvSpPr txBox="1"/>
              <p:nvPr/>
            </p:nvSpPr>
            <p:spPr>
              <a:xfrm flipH="1">
                <a:off x="2108246" y="2704429"/>
                <a:ext cx="1117457" cy="232756"/>
              </a:xfrm>
              <a:prstGeom prst="rect">
                <a:avLst/>
              </a:prstGeom>
            </p:spPr>
            <p:txBody>
              <a:bodyPr vert="horz" wrap="square" lIns="0" tIns="17145" rIns="0" bIns="0" rtlCol="0">
                <a:spAutoFit/>
              </a:bodyPr>
              <a:lstStyle>
                <a:defPPr>
                  <a:defRPr lang="en-US"/>
                </a:defPPr>
                <a:lvl1pPr algn="ctr">
                  <a:defRPr sz="950" b="1">
                    <a:solidFill>
                      <a:srgbClr val="FFFFFF"/>
                    </a:solidFill>
                    <a:cs typeface="Hellix"/>
                  </a:defRPr>
                </a:lvl1pPr>
              </a:lstStyle>
              <a:p>
                <a:pPr algn="l"/>
                <a:r>
                  <a:rPr lang="en-AU" sz="1400" b="0">
                    <a:solidFill>
                      <a:schemeClr val="tx1"/>
                    </a:solidFill>
                    <a:latin typeface="Neue Haas Grotesk Text Pro" panose="020B0504020202020204" pitchFamily="34" charset="77"/>
                  </a:rPr>
                  <a:t>800 / 31.5</a:t>
                </a:r>
                <a:endParaRPr sz="1400" b="0">
                  <a:solidFill>
                    <a:schemeClr val="tx1"/>
                  </a:solidFill>
                  <a:latin typeface="Neue Haas Grotesk Text Pro" panose="020B0504020202020204" pitchFamily="34" charset="77"/>
                </a:endParaRPr>
              </a:p>
            </p:txBody>
          </p:sp>
          <p:sp>
            <p:nvSpPr>
              <p:cNvPr id="73" name="object 11">
                <a:extLst>
                  <a:ext uri="{FF2B5EF4-FFF2-40B4-BE49-F238E27FC236}">
                    <a16:creationId xmlns:a16="http://schemas.microsoft.com/office/drawing/2014/main" id="{F3EF5F1F-A2C5-F4B7-8DED-341797526980}"/>
                  </a:ext>
                </a:extLst>
              </p:cNvPr>
              <p:cNvSpPr txBox="1"/>
              <p:nvPr/>
            </p:nvSpPr>
            <p:spPr>
              <a:xfrm flipH="1">
                <a:off x="2108247" y="2971554"/>
                <a:ext cx="979792" cy="232756"/>
              </a:xfrm>
              <a:prstGeom prst="rect">
                <a:avLst/>
              </a:prstGeom>
            </p:spPr>
            <p:txBody>
              <a:bodyPr vert="horz" wrap="square" lIns="0" tIns="17145" rIns="0" bIns="0" rtlCol="0">
                <a:spAutoFit/>
              </a:bodyPr>
              <a:lstStyle>
                <a:defPPr>
                  <a:defRPr lang="en-US"/>
                </a:defPPr>
                <a:lvl1pPr algn="ctr">
                  <a:defRPr sz="950" b="1">
                    <a:solidFill>
                      <a:srgbClr val="FFFFFF"/>
                    </a:solidFill>
                    <a:cs typeface="Hellix"/>
                  </a:defRPr>
                </a:lvl1pPr>
              </a:lstStyle>
              <a:p>
                <a:pPr algn="l"/>
                <a:r>
                  <a:rPr lang="en-AU" sz="1400" b="0">
                    <a:solidFill>
                      <a:schemeClr val="tx1"/>
                    </a:solidFill>
                    <a:latin typeface="Neue Haas Grotesk Text Pro" panose="020B0504020202020204" pitchFamily="34" charset="77"/>
                  </a:rPr>
                  <a:t>600 / 23.6</a:t>
                </a:r>
                <a:endParaRPr sz="1400" b="0">
                  <a:solidFill>
                    <a:schemeClr val="tx1"/>
                  </a:solidFill>
                  <a:latin typeface="Neue Haas Grotesk Text Pro" panose="020B0504020202020204" pitchFamily="34" charset="77"/>
                </a:endParaRPr>
              </a:p>
            </p:txBody>
          </p:sp>
          <p:sp>
            <p:nvSpPr>
              <p:cNvPr id="74" name="object 11">
                <a:extLst>
                  <a:ext uri="{FF2B5EF4-FFF2-40B4-BE49-F238E27FC236}">
                    <a16:creationId xmlns:a16="http://schemas.microsoft.com/office/drawing/2014/main" id="{98884E9F-638D-CC42-B972-4BCBB071FE81}"/>
                  </a:ext>
                </a:extLst>
              </p:cNvPr>
              <p:cNvSpPr txBox="1"/>
              <p:nvPr/>
            </p:nvSpPr>
            <p:spPr>
              <a:xfrm flipH="1">
                <a:off x="2108247" y="3238679"/>
                <a:ext cx="979792" cy="232756"/>
              </a:xfrm>
              <a:prstGeom prst="rect">
                <a:avLst/>
              </a:prstGeom>
            </p:spPr>
            <p:txBody>
              <a:bodyPr vert="horz" wrap="square" lIns="0" tIns="17145" rIns="0" bIns="0" rtlCol="0">
                <a:spAutoFit/>
              </a:bodyPr>
              <a:lstStyle>
                <a:defPPr>
                  <a:defRPr lang="en-US"/>
                </a:defPPr>
                <a:lvl1pPr algn="ctr">
                  <a:defRPr sz="950" b="1">
                    <a:solidFill>
                      <a:srgbClr val="FFFFFF"/>
                    </a:solidFill>
                    <a:cs typeface="Hellix"/>
                  </a:defRPr>
                </a:lvl1pPr>
              </a:lstStyle>
              <a:p>
                <a:pPr algn="l"/>
                <a:r>
                  <a:rPr lang="en-AU" sz="1400" b="0">
                    <a:solidFill>
                      <a:schemeClr val="tx1"/>
                    </a:solidFill>
                    <a:latin typeface="Neue Haas Grotesk Text Pro" panose="020B0504020202020204" pitchFamily="34" charset="77"/>
                  </a:rPr>
                  <a:t>500 / 19.7</a:t>
                </a:r>
                <a:endParaRPr sz="1400" b="0">
                  <a:solidFill>
                    <a:schemeClr val="tx1"/>
                  </a:solidFill>
                  <a:latin typeface="Neue Haas Grotesk Text Pro" panose="020B0504020202020204" pitchFamily="34" charset="77"/>
                </a:endParaRPr>
              </a:p>
            </p:txBody>
          </p:sp>
          <p:sp>
            <p:nvSpPr>
              <p:cNvPr id="75" name="object 11">
                <a:extLst>
                  <a:ext uri="{FF2B5EF4-FFF2-40B4-BE49-F238E27FC236}">
                    <a16:creationId xmlns:a16="http://schemas.microsoft.com/office/drawing/2014/main" id="{2584428E-49FA-02EE-835F-193427F4955F}"/>
                  </a:ext>
                </a:extLst>
              </p:cNvPr>
              <p:cNvSpPr txBox="1"/>
              <p:nvPr/>
            </p:nvSpPr>
            <p:spPr>
              <a:xfrm flipH="1">
                <a:off x="2108246" y="3505804"/>
                <a:ext cx="979790" cy="232756"/>
              </a:xfrm>
              <a:prstGeom prst="rect">
                <a:avLst/>
              </a:prstGeom>
            </p:spPr>
            <p:txBody>
              <a:bodyPr vert="horz" wrap="square" lIns="0" tIns="17145" rIns="0" bIns="0" rtlCol="0">
                <a:spAutoFit/>
              </a:bodyPr>
              <a:lstStyle>
                <a:defPPr>
                  <a:defRPr lang="en-US"/>
                </a:defPPr>
                <a:lvl1pPr algn="ctr">
                  <a:defRPr sz="950" b="1">
                    <a:solidFill>
                      <a:srgbClr val="FFFFFF"/>
                    </a:solidFill>
                    <a:cs typeface="Hellix"/>
                  </a:defRPr>
                </a:lvl1pPr>
              </a:lstStyle>
              <a:p>
                <a:pPr algn="l"/>
                <a:r>
                  <a:rPr lang="en-AU" sz="1400" b="0">
                    <a:solidFill>
                      <a:schemeClr val="tx1"/>
                    </a:solidFill>
                    <a:latin typeface="Neue Haas Grotesk Text Pro" panose="020B0504020202020204" pitchFamily="34" charset="77"/>
                  </a:rPr>
                  <a:t>400 / 15.7</a:t>
                </a:r>
                <a:endParaRPr sz="1400" b="0">
                  <a:solidFill>
                    <a:schemeClr val="tx1"/>
                  </a:solidFill>
                  <a:latin typeface="Neue Haas Grotesk Text Pro" panose="020B0504020202020204" pitchFamily="34" charset="77"/>
                </a:endParaRPr>
              </a:p>
            </p:txBody>
          </p:sp>
          <p:sp>
            <p:nvSpPr>
              <p:cNvPr id="76" name="object 11">
                <a:extLst>
                  <a:ext uri="{FF2B5EF4-FFF2-40B4-BE49-F238E27FC236}">
                    <a16:creationId xmlns:a16="http://schemas.microsoft.com/office/drawing/2014/main" id="{908F0A58-C129-2EDD-5D71-C076777D744A}"/>
                  </a:ext>
                </a:extLst>
              </p:cNvPr>
              <p:cNvSpPr txBox="1"/>
              <p:nvPr/>
            </p:nvSpPr>
            <p:spPr>
              <a:xfrm flipH="1">
                <a:off x="2108246" y="3772929"/>
                <a:ext cx="979788" cy="232756"/>
              </a:xfrm>
              <a:prstGeom prst="rect">
                <a:avLst/>
              </a:prstGeom>
            </p:spPr>
            <p:txBody>
              <a:bodyPr vert="horz" wrap="square" lIns="0" tIns="17145" rIns="0" bIns="0" rtlCol="0">
                <a:spAutoFit/>
              </a:bodyPr>
              <a:lstStyle>
                <a:defPPr>
                  <a:defRPr lang="en-US"/>
                </a:defPPr>
                <a:lvl1pPr algn="ctr">
                  <a:defRPr sz="950" b="1">
                    <a:solidFill>
                      <a:srgbClr val="FFFFFF"/>
                    </a:solidFill>
                    <a:cs typeface="Hellix"/>
                  </a:defRPr>
                </a:lvl1pPr>
              </a:lstStyle>
              <a:p>
                <a:pPr algn="l"/>
                <a:r>
                  <a:rPr lang="en-AU" sz="1400" b="0">
                    <a:solidFill>
                      <a:schemeClr val="tx1"/>
                    </a:solidFill>
                    <a:latin typeface="Neue Haas Grotesk Text Pro" panose="020B0504020202020204" pitchFamily="34" charset="77"/>
                  </a:rPr>
                  <a:t>300 / 11.8</a:t>
                </a:r>
                <a:endParaRPr sz="1400" b="0">
                  <a:solidFill>
                    <a:schemeClr val="tx1"/>
                  </a:solidFill>
                  <a:latin typeface="Neue Haas Grotesk Text Pro" panose="020B0504020202020204" pitchFamily="34" charset="77"/>
                </a:endParaRPr>
              </a:p>
            </p:txBody>
          </p:sp>
          <p:sp>
            <p:nvSpPr>
              <p:cNvPr id="77" name="object 11">
                <a:extLst>
                  <a:ext uri="{FF2B5EF4-FFF2-40B4-BE49-F238E27FC236}">
                    <a16:creationId xmlns:a16="http://schemas.microsoft.com/office/drawing/2014/main" id="{E73DBEC5-F442-CC5E-90AD-0DA2946ECFB8}"/>
                  </a:ext>
                </a:extLst>
              </p:cNvPr>
              <p:cNvSpPr txBox="1"/>
              <p:nvPr/>
            </p:nvSpPr>
            <p:spPr>
              <a:xfrm flipH="1">
                <a:off x="2108247" y="4040054"/>
                <a:ext cx="1117456" cy="232756"/>
              </a:xfrm>
              <a:prstGeom prst="rect">
                <a:avLst/>
              </a:prstGeom>
            </p:spPr>
            <p:txBody>
              <a:bodyPr vert="horz" wrap="square" lIns="0" tIns="17145" rIns="0" bIns="0" rtlCol="0">
                <a:spAutoFit/>
              </a:bodyPr>
              <a:lstStyle>
                <a:defPPr>
                  <a:defRPr lang="en-US"/>
                </a:defPPr>
                <a:lvl1pPr algn="ctr">
                  <a:defRPr sz="950" b="1">
                    <a:solidFill>
                      <a:srgbClr val="FFFFFF"/>
                    </a:solidFill>
                    <a:cs typeface="Hellix"/>
                  </a:defRPr>
                </a:lvl1pPr>
              </a:lstStyle>
              <a:p>
                <a:pPr algn="l"/>
                <a:r>
                  <a:rPr lang="en-AU" sz="1400" b="0">
                    <a:solidFill>
                      <a:schemeClr val="tx1"/>
                    </a:solidFill>
                    <a:latin typeface="Neue Haas Grotesk Text Pro" panose="020B0504020202020204" pitchFamily="34" charset="77"/>
                  </a:rPr>
                  <a:t>200 / 7.9</a:t>
                </a:r>
                <a:endParaRPr sz="1400" b="0">
                  <a:solidFill>
                    <a:schemeClr val="tx1"/>
                  </a:solidFill>
                  <a:latin typeface="Neue Haas Grotesk Text Pro" panose="020B0504020202020204" pitchFamily="34" charset="77"/>
                </a:endParaRPr>
              </a:p>
            </p:txBody>
          </p:sp>
          <p:sp>
            <p:nvSpPr>
              <p:cNvPr id="78" name="object 11">
                <a:extLst>
                  <a:ext uri="{FF2B5EF4-FFF2-40B4-BE49-F238E27FC236}">
                    <a16:creationId xmlns:a16="http://schemas.microsoft.com/office/drawing/2014/main" id="{9AF64092-62F4-AC2F-1EF0-E70A6D97D82B}"/>
                  </a:ext>
                </a:extLst>
              </p:cNvPr>
              <p:cNvSpPr txBox="1"/>
              <p:nvPr/>
            </p:nvSpPr>
            <p:spPr>
              <a:xfrm flipH="1">
                <a:off x="2108246" y="4307182"/>
                <a:ext cx="642901" cy="232756"/>
              </a:xfrm>
              <a:prstGeom prst="rect">
                <a:avLst/>
              </a:prstGeom>
            </p:spPr>
            <p:txBody>
              <a:bodyPr vert="horz" wrap="square" lIns="0" tIns="17145" rIns="0" bIns="0" rtlCol="0">
                <a:spAutoFit/>
              </a:bodyPr>
              <a:lstStyle>
                <a:defPPr>
                  <a:defRPr lang="en-US"/>
                </a:defPPr>
                <a:lvl1pPr algn="ctr">
                  <a:defRPr sz="950" b="1">
                    <a:solidFill>
                      <a:srgbClr val="FFFFFF"/>
                    </a:solidFill>
                    <a:cs typeface="Hellix"/>
                  </a:defRPr>
                </a:lvl1pPr>
              </a:lstStyle>
              <a:p>
                <a:pPr algn="l"/>
                <a:r>
                  <a:rPr lang="en-AU" sz="1400" b="0">
                    <a:solidFill>
                      <a:schemeClr val="tx1"/>
                    </a:solidFill>
                    <a:latin typeface="Neue Haas Grotesk Text Pro" panose="020B0504020202020204" pitchFamily="34" charset="77"/>
                  </a:rPr>
                  <a:t>0 / 0</a:t>
                </a:r>
                <a:endParaRPr sz="1400" b="0">
                  <a:solidFill>
                    <a:schemeClr val="tx1"/>
                  </a:solidFill>
                  <a:latin typeface="Neue Haas Grotesk Text Pro" panose="020B0504020202020204" pitchFamily="34" charset="77"/>
                </a:endParaRPr>
              </a:p>
            </p:txBody>
          </p:sp>
        </p:grpSp>
      </p:grpSp>
      <p:sp>
        <p:nvSpPr>
          <p:cNvPr id="82" name="object 20">
            <a:extLst>
              <a:ext uri="{FF2B5EF4-FFF2-40B4-BE49-F238E27FC236}">
                <a16:creationId xmlns:a16="http://schemas.microsoft.com/office/drawing/2014/main" id="{B1E750B5-4AE6-72BA-62A9-B86ADCF788F9}"/>
              </a:ext>
            </a:extLst>
          </p:cNvPr>
          <p:cNvSpPr txBox="1"/>
          <p:nvPr/>
        </p:nvSpPr>
        <p:spPr>
          <a:xfrm>
            <a:off x="9078199" y="6179331"/>
            <a:ext cx="699693" cy="16960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AU" sz="95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TASMANIE</a:t>
            </a:r>
          </a:p>
        </p:txBody>
      </p:sp>
    </p:spTree>
    <p:extLst>
      <p:ext uri="{BB962C8B-B14F-4D97-AF65-F5344CB8AC3E}">
        <p14:creationId xmlns:p14="http://schemas.microsoft.com/office/powerpoint/2010/main" val="1316501046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field of vines with trees in the background&#10;&#10;Description automatically generated">
            <a:extLst>
              <a:ext uri="{FF2B5EF4-FFF2-40B4-BE49-F238E27FC236}">
                <a16:creationId xmlns:a16="http://schemas.microsoft.com/office/drawing/2014/main" id="{A65E23F0-F35A-FBE6-016F-67921596AF9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3475" y="334317"/>
            <a:ext cx="5608525" cy="3739017"/>
          </a:xfrm>
          <a:prstGeom prst="rect">
            <a:avLst/>
          </a:prstGeom>
        </p:spPr>
      </p:pic>
      <p:pic>
        <p:nvPicPr>
          <p:cNvPr id="4" name="Picture 3" descr="A field of crops in a valley&#10;&#10;Description automatically generated">
            <a:extLst>
              <a:ext uri="{FF2B5EF4-FFF2-40B4-BE49-F238E27FC236}">
                <a16:creationId xmlns:a16="http://schemas.microsoft.com/office/drawing/2014/main" id="{11128844-DAA4-4C91-1B6E-920FAE885B4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988" y="3104504"/>
            <a:ext cx="5632313" cy="3753496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200BBB0-4B55-451C-A8D4-2FBDCCA69E86}"/>
              </a:ext>
            </a:extLst>
          </p:cNvPr>
          <p:cNvSpPr txBox="1"/>
          <p:nvPr/>
        </p:nvSpPr>
        <p:spPr>
          <a:xfrm>
            <a:off x="407987" y="2114926"/>
            <a:ext cx="5632313" cy="1123522"/>
          </a:xfrm>
          <a:prstGeom prst="rect">
            <a:avLst/>
          </a:prstGeom>
        </p:spPr>
        <p:txBody>
          <a:bodyPr anchor="t" anchorCtr="0"/>
          <a:lstStyle>
            <a:lvl1pPr marL="18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 err="1">
                <a:latin typeface="Neue Haas Grotesk Text Pro" panose="020B0504020202020204" pitchFamily="34" charset="77"/>
              </a:rPr>
              <a:t>Áreas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em</a:t>
            </a:r>
            <a:r>
              <a:rPr lang="en-US" sz="1600" dirty="0">
                <a:latin typeface="Neue Haas Grotesk Text Pro" panose="020B0504020202020204" pitchFamily="34" charset="77"/>
              </a:rPr>
              <a:t> latitudes </a:t>
            </a:r>
            <a:r>
              <a:rPr lang="en-US" sz="1600" dirty="0" err="1">
                <a:latin typeface="Neue Haas Grotesk Text Pro" panose="020B0504020202020204" pitchFamily="34" charset="77"/>
              </a:rPr>
              <a:t>mais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altas</a:t>
            </a:r>
            <a:r>
              <a:rPr lang="en-US" sz="1600" dirty="0">
                <a:latin typeface="Neue Haas Grotesk Text Pro" panose="020B0504020202020204" pitchFamily="34" charset="77"/>
              </a:rPr>
              <a:t> - que </a:t>
            </a:r>
            <a:r>
              <a:rPr lang="en-US" sz="1600" dirty="0" err="1">
                <a:latin typeface="Neue Haas Grotesk Text Pro" panose="020B0504020202020204" pitchFamily="34" charset="77"/>
              </a:rPr>
              <a:t>estão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mais</a:t>
            </a:r>
            <a:r>
              <a:rPr lang="en-US" sz="1600" dirty="0">
                <a:latin typeface="Neue Haas Grotesk Text Pro" panose="020B0504020202020204" pitchFamily="34" charset="77"/>
              </a:rPr>
              <a:t> longe da </a:t>
            </a:r>
            <a:r>
              <a:rPr lang="en-US" sz="1600" dirty="0" err="1">
                <a:latin typeface="Neue Haas Grotesk Text Pro" panose="020B0504020202020204" pitchFamily="34" charset="77"/>
              </a:rPr>
              <a:t>linha</a:t>
            </a:r>
            <a:r>
              <a:rPr lang="en-US" sz="1600" dirty="0">
                <a:latin typeface="Neue Haas Grotesk Text Pro" panose="020B0504020202020204" pitchFamily="34" charset="77"/>
              </a:rPr>
              <a:t> do </a:t>
            </a:r>
            <a:r>
              <a:rPr lang="en-US" sz="1600" dirty="0" err="1">
                <a:latin typeface="Neue Haas Grotesk Text Pro" panose="020B0504020202020204" pitchFamily="34" charset="77"/>
              </a:rPr>
              <a:t>Equador</a:t>
            </a:r>
            <a:r>
              <a:rPr lang="en-US" sz="1600" dirty="0">
                <a:latin typeface="Neue Haas Grotesk Text Pro" panose="020B0504020202020204" pitchFamily="34" charset="77"/>
              </a:rPr>
              <a:t> - </a:t>
            </a:r>
            <a:r>
              <a:rPr lang="en-US" sz="1600" dirty="0" err="1">
                <a:latin typeface="Neue Haas Grotesk Text Pro" panose="020B0504020202020204" pitchFamily="34" charset="77"/>
              </a:rPr>
              <a:t>são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mais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frias</a:t>
            </a:r>
            <a:r>
              <a:rPr lang="en-US" sz="1600" dirty="0">
                <a:latin typeface="Neue Haas Grotesk Text Pro" panose="020B0504020202020204" pitchFamily="34" charset="77"/>
              </a:rPr>
              <a:t>, </a:t>
            </a:r>
            <a:r>
              <a:rPr lang="en-US" sz="1600" dirty="0" err="1">
                <a:latin typeface="Neue Haas Grotesk Text Pro" panose="020B0504020202020204" pitchFamily="34" charset="77"/>
              </a:rPr>
              <a:t>tornando</a:t>
            </a:r>
            <a:r>
              <a:rPr lang="en-US" sz="1600" dirty="0">
                <a:latin typeface="Neue Haas Grotesk Text Pro" panose="020B0504020202020204" pitchFamily="34" charset="77"/>
              </a:rPr>
              <a:t> o </a:t>
            </a:r>
            <a:r>
              <a:rPr lang="en-US" sz="1600" dirty="0" err="1">
                <a:latin typeface="Neue Haas Grotesk Text Pro" panose="020B0504020202020204" pitchFamily="34" charset="77"/>
              </a:rPr>
              <a:t>sul</a:t>
            </a:r>
            <a:r>
              <a:rPr lang="en-US" sz="1600" dirty="0">
                <a:latin typeface="Neue Haas Grotesk Text Pro" panose="020B0504020202020204" pitchFamily="34" charset="77"/>
              </a:rPr>
              <a:t> da </a:t>
            </a:r>
            <a:r>
              <a:rPr lang="en-US" sz="1600" dirty="0" err="1">
                <a:latin typeface="Neue Haas Grotesk Text Pro" panose="020B0504020202020204" pitchFamily="34" charset="77"/>
              </a:rPr>
              <a:t>Austrália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muito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mais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frio</a:t>
            </a:r>
            <a:r>
              <a:rPr lang="en-US" sz="1600" dirty="0">
                <a:latin typeface="Neue Haas Grotesk Text Pro" panose="020B0504020202020204" pitchFamily="34" charset="77"/>
              </a:rPr>
              <a:t> do que o </a:t>
            </a:r>
            <a:r>
              <a:rPr lang="en-US" sz="1600" dirty="0" err="1">
                <a:latin typeface="Neue Haas Grotesk Text Pro" panose="020B0504020202020204" pitchFamily="34" charset="77"/>
              </a:rPr>
              <a:t>norte</a:t>
            </a:r>
            <a:endParaRPr lang="en-US" sz="1600" dirty="0">
              <a:latin typeface="Neue Haas Grotesk Text Pro" panose="020B0504020202020204" pitchFamily="34" charset="77"/>
            </a:endParaRPr>
          </a:p>
        </p:txBody>
      </p:sp>
      <p:sp>
        <p:nvSpPr>
          <p:cNvPr id="3" name="object 4">
            <a:extLst>
              <a:ext uri="{FF2B5EF4-FFF2-40B4-BE49-F238E27FC236}">
                <a16:creationId xmlns:a16="http://schemas.microsoft.com/office/drawing/2014/main" id="{1BE16FED-717B-55A7-D1A9-BBEF504C7E07}"/>
              </a:ext>
            </a:extLst>
          </p:cNvPr>
          <p:cNvSpPr txBox="1"/>
          <p:nvPr/>
        </p:nvSpPr>
        <p:spPr>
          <a:xfrm>
            <a:off x="479921" y="1510985"/>
            <a:ext cx="5049997" cy="823143"/>
          </a:xfrm>
          <a:prstGeom prst="rect">
            <a:avLst/>
          </a:prstGeom>
        </p:spPr>
        <p:txBody>
          <a:bodyPr vert="horz" wrap="square" lIns="0" tIns="11521" rIns="0" bIns="0" rtlCol="0">
            <a:noAutofit/>
          </a:bodyPr>
          <a:lstStyle/>
          <a:p>
            <a:pPr defTabSz="829587">
              <a:lnSpc>
                <a:spcPct val="83000"/>
              </a:lnSpc>
              <a:tabLst>
                <a:tab pos="1156236" algn="l"/>
              </a:tabLst>
              <a:defRPr/>
            </a:pPr>
            <a:r>
              <a:rPr lang="en-US" sz="4800" dirty="0">
                <a:solidFill>
                  <a:schemeClr val="accent4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LATITUDE</a:t>
            </a:r>
            <a:endParaRPr lang="en-AU" sz="4800" dirty="0">
              <a:solidFill>
                <a:schemeClr val="accent4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F8338ADC-29D5-FEA7-AB85-2DDBBDC5F5C8}"/>
              </a:ext>
            </a:extLst>
          </p:cNvPr>
          <p:cNvSpPr txBox="1"/>
          <p:nvPr/>
        </p:nvSpPr>
        <p:spPr>
          <a:xfrm>
            <a:off x="6583475" y="4316095"/>
            <a:ext cx="5200537" cy="1800730"/>
          </a:xfrm>
          <a:prstGeom prst="rect">
            <a:avLst/>
          </a:prstGeom>
        </p:spPr>
        <p:txBody>
          <a:bodyPr vert="horz" wrap="square" lIns="0" tIns="11521" rIns="0" bIns="0" rtlCol="0">
            <a:noAutofit/>
          </a:bodyPr>
          <a:lstStyle/>
          <a:p>
            <a:pPr defTabSz="829587">
              <a:lnSpc>
                <a:spcPct val="83000"/>
              </a:lnSpc>
              <a:tabLst>
                <a:tab pos="1156236" algn="l"/>
              </a:tabLst>
              <a:defRPr/>
            </a:pPr>
            <a:r>
              <a:rPr lang="en-US" sz="4400" dirty="0">
                <a:solidFill>
                  <a:schemeClr val="accent4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PADRÕES DE</a:t>
            </a:r>
            <a:br>
              <a:rPr lang="en-US" sz="4400" dirty="0">
                <a:solidFill>
                  <a:schemeClr val="accent4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</a:br>
            <a:r>
              <a:rPr lang="en-US" sz="4400" dirty="0">
                <a:solidFill>
                  <a:schemeClr val="accent4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RESFRIAMENTO</a:t>
            </a:r>
          </a:p>
          <a:p>
            <a:pPr defTabSz="829587">
              <a:lnSpc>
                <a:spcPct val="83000"/>
              </a:lnSpc>
              <a:tabLst>
                <a:tab pos="1156236" algn="l"/>
              </a:tabLst>
              <a:defRPr/>
            </a:pPr>
            <a:r>
              <a:rPr lang="en-US" sz="4400" dirty="0">
                <a:solidFill>
                  <a:schemeClr val="accent4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DO CLIMA</a:t>
            </a:r>
            <a:endParaRPr lang="en-AU" sz="4400" dirty="0">
              <a:solidFill>
                <a:schemeClr val="accent4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B14A2F0-C0E8-8C07-5165-79925085C5A1}"/>
              </a:ext>
            </a:extLst>
          </p:cNvPr>
          <p:cNvSpPr txBox="1"/>
          <p:nvPr/>
        </p:nvSpPr>
        <p:spPr>
          <a:xfrm>
            <a:off x="8046720" y="5623318"/>
            <a:ext cx="3996133" cy="1800729"/>
          </a:xfrm>
          <a:prstGeom prst="rect">
            <a:avLst/>
          </a:prstGeom>
        </p:spPr>
        <p:txBody>
          <a:bodyPr anchor="t" anchorCtr="0"/>
          <a:lstStyle>
            <a:lvl1pPr marL="18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5000"/>
              </a:lnSpc>
              <a:buNone/>
            </a:pPr>
            <a:endParaRPr lang="en-US" sz="1600" dirty="0">
              <a:latin typeface="Neue Haas Grotesk Text Pro" panose="020B0504020202020204" pitchFamily="34" charset="77"/>
            </a:endParaRPr>
          </a:p>
          <a:p>
            <a:pPr marL="0" indent="0">
              <a:lnSpc>
                <a:spcPct val="95000"/>
              </a:lnSpc>
              <a:buNone/>
            </a:pPr>
            <a:r>
              <a:rPr lang="en-US" sz="1600" dirty="0" err="1">
                <a:latin typeface="Neue Haas Grotesk Text Pro" panose="020B0504020202020204" pitchFamily="34" charset="77"/>
              </a:rPr>
              <a:t>Ventos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frios</a:t>
            </a:r>
            <a:r>
              <a:rPr lang="en-US" sz="1600" dirty="0">
                <a:latin typeface="Neue Haas Grotesk Text Pro" panose="020B0504020202020204" pitchFamily="34" charset="77"/>
              </a:rPr>
              <a:t> do </a:t>
            </a:r>
            <a:r>
              <a:rPr lang="en-US" sz="1600" dirty="0" err="1">
                <a:latin typeface="Neue Haas Grotesk Text Pro" panose="020B0504020202020204" pitchFamily="34" charset="77"/>
              </a:rPr>
              <a:t>oceano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antártico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deixam</a:t>
            </a:r>
            <a:r>
              <a:rPr lang="en-US" sz="1600" dirty="0">
                <a:latin typeface="Neue Haas Grotesk Text Pro" panose="020B0504020202020204" pitchFamily="34" charset="77"/>
              </a:rPr>
              <a:t> o </a:t>
            </a:r>
            <a:r>
              <a:rPr lang="en-US" sz="1600" dirty="0" err="1">
                <a:latin typeface="Neue Haas Grotesk Text Pro" panose="020B0504020202020204" pitchFamily="34" charset="77"/>
              </a:rPr>
              <a:t>clima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em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muitas</a:t>
            </a:r>
            <a:r>
              <a:rPr lang="en-US" sz="1600" dirty="0">
                <a:latin typeface="Neue Haas Grotesk Text Pro" panose="020B0504020202020204" pitchFamily="34" charset="77"/>
              </a:rPr>
              <a:t> das </a:t>
            </a:r>
            <a:r>
              <a:rPr lang="en-US" sz="1600" dirty="0" err="1">
                <a:latin typeface="Neue Haas Grotesk Text Pro" panose="020B0504020202020204" pitchFamily="34" charset="77"/>
              </a:rPr>
              <a:t>famosas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regiões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vinícolas</a:t>
            </a:r>
            <a:r>
              <a:rPr lang="en-US" sz="1600" dirty="0">
                <a:latin typeface="Neue Haas Grotesk Text Pro" panose="020B0504020202020204" pitchFamily="34" charset="77"/>
              </a:rPr>
              <a:t> da </a:t>
            </a:r>
            <a:r>
              <a:rPr lang="en-US" sz="1600" dirty="0" err="1">
                <a:latin typeface="Neue Haas Grotesk Text Pro" panose="020B0504020202020204" pitchFamily="34" charset="77"/>
              </a:rPr>
              <a:t>Austrália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mais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moderado</a:t>
            </a:r>
            <a:endParaRPr lang="en-AU" sz="1600" dirty="0">
              <a:latin typeface="Neue Haas Grotesk Text Pro" panose="020B0504020202020204" pitchFamily="34" charset="77"/>
            </a:endParaRPr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5E127019-959E-4FD8-7962-19702A30B52F}"/>
              </a:ext>
            </a:extLst>
          </p:cNvPr>
          <p:cNvSpPr txBox="1"/>
          <p:nvPr/>
        </p:nvSpPr>
        <p:spPr>
          <a:xfrm>
            <a:off x="505273" y="454358"/>
            <a:ext cx="5334212" cy="633907"/>
          </a:xfrm>
          <a:prstGeom prst="rect">
            <a:avLst/>
          </a:prstGeom>
        </p:spPr>
        <p:txBody>
          <a:bodyPr vert="horz" wrap="square" lIns="0" tIns="11521" rIns="0" bIns="0" rtlCol="0">
            <a:noAutofit/>
          </a:bodyPr>
          <a:lstStyle/>
          <a:p>
            <a:pPr defTabSz="829587">
              <a:lnSpc>
                <a:spcPct val="83000"/>
              </a:lnSpc>
              <a:tabLst>
                <a:tab pos="1156236" algn="l"/>
              </a:tabLst>
              <a:defRPr/>
            </a:pPr>
            <a:r>
              <a:rPr lang="en-US" sz="2400" dirty="0">
                <a:solidFill>
                  <a:schemeClr val="accent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PRINCIPAIS FATORES</a:t>
            </a:r>
          </a:p>
          <a:p>
            <a:pPr defTabSz="829587">
              <a:lnSpc>
                <a:spcPct val="83000"/>
              </a:lnSpc>
              <a:tabLst>
                <a:tab pos="1156236" algn="l"/>
              </a:tabLst>
              <a:defRPr/>
            </a:pPr>
            <a:r>
              <a:rPr lang="en-US" sz="2400" dirty="0">
                <a:solidFill>
                  <a:schemeClr val="accent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INFLUENCIANDO O CLIMA EM</a:t>
            </a:r>
          </a:p>
          <a:p>
            <a:pPr defTabSz="829587">
              <a:lnSpc>
                <a:spcPct val="83000"/>
              </a:lnSpc>
              <a:tabLst>
                <a:tab pos="1156236" algn="l"/>
              </a:tabLst>
              <a:defRPr/>
            </a:pPr>
            <a:r>
              <a:rPr lang="en-US" sz="2400" dirty="0">
                <a:solidFill>
                  <a:schemeClr val="accent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ÁREAS PREMIUM DE VITICULTURA</a:t>
            </a:r>
            <a:endParaRPr lang="en-AU" sz="2400" dirty="0">
              <a:solidFill>
                <a:schemeClr val="accent1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9739664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sunset over a rolling hills&#10;&#10;Description automatically generated">
            <a:extLst>
              <a:ext uri="{FF2B5EF4-FFF2-40B4-BE49-F238E27FC236}">
                <a16:creationId xmlns:a16="http://schemas.microsoft.com/office/drawing/2014/main" id="{68BD6FD6-5AA9-D53B-50B6-01BB41FBA5C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726" t="24567" r="8856" b="7882"/>
          <a:stretch>
            <a:fillRect/>
          </a:stretch>
        </p:blipFill>
        <p:spPr>
          <a:xfrm>
            <a:off x="6555350" y="3429000"/>
            <a:ext cx="5048845" cy="352906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B625693-AD9F-379B-1714-1BCFE30CFDE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960" b="5960"/>
          <a:stretch>
            <a:fillRect/>
          </a:stretch>
        </p:blipFill>
        <p:spPr>
          <a:xfrm>
            <a:off x="407987" y="-21378"/>
            <a:ext cx="5630245" cy="3314299"/>
          </a:xfrm>
          <a:prstGeom prst="rect">
            <a:avLst/>
          </a:prstGeom>
        </p:spPr>
      </p:pic>
      <p:sp>
        <p:nvSpPr>
          <p:cNvPr id="5" name="object 4">
            <a:extLst>
              <a:ext uri="{FF2B5EF4-FFF2-40B4-BE49-F238E27FC236}">
                <a16:creationId xmlns:a16="http://schemas.microsoft.com/office/drawing/2014/main" id="{E28D3BE0-22DC-47F7-8C05-1D8289B9D1DA}"/>
              </a:ext>
            </a:extLst>
          </p:cNvPr>
          <p:cNvSpPr txBox="1"/>
          <p:nvPr/>
        </p:nvSpPr>
        <p:spPr>
          <a:xfrm>
            <a:off x="6096000" y="454358"/>
            <a:ext cx="4865943" cy="356343"/>
          </a:xfrm>
          <a:prstGeom prst="rect">
            <a:avLst/>
          </a:prstGeom>
        </p:spPr>
        <p:txBody>
          <a:bodyPr vert="horz" wrap="square" lIns="0" tIns="11521" rIns="0" bIns="0" rtlCol="0">
            <a:spAutoFit/>
          </a:bodyPr>
          <a:lstStyle/>
          <a:p>
            <a:pPr defTabSz="829587">
              <a:lnSpc>
                <a:spcPct val="80000"/>
              </a:lnSpc>
              <a:tabLst>
                <a:tab pos="1156236" algn="l"/>
              </a:tabLst>
              <a:defRPr/>
            </a:pPr>
            <a:r>
              <a:rPr lang="en-AU" sz="2800">
                <a:solidFill>
                  <a:schemeClr val="bg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TODAY’S CLASSICS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200BBB0-4B55-451C-A8D4-2FBDCCA69E86}"/>
              </a:ext>
            </a:extLst>
          </p:cNvPr>
          <p:cNvSpPr txBox="1"/>
          <p:nvPr/>
        </p:nvSpPr>
        <p:spPr>
          <a:xfrm>
            <a:off x="348655" y="4293726"/>
            <a:ext cx="5048845" cy="1123522"/>
          </a:xfrm>
          <a:prstGeom prst="rect">
            <a:avLst/>
          </a:prstGeom>
        </p:spPr>
        <p:txBody>
          <a:bodyPr anchor="t" anchorCtr="0"/>
          <a:lstStyle>
            <a:lvl1pPr marL="18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>
                <a:latin typeface="Neue Haas Grotesk Text Pro" panose="020B0504020202020204" pitchFamily="34" charset="77"/>
              </a:rPr>
              <a:t>As </a:t>
            </a:r>
            <a:r>
              <a:rPr lang="en-US" sz="1600" dirty="0" err="1">
                <a:latin typeface="Neue Haas Grotesk Text Pro" panose="020B0504020202020204" pitchFamily="34" charset="77"/>
              </a:rPr>
              <a:t>temperaturas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diminuem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aproximadamente</a:t>
            </a:r>
            <a:r>
              <a:rPr lang="en-US" sz="1600" dirty="0">
                <a:latin typeface="Neue Haas Grotesk Text Pro" panose="020B0504020202020204" pitchFamily="34" charset="77"/>
              </a:rPr>
              <a:t> 0,65°C para </a:t>
            </a:r>
            <a:r>
              <a:rPr lang="en-US" sz="1600" dirty="0" err="1">
                <a:latin typeface="Neue Haas Grotesk Text Pro" panose="020B0504020202020204" pitchFamily="34" charset="77"/>
              </a:rPr>
              <a:t>cada</a:t>
            </a:r>
            <a:r>
              <a:rPr lang="en-US" sz="1600" dirty="0">
                <a:latin typeface="Neue Haas Grotesk Text Pro" panose="020B0504020202020204" pitchFamily="34" charset="77"/>
              </a:rPr>
              <a:t> 100 metros de altitude; As </a:t>
            </a:r>
            <a:r>
              <a:rPr lang="en-US" sz="1600" dirty="0" err="1">
                <a:latin typeface="Neue Haas Grotesk Text Pro" panose="020B0504020202020204" pitchFamily="34" charset="77"/>
              </a:rPr>
              <a:t>maiores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regiões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vinícolas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australianas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são</a:t>
            </a:r>
            <a:r>
              <a:rPr lang="en-US" sz="1600" dirty="0">
                <a:latin typeface="Neue Haas Grotesk Text Pro" panose="020B0504020202020204" pitchFamily="34" charset="77"/>
              </a:rPr>
              <a:t> de </a:t>
            </a:r>
            <a:r>
              <a:rPr lang="en-US" sz="1600" dirty="0" err="1">
                <a:latin typeface="Neue Haas Grotesk Text Pro" panose="020B0504020202020204" pitchFamily="34" charset="77"/>
              </a:rPr>
              <a:t>até</a:t>
            </a:r>
            <a:endParaRPr lang="en-US" sz="1600" dirty="0">
              <a:latin typeface="Neue Haas Grotesk Text Pro" panose="020B0504020202020204" pitchFamily="34" charset="77"/>
            </a:endParaRPr>
          </a:p>
          <a:p>
            <a:pPr marL="0" indent="0">
              <a:buNone/>
            </a:pPr>
            <a:endParaRPr lang="en-US" sz="1600" dirty="0">
              <a:latin typeface="Neue Haas Grotesk Text Pro" panose="020B0504020202020204" pitchFamily="34" charset="77"/>
            </a:endParaRPr>
          </a:p>
        </p:txBody>
      </p:sp>
      <p:sp>
        <p:nvSpPr>
          <p:cNvPr id="3" name="object 4">
            <a:extLst>
              <a:ext uri="{FF2B5EF4-FFF2-40B4-BE49-F238E27FC236}">
                <a16:creationId xmlns:a16="http://schemas.microsoft.com/office/drawing/2014/main" id="{1BE16FED-717B-55A7-D1A9-BBEF504C7E07}"/>
              </a:ext>
            </a:extLst>
          </p:cNvPr>
          <p:cNvSpPr txBox="1"/>
          <p:nvPr/>
        </p:nvSpPr>
        <p:spPr>
          <a:xfrm>
            <a:off x="407987" y="3680986"/>
            <a:ext cx="5526684" cy="940027"/>
          </a:xfrm>
          <a:prstGeom prst="rect">
            <a:avLst/>
          </a:prstGeom>
        </p:spPr>
        <p:txBody>
          <a:bodyPr vert="horz" wrap="square" lIns="0" tIns="11521" rIns="0" bIns="0" rtlCol="0">
            <a:noAutofit/>
          </a:bodyPr>
          <a:lstStyle/>
          <a:p>
            <a:pPr defTabSz="829587">
              <a:lnSpc>
                <a:spcPct val="83000"/>
              </a:lnSpc>
              <a:tabLst>
                <a:tab pos="1156236" algn="l"/>
              </a:tabLst>
              <a:defRPr/>
            </a:pPr>
            <a:r>
              <a:rPr lang="en-US" sz="4800" dirty="0">
                <a:solidFill>
                  <a:schemeClr val="accent4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ALTITUDE</a:t>
            </a:r>
            <a:endParaRPr lang="en-AU" sz="4800" dirty="0">
              <a:solidFill>
                <a:schemeClr val="accent4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F8338ADC-29D5-FEA7-AB85-2DDBBDC5F5C8}"/>
              </a:ext>
            </a:extLst>
          </p:cNvPr>
          <p:cNvSpPr txBox="1"/>
          <p:nvPr/>
        </p:nvSpPr>
        <p:spPr>
          <a:xfrm>
            <a:off x="6618547" y="454358"/>
            <a:ext cx="5526684" cy="2639031"/>
          </a:xfrm>
          <a:prstGeom prst="rect">
            <a:avLst/>
          </a:prstGeom>
        </p:spPr>
        <p:txBody>
          <a:bodyPr vert="horz" wrap="square" lIns="0" tIns="11521" rIns="0" bIns="0" rtlCol="0">
            <a:noAutofit/>
          </a:bodyPr>
          <a:lstStyle/>
          <a:p>
            <a:pPr defTabSz="829587">
              <a:lnSpc>
                <a:spcPct val="83000"/>
              </a:lnSpc>
              <a:tabLst>
                <a:tab pos="1156236" algn="l"/>
              </a:tabLst>
              <a:defRPr/>
            </a:pPr>
            <a:r>
              <a:rPr lang="en-US" sz="4000" dirty="0">
                <a:solidFill>
                  <a:schemeClr val="accent4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FATORES </a:t>
            </a:r>
          </a:p>
          <a:p>
            <a:pPr defTabSz="829587">
              <a:lnSpc>
                <a:spcPct val="83000"/>
              </a:lnSpc>
              <a:tabLst>
                <a:tab pos="1156236" algn="l"/>
              </a:tabLst>
              <a:defRPr/>
            </a:pPr>
            <a:r>
              <a:rPr lang="en-US" sz="4000" dirty="0">
                <a:solidFill>
                  <a:schemeClr val="accent4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GEOGRÁFICOS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B14A2F0-C0E8-8C07-5165-79925085C5A1}"/>
              </a:ext>
            </a:extLst>
          </p:cNvPr>
          <p:cNvSpPr txBox="1"/>
          <p:nvPr/>
        </p:nvSpPr>
        <p:spPr>
          <a:xfrm>
            <a:off x="6555350" y="1773873"/>
            <a:ext cx="4691770" cy="1123522"/>
          </a:xfrm>
          <a:prstGeom prst="rect">
            <a:avLst/>
          </a:prstGeom>
        </p:spPr>
        <p:txBody>
          <a:bodyPr anchor="t" anchorCtr="0"/>
          <a:lstStyle>
            <a:lvl1pPr marL="18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Clr>
                <a:schemeClr val="accent4"/>
              </a:buClr>
              <a:buNone/>
            </a:pPr>
            <a:r>
              <a:rPr lang="en-US" sz="1600" dirty="0" err="1">
                <a:latin typeface="Neue Haas Grotesk Text Pro" panose="020B0504020202020204" pitchFamily="34" charset="77"/>
              </a:rPr>
              <a:t>Três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cadeias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montanhosas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influenciam</a:t>
            </a:r>
            <a:r>
              <a:rPr lang="en-US" sz="1600" dirty="0">
                <a:latin typeface="Neue Haas Grotesk Text Pro" panose="020B0504020202020204" pitchFamily="34" charset="77"/>
              </a:rPr>
              <a:t> o </a:t>
            </a:r>
            <a:r>
              <a:rPr lang="en-US" sz="1600" dirty="0" err="1">
                <a:latin typeface="Neue Haas Grotesk Text Pro" panose="020B0504020202020204" pitchFamily="34" charset="77"/>
              </a:rPr>
              <a:t>clima</a:t>
            </a:r>
            <a:r>
              <a:rPr lang="en-US" sz="1600" dirty="0">
                <a:latin typeface="Neue Haas Grotesk Text Pro" panose="020B0504020202020204" pitchFamily="34" charset="77"/>
              </a:rPr>
              <a:t> e o tempo:</a:t>
            </a:r>
          </a:p>
          <a:p>
            <a:pPr>
              <a:lnSpc>
                <a:spcPct val="90000"/>
              </a:lnSpc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Neue Haas Grotesk Text Pro" panose="020B0504020202020204" pitchFamily="34" charset="77"/>
              </a:rPr>
              <a:t>Montes Darling (WA)</a:t>
            </a:r>
          </a:p>
          <a:p>
            <a:pPr>
              <a:lnSpc>
                <a:spcPct val="90000"/>
              </a:lnSpc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latin typeface="Neue Haas Grotesk Text Pro" panose="020B0504020202020204" pitchFamily="34" charset="77"/>
              </a:rPr>
              <a:t>Cadeias</a:t>
            </a:r>
            <a:r>
              <a:rPr lang="en-US" sz="1600" dirty="0">
                <a:latin typeface="Neue Haas Grotesk Text Pro" panose="020B0504020202020204" pitchFamily="34" charset="77"/>
              </a:rPr>
              <a:t> do Monte Lofty (SA)</a:t>
            </a:r>
          </a:p>
          <a:p>
            <a:pPr>
              <a:lnSpc>
                <a:spcPct val="90000"/>
              </a:lnSpc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latin typeface="Neue Haas Grotesk Text Pro" panose="020B0504020202020204" pitchFamily="34" charset="77"/>
              </a:rPr>
              <a:t>Cordilheira</a:t>
            </a:r>
            <a:r>
              <a:rPr lang="en-US" sz="1600" dirty="0">
                <a:latin typeface="Neue Haas Grotesk Text Pro" panose="020B0504020202020204" pitchFamily="34" charset="77"/>
              </a:rPr>
              <a:t> Australiana (QLD, NSW, VIC)</a:t>
            </a:r>
          </a:p>
          <a:p>
            <a:pPr>
              <a:lnSpc>
                <a:spcPct val="90000"/>
              </a:lnSpc>
              <a:buClr>
                <a:schemeClr val="accent4"/>
              </a:buClr>
              <a:buFont typeface="Arial" panose="020B0604020202020204" pitchFamily="34" charset="0"/>
              <a:buChar char="•"/>
            </a:pPr>
            <a:endParaRPr lang="en-US" sz="1600" dirty="0" err="1">
              <a:latin typeface="Neue Haas Grotesk Text Pro" panose="020B0504020202020204" pitchFamily="34" charset="77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FE10FBB-F0C8-5DA0-7A1F-C4267C9A35F1}"/>
              </a:ext>
            </a:extLst>
          </p:cNvPr>
          <p:cNvSpPr txBox="1"/>
          <p:nvPr/>
        </p:nvSpPr>
        <p:spPr>
          <a:xfrm>
            <a:off x="348655" y="5193532"/>
            <a:ext cx="5202618" cy="940027"/>
          </a:xfrm>
          <a:prstGeom prst="rect">
            <a:avLst/>
          </a:prstGeom>
        </p:spPr>
        <p:txBody>
          <a:bodyPr/>
          <a:lstStyle>
            <a:lvl1pPr algn="l" defTabSz="914453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43" b="0" i="0" kern="1200" cap="all" baseline="0">
                <a:solidFill>
                  <a:schemeClr val="accent4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</a:lstStyle>
          <a:p>
            <a:r>
              <a:rPr lang="en-US" sz="4000" b="1" cap="none" dirty="0">
                <a:solidFill>
                  <a:schemeClr val="accent1"/>
                </a:solidFill>
                <a:latin typeface="Neue Haas Grotesk Text Pro" panose="020B0504020202020204" pitchFamily="34" charset="77"/>
              </a:rPr>
              <a:t>1000–1200m</a:t>
            </a:r>
          </a:p>
        </p:txBody>
      </p:sp>
    </p:spTree>
    <p:extLst>
      <p:ext uri="{BB962C8B-B14F-4D97-AF65-F5344CB8AC3E}">
        <p14:creationId xmlns:p14="http://schemas.microsoft.com/office/powerpoint/2010/main" val="4047156930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714C56-047B-36F5-B380-2647C7FC6C5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81199" y="-1953927"/>
            <a:ext cx="13663112" cy="11185166"/>
          </a:xfrm>
          <a:prstGeom prst="rect">
            <a:avLst/>
          </a:prstGeom>
        </p:spPr>
      </p:pic>
      <p:sp>
        <p:nvSpPr>
          <p:cNvPr id="2" name="object 4">
            <a:extLst>
              <a:ext uri="{FF2B5EF4-FFF2-40B4-BE49-F238E27FC236}">
                <a16:creationId xmlns:a16="http://schemas.microsoft.com/office/drawing/2014/main" id="{3655ADAA-EDEF-566E-4E17-248B177B3143}"/>
              </a:ext>
            </a:extLst>
          </p:cNvPr>
          <p:cNvSpPr txBox="1"/>
          <p:nvPr/>
        </p:nvSpPr>
        <p:spPr>
          <a:xfrm>
            <a:off x="407988" y="1170732"/>
            <a:ext cx="6121624" cy="2639031"/>
          </a:xfrm>
          <a:prstGeom prst="rect">
            <a:avLst/>
          </a:prstGeom>
        </p:spPr>
        <p:txBody>
          <a:bodyPr vert="horz" wrap="square" lIns="0" tIns="11521" rIns="0" bIns="0" rtlCol="0">
            <a:noAutofit/>
          </a:bodyPr>
          <a:lstStyle/>
          <a:p>
            <a:pPr defTabSz="829587">
              <a:lnSpc>
                <a:spcPct val="83000"/>
              </a:lnSpc>
              <a:tabLst>
                <a:tab pos="1156236" algn="l"/>
              </a:tabLst>
              <a:defRPr/>
            </a:pPr>
            <a:r>
              <a:rPr lang="en-US" sz="4400" dirty="0">
                <a:solidFill>
                  <a:schemeClr val="accent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FATORES</a:t>
            </a:r>
          </a:p>
          <a:p>
            <a:pPr defTabSz="829587">
              <a:lnSpc>
                <a:spcPct val="83000"/>
              </a:lnSpc>
              <a:tabLst>
                <a:tab pos="1156236" algn="l"/>
              </a:tabLst>
              <a:defRPr/>
            </a:pPr>
            <a:r>
              <a:rPr lang="en-US" sz="4400" dirty="0">
                <a:solidFill>
                  <a:schemeClr val="accent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GEOGRÁFICOS</a:t>
            </a:r>
          </a:p>
        </p:txBody>
      </p:sp>
      <p:sp>
        <p:nvSpPr>
          <p:cNvPr id="4" name="object 11">
            <a:extLst>
              <a:ext uri="{FF2B5EF4-FFF2-40B4-BE49-F238E27FC236}">
                <a16:creationId xmlns:a16="http://schemas.microsoft.com/office/drawing/2014/main" id="{87E1C029-5A54-1DFD-1415-7B374B9C5CFB}"/>
              </a:ext>
            </a:extLst>
          </p:cNvPr>
          <p:cNvSpPr txBox="1"/>
          <p:nvPr/>
        </p:nvSpPr>
        <p:spPr>
          <a:xfrm>
            <a:off x="3359149" y="3241228"/>
            <a:ext cx="1452069" cy="16350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sz="950" b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WESTERN AUSTRALIA</a:t>
            </a:r>
          </a:p>
        </p:txBody>
      </p:sp>
      <p:sp>
        <p:nvSpPr>
          <p:cNvPr id="5" name="object 15">
            <a:extLst>
              <a:ext uri="{FF2B5EF4-FFF2-40B4-BE49-F238E27FC236}">
                <a16:creationId xmlns:a16="http://schemas.microsoft.com/office/drawing/2014/main" id="{23EE2FEA-9F01-180A-314E-9CF7858D9681}"/>
              </a:ext>
            </a:extLst>
          </p:cNvPr>
          <p:cNvSpPr txBox="1"/>
          <p:nvPr/>
        </p:nvSpPr>
        <p:spPr>
          <a:xfrm>
            <a:off x="6015116" y="1856239"/>
            <a:ext cx="836896" cy="30970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AU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NORTHERN TERRITORY</a:t>
            </a:r>
          </a:p>
        </p:txBody>
      </p:sp>
      <p:sp>
        <p:nvSpPr>
          <p:cNvPr id="6" name="object 17">
            <a:extLst>
              <a:ext uri="{FF2B5EF4-FFF2-40B4-BE49-F238E27FC236}">
                <a16:creationId xmlns:a16="http://schemas.microsoft.com/office/drawing/2014/main" id="{4D743CE5-9C02-9C02-F1A1-4FF8D7E65F70}"/>
              </a:ext>
            </a:extLst>
          </p:cNvPr>
          <p:cNvSpPr txBox="1"/>
          <p:nvPr/>
        </p:nvSpPr>
        <p:spPr>
          <a:xfrm>
            <a:off x="6257330" y="3735197"/>
            <a:ext cx="1189364" cy="16350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AU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SOUTH </a:t>
            </a:r>
            <a:r>
              <a:rPr kumimoji="0" lang="en-US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A</a:t>
            </a:r>
            <a:r>
              <a:rPr kumimoji="0" lang="en-AU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USTRALIA</a:t>
            </a:r>
            <a:endParaRPr kumimoji="0" sz="95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7" name="object 19">
            <a:extLst>
              <a:ext uri="{FF2B5EF4-FFF2-40B4-BE49-F238E27FC236}">
                <a16:creationId xmlns:a16="http://schemas.microsoft.com/office/drawing/2014/main" id="{F6406E90-C949-2AA4-83F6-8CC327C1015C}"/>
              </a:ext>
            </a:extLst>
          </p:cNvPr>
          <p:cNvSpPr txBox="1"/>
          <p:nvPr/>
        </p:nvSpPr>
        <p:spPr>
          <a:xfrm>
            <a:off x="7748901" y="2489511"/>
            <a:ext cx="979792" cy="16350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AU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QUEENSLAND</a:t>
            </a:r>
          </a:p>
        </p:txBody>
      </p:sp>
      <p:sp>
        <p:nvSpPr>
          <p:cNvPr id="9" name="object 93">
            <a:extLst>
              <a:ext uri="{FF2B5EF4-FFF2-40B4-BE49-F238E27FC236}">
                <a16:creationId xmlns:a16="http://schemas.microsoft.com/office/drawing/2014/main" id="{E1CC63B9-E3FB-CB15-057D-F361E40E1AF6}"/>
              </a:ext>
            </a:extLst>
          </p:cNvPr>
          <p:cNvSpPr txBox="1"/>
          <p:nvPr/>
        </p:nvSpPr>
        <p:spPr>
          <a:xfrm>
            <a:off x="8203531" y="4161170"/>
            <a:ext cx="1223092" cy="159018"/>
          </a:xfrm>
          <a:prstGeom prst="rect">
            <a:avLst/>
          </a:prstGeom>
        </p:spPr>
        <p:txBody>
          <a:bodyPr vert="horz" wrap="none" lIns="0" tIns="1270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NEW SOUTH WALE</a:t>
            </a:r>
            <a:r>
              <a:rPr kumimoji="0" lang="en-AU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S</a:t>
            </a:r>
            <a:endParaRPr kumimoji="0" sz="110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10" name="object 20">
            <a:extLst>
              <a:ext uri="{FF2B5EF4-FFF2-40B4-BE49-F238E27FC236}">
                <a16:creationId xmlns:a16="http://schemas.microsoft.com/office/drawing/2014/main" id="{0C10486C-1CC1-C33A-9F64-7DEE43C593F2}"/>
              </a:ext>
            </a:extLst>
          </p:cNvPr>
          <p:cNvSpPr txBox="1"/>
          <p:nvPr/>
        </p:nvSpPr>
        <p:spPr>
          <a:xfrm>
            <a:off x="8085935" y="5660117"/>
            <a:ext cx="699693" cy="16960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AU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VICTORIA</a:t>
            </a:r>
          </a:p>
        </p:txBody>
      </p:sp>
      <p:sp>
        <p:nvSpPr>
          <p:cNvPr id="11" name="object 20">
            <a:extLst>
              <a:ext uri="{FF2B5EF4-FFF2-40B4-BE49-F238E27FC236}">
                <a16:creationId xmlns:a16="http://schemas.microsoft.com/office/drawing/2014/main" id="{9164B5A2-8758-BA15-FAD4-136C47525FC5}"/>
              </a:ext>
            </a:extLst>
          </p:cNvPr>
          <p:cNvSpPr txBox="1"/>
          <p:nvPr/>
        </p:nvSpPr>
        <p:spPr>
          <a:xfrm>
            <a:off x="9002812" y="5303288"/>
            <a:ext cx="1057188" cy="24814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AU" sz="7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AUSTRALIAN </a:t>
            </a:r>
            <a:br>
              <a:rPr kumimoji="0" lang="en-AU" sz="7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</a:br>
            <a:r>
              <a:rPr kumimoji="0" lang="en-AU" sz="7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CAPITAL TERRITORY</a:t>
            </a:r>
          </a:p>
        </p:txBody>
      </p:sp>
      <p:sp>
        <p:nvSpPr>
          <p:cNvPr id="18" name="object 11">
            <a:extLst>
              <a:ext uri="{FF2B5EF4-FFF2-40B4-BE49-F238E27FC236}">
                <a16:creationId xmlns:a16="http://schemas.microsoft.com/office/drawing/2014/main" id="{5718CCF4-1352-1BA6-417A-1C95B8B8752E}"/>
              </a:ext>
            </a:extLst>
          </p:cNvPr>
          <p:cNvSpPr txBox="1"/>
          <p:nvPr/>
        </p:nvSpPr>
        <p:spPr>
          <a:xfrm>
            <a:off x="11327307" y="6512157"/>
            <a:ext cx="1461611" cy="140423"/>
          </a:xfrm>
          <a:prstGeom prst="rect">
            <a:avLst/>
          </a:prstGeom>
        </p:spPr>
        <p:txBody>
          <a:bodyPr vert="horz" wrap="none" lIns="0" tIns="17145" rIns="0" bIns="0" rtlCol="0">
            <a:no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algn="l"/>
            <a:r>
              <a:rPr lang="en-AU" sz="800" b="0">
                <a:solidFill>
                  <a:schemeClr val="tx1"/>
                </a:solidFill>
                <a:latin typeface="Neue Haas Grotesk Text Pro" panose="020B0504020202020204" pitchFamily="34" charset="77"/>
              </a:rPr>
              <a:t>Indicative only</a:t>
            </a:r>
            <a:endParaRPr sz="800" b="0">
              <a:solidFill>
                <a:schemeClr val="tx1"/>
              </a:solidFill>
              <a:latin typeface="Neue Haas Grotesk Text Pro" panose="020B0504020202020204" pitchFamily="34" charset="77"/>
            </a:endParaRPr>
          </a:p>
        </p:txBody>
      </p:sp>
      <p:sp>
        <p:nvSpPr>
          <p:cNvPr id="21" name="object 20">
            <a:extLst>
              <a:ext uri="{FF2B5EF4-FFF2-40B4-BE49-F238E27FC236}">
                <a16:creationId xmlns:a16="http://schemas.microsoft.com/office/drawing/2014/main" id="{1B8957C1-4392-DB8D-CB54-5FD50DFE8307}"/>
              </a:ext>
            </a:extLst>
          </p:cNvPr>
          <p:cNvSpPr txBox="1"/>
          <p:nvPr/>
        </p:nvSpPr>
        <p:spPr>
          <a:xfrm>
            <a:off x="9531406" y="7735210"/>
            <a:ext cx="699693" cy="16960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AU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TASMANIA</a:t>
            </a: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CFB6C7DC-DF2E-F6A2-DFD8-7C2B8566A411}"/>
              </a:ext>
            </a:extLst>
          </p:cNvPr>
          <p:cNvSpPr txBox="1"/>
          <p:nvPr/>
        </p:nvSpPr>
        <p:spPr>
          <a:xfrm>
            <a:off x="2768762" y="4418102"/>
            <a:ext cx="1452069" cy="66364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lvl="0" algn="l" defTabSz="914400">
              <a:spcBef>
                <a:spcPct val="0"/>
              </a:spcBef>
              <a:spcAft>
                <a:spcPct val="0"/>
              </a:spcAft>
              <a:defRPr/>
            </a:pPr>
            <a:r>
              <a:rPr lang="en-AU" sz="1400" b="0" dirty="0">
                <a:solidFill>
                  <a:schemeClr val="tx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MONTES DARLING</a:t>
            </a:r>
          </a:p>
          <a:p>
            <a:pPr lvl="0" algn="l" defTabSz="914400">
              <a:spcBef>
                <a:spcPct val="0"/>
              </a:spcBef>
              <a:spcAft>
                <a:spcPct val="0"/>
              </a:spcAft>
              <a:defRPr/>
            </a:pPr>
            <a:endParaRPr lang="en-AU" sz="1400" b="0" dirty="0">
              <a:solidFill>
                <a:schemeClr val="tx1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23" name="object 11">
            <a:extLst>
              <a:ext uri="{FF2B5EF4-FFF2-40B4-BE49-F238E27FC236}">
                <a16:creationId xmlns:a16="http://schemas.microsoft.com/office/drawing/2014/main" id="{996E34F2-6822-8B9D-796F-20F659598B1D}"/>
              </a:ext>
            </a:extLst>
          </p:cNvPr>
          <p:cNvSpPr txBox="1"/>
          <p:nvPr/>
        </p:nvSpPr>
        <p:spPr>
          <a:xfrm>
            <a:off x="4458053" y="5398702"/>
            <a:ext cx="2796617" cy="44820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lvl="0" algn="l" defTabSz="914400">
              <a:spcBef>
                <a:spcPct val="0"/>
              </a:spcBef>
              <a:spcAft>
                <a:spcPct val="0"/>
              </a:spcAft>
              <a:defRPr/>
            </a:pPr>
            <a:r>
              <a:rPr lang="en-AU" sz="1400" b="0" dirty="0">
                <a:solidFill>
                  <a:schemeClr val="tx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CADEIAS DO MONTE LOFTY</a:t>
            </a:r>
          </a:p>
          <a:p>
            <a:pPr lvl="0" algn="l" defTabSz="914400">
              <a:spcBef>
                <a:spcPct val="0"/>
              </a:spcBef>
              <a:spcAft>
                <a:spcPct val="0"/>
              </a:spcAft>
              <a:defRPr/>
            </a:pPr>
            <a:endParaRPr lang="en-AU" sz="1400" b="0" dirty="0">
              <a:solidFill>
                <a:schemeClr val="tx1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24" name="object 11">
            <a:extLst>
              <a:ext uri="{FF2B5EF4-FFF2-40B4-BE49-F238E27FC236}">
                <a16:creationId xmlns:a16="http://schemas.microsoft.com/office/drawing/2014/main" id="{072AADC2-505C-47E3-B876-05ADB8580ADD}"/>
              </a:ext>
            </a:extLst>
          </p:cNvPr>
          <p:cNvSpPr txBox="1"/>
          <p:nvPr/>
        </p:nvSpPr>
        <p:spPr>
          <a:xfrm>
            <a:off x="8085935" y="3404734"/>
            <a:ext cx="2376689" cy="44820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lvl="0" defTabSz="914400">
              <a:spcBef>
                <a:spcPct val="0"/>
              </a:spcBef>
              <a:spcAft>
                <a:spcPct val="0"/>
              </a:spcAft>
              <a:defRPr/>
            </a:pPr>
            <a:r>
              <a:rPr lang="en-AU" sz="1400" b="0" dirty="0">
                <a:solidFill>
                  <a:schemeClr val="tx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CORDILHEIRA AUSTRALIANA</a:t>
            </a:r>
          </a:p>
        </p:txBody>
      </p:sp>
    </p:spTree>
    <p:extLst>
      <p:ext uri="{BB962C8B-B14F-4D97-AF65-F5344CB8AC3E}">
        <p14:creationId xmlns:p14="http://schemas.microsoft.com/office/powerpoint/2010/main" val="2774082052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37985-A33E-C105-7BEB-09D7FB713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676" y="770658"/>
            <a:ext cx="5250410" cy="1694412"/>
          </a:xfrm>
        </p:spPr>
        <p:txBody>
          <a:bodyPr/>
          <a:lstStyle/>
          <a:p>
            <a:r>
              <a:rPr lang="en-AU" sz="5400" dirty="0">
                <a:solidFill>
                  <a:schemeClr val="bg1"/>
                </a:solidFill>
              </a:rPr>
              <a:t>CLIMA </a:t>
            </a:r>
            <a:r>
              <a:rPr lang="en-AU" sz="5400" dirty="0">
                <a:solidFill>
                  <a:schemeClr val="bg2"/>
                </a:solidFill>
              </a:rPr>
              <a:t>CONTINENTAL</a:t>
            </a:r>
            <a:br>
              <a:rPr lang="en-AU" sz="5400" dirty="0">
                <a:solidFill>
                  <a:schemeClr val="bg2"/>
                </a:solidFill>
              </a:rPr>
            </a:br>
            <a:endParaRPr lang="en-US" sz="5400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8480C7-DD09-8474-C98A-392FD5BADBE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24676" y="2469969"/>
            <a:ext cx="4602459" cy="846545"/>
          </a:xfrm>
        </p:spPr>
        <p:txBody>
          <a:bodyPr/>
          <a:lstStyle/>
          <a:p>
            <a:r>
              <a:rPr lang="en-US" sz="1600" dirty="0" err="1">
                <a:solidFill>
                  <a:schemeClr val="bg1"/>
                </a:solidFill>
              </a:rPr>
              <a:t>Regiões</a:t>
            </a:r>
            <a:r>
              <a:rPr lang="en-US" sz="1600" dirty="0">
                <a:solidFill>
                  <a:schemeClr val="bg1"/>
                </a:solidFill>
              </a:rPr>
              <a:t> no </a:t>
            </a:r>
            <a:r>
              <a:rPr lang="en-US" sz="1600" dirty="0" err="1">
                <a:solidFill>
                  <a:schemeClr val="bg1"/>
                </a:solidFill>
              </a:rPr>
              <a:t>centro</a:t>
            </a:r>
            <a:r>
              <a:rPr lang="en-US" sz="1600" dirty="0">
                <a:solidFill>
                  <a:schemeClr val="bg1"/>
                </a:solidFill>
              </a:rPr>
              <a:t> de </a:t>
            </a:r>
            <a:r>
              <a:rPr lang="en-US" sz="1600" dirty="0" err="1">
                <a:solidFill>
                  <a:schemeClr val="bg1"/>
                </a:solidFill>
              </a:rPr>
              <a:t>grandes</a:t>
            </a:r>
            <a:r>
              <a:rPr lang="en-US" sz="1600" dirty="0">
                <a:solidFill>
                  <a:schemeClr val="bg1"/>
                </a:solidFill>
              </a:rPr>
              <a:t>  </a:t>
            </a:r>
            <a:r>
              <a:rPr lang="en-US" sz="1600" dirty="0" err="1">
                <a:solidFill>
                  <a:schemeClr val="bg1"/>
                </a:solidFill>
              </a:rPr>
              <a:t>porções</a:t>
            </a:r>
            <a:r>
              <a:rPr lang="en-US" sz="1600" dirty="0">
                <a:solidFill>
                  <a:schemeClr val="bg1"/>
                </a:solidFill>
              </a:rPr>
              <a:t> de terra </a:t>
            </a:r>
            <a:r>
              <a:rPr lang="en-US" sz="1600" dirty="0" err="1">
                <a:solidFill>
                  <a:schemeClr val="bg1"/>
                </a:solidFill>
              </a:rPr>
              <a:t>tendem</a:t>
            </a:r>
            <a:r>
              <a:rPr lang="en-US" sz="1600" dirty="0">
                <a:solidFill>
                  <a:schemeClr val="bg1"/>
                </a:solidFill>
              </a:rPr>
              <a:t> a </a:t>
            </a:r>
            <a:r>
              <a:rPr lang="en-US" sz="1600" dirty="0" err="1">
                <a:solidFill>
                  <a:schemeClr val="bg1"/>
                </a:solidFill>
              </a:rPr>
              <a:t>ter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verões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mais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quentes</a:t>
            </a:r>
            <a:r>
              <a:rPr lang="en-US" sz="1600" dirty="0">
                <a:solidFill>
                  <a:schemeClr val="bg1"/>
                </a:solidFill>
              </a:rPr>
              <a:t> e </a:t>
            </a:r>
            <a:r>
              <a:rPr lang="en-US" sz="1600" dirty="0" err="1">
                <a:solidFill>
                  <a:schemeClr val="bg1"/>
                </a:solidFill>
              </a:rPr>
              <a:t>invernos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mais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frios</a:t>
            </a:r>
            <a:r>
              <a:rPr lang="en-US" sz="1600" dirty="0">
                <a:solidFill>
                  <a:schemeClr val="bg1"/>
                </a:solidFill>
              </a:rPr>
              <a:t>.</a:t>
            </a:r>
            <a:endParaRPr lang="en-AU" sz="1600" dirty="0">
              <a:solidFill>
                <a:schemeClr val="bg1"/>
              </a:solidFill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4E3C8A1-59EE-6837-1E58-7EB4D8376188}"/>
              </a:ext>
            </a:extLst>
          </p:cNvPr>
          <p:cNvSpPr txBox="1"/>
          <p:nvPr/>
        </p:nvSpPr>
        <p:spPr>
          <a:xfrm>
            <a:off x="407988" y="4559299"/>
            <a:ext cx="5123488" cy="178271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53" rtl="0" eaLnBrk="1" latinLnBrk="0" hangingPunct="1">
              <a:lnSpc>
                <a:spcPct val="100000"/>
              </a:lnSpc>
              <a:spcBef>
                <a:spcPts val="544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  <a:lvl2pPr marL="163304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2pPr>
            <a:lvl3pPr marL="326609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3pPr>
            <a:lvl4pPr marL="489913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4pPr>
            <a:lvl5pPr marL="653218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5pPr>
            <a:lvl6pPr marL="2514748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74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01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427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CLARE VALLEY</a:t>
            </a:r>
          </a:p>
          <a:p>
            <a:r>
              <a:rPr lang="en-US" sz="2400" b="1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RUTHERGLEN</a:t>
            </a:r>
          </a:p>
          <a:p>
            <a:r>
              <a:rPr lang="en-US" sz="24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Partes de </a:t>
            </a:r>
            <a:r>
              <a:rPr lang="en-US" sz="2400" b="1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GREAT SOUTHERN</a:t>
            </a:r>
          </a:p>
          <a:p>
            <a:r>
              <a:rPr lang="en-US" sz="2400" b="1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DISTRICT DE CANBERRA</a:t>
            </a:r>
            <a:endParaRPr lang="en-AU" sz="2400" b="1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</p:txBody>
      </p:sp>
      <p:pic>
        <p:nvPicPr>
          <p:cNvPr id="6" name="Picture 5" descr="A vineyard with a pond&#10;&#10;Description automatically generated with medium confidence">
            <a:extLst>
              <a:ext uri="{FF2B5EF4-FFF2-40B4-BE49-F238E27FC236}">
                <a16:creationId xmlns:a16="http://schemas.microsoft.com/office/drawing/2014/main" id="{3B13FAD4-A658-A9A7-1B71-3E54D2B18AB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1" r="9406"/>
          <a:stretch>
            <a:fillRect/>
          </a:stretch>
        </p:blipFill>
        <p:spPr>
          <a:xfrm>
            <a:off x="6096000" y="-16402"/>
            <a:ext cx="6096000" cy="687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489659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37985-A33E-C105-7BEB-09D7FB713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770658"/>
            <a:ext cx="5250410" cy="1694412"/>
          </a:xfrm>
        </p:spPr>
        <p:txBody>
          <a:bodyPr/>
          <a:lstStyle/>
          <a:p>
            <a:r>
              <a:rPr lang="en-AU" dirty="0">
                <a:solidFill>
                  <a:schemeClr val="bg1"/>
                </a:solidFill>
              </a:rPr>
              <a:t>CLIMA </a:t>
            </a:r>
            <a:r>
              <a:rPr lang="en-AU" dirty="0">
                <a:solidFill>
                  <a:schemeClr val="bg2"/>
                </a:solidFill>
              </a:rPr>
              <a:t>MARÍTIMO</a:t>
            </a:r>
            <a:br>
              <a:rPr lang="en-AU" dirty="0">
                <a:solidFill>
                  <a:schemeClr val="bg2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8480C7-DD09-8474-C98A-392FD5BADBE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3302" y="2469969"/>
            <a:ext cx="4415497" cy="846545"/>
          </a:xfrm>
        </p:spPr>
        <p:txBody>
          <a:bodyPr/>
          <a:lstStyle/>
          <a:p>
            <a:r>
              <a:rPr lang="en-US" sz="1600" dirty="0" err="1">
                <a:solidFill>
                  <a:schemeClr val="bg1"/>
                </a:solidFill>
              </a:rPr>
              <a:t>Regiões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próximas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ao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litoral</a:t>
            </a:r>
            <a:r>
              <a:rPr lang="en-US" sz="1600" dirty="0">
                <a:solidFill>
                  <a:schemeClr val="bg1"/>
                </a:solidFill>
              </a:rPr>
              <a:t>, </a:t>
            </a:r>
            <a:r>
              <a:rPr lang="en-US" sz="1600" dirty="0" err="1">
                <a:solidFill>
                  <a:schemeClr val="bg1"/>
                </a:solidFill>
              </a:rPr>
              <a:t>onde</a:t>
            </a:r>
            <a:r>
              <a:rPr lang="en-US" sz="1600" dirty="0">
                <a:solidFill>
                  <a:schemeClr val="bg1"/>
                </a:solidFill>
              </a:rPr>
              <a:t> o </a:t>
            </a:r>
            <a:r>
              <a:rPr lang="en-US" sz="1600" dirty="0" err="1">
                <a:solidFill>
                  <a:schemeClr val="bg1"/>
                </a:solidFill>
              </a:rPr>
              <a:t>clima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tem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menor</a:t>
            </a:r>
            <a:r>
              <a:rPr lang="en-US" sz="1600" dirty="0">
                <a:solidFill>
                  <a:schemeClr val="bg1"/>
                </a:solidFill>
              </a:rPr>
              <a:t> amplitude </a:t>
            </a:r>
            <a:r>
              <a:rPr lang="en-US" sz="1600" dirty="0" err="1">
                <a:solidFill>
                  <a:schemeClr val="bg1"/>
                </a:solidFill>
              </a:rPr>
              <a:t>térmica</a:t>
            </a:r>
            <a:r>
              <a:rPr lang="en-US" sz="1600" dirty="0">
                <a:solidFill>
                  <a:schemeClr val="bg1"/>
                </a:solidFill>
              </a:rPr>
              <a:t> e as </a:t>
            </a:r>
            <a:r>
              <a:rPr lang="en-US" sz="1600" dirty="0" err="1">
                <a:solidFill>
                  <a:schemeClr val="bg1"/>
                </a:solidFill>
              </a:rPr>
              <a:t>chuvas</a:t>
            </a:r>
            <a:r>
              <a:rPr lang="en-US" sz="1600" dirty="0">
                <a:solidFill>
                  <a:schemeClr val="bg1"/>
                </a:solidFill>
              </a:rPr>
              <a:t> se </a:t>
            </a:r>
            <a:r>
              <a:rPr lang="en-US" sz="1600" dirty="0" err="1">
                <a:solidFill>
                  <a:schemeClr val="bg1"/>
                </a:solidFill>
              </a:rPr>
              <a:t>distribuem</a:t>
            </a:r>
            <a:r>
              <a:rPr lang="en-US" sz="1600" dirty="0">
                <a:solidFill>
                  <a:schemeClr val="bg1"/>
                </a:solidFill>
              </a:rPr>
              <a:t> de forma </a:t>
            </a:r>
            <a:r>
              <a:rPr lang="en-US" sz="1600" dirty="0" err="1">
                <a:solidFill>
                  <a:schemeClr val="bg1"/>
                </a:solidFill>
              </a:rPr>
              <a:t>mais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uniforme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ao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longo</a:t>
            </a:r>
            <a:r>
              <a:rPr lang="en-US" sz="1600" dirty="0">
                <a:solidFill>
                  <a:schemeClr val="bg1"/>
                </a:solidFill>
              </a:rPr>
              <a:t> do </a:t>
            </a:r>
            <a:r>
              <a:rPr lang="en-US" sz="1600" dirty="0" err="1">
                <a:solidFill>
                  <a:schemeClr val="bg1"/>
                </a:solidFill>
              </a:rPr>
              <a:t>ano</a:t>
            </a:r>
            <a:r>
              <a:rPr lang="en-US" sz="1600" dirty="0">
                <a:solidFill>
                  <a:schemeClr val="bg1"/>
                </a:solidFill>
              </a:rPr>
              <a:t>.</a:t>
            </a:r>
          </a:p>
          <a:p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4E3C8A1-59EE-6837-1E58-7EB4D8376188}"/>
              </a:ext>
            </a:extLst>
          </p:cNvPr>
          <p:cNvSpPr txBox="1"/>
          <p:nvPr/>
        </p:nvSpPr>
        <p:spPr>
          <a:xfrm>
            <a:off x="473302" y="4546599"/>
            <a:ext cx="4415497" cy="178271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53" rtl="0" eaLnBrk="1" latinLnBrk="0" hangingPunct="1">
              <a:lnSpc>
                <a:spcPct val="100000"/>
              </a:lnSpc>
              <a:spcBef>
                <a:spcPts val="544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  <a:lvl2pPr marL="163304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2pPr>
            <a:lvl3pPr marL="326609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3pPr>
            <a:lvl4pPr marL="489913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4pPr>
            <a:lvl5pPr marL="653218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5pPr>
            <a:lvl6pPr marL="2514748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74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01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427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MORNINGTON PENINSULA</a:t>
            </a:r>
          </a:p>
          <a:p>
            <a:r>
              <a:rPr lang="en-US" sz="2400" b="1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TASMANIE</a:t>
            </a:r>
            <a:endParaRPr lang="en-AU" sz="2400" b="1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ADELAIDE HILLS</a:t>
            </a:r>
          </a:p>
          <a:p>
            <a:r>
              <a:rPr lang="en-US" sz="2400" b="1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COONAWARRA</a:t>
            </a:r>
          </a:p>
        </p:txBody>
      </p:sp>
      <p:pic>
        <p:nvPicPr>
          <p:cNvPr id="6" name="Picture 5" descr="A tractor in a field&#10;&#10;Description automatically generated">
            <a:extLst>
              <a:ext uri="{FF2B5EF4-FFF2-40B4-BE49-F238E27FC236}">
                <a16:creationId xmlns:a16="http://schemas.microsoft.com/office/drawing/2014/main" id="{33917616-1FAE-AE27-1195-F4C87C443F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5736" r="24403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279699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37985-A33E-C105-7BEB-09D7FB713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770658"/>
            <a:ext cx="5786750" cy="1694412"/>
          </a:xfrm>
        </p:spPr>
        <p:txBody>
          <a:bodyPr/>
          <a:lstStyle/>
          <a:p>
            <a:r>
              <a:rPr lang="en-AU" sz="4800" dirty="0">
                <a:solidFill>
                  <a:schemeClr val="bg1"/>
                </a:solidFill>
              </a:rPr>
              <a:t>CLIMAT </a:t>
            </a:r>
            <a:r>
              <a:rPr lang="en-AU" sz="4800" dirty="0">
                <a:solidFill>
                  <a:schemeClr val="bg2"/>
                </a:solidFill>
              </a:rPr>
              <a:t>MEDITERRÂNEO</a:t>
            </a:r>
            <a:br>
              <a:rPr lang="en-AU" sz="4800" dirty="0">
                <a:solidFill>
                  <a:schemeClr val="bg2"/>
                </a:solidFill>
              </a:rPr>
            </a:b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8480C7-DD09-8474-C98A-392FD5BADBE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7988" y="2469969"/>
            <a:ext cx="4874063" cy="846545"/>
          </a:xfrm>
        </p:spPr>
        <p:txBody>
          <a:bodyPr/>
          <a:lstStyle/>
          <a:p>
            <a:r>
              <a:rPr lang="en-US" sz="1600" dirty="0" err="1">
                <a:solidFill>
                  <a:schemeClr val="bg1"/>
                </a:solidFill>
              </a:rPr>
              <a:t>Semelhante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aos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climas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marítimos</a:t>
            </a:r>
            <a:r>
              <a:rPr lang="en-US" sz="1600" dirty="0">
                <a:solidFill>
                  <a:schemeClr val="bg1"/>
                </a:solidFill>
              </a:rPr>
              <a:t>, mas </a:t>
            </a:r>
            <a:r>
              <a:rPr lang="en-US" sz="1600" dirty="0" err="1">
                <a:solidFill>
                  <a:schemeClr val="bg1"/>
                </a:solidFill>
              </a:rPr>
              <a:t>os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verões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tendem</a:t>
            </a:r>
            <a:r>
              <a:rPr lang="en-US" sz="1600" dirty="0">
                <a:solidFill>
                  <a:schemeClr val="bg1"/>
                </a:solidFill>
              </a:rPr>
              <a:t> a ser </a:t>
            </a:r>
            <a:r>
              <a:rPr lang="en-US" sz="1600" dirty="0" err="1">
                <a:solidFill>
                  <a:schemeClr val="bg1"/>
                </a:solidFill>
              </a:rPr>
              <a:t>quentes</a:t>
            </a:r>
            <a:r>
              <a:rPr lang="en-US" sz="1600" dirty="0">
                <a:solidFill>
                  <a:schemeClr val="bg1"/>
                </a:solidFill>
              </a:rPr>
              <a:t> e </a:t>
            </a:r>
            <a:r>
              <a:rPr lang="en-US" sz="1600" dirty="0" err="1">
                <a:solidFill>
                  <a:schemeClr val="bg1"/>
                </a:solidFill>
              </a:rPr>
              <a:t>secos</a:t>
            </a:r>
            <a:r>
              <a:rPr lang="en-US" sz="1600" dirty="0">
                <a:solidFill>
                  <a:schemeClr val="bg1"/>
                </a:solidFill>
              </a:rPr>
              <a:t>. </a:t>
            </a:r>
            <a:r>
              <a:rPr lang="en-US" sz="1600" dirty="0" err="1">
                <a:solidFill>
                  <a:schemeClr val="bg1"/>
                </a:solidFill>
              </a:rPr>
              <a:t>Há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menor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variação</a:t>
            </a:r>
            <a:r>
              <a:rPr lang="en-US" sz="1600" dirty="0">
                <a:solidFill>
                  <a:schemeClr val="bg1"/>
                </a:solidFill>
              </a:rPr>
              <a:t> de </a:t>
            </a:r>
            <a:r>
              <a:rPr lang="en-US" sz="1600" dirty="0" err="1">
                <a:solidFill>
                  <a:schemeClr val="bg1"/>
                </a:solidFill>
              </a:rPr>
              <a:t>temperatura</a:t>
            </a:r>
            <a:r>
              <a:rPr lang="en-US" sz="1600" dirty="0">
                <a:solidFill>
                  <a:schemeClr val="bg1"/>
                </a:solidFill>
              </a:rPr>
              <a:t> entre </a:t>
            </a:r>
            <a:r>
              <a:rPr lang="en-US" sz="1600" dirty="0" err="1">
                <a:solidFill>
                  <a:schemeClr val="bg1"/>
                </a:solidFill>
              </a:rPr>
              <a:t>os</a:t>
            </a:r>
            <a:r>
              <a:rPr lang="en-US" sz="1600" dirty="0">
                <a:solidFill>
                  <a:schemeClr val="bg1"/>
                </a:solidFill>
              </a:rPr>
              <a:t> meses </a:t>
            </a:r>
            <a:r>
              <a:rPr lang="en-US" sz="1600" dirty="0" err="1">
                <a:solidFill>
                  <a:schemeClr val="bg1"/>
                </a:solidFill>
              </a:rPr>
              <a:t>mais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quentes</a:t>
            </a:r>
            <a:r>
              <a:rPr lang="en-US" sz="1600" dirty="0">
                <a:solidFill>
                  <a:schemeClr val="bg1"/>
                </a:solidFill>
              </a:rPr>
              <a:t> e </a:t>
            </a:r>
            <a:r>
              <a:rPr lang="en-US" sz="1600" dirty="0" err="1">
                <a:solidFill>
                  <a:schemeClr val="bg1"/>
                </a:solidFill>
              </a:rPr>
              <a:t>os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mais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frios</a:t>
            </a:r>
            <a:r>
              <a:rPr lang="en-US" sz="1600" dirty="0">
                <a:solidFill>
                  <a:schemeClr val="bg1"/>
                </a:solidFill>
              </a:rPr>
              <a:t>.</a:t>
            </a:r>
          </a:p>
          <a:p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4E3C8A1-59EE-6837-1E58-7EB4D8376188}"/>
              </a:ext>
            </a:extLst>
          </p:cNvPr>
          <p:cNvSpPr txBox="1"/>
          <p:nvPr/>
        </p:nvSpPr>
        <p:spPr>
          <a:xfrm>
            <a:off x="407988" y="4392931"/>
            <a:ext cx="7289326" cy="178271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53" rtl="0" eaLnBrk="1" latinLnBrk="0" hangingPunct="1">
              <a:lnSpc>
                <a:spcPct val="100000"/>
              </a:lnSpc>
              <a:spcBef>
                <a:spcPts val="544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  <a:lvl2pPr marL="163304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2pPr>
            <a:lvl3pPr marL="326609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3pPr>
            <a:lvl4pPr marL="489913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4pPr>
            <a:lvl5pPr marL="653218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5pPr>
            <a:lvl6pPr marL="2514748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74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01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427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BAROSSA VALLEY</a:t>
            </a:r>
          </a:p>
          <a:p>
            <a:r>
              <a:rPr lang="en-US" sz="2400" b="1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GEOGRAPHE</a:t>
            </a:r>
          </a:p>
          <a:p>
            <a:r>
              <a:rPr lang="en-US" sz="2400" b="1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McLAREN</a:t>
            </a:r>
            <a:r>
              <a:rPr lang="en-US" sz="2400" b="1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VALE</a:t>
            </a:r>
          </a:p>
          <a:p>
            <a:r>
              <a:rPr lang="en-US" sz="2400" b="1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MARGARET RIVER</a:t>
            </a:r>
            <a:r>
              <a:rPr lang="en-US" sz="24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br>
              <a:rPr lang="en-US" sz="2400" dirty="0">
                <a:solidFill>
                  <a:schemeClr val="bg1"/>
                </a:solidFill>
                <a:latin typeface="Neue Haas Grotesk Text Pro" panose="020B0504020202020204" pitchFamily="34" charset="77"/>
              </a:rPr>
            </a:b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(+ fortes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influências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marítimas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)</a:t>
            </a:r>
          </a:p>
          <a:p>
            <a:endParaRPr lang="en-AU" sz="1600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</p:txBody>
      </p:sp>
      <p:pic>
        <p:nvPicPr>
          <p:cNvPr id="6" name="Picture 5" descr="A dirt road with palm trees&#10;&#10;Description automatically generated">
            <a:extLst>
              <a:ext uri="{FF2B5EF4-FFF2-40B4-BE49-F238E27FC236}">
                <a16:creationId xmlns:a16="http://schemas.microsoft.com/office/drawing/2014/main" id="{EB42CD41-770A-74EE-D317-EED2D50BBBB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398" t="1785" r="35426"/>
          <a:stretch/>
        </p:blipFill>
        <p:spPr>
          <a:xfrm>
            <a:off x="6096001" y="0"/>
            <a:ext cx="6095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856945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close-up of a vine&#10;&#10;Description automatically generated">
            <a:extLst>
              <a:ext uri="{FF2B5EF4-FFF2-40B4-BE49-F238E27FC236}">
                <a16:creationId xmlns:a16="http://schemas.microsoft.com/office/drawing/2014/main" id="{9F8A1470-4E4C-3E3A-D2EC-DCCA2F21A78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8898" b="11915"/>
          <a:stretch>
            <a:fillRect/>
          </a:stretch>
        </p:blipFill>
        <p:spPr>
          <a:xfrm>
            <a:off x="407988" y="1889508"/>
            <a:ext cx="11339512" cy="2962752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20A7DF60-0072-4EBA-9DDC-4467DD424BED}"/>
              </a:ext>
            </a:extLst>
          </p:cNvPr>
          <p:cNvSpPr txBox="1"/>
          <p:nvPr/>
        </p:nvSpPr>
        <p:spPr>
          <a:xfrm>
            <a:off x="1322618" y="1780869"/>
            <a:ext cx="3322519" cy="413396"/>
          </a:xfrm>
          <a:prstGeom prst="rect">
            <a:avLst/>
          </a:prstGeom>
        </p:spPr>
        <p:txBody>
          <a:bodyPr vert="horz" wrap="none" lIns="0" tIns="11521" rIns="0" bIns="0" rtlCol="0">
            <a:noAutofit/>
          </a:bodyPr>
          <a:lstStyle/>
          <a:p>
            <a:pPr>
              <a:tabLst>
                <a:tab pos="1156236" algn="l"/>
              </a:tabLst>
            </a:pPr>
            <a:endParaRPr lang="en-AU" sz="2722" spc="91">
              <a:solidFill>
                <a:schemeClr val="bg1"/>
              </a:solidFill>
              <a:latin typeface="Neue Haas Grotesk Text Pro" panose="020B0504020202020204" pitchFamily="34" charset="77"/>
              <a:cs typeface="Hellix"/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EB853927-B1C1-4B60-BA3C-61B18CFB69CD}"/>
              </a:ext>
            </a:extLst>
          </p:cNvPr>
          <p:cNvSpPr txBox="1"/>
          <p:nvPr/>
        </p:nvSpPr>
        <p:spPr>
          <a:xfrm>
            <a:off x="651618" y="456561"/>
            <a:ext cx="11095881" cy="2039105"/>
          </a:xfrm>
          <a:prstGeom prst="rect">
            <a:avLst/>
          </a:prstGeom>
        </p:spPr>
        <p:txBody>
          <a:bodyPr vert="horz" wrap="square" lIns="0" tIns="11521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AU" sz="3200" dirty="0">
                <a:solidFill>
                  <a:schemeClr val="bg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ÉPOCAS DE CULTIVO DE UVAS NA </a:t>
            </a:r>
          </a:p>
          <a:p>
            <a:pPr>
              <a:lnSpc>
                <a:spcPct val="90000"/>
              </a:lnSpc>
            </a:pPr>
            <a:r>
              <a:rPr lang="en-AU" sz="5400" dirty="0">
                <a:solidFill>
                  <a:schemeClr val="bg2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AUSTRÁLIA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42FBCDF9-4D6B-2CE1-F3ED-F8112984CC25}"/>
              </a:ext>
            </a:extLst>
          </p:cNvPr>
          <p:cNvSpPr txBox="1"/>
          <p:nvPr/>
        </p:nvSpPr>
        <p:spPr>
          <a:xfrm>
            <a:off x="6564313" y="5135423"/>
            <a:ext cx="3559155" cy="5936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53" rtl="0" eaLnBrk="1" latinLnBrk="0" hangingPunct="1">
              <a:lnSpc>
                <a:spcPct val="100000"/>
              </a:lnSpc>
              <a:spcBef>
                <a:spcPts val="544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  <a:lvl2pPr marL="163304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2pPr>
            <a:lvl3pPr marL="326609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3pPr>
            <a:lvl4pPr marL="489913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4pPr>
            <a:lvl5pPr marL="653218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5pPr>
            <a:lvl6pPr marL="2514748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74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01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427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OUTONO</a:t>
            </a:r>
          </a:p>
          <a:p>
            <a:endParaRPr lang="en-US" sz="3600" b="1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5E09B2C-BDDF-0A01-F6CB-CCBA58BA35C3}"/>
              </a:ext>
            </a:extLst>
          </p:cNvPr>
          <p:cNvSpPr txBox="1"/>
          <p:nvPr/>
        </p:nvSpPr>
        <p:spPr>
          <a:xfrm>
            <a:off x="3769638" y="5153666"/>
            <a:ext cx="3559155" cy="5936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53" rtl="0" eaLnBrk="1" latinLnBrk="0" hangingPunct="1">
              <a:lnSpc>
                <a:spcPct val="100000"/>
              </a:lnSpc>
              <a:spcBef>
                <a:spcPts val="544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  <a:lvl2pPr marL="163304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2pPr>
            <a:lvl3pPr marL="326609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3pPr>
            <a:lvl4pPr marL="489913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4pPr>
            <a:lvl5pPr marL="653218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5pPr>
            <a:lvl6pPr marL="2514748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74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01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427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VERÃO</a:t>
            </a:r>
          </a:p>
          <a:p>
            <a:endParaRPr lang="en-US" sz="3600" b="1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59F908E-4342-1E10-0B5E-A34CA304241E}"/>
              </a:ext>
            </a:extLst>
          </p:cNvPr>
          <p:cNvSpPr txBox="1"/>
          <p:nvPr/>
        </p:nvSpPr>
        <p:spPr>
          <a:xfrm>
            <a:off x="423604" y="5154573"/>
            <a:ext cx="3559155" cy="5936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53" rtl="0" eaLnBrk="1" latinLnBrk="0" hangingPunct="1">
              <a:lnSpc>
                <a:spcPct val="100000"/>
              </a:lnSpc>
              <a:spcBef>
                <a:spcPts val="544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  <a:lvl2pPr marL="163304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2pPr>
            <a:lvl3pPr marL="326609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3pPr>
            <a:lvl4pPr marL="489913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4pPr>
            <a:lvl5pPr marL="653218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5pPr>
            <a:lvl6pPr marL="2514748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74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01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427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PRIMAVERA</a:t>
            </a:r>
          </a:p>
          <a:p>
            <a:endParaRPr lang="en-US" sz="3600" b="1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097ED0C-1FFF-2165-6ED9-EEB71F757225}"/>
              </a:ext>
            </a:extLst>
          </p:cNvPr>
          <p:cNvSpPr txBox="1"/>
          <p:nvPr/>
        </p:nvSpPr>
        <p:spPr>
          <a:xfrm>
            <a:off x="9593993" y="5159031"/>
            <a:ext cx="3559155" cy="5936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53" rtl="0" eaLnBrk="1" latinLnBrk="0" hangingPunct="1">
              <a:lnSpc>
                <a:spcPct val="100000"/>
              </a:lnSpc>
              <a:spcBef>
                <a:spcPts val="544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  <a:lvl2pPr marL="163304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2pPr>
            <a:lvl3pPr marL="326609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3pPr>
            <a:lvl4pPr marL="489913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4pPr>
            <a:lvl5pPr marL="653218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5pPr>
            <a:lvl6pPr marL="2514748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74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01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427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INVERNO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EBA5133-7861-6F86-215E-91365273A158}"/>
              </a:ext>
            </a:extLst>
          </p:cNvPr>
          <p:cNvSpPr txBox="1"/>
          <p:nvPr/>
        </p:nvSpPr>
        <p:spPr>
          <a:xfrm>
            <a:off x="6453826" y="5729109"/>
            <a:ext cx="3559156" cy="846545"/>
          </a:xfrm>
          <a:prstGeom prst="rect">
            <a:avLst/>
          </a:prstGeom>
        </p:spPr>
        <p:txBody>
          <a:bodyPr/>
          <a:lstStyle>
            <a:lvl1pPr marL="259245" indent="-259245" algn="l" defTabSz="914453" rtl="0" eaLnBrk="1" latinLnBrk="0" hangingPunct="1">
              <a:lnSpc>
                <a:spcPct val="100000"/>
              </a:lnSpc>
              <a:spcBef>
                <a:spcPts val="544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  <a:lvl2pPr marL="422550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2pPr>
            <a:lvl3pPr marL="585854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3pPr>
            <a:lvl4pPr marL="749159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4pPr>
            <a:lvl5pPr marL="912464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5pPr>
            <a:lvl6pPr marL="2514748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74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01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427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(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Março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– Maio)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Veraison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e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colheita</a:t>
            </a:r>
            <a:endParaRPr lang="en-US" sz="1600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  <a:p>
            <a:pPr marL="0" indent="0">
              <a:spcBef>
                <a:spcPct val="0"/>
              </a:spcBef>
              <a:buNone/>
            </a:pPr>
            <a:endParaRPr lang="en-US" sz="1600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532C45AC-4C3D-9CA5-8ED2-C7DE8EFF15C7}"/>
              </a:ext>
            </a:extLst>
          </p:cNvPr>
          <p:cNvSpPr txBox="1"/>
          <p:nvPr/>
        </p:nvSpPr>
        <p:spPr>
          <a:xfrm>
            <a:off x="3702693" y="5718323"/>
            <a:ext cx="3559156" cy="846545"/>
          </a:xfrm>
          <a:prstGeom prst="rect">
            <a:avLst/>
          </a:prstGeom>
        </p:spPr>
        <p:txBody>
          <a:bodyPr/>
          <a:lstStyle>
            <a:lvl1pPr marL="259245" indent="-259245" algn="l" defTabSz="914453" rtl="0" eaLnBrk="1" latinLnBrk="0" hangingPunct="1">
              <a:lnSpc>
                <a:spcPct val="100000"/>
              </a:lnSpc>
              <a:spcBef>
                <a:spcPts val="544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  <a:lvl2pPr marL="422550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2pPr>
            <a:lvl3pPr marL="585854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3pPr>
            <a:lvl4pPr marL="749159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4pPr>
            <a:lvl5pPr marL="912464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5pPr>
            <a:lvl6pPr marL="2514748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74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01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427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(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Dezembro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–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Fevereiro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)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Formação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da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fruta</a:t>
            </a:r>
            <a:endParaRPr lang="en-US" sz="1600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E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veraison</a:t>
            </a:r>
            <a:endParaRPr lang="en-US" sz="1600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  <a:p>
            <a:pPr marL="0" indent="0">
              <a:spcBef>
                <a:spcPct val="0"/>
              </a:spcBef>
              <a:buNone/>
            </a:pPr>
            <a:endParaRPr lang="en-US" sz="1600" dirty="0" err="1">
              <a:solidFill>
                <a:schemeClr val="bg1"/>
              </a:solidFill>
              <a:latin typeface="Neue Haas Grotesk Text Pro" panose="020B0504020202020204" pitchFamily="34" charset="77"/>
            </a:endParaRP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E7707FE-7ED7-4016-1901-87BED9FA11ED}"/>
              </a:ext>
            </a:extLst>
          </p:cNvPr>
          <p:cNvSpPr txBox="1"/>
          <p:nvPr/>
        </p:nvSpPr>
        <p:spPr>
          <a:xfrm>
            <a:off x="334888" y="5711973"/>
            <a:ext cx="3559156" cy="846545"/>
          </a:xfrm>
          <a:prstGeom prst="rect">
            <a:avLst/>
          </a:prstGeom>
        </p:spPr>
        <p:txBody>
          <a:bodyPr/>
          <a:lstStyle>
            <a:lvl1pPr marL="259245" indent="-259245" algn="l" defTabSz="914453" rtl="0" eaLnBrk="1" latinLnBrk="0" hangingPunct="1">
              <a:lnSpc>
                <a:spcPct val="100000"/>
              </a:lnSpc>
              <a:spcBef>
                <a:spcPts val="544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  <a:lvl2pPr marL="422550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2pPr>
            <a:lvl3pPr marL="585854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3pPr>
            <a:lvl4pPr marL="749159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4pPr>
            <a:lvl5pPr marL="912464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5pPr>
            <a:lvl6pPr marL="2514748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74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01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427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(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Setembro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–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Novembro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)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Abrolhamento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,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crescimento</a:t>
            </a:r>
            <a:endParaRPr lang="en-US" sz="1600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E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floração</a:t>
            </a:r>
            <a:endParaRPr lang="en-US" sz="1600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  <a:p>
            <a:pPr marL="0" indent="0">
              <a:spcBef>
                <a:spcPct val="0"/>
              </a:spcBef>
              <a:buNone/>
            </a:pPr>
            <a:endParaRPr lang="en-US" sz="1600" dirty="0" err="1">
              <a:solidFill>
                <a:schemeClr val="bg1"/>
              </a:solidFill>
              <a:latin typeface="Neue Haas Grotesk Text Pro" panose="020B0504020202020204" pitchFamily="34" charset="77"/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14D25215-BF57-EB4D-476A-E5301734B036}"/>
              </a:ext>
            </a:extLst>
          </p:cNvPr>
          <p:cNvSpPr txBox="1"/>
          <p:nvPr/>
        </p:nvSpPr>
        <p:spPr>
          <a:xfrm>
            <a:off x="9519793" y="5711973"/>
            <a:ext cx="3559156" cy="846545"/>
          </a:xfrm>
          <a:prstGeom prst="rect">
            <a:avLst/>
          </a:prstGeom>
        </p:spPr>
        <p:txBody>
          <a:bodyPr/>
          <a:lstStyle>
            <a:lvl1pPr marL="259245" indent="-259245" algn="l" defTabSz="914453" rtl="0" eaLnBrk="1" latinLnBrk="0" hangingPunct="1">
              <a:lnSpc>
                <a:spcPct val="100000"/>
              </a:lnSpc>
              <a:spcBef>
                <a:spcPts val="544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  <a:lvl2pPr marL="422550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2pPr>
            <a:lvl3pPr marL="585854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3pPr>
            <a:lvl4pPr marL="749159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4pPr>
            <a:lvl5pPr marL="912464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5pPr>
            <a:lvl6pPr marL="2514748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74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01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427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(Junho – Agosto)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Poda e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dormência</a:t>
            </a:r>
            <a:endParaRPr lang="en-US" sz="1600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  <a:p>
            <a:pPr marL="0" indent="0">
              <a:spcBef>
                <a:spcPct val="0"/>
              </a:spcBef>
              <a:buNone/>
            </a:pPr>
            <a:endParaRPr lang="en-US" sz="1600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324E5C1-7515-7CED-ACE2-D3B4BD7F5B36}"/>
              </a:ext>
            </a:extLst>
          </p:cNvPr>
          <p:cNvCxnSpPr/>
          <p:nvPr/>
        </p:nvCxnSpPr>
        <p:spPr>
          <a:xfrm flipH="1">
            <a:off x="1627322" y="3699251"/>
            <a:ext cx="0" cy="1304549"/>
          </a:xfrm>
          <a:prstGeom prst="line">
            <a:avLst/>
          </a:prstGeom>
          <a:ln w="635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E5FC15C9-DBDD-A4D7-C08B-0B4A8E7AFD4D}"/>
              </a:ext>
            </a:extLst>
          </p:cNvPr>
          <p:cNvSpPr/>
          <p:nvPr/>
        </p:nvSpPr>
        <p:spPr>
          <a:xfrm>
            <a:off x="1444486" y="3459974"/>
            <a:ext cx="360000" cy="360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eue Haas Grotesk Text Pro" panose="020B0504020202020204" pitchFamily="34" charset="77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58B4035-EA8E-80B3-1A3D-35F9CD381810}"/>
              </a:ext>
            </a:extLst>
          </p:cNvPr>
          <p:cNvSpPr/>
          <p:nvPr/>
        </p:nvSpPr>
        <p:spPr>
          <a:xfrm>
            <a:off x="4276111" y="3459974"/>
            <a:ext cx="360000" cy="360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eue Haas Grotesk Text Pro" panose="020B0504020202020204" pitchFamily="34" charset="77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71450AD-F400-9A9F-80A1-EBB50787C2A5}"/>
              </a:ext>
            </a:extLst>
          </p:cNvPr>
          <p:cNvSpPr/>
          <p:nvPr/>
        </p:nvSpPr>
        <p:spPr>
          <a:xfrm>
            <a:off x="7107736" y="3459974"/>
            <a:ext cx="360000" cy="360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eue Haas Grotesk Text Pro" panose="020B0504020202020204" pitchFamily="34" charset="77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B895680-26A6-4C4C-1891-50C52829AEE4}"/>
              </a:ext>
            </a:extLst>
          </p:cNvPr>
          <p:cNvSpPr/>
          <p:nvPr/>
        </p:nvSpPr>
        <p:spPr>
          <a:xfrm>
            <a:off x="9939361" y="3459974"/>
            <a:ext cx="360000" cy="360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eue Haas Grotesk Text Pro" panose="020B0504020202020204" pitchFamily="34" charset="77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5FA57D1-BB44-F4B5-07C8-C93B02CDC011}"/>
              </a:ext>
            </a:extLst>
          </p:cNvPr>
          <p:cNvCxnSpPr/>
          <p:nvPr/>
        </p:nvCxnSpPr>
        <p:spPr>
          <a:xfrm flipH="1">
            <a:off x="4459422" y="3699251"/>
            <a:ext cx="0" cy="1304549"/>
          </a:xfrm>
          <a:prstGeom prst="line">
            <a:avLst/>
          </a:prstGeom>
          <a:ln w="635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08EC6C9-48D4-2868-C723-965FB5D544A3}"/>
              </a:ext>
            </a:extLst>
          </p:cNvPr>
          <p:cNvCxnSpPr/>
          <p:nvPr/>
        </p:nvCxnSpPr>
        <p:spPr>
          <a:xfrm flipH="1">
            <a:off x="7304222" y="3699251"/>
            <a:ext cx="0" cy="1304549"/>
          </a:xfrm>
          <a:prstGeom prst="line">
            <a:avLst/>
          </a:prstGeom>
          <a:ln w="635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D725BB8-7F8A-391A-088D-6E7C01A62CD7}"/>
              </a:ext>
            </a:extLst>
          </p:cNvPr>
          <p:cNvCxnSpPr/>
          <p:nvPr/>
        </p:nvCxnSpPr>
        <p:spPr>
          <a:xfrm flipH="1">
            <a:off x="10136322" y="3699251"/>
            <a:ext cx="0" cy="1304549"/>
          </a:xfrm>
          <a:prstGeom prst="line">
            <a:avLst/>
          </a:prstGeom>
          <a:ln w="635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9884067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5789F4C2-6187-4D99-9661-821741FA63FC}"/>
              </a:ext>
            </a:extLst>
          </p:cNvPr>
          <p:cNvSpPr txBox="1"/>
          <p:nvPr/>
        </p:nvSpPr>
        <p:spPr>
          <a:xfrm>
            <a:off x="520490" y="2442020"/>
            <a:ext cx="10635190" cy="388259"/>
          </a:xfrm>
          <a:prstGeom prst="rect">
            <a:avLst/>
          </a:prstGeom>
        </p:spPr>
        <p:txBody>
          <a:bodyPr vert="horz" wrap="square" lIns="0" tIns="11521" rIns="0" bIns="0" rtlCol="0">
            <a:noAutofit/>
          </a:bodyPr>
          <a:lstStyle/>
          <a:p>
            <a:pPr defTabSz="914453">
              <a:lnSpc>
                <a:spcPct val="80000"/>
              </a:lnSpc>
              <a:defRPr/>
            </a:pPr>
            <a:r>
              <a:rPr lang="en-AU" sz="4000" cap="all" dirty="0">
                <a:solidFill>
                  <a:schemeClr val="accent1"/>
                </a:solidFill>
                <a:uFill>
                  <a:solidFill>
                    <a:srgbClr val="F40000"/>
                  </a:solidFill>
                </a:u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DESENTERRANDO OS SOLOS ANCESTRAIS DA AUSTRÁLIA</a:t>
            </a:r>
          </a:p>
          <a:p>
            <a:pPr defTabSz="914453">
              <a:lnSpc>
                <a:spcPct val="80000"/>
              </a:lnSpc>
              <a:defRPr/>
            </a:pPr>
            <a:endParaRPr lang="en-AU" sz="4000" cap="all" dirty="0">
              <a:solidFill>
                <a:schemeClr val="accent1"/>
              </a:solidFill>
              <a:uFill>
                <a:solidFill>
                  <a:srgbClr val="F40000"/>
                </a:solidFill>
              </a:u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6C6D7CD-855F-45D5-B346-71223F407688}"/>
              </a:ext>
            </a:extLst>
          </p:cNvPr>
          <p:cNvSpPr txBox="1"/>
          <p:nvPr/>
        </p:nvSpPr>
        <p:spPr>
          <a:xfrm>
            <a:off x="6682048" y="3566863"/>
            <a:ext cx="4939976" cy="3523025"/>
          </a:xfrm>
          <a:prstGeom prst="rect">
            <a:avLst/>
          </a:prstGeom>
          <a:noFill/>
        </p:spPr>
        <p:txBody>
          <a:bodyPr/>
          <a:lstStyle>
            <a:lvl1pPr marL="18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900"/>
              </a:spcBef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Neue Haas Grotesk Text Pro" panose="020B0504020202020204" pitchFamily="34" charset="77"/>
              </a:rPr>
              <a:t>A </a:t>
            </a:r>
            <a:r>
              <a:rPr lang="en-US" sz="1600" dirty="0" err="1">
                <a:latin typeface="Neue Haas Grotesk Text Pro" panose="020B0504020202020204" pitchFamily="34" charset="77"/>
              </a:rPr>
              <a:t>Austrália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tem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sido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porção</a:t>
            </a:r>
            <a:r>
              <a:rPr lang="en-US" sz="1600" dirty="0">
                <a:latin typeface="Neue Haas Grotesk Text Pro" panose="020B0504020202020204" pitchFamily="34" charset="77"/>
              </a:rPr>
              <a:t> de terra </a:t>
            </a:r>
            <a:r>
              <a:rPr lang="en-US" sz="1600" dirty="0" err="1">
                <a:latin typeface="Neue Haas Grotesk Text Pro" panose="020B0504020202020204" pitchFamily="34" charset="77"/>
              </a:rPr>
              <a:t>há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mais</a:t>
            </a:r>
            <a:r>
              <a:rPr lang="en-US" sz="1600" dirty="0">
                <a:latin typeface="Neue Haas Grotesk Text Pro" panose="020B0504020202020204" pitchFamily="34" charset="77"/>
              </a:rPr>
              <a:t> de 100 </a:t>
            </a:r>
            <a:r>
              <a:rPr lang="en-US" sz="1600" dirty="0" err="1">
                <a:latin typeface="Neue Haas Grotesk Text Pro" panose="020B0504020202020204" pitchFamily="34" charset="77"/>
              </a:rPr>
              <a:t>milhões</a:t>
            </a:r>
            <a:r>
              <a:rPr lang="en-US" sz="1600" dirty="0">
                <a:latin typeface="Neue Haas Grotesk Text Pro" panose="020B0504020202020204" pitchFamily="34" charset="77"/>
              </a:rPr>
              <a:t> de </a:t>
            </a:r>
            <a:r>
              <a:rPr lang="en-US" sz="1600" dirty="0" err="1">
                <a:latin typeface="Neue Haas Grotesk Text Pro" panose="020B0504020202020204" pitchFamily="34" charset="77"/>
              </a:rPr>
              <a:t>anos</a:t>
            </a:r>
            <a:endParaRPr lang="en-US" sz="1600" dirty="0">
              <a:latin typeface="Neue Haas Grotesk Text Pro" panose="020B0504020202020204" pitchFamily="34" charset="77"/>
            </a:endParaRPr>
          </a:p>
          <a:p>
            <a:pPr>
              <a:spcBef>
                <a:spcPts val="900"/>
              </a:spcBef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Neue Haas Grotesk Text Pro" panose="020B0504020202020204" pitchFamily="34" charset="77"/>
              </a:rPr>
              <a:t>Seus solos </a:t>
            </a:r>
            <a:r>
              <a:rPr lang="en-US" sz="1600" dirty="0" err="1">
                <a:latin typeface="Neue Haas Grotesk Text Pro" panose="020B0504020202020204" pitchFamily="34" charset="77"/>
              </a:rPr>
              <a:t>são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alguns</a:t>
            </a:r>
            <a:r>
              <a:rPr lang="en-US" sz="1600" dirty="0">
                <a:latin typeface="Neue Haas Grotesk Text Pro" panose="020B0504020202020204" pitchFamily="34" charset="77"/>
              </a:rPr>
              <a:t> dos </a:t>
            </a:r>
            <a:r>
              <a:rPr lang="en-US" sz="1600" dirty="0" err="1">
                <a:latin typeface="Neue Haas Grotesk Text Pro" panose="020B0504020202020204" pitchFamily="34" charset="77"/>
              </a:rPr>
              <a:t>mais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ancestrais</a:t>
            </a:r>
            <a:r>
              <a:rPr lang="en-US" sz="1600" dirty="0">
                <a:latin typeface="Neue Haas Grotesk Text Pro" panose="020B0504020202020204" pitchFamily="34" charset="77"/>
              </a:rPr>
              <a:t> da Terra</a:t>
            </a:r>
          </a:p>
          <a:p>
            <a:pPr>
              <a:spcBef>
                <a:spcPts val="900"/>
              </a:spcBef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latin typeface="Neue Haas Grotesk Text Pro" panose="020B0504020202020204" pitchFamily="34" charset="77"/>
              </a:rPr>
              <a:t>Há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também</a:t>
            </a:r>
            <a:r>
              <a:rPr lang="en-US" sz="1600" dirty="0">
                <a:latin typeface="Neue Haas Grotesk Text Pro" panose="020B0504020202020204" pitchFamily="34" charset="77"/>
              </a:rPr>
              <a:t> solos de </a:t>
            </a:r>
            <a:r>
              <a:rPr lang="en-US" sz="1600" dirty="0" err="1">
                <a:latin typeface="Neue Haas Grotesk Text Pro" panose="020B0504020202020204" pitchFamily="34" charset="77"/>
              </a:rPr>
              <a:t>areia</a:t>
            </a:r>
            <a:r>
              <a:rPr lang="en-US" sz="1600" dirty="0">
                <a:latin typeface="Neue Haas Grotesk Text Pro" panose="020B0504020202020204" pitchFamily="34" charset="77"/>
              </a:rPr>
              <a:t> e </a:t>
            </a:r>
            <a:r>
              <a:rPr lang="en-US" sz="1600" dirty="0" err="1">
                <a:latin typeface="Neue Haas Grotesk Text Pro" panose="020B0504020202020204" pitchFamily="34" charset="77"/>
              </a:rPr>
              <a:t>calcário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mais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jovens</a:t>
            </a:r>
            <a:r>
              <a:rPr lang="en-US" sz="1600" dirty="0">
                <a:latin typeface="Neue Haas Grotesk Text Pro" panose="020B0504020202020204" pitchFamily="34" charset="77"/>
              </a:rPr>
              <a:t> e solos </a:t>
            </a:r>
            <a:r>
              <a:rPr lang="en-US" sz="1600" dirty="0" err="1">
                <a:latin typeface="Neue Haas Grotesk Text Pro" panose="020B0504020202020204" pitchFamily="34" charset="77"/>
              </a:rPr>
              <a:t>vulcânicos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férteis</a:t>
            </a:r>
            <a:endParaRPr lang="en-US" sz="1600" dirty="0">
              <a:latin typeface="Neue Haas Grotesk Text Pro" panose="020B0504020202020204" pitchFamily="34" charset="77"/>
            </a:endParaRPr>
          </a:p>
          <a:p>
            <a:pPr>
              <a:spcBef>
                <a:spcPts val="900"/>
              </a:spcBef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latin typeface="Neue Haas Grotesk Text Pro" panose="020B0504020202020204" pitchFamily="34" charset="77"/>
              </a:rPr>
              <a:t>Os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tipos</a:t>
            </a:r>
            <a:r>
              <a:rPr lang="en-US" sz="1600" dirty="0">
                <a:latin typeface="Neue Haas Grotesk Text Pro" panose="020B0504020202020204" pitchFamily="34" charset="77"/>
              </a:rPr>
              <a:t> de solo </a:t>
            </a:r>
            <a:r>
              <a:rPr lang="en-US" sz="1600" dirty="0" err="1">
                <a:latin typeface="Neue Haas Grotesk Text Pro" panose="020B0504020202020204" pitchFamily="34" charset="77"/>
              </a:rPr>
              <a:t>podem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variar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muito</a:t>
            </a:r>
            <a:r>
              <a:rPr lang="en-US" sz="1600" dirty="0">
                <a:latin typeface="Neue Haas Grotesk Text Pro" panose="020B0504020202020204" pitchFamily="34" charset="77"/>
              </a:rPr>
              <a:t> entre as </a:t>
            </a:r>
            <a:r>
              <a:rPr lang="en-US" sz="1600" dirty="0" err="1">
                <a:latin typeface="Neue Haas Grotesk Text Pro" panose="020B0504020202020204" pitchFamily="34" charset="77"/>
              </a:rPr>
              <a:t>regiões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vinícolas</a:t>
            </a:r>
            <a:r>
              <a:rPr lang="en-US" sz="1600" dirty="0">
                <a:latin typeface="Neue Haas Grotesk Text Pro" panose="020B0504020202020204" pitchFamily="34" charset="77"/>
              </a:rPr>
              <a:t> e </a:t>
            </a:r>
            <a:r>
              <a:rPr lang="en-US" sz="1600" dirty="0" err="1">
                <a:latin typeface="Neue Haas Grotesk Text Pro" panose="020B0504020202020204" pitchFamily="34" charset="77"/>
              </a:rPr>
              <a:t>dentro</a:t>
            </a:r>
            <a:r>
              <a:rPr lang="en-US" sz="1600" dirty="0">
                <a:latin typeface="Neue Haas Grotesk Text Pro" panose="020B0504020202020204" pitchFamily="34" charset="77"/>
              </a:rPr>
              <a:t> das </a:t>
            </a:r>
            <a:r>
              <a:rPr lang="en-US" sz="1600" dirty="0" err="1">
                <a:latin typeface="Neue Haas Grotesk Text Pro" panose="020B0504020202020204" pitchFamily="34" charset="77"/>
              </a:rPr>
              <a:t>próprias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regiões</a:t>
            </a:r>
            <a:r>
              <a:rPr lang="en-US" sz="1600" dirty="0">
                <a:latin typeface="Neue Haas Grotesk Text Pro" panose="020B0504020202020204" pitchFamily="34" charset="77"/>
              </a:rPr>
              <a:t> - </a:t>
            </a:r>
            <a:r>
              <a:rPr lang="en-US" sz="1600" dirty="0" err="1">
                <a:latin typeface="Neue Haas Grotesk Text Pro" panose="020B0504020202020204" pitchFamily="34" charset="77"/>
              </a:rPr>
              <a:t>mesmo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em</a:t>
            </a:r>
            <a:r>
              <a:rPr lang="en-US" sz="1600" dirty="0">
                <a:latin typeface="Neue Haas Grotesk Text Pro" panose="020B0504020202020204" pitchFamily="34" charset="77"/>
              </a:rPr>
              <a:t> um </a:t>
            </a:r>
            <a:r>
              <a:rPr lang="en-US" sz="1600" dirty="0" err="1">
                <a:latin typeface="Neue Haas Grotesk Text Pro" panose="020B0504020202020204" pitchFamily="34" charset="77"/>
              </a:rPr>
              <a:t>único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bloco</a:t>
            </a:r>
            <a:r>
              <a:rPr lang="en-US" sz="1600" dirty="0">
                <a:latin typeface="Neue Haas Grotesk Text Pro" panose="020B0504020202020204" pitchFamily="34" charset="77"/>
              </a:rPr>
              <a:t> de </a:t>
            </a:r>
            <a:r>
              <a:rPr lang="en-US" sz="1600" dirty="0" err="1">
                <a:latin typeface="Neue Haas Grotesk Text Pro" panose="020B0504020202020204" pitchFamily="34" charset="77"/>
              </a:rPr>
              <a:t>vinhedo</a:t>
            </a:r>
            <a:endParaRPr lang="en-US" sz="1600" dirty="0">
              <a:latin typeface="Neue Haas Grotesk Text Pro" panose="020B0504020202020204" pitchFamily="34" charset="77"/>
            </a:endParaRPr>
          </a:p>
          <a:p>
            <a:pPr>
              <a:spcBef>
                <a:spcPts val="900"/>
              </a:spcBef>
              <a:buClr>
                <a:schemeClr val="accent4"/>
              </a:buClr>
              <a:buFont typeface="Arial" panose="020B0604020202020204" pitchFamily="34" charset="0"/>
              <a:buChar char="•"/>
            </a:pPr>
            <a:endParaRPr lang="en-US" sz="1600" dirty="0" err="1">
              <a:latin typeface="Neue Haas Grotesk Text Pro" panose="020B0504020202020204" pitchFamily="34" charset="77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5A14A18-7B77-D08F-3C53-AE804FCE98A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5736"/>
          <a:stretch>
            <a:fillRect/>
          </a:stretch>
        </p:blipFill>
        <p:spPr>
          <a:xfrm>
            <a:off x="407988" y="-2562819"/>
            <a:ext cx="11214036" cy="4804370"/>
          </a:xfrm>
          <a:prstGeom prst="rect">
            <a:avLst/>
          </a:prstGeom>
        </p:spPr>
      </p:pic>
      <p:pic>
        <p:nvPicPr>
          <p:cNvPr id="5" name="Picture 4" descr="A close-up of hands holding small pieces of food&#10;&#10;Description automatically generated">
            <a:extLst>
              <a:ext uri="{FF2B5EF4-FFF2-40B4-BE49-F238E27FC236}">
                <a16:creationId xmlns:a16="http://schemas.microsoft.com/office/drawing/2014/main" id="{089949E7-17CF-8AC9-ED84-377B59A231D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030" t="20760" r="16811" b="3526"/>
          <a:stretch>
            <a:fillRect/>
          </a:stretch>
        </p:blipFill>
        <p:spPr>
          <a:xfrm>
            <a:off x="-266700" y="3566863"/>
            <a:ext cx="6362700" cy="4330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076935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lose-up of a soil&#10;&#10;Description automatically generated">
            <a:extLst>
              <a:ext uri="{FF2B5EF4-FFF2-40B4-BE49-F238E27FC236}">
                <a16:creationId xmlns:a16="http://schemas.microsoft.com/office/drawing/2014/main" id="{30AECE19-65D0-C939-A194-2A6D67A3738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2441"/>
          <a:stretch>
            <a:fillRect/>
          </a:stretch>
        </p:blipFill>
        <p:spPr>
          <a:xfrm>
            <a:off x="407988" y="-1061411"/>
            <a:ext cx="11390312" cy="51301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D537985-A33E-C105-7BEB-09D7FB713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783" y="2502574"/>
            <a:ext cx="6796914" cy="1694412"/>
          </a:xfrm>
        </p:spPr>
        <p:txBody>
          <a:bodyPr/>
          <a:lstStyle/>
          <a:p>
            <a:r>
              <a:rPr lang="en-AU" sz="5400" dirty="0">
                <a:solidFill>
                  <a:schemeClr val="bg1"/>
                </a:solidFill>
              </a:rPr>
              <a:t>CLASSIFICAÇÕES	</a:t>
            </a:r>
            <a:br>
              <a:rPr lang="en-AU" sz="5400" dirty="0">
                <a:solidFill>
                  <a:schemeClr val="bg1"/>
                </a:solidFill>
              </a:rPr>
            </a:br>
            <a:r>
              <a:rPr lang="en-AU" sz="5400" dirty="0">
                <a:solidFill>
                  <a:schemeClr val="bg1"/>
                </a:solidFill>
              </a:rPr>
              <a:t>GEOLÓGICAS</a:t>
            </a:r>
            <a:endParaRPr lang="en-US" sz="5400" dirty="0">
              <a:solidFill>
                <a:schemeClr val="bg1"/>
              </a:solidFill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4E3C8A1-59EE-6837-1E58-7EB4D8376188}"/>
              </a:ext>
            </a:extLst>
          </p:cNvPr>
          <p:cNvSpPr txBox="1"/>
          <p:nvPr/>
        </p:nvSpPr>
        <p:spPr>
          <a:xfrm>
            <a:off x="838673" y="4355426"/>
            <a:ext cx="2095027" cy="178271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53" rtl="0" eaLnBrk="1" latinLnBrk="0" hangingPunct="1">
              <a:lnSpc>
                <a:spcPct val="100000"/>
              </a:lnSpc>
              <a:spcBef>
                <a:spcPts val="544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  <a:lvl2pPr marL="163304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2pPr>
            <a:lvl3pPr marL="326609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3pPr>
            <a:lvl4pPr marL="489913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4pPr>
            <a:lvl5pPr marL="653218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5pPr>
            <a:lvl6pPr marL="2514748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74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01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427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latin typeface="Neue Haas Grotesk Text Pro" panose="020B0504020202020204" pitchFamily="34" charset="77"/>
              </a:rPr>
              <a:t>DEPÓSITOS MARÍTIMOS</a:t>
            </a:r>
          </a:p>
          <a:p>
            <a:r>
              <a:rPr lang="en-US" sz="2000" b="1" dirty="0">
                <a:latin typeface="Neue Haas Grotesk Text Pro" panose="020B0504020202020204" pitchFamily="34" charset="77"/>
              </a:rPr>
              <a:t>(CALCÁRIO)</a:t>
            </a:r>
          </a:p>
          <a:p>
            <a:r>
              <a:rPr lang="en-US" sz="1600" dirty="0" err="1">
                <a:latin typeface="Neue Haas Grotesk Text Pro" panose="020B0504020202020204" pitchFamily="34" charset="77"/>
              </a:rPr>
              <a:t>Sudeste</a:t>
            </a:r>
            <a:r>
              <a:rPr lang="en-US" sz="1600" dirty="0">
                <a:latin typeface="Neue Haas Grotesk Text Pro" panose="020B0504020202020204" pitchFamily="34" charset="77"/>
              </a:rPr>
              <a:t> da </a:t>
            </a:r>
            <a:r>
              <a:rPr lang="en-US" sz="1600" dirty="0" err="1">
                <a:latin typeface="Neue Haas Grotesk Text Pro" panose="020B0504020202020204" pitchFamily="34" charset="77"/>
              </a:rPr>
              <a:t>Austrália</a:t>
            </a:r>
            <a:r>
              <a:rPr lang="en-US" sz="1600" dirty="0">
                <a:latin typeface="Neue Haas Grotesk Text Pro" panose="020B0504020202020204" pitchFamily="34" charset="77"/>
              </a:rPr>
              <a:t> Meridional, Victoria </a:t>
            </a:r>
            <a:r>
              <a:rPr lang="en-US" sz="1600" dirty="0" err="1">
                <a:latin typeface="Neue Haas Grotesk Text Pro" panose="020B0504020202020204" pitchFamily="34" charset="77"/>
              </a:rPr>
              <a:t>Ocidental</a:t>
            </a:r>
            <a:r>
              <a:rPr lang="en-US" sz="1600" dirty="0">
                <a:latin typeface="Neue Haas Grotesk Text Pro" panose="020B0504020202020204" pitchFamily="34" charset="77"/>
              </a:rPr>
              <a:t>, Murray Vale</a:t>
            </a:r>
          </a:p>
          <a:p>
            <a:endParaRPr lang="en-US" sz="1600" dirty="0">
              <a:latin typeface="Neue Haas Grotesk Text Pro" panose="020B0504020202020204" pitchFamily="34" charset="77"/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D339D488-4215-A69D-F857-6E9B91FD181D}"/>
              </a:ext>
            </a:extLst>
          </p:cNvPr>
          <p:cNvSpPr txBox="1"/>
          <p:nvPr/>
        </p:nvSpPr>
        <p:spPr>
          <a:xfrm>
            <a:off x="3359150" y="4355426"/>
            <a:ext cx="2225654" cy="178271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53" rtl="0" eaLnBrk="1" latinLnBrk="0" hangingPunct="1">
              <a:lnSpc>
                <a:spcPct val="100000"/>
              </a:lnSpc>
              <a:spcBef>
                <a:spcPts val="544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  <a:lvl2pPr marL="163304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2pPr>
            <a:lvl3pPr marL="326609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3pPr>
            <a:lvl4pPr marL="489913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4pPr>
            <a:lvl5pPr marL="653218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5pPr>
            <a:lvl6pPr marL="2514748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74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01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427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000" b="1" dirty="0">
                <a:latin typeface="Neue Haas Grotesk Text Pro" panose="020B0504020202020204" pitchFamily="34" charset="77"/>
                <a:cs typeface="Hellix SemiBold"/>
              </a:rPr>
              <a:t>GRANITO</a:t>
            </a:r>
            <a:endParaRPr lang="en-US" sz="2000" b="1" dirty="0">
              <a:latin typeface="Neue Haas Grotesk Text Pro" panose="020B0504020202020204" pitchFamily="34" charset="77"/>
            </a:endParaRPr>
          </a:p>
          <a:p>
            <a:pPr>
              <a:spcAft>
                <a:spcPts val="600"/>
              </a:spcAft>
            </a:pPr>
            <a:r>
              <a:rPr lang="en-US" sz="1600" dirty="0">
                <a:latin typeface="Neue Haas Grotesk Text Pro" panose="020B0504020202020204" pitchFamily="34" charset="77"/>
              </a:rPr>
              <a:t>Margaret River, Mount Barker, Grampians, </a:t>
            </a:r>
            <a:r>
              <a:rPr lang="en-US" sz="1600" dirty="0" err="1">
                <a:latin typeface="Neue Haas Grotesk Text Pro" panose="020B0504020202020204" pitchFamily="34" charset="77"/>
              </a:rPr>
              <a:t>ordeste</a:t>
            </a:r>
            <a:r>
              <a:rPr lang="en-US" sz="1600" dirty="0">
                <a:latin typeface="Neue Haas Grotesk Text Pro" panose="020B0504020202020204" pitchFamily="34" charset="77"/>
              </a:rPr>
              <a:t> de Victoria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9124143-DEB8-EFD4-FF59-EB52B7FB9664}"/>
              </a:ext>
            </a:extLst>
          </p:cNvPr>
          <p:cNvSpPr txBox="1"/>
          <p:nvPr/>
        </p:nvSpPr>
        <p:spPr>
          <a:xfrm>
            <a:off x="5898913" y="4355426"/>
            <a:ext cx="1955783" cy="178271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53" rtl="0" eaLnBrk="1" latinLnBrk="0" hangingPunct="1">
              <a:lnSpc>
                <a:spcPct val="100000"/>
              </a:lnSpc>
              <a:spcBef>
                <a:spcPts val="544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  <a:lvl2pPr marL="163304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2pPr>
            <a:lvl3pPr marL="326609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3pPr>
            <a:lvl4pPr marL="489913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4pPr>
            <a:lvl5pPr marL="653218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5pPr>
            <a:lvl6pPr marL="2514748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74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01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427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AU" sz="2000" b="1" dirty="0">
                <a:latin typeface="Neue Haas Grotesk Text Pro" panose="020B0504020202020204" pitchFamily="34" charset="77"/>
                <a:cs typeface="Hellix SemiBold"/>
              </a:rPr>
              <a:t>VULCÂNICO</a:t>
            </a:r>
          </a:p>
          <a:p>
            <a:pPr>
              <a:lnSpc>
                <a:spcPct val="90000"/>
              </a:lnSpc>
            </a:pPr>
            <a:r>
              <a:rPr lang="en-AU" sz="2000" b="1" dirty="0">
                <a:latin typeface="Neue Haas Grotesk Text Pro" panose="020B0504020202020204" pitchFamily="34" charset="77"/>
                <a:cs typeface="Hellix SemiBold"/>
              </a:rPr>
              <a:t>(BASALTO)</a:t>
            </a:r>
          </a:p>
          <a:p>
            <a:pPr>
              <a:spcAft>
                <a:spcPts val="600"/>
              </a:spcAft>
            </a:pPr>
            <a:r>
              <a:rPr lang="en-US" sz="1600" dirty="0">
                <a:latin typeface="Neue Haas Grotesk Text Pro" panose="020B0504020202020204" pitchFamily="34" charset="77"/>
              </a:rPr>
              <a:t>Victoria central, Norte da </a:t>
            </a:r>
            <a:r>
              <a:rPr lang="en-US" sz="1600" dirty="0" err="1">
                <a:latin typeface="Neue Haas Grotesk Text Pro" panose="020B0504020202020204" pitchFamily="34" charset="77"/>
              </a:rPr>
              <a:t>Tasmânia</a:t>
            </a:r>
            <a:r>
              <a:rPr lang="en-US" sz="1600" dirty="0">
                <a:latin typeface="Neue Haas Grotesk Text Pro" panose="020B0504020202020204" pitchFamily="34" charset="77"/>
              </a:rPr>
              <a:t>, Hunter Valley, Orange</a:t>
            </a:r>
          </a:p>
          <a:p>
            <a:pPr>
              <a:spcAft>
                <a:spcPts val="600"/>
              </a:spcAft>
            </a:pPr>
            <a:endParaRPr lang="en-US" sz="1600" dirty="0">
              <a:latin typeface="Neue Haas Grotesk Text Pro" panose="020B0504020202020204" pitchFamily="34" charset="77"/>
            </a:endParaRP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6F77028-8351-EB8F-8748-C4A3C6B520FD}"/>
              </a:ext>
            </a:extLst>
          </p:cNvPr>
          <p:cNvSpPr txBox="1"/>
          <p:nvPr/>
        </p:nvSpPr>
        <p:spPr>
          <a:xfrm>
            <a:off x="8343901" y="4355426"/>
            <a:ext cx="3454400" cy="178271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53" rtl="0" eaLnBrk="1" latinLnBrk="0" hangingPunct="1">
              <a:lnSpc>
                <a:spcPct val="100000"/>
              </a:lnSpc>
              <a:spcBef>
                <a:spcPts val="544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  <a:lvl2pPr marL="163304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2pPr>
            <a:lvl3pPr marL="326609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3pPr>
            <a:lvl4pPr marL="489913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4pPr>
            <a:lvl5pPr marL="653218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5pPr>
            <a:lvl6pPr marL="2514748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74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01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427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AU" sz="2000" b="1" dirty="0">
                <a:latin typeface="Neue Haas Grotesk Text Pro" panose="020B0504020202020204" pitchFamily="34" charset="77"/>
                <a:cs typeface="Hellix SemiBold"/>
              </a:rPr>
              <a:t>ESTADOS SEDIMENTARES METAMORFOSADOS PRÉ-CAMBRIANO E CAMBRIANO</a:t>
            </a:r>
          </a:p>
          <a:p>
            <a:pPr>
              <a:lnSpc>
                <a:spcPct val="90000"/>
              </a:lnSpc>
            </a:pPr>
            <a:r>
              <a:rPr lang="en-AU" sz="1600" dirty="0">
                <a:latin typeface="Neue Haas Grotesk Text Pro" panose="020B0504020202020204" pitchFamily="34" charset="77"/>
              </a:rPr>
              <a:t>Barossa Valley, Eden Valley, Clare Valley, Adelaide Hills, </a:t>
            </a:r>
            <a:r>
              <a:rPr lang="en-AU" sz="1600" dirty="0" err="1">
                <a:latin typeface="Neue Haas Grotesk Text Pro" panose="020B0504020202020204" pitchFamily="34" charset="77"/>
              </a:rPr>
              <a:t>Fleurieu</a:t>
            </a:r>
            <a:r>
              <a:rPr lang="en-AU" sz="1600" dirty="0">
                <a:latin typeface="Neue Haas Grotesk Text Pro" panose="020B0504020202020204" pitchFamily="34" charset="77"/>
              </a:rPr>
              <a:t> Peninsula, Kangaroo Island</a:t>
            </a:r>
          </a:p>
          <a:p>
            <a:pPr>
              <a:lnSpc>
                <a:spcPct val="90000"/>
              </a:lnSpc>
            </a:pPr>
            <a:endParaRPr lang="en-AU" sz="1600" dirty="0">
              <a:latin typeface="Neue Haas Grotesk Text Pro" panose="020B0504020202020204" pitchFamily="34" charset="77"/>
            </a:endParaRPr>
          </a:p>
          <a:p>
            <a:pPr>
              <a:lnSpc>
                <a:spcPct val="90000"/>
              </a:lnSpc>
            </a:pPr>
            <a:endParaRPr lang="en-AU" sz="1600" dirty="0">
              <a:latin typeface="Neue Haas Grotesk Text Pro" panose="020B0504020202020204" pitchFamily="34" charset="77"/>
            </a:endParaRPr>
          </a:p>
          <a:p>
            <a:endParaRPr lang="en-US" sz="1600" dirty="0">
              <a:latin typeface="Neue Haas Grotesk Text Pro" panose="020B0504020202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813272819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vineyard with green leaves&#10;&#10;Description automatically generated with medium confidence">
            <a:extLst>
              <a:ext uri="{FF2B5EF4-FFF2-40B4-BE49-F238E27FC236}">
                <a16:creationId xmlns:a16="http://schemas.microsoft.com/office/drawing/2014/main" id="{FA15798F-ED97-5BE3-B192-ADBA133C16C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3475" y="399809"/>
            <a:ext cx="5632282" cy="3753496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200BBB0-4B55-451C-A8D4-2FBDCCA69E86}"/>
              </a:ext>
            </a:extLst>
          </p:cNvPr>
          <p:cNvSpPr txBox="1"/>
          <p:nvPr/>
        </p:nvSpPr>
        <p:spPr>
          <a:xfrm>
            <a:off x="6158768" y="5334669"/>
            <a:ext cx="2875504" cy="1123522"/>
          </a:xfrm>
          <a:prstGeom prst="rect">
            <a:avLst/>
          </a:prstGeom>
        </p:spPr>
        <p:txBody>
          <a:bodyPr anchor="t" anchorCtr="0"/>
          <a:lstStyle>
            <a:lvl1pPr marL="18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None/>
            </a:pPr>
            <a:r>
              <a:rPr lang="en-US" sz="1600" dirty="0">
                <a:latin typeface="Neue Haas Grotesk Text Pro" panose="020B0504020202020204" pitchFamily="34" charset="77"/>
              </a:rPr>
              <a:t>Solos </a:t>
            </a:r>
            <a:r>
              <a:rPr lang="en-US" sz="1600" dirty="0" err="1">
                <a:latin typeface="Neue Haas Grotesk Text Pro" panose="020B0504020202020204" pitchFamily="34" charset="77"/>
              </a:rPr>
              <a:t>pesados</a:t>
            </a:r>
            <a:r>
              <a:rPr lang="en-US" sz="1600" dirty="0">
                <a:latin typeface="Neue Haas Grotesk Text Pro" panose="020B0504020202020204" pitchFamily="34" charset="77"/>
              </a:rPr>
              <a:t> e de </a:t>
            </a:r>
            <a:r>
              <a:rPr lang="en-US" sz="1600" dirty="0" err="1">
                <a:latin typeface="Neue Haas Grotesk Text Pro" panose="020B0504020202020204" pitchFamily="34" charset="77"/>
              </a:rPr>
              <a:t>má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drenagem</a:t>
            </a:r>
            <a:r>
              <a:rPr lang="en-US" sz="1600" dirty="0">
                <a:latin typeface="Neue Haas Grotesk Text Pro" panose="020B0504020202020204" pitchFamily="34" charset="77"/>
              </a:rPr>
              <a:t> que </a:t>
            </a:r>
            <a:r>
              <a:rPr lang="en-US" sz="1600" dirty="0" err="1">
                <a:latin typeface="Neue Haas Grotesk Text Pro" panose="020B0504020202020204" pitchFamily="34" charset="77"/>
              </a:rPr>
              <a:t>são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duros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como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rocha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quando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secos</a:t>
            </a:r>
            <a:r>
              <a:rPr lang="en-US" sz="1600" dirty="0">
                <a:latin typeface="Neue Haas Grotesk Text Pro" panose="020B0504020202020204" pitchFamily="34" charset="77"/>
              </a:rPr>
              <a:t> e </a:t>
            </a:r>
            <a:r>
              <a:rPr lang="en-US" sz="1600" dirty="0" err="1">
                <a:latin typeface="Neue Haas Grotesk Text Pro" panose="020B0504020202020204" pitchFamily="34" charset="77"/>
              </a:rPr>
              <a:t>tendem</a:t>
            </a:r>
            <a:r>
              <a:rPr lang="en-US" sz="1600" dirty="0">
                <a:latin typeface="Neue Haas Grotesk Text Pro" panose="020B0504020202020204" pitchFamily="34" charset="77"/>
              </a:rPr>
              <a:t> a </a:t>
            </a:r>
            <a:r>
              <a:rPr lang="en-US" sz="1600" dirty="0" err="1">
                <a:latin typeface="Neue Haas Grotesk Text Pro" panose="020B0504020202020204" pitchFamily="34" charset="77"/>
              </a:rPr>
              <a:t>permanecer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mais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frios</a:t>
            </a:r>
            <a:r>
              <a:rPr lang="en-US" sz="1600" dirty="0">
                <a:latin typeface="Neue Haas Grotesk Text Pro" panose="020B0504020202020204" pitchFamily="34" charset="77"/>
              </a:rPr>
              <a:t>.</a:t>
            </a:r>
          </a:p>
          <a:p>
            <a:pPr marL="0" indent="0">
              <a:spcAft>
                <a:spcPts val="600"/>
              </a:spcAft>
              <a:buNone/>
            </a:pPr>
            <a:endParaRPr lang="en-US" sz="1600" dirty="0">
              <a:latin typeface="Neue Haas Grotesk Text Pro" panose="020B0504020202020204" pitchFamily="34" charset="77"/>
            </a:endParaRPr>
          </a:p>
        </p:txBody>
      </p:sp>
      <p:sp>
        <p:nvSpPr>
          <p:cNvPr id="3" name="object 4">
            <a:extLst>
              <a:ext uri="{FF2B5EF4-FFF2-40B4-BE49-F238E27FC236}">
                <a16:creationId xmlns:a16="http://schemas.microsoft.com/office/drawing/2014/main" id="{1BE16FED-717B-55A7-D1A9-BBEF504C7E07}"/>
              </a:ext>
            </a:extLst>
          </p:cNvPr>
          <p:cNvSpPr txBox="1"/>
          <p:nvPr/>
        </p:nvSpPr>
        <p:spPr>
          <a:xfrm>
            <a:off x="6214443" y="4648658"/>
            <a:ext cx="3028956" cy="770336"/>
          </a:xfrm>
          <a:prstGeom prst="rect">
            <a:avLst/>
          </a:prstGeom>
        </p:spPr>
        <p:txBody>
          <a:bodyPr vert="horz" wrap="square" lIns="0" tIns="11521" rIns="0" bIns="0" rtlCol="0">
            <a:noAutofit/>
          </a:bodyPr>
          <a:lstStyle/>
          <a:p>
            <a:pPr defTabSz="829587">
              <a:lnSpc>
                <a:spcPct val="83000"/>
              </a:lnSpc>
              <a:tabLst>
                <a:tab pos="1156236" algn="l"/>
              </a:tabLst>
              <a:defRPr/>
            </a:pPr>
            <a:r>
              <a:rPr lang="en-US" sz="5400" dirty="0">
                <a:solidFill>
                  <a:schemeClr val="accent4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ARGILA</a:t>
            </a:r>
            <a:endParaRPr lang="en-AU" sz="5400" dirty="0">
              <a:solidFill>
                <a:schemeClr val="accent4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B14A2F0-C0E8-8C07-5165-79925085C5A1}"/>
              </a:ext>
            </a:extLst>
          </p:cNvPr>
          <p:cNvSpPr txBox="1"/>
          <p:nvPr/>
        </p:nvSpPr>
        <p:spPr>
          <a:xfrm>
            <a:off x="9424608" y="5172717"/>
            <a:ext cx="2462592" cy="1123522"/>
          </a:xfrm>
          <a:prstGeom prst="rect">
            <a:avLst/>
          </a:prstGeom>
        </p:spPr>
        <p:txBody>
          <a:bodyPr anchor="t" anchorCtr="0"/>
          <a:lstStyle>
            <a:lvl1pPr marL="18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None/>
            </a:pPr>
            <a:r>
              <a:rPr lang="en-US" sz="1600" dirty="0">
                <a:latin typeface="Neue Haas Grotesk Text Pro" panose="020B0504020202020204" pitchFamily="34" charset="77"/>
              </a:rPr>
              <a:t>Solos </a:t>
            </a:r>
            <a:r>
              <a:rPr lang="en-US" sz="1600" dirty="0" err="1">
                <a:latin typeface="Neue Haas Grotesk Text Pro" panose="020B0504020202020204" pitchFamily="34" charset="77"/>
              </a:rPr>
              <a:t>arenosos</a:t>
            </a:r>
            <a:r>
              <a:rPr lang="en-US" sz="1600" dirty="0">
                <a:latin typeface="Neue Haas Grotesk Text Pro" panose="020B0504020202020204" pitchFamily="34" charset="77"/>
              </a:rPr>
              <a:t> e de </a:t>
            </a:r>
            <a:r>
              <a:rPr lang="en-US" sz="1600" dirty="0" err="1">
                <a:latin typeface="Neue Haas Grotesk Text Pro" panose="020B0504020202020204" pitchFamily="34" charset="77"/>
              </a:rPr>
              <a:t>drenagem</a:t>
            </a:r>
            <a:r>
              <a:rPr lang="en-US" sz="1600" dirty="0">
                <a:latin typeface="Neue Haas Grotesk Text Pro" panose="020B0504020202020204" pitchFamily="34" charset="77"/>
              </a:rPr>
              <a:t> livre que </a:t>
            </a:r>
            <a:r>
              <a:rPr lang="en-US" sz="1600" dirty="0" err="1">
                <a:latin typeface="Neue Haas Grotesk Text Pro" panose="020B0504020202020204" pitchFamily="34" charset="77"/>
              </a:rPr>
              <a:t>retêm</a:t>
            </a:r>
            <a:r>
              <a:rPr lang="en-US" sz="1600" dirty="0">
                <a:latin typeface="Neue Haas Grotesk Text Pro" panose="020B0504020202020204" pitchFamily="34" charset="77"/>
              </a:rPr>
              <a:t> o </a:t>
            </a:r>
            <a:r>
              <a:rPr lang="en-US" sz="1600" dirty="0" err="1">
                <a:latin typeface="Neue Haas Grotesk Text Pro" panose="020B0504020202020204" pitchFamily="34" charset="77"/>
              </a:rPr>
              <a:t>calor</a:t>
            </a:r>
            <a:r>
              <a:rPr lang="en-US" sz="1600" dirty="0">
                <a:latin typeface="Neue Haas Grotesk Text Pro" panose="020B0504020202020204" pitchFamily="34" charset="77"/>
              </a:rPr>
              <a:t>. </a:t>
            </a:r>
            <a:r>
              <a:rPr lang="en-US" sz="1600" dirty="0" err="1">
                <a:latin typeface="Neue Haas Grotesk Text Pro" panose="020B0504020202020204" pitchFamily="34" charset="77"/>
              </a:rPr>
              <a:t>Fácil</a:t>
            </a:r>
            <a:r>
              <a:rPr lang="en-US" sz="1600" dirty="0">
                <a:latin typeface="Neue Haas Grotesk Text Pro" panose="020B0504020202020204" pitchFamily="34" charset="77"/>
              </a:rPr>
              <a:t> de cultivar, mas </a:t>
            </a:r>
            <a:r>
              <a:rPr lang="en-US" sz="1600" dirty="0" err="1">
                <a:latin typeface="Neue Haas Grotesk Text Pro" panose="020B0504020202020204" pitchFamily="34" charset="77"/>
              </a:rPr>
              <a:t>pode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carecer</a:t>
            </a:r>
            <a:r>
              <a:rPr lang="en-US" sz="1600" dirty="0">
                <a:latin typeface="Neue Haas Grotesk Text Pro" panose="020B0504020202020204" pitchFamily="34" charset="77"/>
              </a:rPr>
              <a:t> de </a:t>
            </a:r>
            <a:r>
              <a:rPr lang="en-US" sz="1600" dirty="0" err="1">
                <a:latin typeface="Neue Haas Grotesk Text Pro" panose="020B0504020202020204" pitchFamily="34" charset="77"/>
              </a:rPr>
              <a:t>nutrientes</a:t>
            </a:r>
            <a:r>
              <a:rPr lang="en-US" sz="1600" dirty="0">
                <a:latin typeface="Neue Haas Grotesk Text Pro" panose="020B0504020202020204" pitchFamily="34" charset="77"/>
              </a:rPr>
              <a:t>.</a:t>
            </a:r>
          </a:p>
          <a:p>
            <a:pPr marL="0" indent="0">
              <a:spcAft>
                <a:spcPts val="600"/>
              </a:spcAft>
              <a:buNone/>
            </a:pPr>
            <a:endParaRPr lang="en-US" sz="1600" dirty="0">
              <a:latin typeface="Neue Haas Grotesk Text Pro" panose="020B0504020202020204" pitchFamily="34" charset="77"/>
            </a:endParaRPr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5E127019-959E-4FD8-7962-19702A30B52F}"/>
              </a:ext>
            </a:extLst>
          </p:cNvPr>
          <p:cNvSpPr txBox="1"/>
          <p:nvPr/>
        </p:nvSpPr>
        <p:spPr>
          <a:xfrm>
            <a:off x="407987" y="399809"/>
            <a:ext cx="5870463" cy="1957025"/>
          </a:xfrm>
          <a:prstGeom prst="rect">
            <a:avLst/>
          </a:prstGeom>
        </p:spPr>
        <p:txBody>
          <a:bodyPr vert="horz" wrap="square" lIns="0" tIns="11521" rIns="0" bIns="0" rtlCol="0">
            <a:noAutofit/>
          </a:bodyPr>
          <a:lstStyle/>
          <a:p>
            <a:pPr defTabSz="829587">
              <a:lnSpc>
                <a:spcPct val="83000"/>
              </a:lnSpc>
              <a:tabLst>
                <a:tab pos="1156236" algn="l"/>
              </a:tabLst>
              <a:defRPr/>
            </a:pPr>
            <a:r>
              <a:rPr lang="en-US" sz="5400" dirty="0">
                <a:solidFill>
                  <a:schemeClr val="accent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OS PRINCIPAIS</a:t>
            </a:r>
          </a:p>
          <a:p>
            <a:pPr defTabSz="829587">
              <a:lnSpc>
                <a:spcPct val="83000"/>
              </a:lnSpc>
              <a:tabLst>
                <a:tab pos="1156236" algn="l"/>
              </a:tabLst>
              <a:defRPr/>
            </a:pPr>
            <a:r>
              <a:rPr lang="en-US" sz="5400" dirty="0">
                <a:solidFill>
                  <a:schemeClr val="accent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GRUPOS DE SOLOS</a:t>
            </a:r>
          </a:p>
          <a:p>
            <a:pPr defTabSz="829587">
              <a:lnSpc>
                <a:spcPct val="83000"/>
              </a:lnSpc>
              <a:tabLst>
                <a:tab pos="1156236" algn="l"/>
              </a:tabLst>
              <a:defRPr/>
            </a:pPr>
            <a:r>
              <a:rPr lang="en-US" sz="2400" dirty="0">
                <a:solidFill>
                  <a:schemeClr val="accent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NAS REGIÕES VINÍCOLAS </a:t>
            </a:r>
          </a:p>
          <a:p>
            <a:pPr defTabSz="829587">
              <a:lnSpc>
                <a:spcPct val="83000"/>
              </a:lnSpc>
              <a:tabLst>
                <a:tab pos="1156236" algn="l"/>
              </a:tabLst>
              <a:defRPr/>
            </a:pPr>
            <a:r>
              <a:rPr lang="en-US" sz="2400" dirty="0">
                <a:solidFill>
                  <a:schemeClr val="accent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DA AUSTRÁLIA</a:t>
            </a:r>
          </a:p>
          <a:p>
            <a:pPr defTabSz="829587">
              <a:lnSpc>
                <a:spcPct val="83000"/>
              </a:lnSpc>
              <a:tabLst>
                <a:tab pos="1156236" algn="l"/>
              </a:tabLst>
              <a:defRPr/>
            </a:pPr>
            <a:endParaRPr lang="en-US" sz="2400" dirty="0">
              <a:solidFill>
                <a:schemeClr val="accent1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2" name="object 4">
            <a:extLst>
              <a:ext uri="{FF2B5EF4-FFF2-40B4-BE49-F238E27FC236}">
                <a16:creationId xmlns:a16="http://schemas.microsoft.com/office/drawing/2014/main" id="{0EFD9478-B5B7-A173-2470-E7941047AAC0}"/>
              </a:ext>
            </a:extLst>
          </p:cNvPr>
          <p:cNvSpPr txBox="1"/>
          <p:nvPr/>
        </p:nvSpPr>
        <p:spPr>
          <a:xfrm>
            <a:off x="9424608" y="4383702"/>
            <a:ext cx="3028956" cy="770336"/>
          </a:xfrm>
          <a:prstGeom prst="rect">
            <a:avLst/>
          </a:prstGeom>
        </p:spPr>
        <p:txBody>
          <a:bodyPr vert="horz" wrap="square" lIns="0" tIns="11521" rIns="0" bIns="0" rtlCol="0">
            <a:noAutofit/>
          </a:bodyPr>
          <a:lstStyle/>
          <a:p>
            <a:pPr defTabSz="829587">
              <a:lnSpc>
                <a:spcPct val="83000"/>
              </a:lnSpc>
              <a:tabLst>
                <a:tab pos="1156236" algn="l"/>
              </a:tabLst>
              <a:defRPr/>
            </a:pPr>
            <a:r>
              <a:rPr lang="en-US" sz="5400" dirty="0">
                <a:solidFill>
                  <a:schemeClr val="accent4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AREIA</a:t>
            </a:r>
            <a:endParaRPr lang="en-AU" sz="5400" dirty="0">
              <a:solidFill>
                <a:schemeClr val="accent4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pic>
        <p:nvPicPr>
          <p:cNvPr id="12" name="Picture 11" descr="A close-up of a rock&#10;&#10;Description automatically generated">
            <a:extLst>
              <a:ext uri="{FF2B5EF4-FFF2-40B4-BE49-F238E27FC236}">
                <a16:creationId xmlns:a16="http://schemas.microsoft.com/office/drawing/2014/main" id="{D01A143B-8615-DF74-778E-D8B15A56AA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990" y="3332878"/>
            <a:ext cx="5630244" cy="3753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977512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row of small containers with different colored powders&#10;&#10;Description automatically generated">
            <a:extLst>
              <a:ext uri="{FF2B5EF4-FFF2-40B4-BE49-F238E27FC236}">
                <a16:creationId xmlns:a16="http://schemas.microsoft.com/office/drawing/2014/main" id="{6403CCE4-D10E-C139-759C-05849F24F6F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036" t="33333" r="32022" b="29132"/>
          <a:stretch>
            <a:fillRect/>
          </a:stretch>
        </p:blipFill>
        <p:spPr>
          <a:xfrm>
            <a:off x="407986" y="-21378"/>
            <a:ext cx="4108781" cy="4685754"/>
          </a:xfrm>
          <a:prstGeom prst="rect">
            <a:avLst/>
          </a:prstGeom>
        </p:spPr>
      </p:pic>
      <p:pic>
        <p:nvPicPr>
          <p:cNvPr id="11" name="Picture 10" descr="A close-up of a vineyard&#10;&#10;Description automatically generated">
            <a:extLst>
              <a:ext uri="{FF2B5EF4-FFF2-40B4-BE49-F238E27FC236}">
                <a16:creationId xmlns:a16="http://schemas.microsoft.com/office/drawing/2014/main" id="{C9C3B9B4-90A9-7572-208A-1120FE0FDD0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5349" y="2053892"/>
            <a:ext cx="6524625" cy="4349750"/>
          </a:xfrm>
          <a:prstGeom prst="rect">
            <a:avLst/>
          </a:prstGeom>
        </p:spPr>
      </p:pic>
      <p:sp>
        <p:nvSpPr>
          <p:cNvPr id="5" name="object 4">
            <a:extLst>
              <a:ext uri="{FF2B5EF4-FFF2-40B4-BE49-F238E27FC236}">
                <a16:creationId xmlns:a16="http://schemas.microsoft.com/office/drawing/2014/main" id="{E28D3BE0-22DC-47F7-8C05-1D8289B9D1DA}"/>
              </a:ext>
            </a:extLst>
          </p:cNvPr>
          <p:cNvSpPr txBox="1"/>
          <p:nvPr/>
        </p:nvSpPr>
        <p:spPr>
          <a:xfrm>
            <a:off x="6096000" y="454358"/>
            <a:ext cx="4865943" cy="356343"/>
          </a:xfrm>
          <a:prstGeom prst="rect">
            <a:avLst/>
          </a:prstGeom>
        </p:spPr>
        <p:txBody>
          <a:bodyPr vert="horz" wrap="square" lIns="0" tIns="11521" rIns="0" bIns="0" rtlCol="0">
            <a:spAutoFit/>
          </a:bodyPr>
          <a:lstStyle/>
          <a:p>
            <a:pPr defTabSz="829587">
              <a:lnSpc>
                <a:spcPct val="80000"/>
              </a:lnSpc>
              <a:tabLst>
                <a:tab pos="1156236" algn="l"/>
              </a:tabLst>
              <a:defRPr/>
            </a:pPr>
            <a:r>
              <a:rPr lang="en-AU" sz="2800">
                <a:solidFill>
                  <a:schemeClr val="bg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TODAY’S CLASSICS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200BBB0-4B55-451C-A8D4-2FBDCCA69E86}"/>
              </a:ext>
            </a:extLst>
          </p:cNvPr>
          <p:cNvSpPr txBox="1"/>
          <p:nvPr/>
        </p:nvSpPr>
        <p:spPr>
          <a:xfrm>
            <a:off x="3044953" y="4954578"/>
            <a:ext cx="3110830" cy="1776422"/>
          </a:xfrm>
          <a:prstGeom prst="rect">
            <a:avLst/>
          </a:prstGeom>
        </p:spPr>
        <p:txBody>
          <a:bodyPr anchor="t" anchorCtr="0"/>
          <a:lstStyle>
            <a:lvl1pPr marL="18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None/>
            </a:pPr>
            <a:r>
              <a:rPr lang="en-US" sz="1600" dirty="0">
                <a:latin typeface="Neue Haas Grotesk Text Pro" panose="020B0504020202020204" pitchFamily="34" charset="77"/>
              </a:rPr>
              <a:t>Solos </a:t>
            </a:r>
            <a:r>
              <a:rPr lang="en-US" sz="1600" dirty="0" err="1">
                <a:latin typeface="Neue Haas Grotesk Text Pro" panose="020B0504020202020204" pitchFamily="34" charset="77"/>
              </a:rPr>
              <a:t>lisos</a:t>
            </a:r>
            <a:r>
              <a:rPr lang="en-US" sz="1600" dirty="0">
                <a:latin typeface="Neue Haas Grotesk Text Pro" panose="020B0504020202020204" pitchFamily="34" charset="77"/>
              </a:rPr>
              <a:t> e de </a:t>
            </a:r>
            <a:r>
              <a:rPr lang="en-US" sz="1600" dirty="0" err="1">
                <a:latin typeface="Neue Haas Grotesk Text Pro" panose="020B0504020202020204" pitchFamily="34" charset="77"/>
              </a:rPr>
              <a:t>granulação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fina</a:t>
            </a:r>
            <a:r>
              <a:rPr lang="en-US" sz="1600" dirty="0">
                <a:latin typeface="Neue Haas Grotesk Text Pro" panose="020B0504020202020204" pitchFamily="34" charset="77"/>
              </a:rPr>
              <a:t> que </a:t>
            </a:r>
            <a:r>
              <a:rPr lang="en-US" sz="1600" dirty="0" err="1">
                <a:latin typeface="Neue Haas Grotesk Text Pro" panose="020B0504020202020204" pitchFamily="34" charset="77"/>
              </a:rPr>
              <a:t>promovem</a:t>
            </a:r>
            <a:r>
              <a:rPr lang="en-US" sz="1600" dirty="0">
                <a:latin typeface="Neue Haas Grotesk Text Pro" panose="020B0504020202020204" pitchFamily="34" charset="77"/>
              </a:rPr>
              <a:t> a </a:t>
            </a:r>
            <a:r>
              <a:rPr lang="en-US" sz="1600" dirty="0" err="1">
                <a:latin typeface="Neue Haas Grotesk Text Pro" panose="020B0504020202020204" pitchFamily="34" charset="77"/>
              </a:rPr>
              <a:t>retenção</a:t>
            </a:r>
            <a:r>
              <a:rPr lang="en-US" sz="1600" dirty="0">
                <a:latin typeface="Neue Haas Grotesk Text Pro" panose="020B0504020202020204" pitchFamily="34" charset="77"/>
              </a:rPr>
              <a:t> de </a:t>
            </a:r>
            <a:r>
              <a:rPr lang="en-US" sz="1600" dirty="0" err="1">
                <a:latin typeface="Neue Haas Grotesk Text Pro" panose="020B0504020202020204" pitchFamily="34" charset="77"/>
              </a:rPr>
              <a:t>água</a:t>
            </a:r>
            <a:r>
              <a:rPr lang="en-US" sz="1600" dirty="0">
                <a:latin typeface="Neue Haas Grotesk Text Pro" panose="020B0504020202020204" pitchFamily="34" charset="77"/>
              </a:rPr>
              <a:t> e </a:t>
            </a:r>
            <a:r>
              <a:rPr lang="en-US" sz="1600" dirty="0" err="1">
                <a:latin typeface="Neue Haas Grotesk Text Pro" panose="020B0504020202020204" pitchFamily="34" charset="77"/>
              </a:rPr>
              <a:t>podem</a:t>
            </a:r>
            <a:r>
              <a:rPr lang="en-US" sz="1600" dirty="0">
                <a:latin typeface="Neue Haas Grotesk Text Pro" panose="020B0504020202020204" pitchFamily="34" charset="77"/>
              </a:rPr>
              <a:t> ser </a:t>
            </a:r>
            <a:r>
              <a:rPr lang="en-US" sz="1600" dirty="0" err="1">
                <a:latin typeface="Neue Haas Grotesk Text Pro" panose="020B0504020202020204" pitchFamily="34" charset="77"/>
              </a:rPr>
              <a:t>mais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ricos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em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nutrientes</a:t>
            </a:r>
            <a:r>
              <a:rPr lang="en-US" sz="1600" dirty="0">
                <a:latin typeface="Neue Haas Grotesk Text Pro" panose="020B0504020202020204" pitchFamily="34" charset="77"/>
              </a:rPr>
              <a:t> do que </a:t>
            </a:r>
            <a:r>
              <a:rPr lang="en-US" sz="1600" dirty="0" err="1">
                <a:latin typeface="Neue Haas Grotesk Text Pro" panose="020B0504020202020204" pitchFamily="34" charset="77"/>
              </a:rPr>
              <a:t>os</a:t>
            </a:r>
            <a:r>
              <a:rPr lang="en-US" sz="1600" dirty="0">
                <a:latin typeface="Neue Haas Grotesk Text Pro" panose="020B0504020202020204" pitchFamily="34" charset="77"/>
              </a:rPr>
              <a:t> solos </a:t>
            </a:r>
            <a:r>
              <a:rPr lang="en-US" sz="1600" dirty="0" err="1">
                <a:latin typeface="Neue Haas Grotesk Text Pro" panose="020B0504020202020204" pitchFamily="34" charset="77"/>
              </a:rPr>
              <a:t>arenosos</a:t>
            </a:r>
            <a:r>
              <a:rPr lang="en-US" sz="1600" dirty="0">
                <a:latin typeface="Neue Haas Grotesk Text Pro" panose="020B0504020202020204" pitchFamily="34" charset="77"/>
              </a:rPr>
              <a:t>.</a:t>
            </a:r>
          </a:p>
          <a:p>
            <a:pPr marL="0" indent="0">
              <a:spcAft>
                <a:spcPts val="600"/>
              </a:spcAft>
              <a:buNone/>
            </a:pPr>
            <a:endParaRPr lang="en-US" sz="1600" dirty="0">
              <a:latin typeface="Neue Haas Grotesk Text Pro" panose="020B0504020202020204" pitchFamily="34" charset="77"/>
            </a:endParaRPr>
          </a:p>
        </p:txBody>
      </p:sp>
      <p:sp>
        <p:nvSpPr>
          <p:cNvPr id="3" name="object 4">
            <a:extLst>
              <a:ext uri="{FF2B5EF4-FFF2-40B4-BE49-F238E27FC236}">
                <a16:creationId xmlns:a16="http://schemas.microsoft.com/office/drawing/2014/main" id="{1BE16FED-717B-55A7-D1A9-BBEF504C7E07}"/>
              </a:ext>
            </a:extLst>
          </p:cNvPr>
          <p:cNvSpPr txBox="1"/>
          <p:nvPr/>
        </p:nvSpPr>
        <p:spPr>
          <a:xfrm>
            <a:off x="708473" y="5038521"/>
            <a:ext cx="3028956" cy="770336"/>
          </a:xfrm>
          <a:prstGeom prst="rect">
            <a:avLst/>
          </a:prstGeom>
        </p:spPr>
        <p:txBody>
          <a:bodyPr vert="horz" wrap="square" lIns="0" tIns="11521" rIns="0" bIns="0" rtlCol="0">
            <a:noAutofit/>
          </a:bodyPr>
          <a:lstStyle/>
          <a:p>
            <a:pPr defTabSz="829587">
              <a:lnSpc>
                <a:spcPct val="83000"/>
              </a:lnSpc>
              <a:tabLst>
                <a:tab pos="1156236" algn="l"/>
              </a:tabLst>
              <a:defRPr/>
            </a:pPr>
            <a:r>
              <a:rPr lang="en-US" sz="5400" dirty="0">
                <a:solidFill>
                  <a:schemeClr val="accent4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SILTE</a:t>
            </a:r>
            <a:endParaRPr lang="en-AU" sz="5400" dirty="0">
              <a:solidFill>
                <a:schemeClr val="accent4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B14A2F0-C0E8-8C07-5165-79925085C5A1}"/>
              </a:ext>
            </a:extLst>
          </p:cNvPr>
          <p:cNvSpPr txBox="1"/>
          <p:nvPr/>
        </p:nvSpPr>
        <p:spPr>
          <a:xfrm>
            <a:off x="8445205" y="368300"/>
            <a:ext cx="3746795" cy="1123522"/>
          </a:xfrm>
          <a:prstGeom prst="rect">
            <a:avLst/>
          </a:prstGeom>
        </p:spPr>
        <p:txBody>
          <a:bodyPr anchor="t" anchorCtr="0"/>
          <a:lstStyle>
            <a:lvl1pPr marL="18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None/>
            </a:pPr>
            <a:r>
              <a:rPr lang="en-US" sz="1600" dirty="0" err="1">
                <a:latin typeface="Neue Haas Grotesk Text Pro" panose="020B0504020202020204" pitchFamily="34" charset="77"/>
              </a:rPr>
              <a:t>Quase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uma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mistura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igual</a:t>
            </a:r>
            <a:r>
              <a:rPr lang="en-US" sz="1600" dirty="0">
                <a:latin typeface="Neue Haas Grotesk Text Pro" panose="020B0504020202020204" pitchFamily="34" charset="77"/>
              </a:rPr>
              <a:t> de </a:t>
            </a:r>
            <a:r>
              <a:rPr lang="en-US" sz="1600" dirty="0" err="1">
                <a:latin typeface="Neue Haas Grotesk Text Pro" panose="020B0504020202020204" pitchFamily="34" charset="77"/>
              </a:rPr>
              <a:t>lodo</a:t>
            </a:r>
            <a:r>
              <a:rPr lang="en-US" sz="1600" dirty="0">
                <a:latin typeface="Neue Haas Grotesk Text Pro" panose="020B0504020202020204" pitchFamily="34" charset="77"/>
              </a:rPr>
              <a:t>, </a:t>
            </a:r>
            <a:r>
              <a:rPr lang="en-US" sz="1600" dirty="0" err="1">
                <a:latin typeface="Neue Haas Grotesk Text Pro" panose="020B0504020202020204" pitchFamily="34" charset="77"/>
              </a:rPr>
              <a:t>argila</a:t>
            </a:r>
            <a:r>
              <a:rPr lang="en-US" sz="1600" dirty="0">
                <a:latin typeface="Neue Haas Grotesk Text Pro" panose="020B0504020202020204" pitchFamily="34" charset="77"/>
              </a:rPr>
              <a:t> e </a:t>
            </a:r>
            <a:r>
              <a:rPr lang="en-US" sz="1600" dirty="0" err="1">
                <a:latin typeface="Neue Haas Grotesk Text Pro" panose="020B0504020202020204" pitchFamily="34" charset="77"/>
              </a:rPr>
              <a:t>areia</a:t>
            </a:r>
            <a:r>
              <a:rPr lang="en-US" sz="1600" dirty="0">
                <a:latin typeface="Neue Haas Grotesk Text Pro" panose="020B0504020202020204" pitchFamily="34" charset="77"/>
              </a:rPr>
              <a:t>, </a:t>
            </a:r>
            <a:r>
              <a:rPr lang="en-US" sz="1600" dirty="0" err="1">
                <a:latin typeface="Neue Haas Grotesk Text Pro" panose="020B0504020202020204" pitchFamily="34" charset="77"/>
              </a:rPr>
              <a:t>bem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como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matéria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orgânica</a:t>
            </a:r>
            <a:r>
              <a:rPr lang="en-US" sz="1600" dirty="0">
                <a:latin typeface="Neue Haas Grotesk Text Pro" panose="020B0504020202020204" pitchFamily="34" charset="77"/>
              </a:rPr>
              <a:t>. Solos </a:t>
            </a:r>
            <a:r>
              <a:rPr lang="en-US" sz="1600" dirty="0" err="1">
                <a:latin typeface="Neue Haas Grotesk Text Pro" panose="020B0504020202020204" pitchFamily="34" charset="77"/>
              </a:rPr>
              <a:t>férteis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bem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drenados</a:t>
            </a:r>
            <a:r>
              <a:rPr lang="en-US" sz="1600" dirty="0">
                <a:latin typeface="Neue Haas Grotesk Text Pro" panose="020B0504020202020204" pitchFamily="34" charset="77"/>
              </a:rPr>
              <a:t> que </a:t>
            </a:r>
            <a:r>
              <a:rPr lang="en-US" sz="1600" dirty="0" err="1">
                <a:latin typeface="Neue Haas Grotesk Text Pro" panose="020B0504020202020204" pitchFamily="34" charset="77"/>
              </a:rPr>
              <a:t>promovem</a:t>
            </a:r>
            <a:r>
              <a:rPr lang="en-US" sz="1600" dirty="0">
                <a:latin typeface="Neue Haas Grotesk Text Pro" panose="020B0504020202020204" pitchFamily="34" charset="77"/>
              </a:rPr>
              <a:t> o </a:t>
            </a:r>
            <a:r>
              <a:rPr lang="en-US" sz="1600" dirty="0" err="1">
                <a:latin typeface="Neue Haas Grotesk Text Pro" panose="020B0504020202020204" pitchFamily="34" charset="77"/>
              </a:rPr>
              <a:t>crescimento</a:t>
            </a:r>
            <a:r>
              <a:rPr lang="en-US" sz="1600" dirty="0">
                <a:latin typeface="Neue Haas Grotesk Text Pro" panose="020B0504020202020204" pitchFamily="34" charset="77"/>
              </a:rPr>
              <a:t> vigoroso da </a:t>
            </a:r>
            <a:r>
              <a:rPr lang="en-US" sz="1600" dirty="0" err="1">
                <a:latin typeface="Neue Haas Grotesk Text Pro" panose="020B0504020202020204" pitchFamily="34" charset="77"/>
              </a:rPr>
              <a:t>vinha</a:t>
            </a:r>
            <a:r>
              <a:rPr lang="en-US" sz="1600" dirty="0">
                <a:latin typeface="Neue Haas Grotesk Text Pro" panose="020B0504020202020204" pitchFamily="34" charset="77"/>
              </a:rPr>
              <a:t>, </a:t>
            </a:r>
            <a:r>
              <a:rPr lang="en-US" sz="1600" dirty="0" err="1">
                <a:latin typeface="Neue Haas Grotesk Text Pro" panose="020B0504020202020204" pitchFamily="34" charset="77"/>
              </a:rPr>
              <a:t>tornando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importante</a:t>
            </a:r>
            <a:r>
              <a:rPr lang="en-US" sz="1600" dirty="0">
                <a:latin typeface="Neue Haas Grotesk Text Pro" panose="020B0504020202020204" pitchFamily="34" charset="77"/>
              </a:rPr>
              <a:t> a </a:t>
            </a:r>
            <a:r>
              <a:rPr lang="en-US" sz="1600" dirty="0" err="1">
                <a:latin typeface="Neue Haas Grotesk Text Pro" panose="020B0504020202020204" pitchFamily="34" charset="77"/>
              </a:rPr>
              <a:t>poda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rigorosa</a:t>
            </a:r>
            <a:r>
              <a:rPr lang="en-US" sz="1600" dirty="0">
                <a:latin typeface="Neue Haas Grotesk Text Pro" panose="020B0504020202020204" pitchFamily="34" charset="77"/>
              </a:rPr>
              <a:t>.</a:t>
            </a:r>
          </a:p>
          <a:p>
            <a:pPr marL="0" indent="0">
              <a:spcAft>
                <a:spcPts val="600"/>
              </a:spcAft>
              <a:buNone/>
            </a:pPr>
            <a:endParaRPr lang="en-US" sz="1600" dirty="0">
              <a:latin typeface="Neue Haas Grotesk Text Pro" panose="020B0504020202020204" pitchFamily="34" charset="77"/>
            </a:endParaRPr>
          </a:p>
        </p:txBody>
      </p:sp>
      <p:sp>
        <p:nvSpPr>
          <p:cNvPr id="2" name="object 4">
            <a:extLst>
              <a:ext uri="{FF2B5EF4-FFF2-40B4-BE49-F238E27FC236}">
                <a16:creationId xmlns:a16="http://schemas.microsoft.com/office/drawing/2014/main" id="{0EFD9478-B5B7-A173-2470-E7941047AAC0}"/>
              </a:ext>
            </a:extLst>
          </p:cNvPr>
          <p:cNvSpPr txBox="1"/>
          <p:nvPr/>
        </p:nvSpPr>
        <p:spPr>
          <a:xfrm>
            <a:off x="5351896" y="629687"/>
            <a:ext cx="3028956" cy="770336"/>
          </a:xfrm>
          <a:prstGeom prst="rect">
            <a:avLst/>
          </a:prstGeom>
        </p:spPr>
        <p:txBody>
          <a:bodyPr vert="horz" wrap="square" lIns="0" tIns="11521" rIns="0" bIns="0" rtlCol="0">
            <a:noAutofit/>
          </a:bodyPr>
          <a:lstStyle/>
          <a:p>
            <a:pPr defTabSz="829587">
              <a:lnSpc>
                <a:spcPct val="83000"/>
              </a:lnSpc>
              <a:tabLst>
                <a:tab pos="1156236" algn="l"/>
              </a:tabLst>
              <a:defRPr/>
            </a:pPr>
            <a:r>
              <a:rPr lang="en-US" sz="5400" dirty="0">
                <a:solidFill>
                  <a:schemeClr val="accent4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SOLO </a:t>
            </a:r>
          </a:p>
          <a:p>
            <a:pPr defTabSz="829587">
              <a:lnSpc>
                <a:spcPct val="83000"/>
              </a:lnSpc>
              <a:tabLst>
                <a:tab pos="1156236" algn="l"/>
              </a:tabLst>
              <a:defRPr/>
            </a:pPr>
            <a:r>
              <a:rPr lang="en-US" sz="5400" dirty="0">
                <a:solidFill>
                  <a:schemeClr val="accent4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FRANCO</a:t>
            </a:r>
            <a:endParaRPr lang="en-AU" sz="5400" dirty="0">
              <a:solidFill>
                <a:schemeClr val="accent4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377799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714C56-047B-36F5-B380-2647C7FC6C5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9401" y="-593336"/>
            <a:ext cx="8441928" cy="7657613"/>
          </a:xfrm>
          <a:prstGeom prst="rect">
            <a:avLst/>
          </a:prstGeom>
        </p:spPr>
      </p:pic>
      <p:sp>
        <p:nvSpPr>
          <p:cNvPr id="2" name="object 4">
            <a:extLst>
              <a:ext uri="{FF2B5EF4-FFF2-40B4-BE49-F238E27FC236}">
                <a16:creationId xmlns:a16="http://schemas.microsoft.com/office/drawing/2014/main" id="{3655ADAA-EDEF-566E-4E17-248B177B3143}"/>
              </a:ext>
            </a:extLst>
          </p:cNvPr>
          <p:cNvSpPr txBox="1"/>
          <p:nvPr/>
        </p:nvSpPr>
        <p:spPr>
          <a:xfrm>
            <a:off x="407988" y="402173"/>
            <a:ext cx="5526684" cy="2639031"/>
          </a:xfrm>
          <a:prstGeom prst="rect">
            <a:avLst/>
          </a:prstGeom>
        </p:spPr>
        <p:txBody>
          <a:bodyPr vert="horz" wrap="square" lIns="0" tIns="11521" rIns="0" bIns="0" rtlCol="0">
            <a:noAutofit/>
          </a:bodyPr>
          <a:lstStyle/>
          <a:p>
            <a:pPr defTabSz="829587">
              <a:lnSpc>
                <a:spcPct val="83000"/>
              </a:lnSpc>
              <a:tabLst>
                <a:tab pos="1156236" algn="l"/>
              </a:tabLst>
              <a:defRPr/>
            </a:pPr>
            <a:r>
              <a:rPr lang="en-US" sz="5400" dirty="0">
                <a:solidFill>
                  <a:schemeClr val="accent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REGIÕES DE</a:t>
            </a:r>
          </a:p>
          <a:p>
            <a:pPr defTabSz="829587">
              <a:lnSpc>
                <a:spcPct val="83000"/>
              </a:lnSpc>
              <a:tabLst>
                <a:tab pos="1156236" algn="l"/>
              </a:tabLst>
              <a:defRPr/>
            </a:pPr>
            <a:r>
              <a:rPr lang="en-US" sz="5400" dirty="0">
                <a:solidFill>
                  <a:schemeClr val="accent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DESTAQUE</a:t>
            </a:r>
          </a:p>
          <a:p>
            <a:pPr defTabSz="829587">
              <a:lnSpc>
                <a:spcPct val="83000"/>
              </a:lnSpc>
              <a:tabLst>
                <a:tab pos="1156236" algn="l"/>
              </a:tabLst>
              <a:defRPr/>
            </a:pPr>
            <a:endParaRPr lang="en-US" sz="5400" dirty="0">
              <a:solidFill>
                <a:schemeClr val="accent1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4" name="object 11">
            <a:extLst>
              <a:ext uri="{FF2B5EF4-FFF2-40B4-BE49-F238E27FC236}">
                <a16:creationId xmlns:a16="http://schemas.microsoft.com/office/drawing/2014/main" id="{87E1C029-5A54-1DFD-1415-7B374B9C5CFB}"/>
              </a:ext>
            </a:extLst>
          </p:cNvPr>
          <p:cNvSpPr txBox="1"/>
          <p:nvPr/>
        </p:nvSpPr>
        <p:spPr>
          <a:xfrm>
            <a:off x="3674425" y="2788330"/>
            <a:ext cx="1452069" cy="16350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sz="950" b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WESTERN AUSTRALIA</a:t>
            </a:r>
          </a:p>
        </p:txBody>
      </p:sp>
      <p:sp>
        <p:nvSpPr>
          <p:cNvPr id="5" name="object 15">
            <a:extLst>
              <a:ext uri="{FF2B5EF4-FFF2-40B4-BE49-F238E27FC236}">
                <a16:creationId xmlns:a16="http://schemas.microsoft.com/office/drawing/2014/main" id="{23EE2FEA-9F01-180A-314E-9CF7858D9681}"/>
              </a:ext>
            </a:extLst>
          </p:cNvPr>
          <p:cNvSpPr txBox="1"/>
          <p:nvPr/>
        </p:nvSpPr>
        <p:spPr>
          <a:xfrm>
            <a:off x="5863900" y="1721689"/>
            <a:ext cx="836896" cy="30970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AU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NORTHERN TERRITORY</a:t>
            </a:r>
          </a:p>
        </p:txBody>
      </p:sp>
      <p:sp>
        <p:nvSpPr>
          <p:cNvPr id="6" name="object 17">
            <a:extLst>
              <a:ext uri="{FF2B5EF4-FFF2-40B4-BE49-F238E27FC236}">
                <a16:creationId xmlns:a16="http://schemas.microsoft.com/office/drawing/2014/main" id="{4D743CE5-9C02-9C02-F1A1-4FF8D7E65F70}"/>
              </a:ext>
            </a:extLst>
          </p:cNvPr>
          <p:cNvSpPr txBox="1"/>
          <p:nvPr/>
        </p:nvSpPr>
        <p:spPr>
          <a:xfrm>
            <a:off x="5936923" y="3377818"/>
            <a:ext cx="1189364" cy="16350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AU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SOUTH </a:t>
            </a:r>
            <a:r>
              <a:rPr kumimoji="0" lang="en-US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A</a:t>
            </a:r>
            <a:r>
              <a:rPr kumimoji="0" lang="en-AU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USTRALIA</a:t>
            </a:r>
            <a:endParaRPr kumimoji="0" sz="95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7" name="object 19">
            <a:extLst>
              <a:ext uri="{FF2B5EF4-FFF2-40B4-BE49-F238E27FC236}">
                <a16:creationId xmlns:a16="http://schemas.microsoft.com/office/drawing/2014/main" id="{F6406E90-C949-2AA4-83F6-8CC327C1015C}"/>
              </a:ext>
            </a:extLst>
          </p:cNvPr>
          <p:cNvSpPr txBox="1"/>
          <p:nvPr/>
        </p:nvSpPr>
        <p:spPr>
          <a:xfrm>
            <a:off x="7576356" y="2408495"/>
            <a:ext cx="979792" cy="16350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AU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QUEENSLAND</a:t>
            </a:r>
          </a:p>
        </p:txBody>
      </p:sp>
      <p:sp>
        <p:nvSpPr>
          <p:cNvPr id="9" name="object 93">
            <a:extLst>
              <a:ext uri="{FF2B5EF4-FFF2-40B4-BE49-F238E27FC236}">
                <a16:creationId xmlns:a16="http://schemas.microsoft.com/office/drawing/2014/main" id="{E1CC63B9-E3FB-CB15-057D-F361E40E1AF6}"/>
              </a:ext>
            </a:extLst>
          </p:cNvPr>
          <p:cNvSpPr txBox="1"/>
          <p:nvPr/>
        </p:nvSpPr>
        <p:spPr>
          <a:xfrm>
            <a:off x="7814766" y="4259084"/>
            <a:ext cx="1223092" cy="159018"/>
          </a:xfrm>
          <a:prstGeom prst="rect">
            <a:avLst/>
          </a:prstGeom>
        </p:spPr>
        <p:txBody>
          <a:bodyPr vert="horz" wrap="none" lIns="0" tIns="1270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NEW SOUTH WALE</a:t>
            </a:r>
            <a:r>
              <a:rPr kumimoji="0" lang="en-AU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S</a:t>
            </a:r>
            <a:endParaRPr kumimoji="0" sz="110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10" name="object 20">
            <a:extLst>
              <a:ext uri="{FF2B5EF4-FFF2-40B4-BE49-F238E27FC236}">
                <a16:creationId xmlns:a16="http://schemas.microsoft.com/office/drawing/2014/main" id="{0C10486C-1CC1-C33A-9F64-7DEE43C593F2}"/>
              </a:ext>
            </a:extLst>
          </p:cNvPr>
          <p:cNvSpPr txBox="1"/>
          <p:nvPr/>
        </p:nvSpPr>
        <p:spPr>
          <a:xfrm>
            <a:off x="7618082" y="5197425"/>
            <a:ext cx="699693" cy="16960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AU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VICTORIA</a:t>
            </a:r>
          </a:p>
        </p:txBody>
      </p:sp>
      <p:sp>
        <p:nvSpPr>
          <p:cNvPr id="21" name="object 20">
            <a:extLst>
              <a:ext uri="{FF2B5EF4-FFF2-40B4-BE49-F238E27FC236}">
                <a16:creationId xmlns:a16="http://schemas.microsoft.com/office/drawing/2014/main" id="{1B8957C1-4392-DB8D-CB54-5FD50DFE8307}"/>
              </a:ext>
            </a:extLst>
          </p:cNvPr>
          <p:cNvSpPr txBox="1"/>
          <p:nvPr/>
        </p:nvSpPr>
        <p:spPr>
          <a:xfrm>
            <a:off x="7601173" y="6193830"/>
            <a:ext cx="699693" cy="16960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AU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TASMANIA</a:t>
            </a: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CFB6C7DC-DF2E-F6A2-DFD8-7C2B8566A411}"/>
              </a:ext>
            </a:extLst>
          </p:cNvPr>
          <p:cNvSpPr txBox="1"/>
          <p:nvPr/>
        </p:nvSpPr>
        <p:spPr>
          <a:xfrm>
            <a:off x="1306332" y="4631451"/>
            <a:ext cx="1687001" cy="23275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AU" sz="140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MARGARET RIVER</a:t>
            </a:r>
            <a:endParaRPr kumimoji="0" sz="140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12" name="object 58">
            <a:extLst>
              <a:ext uri="{FF2B5EF4-FFF2-40B4-BE49-F238E27FC236}">
                <a16:creationId xmlns:a16="http://schemas.microsoft.com/office/drawing/2014/main" id="{9B7EC725-3E85-D052-AA7A-E203B7A304F3}"/>
              </a:ext>
            </a:extLst>
          </p:cNvPr>
          <p:cNvSpPr txBox="1"/>
          <p:nvPr/>
        </p:nvSpPr>
        <p:spPr>
          <a:xfrm>
            <a:off x="5070132" y="4631451"/>
            <a:ext cx="1401282" cy="232756"/>
          </a:xfrm>
          <a:prstGeom prst="rect">
            <a:avLst/>
          </a:prstGeom>
        </p:spPr>
        <p:txBody>
          <a:bodyPr vert="horz" wrap="none" lIns="0" tIns="17145" rIns="0" bIns="0" rtlCol="0" anchor="t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40000"/>
              </a:buClr>
              <a:buSzTx/>
              <a:buFontTx/>
              <a:buNone/>
              <a:defRPr/>
            </a:pPr>
            <a:r>
              <a:rPr kumimoji="0" lang="en-AU" sz="1400" b="1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McLAREN VALE</a:t>
            </a:r>
            <a:endParaRPr kumimoji="0" lang="en-US" sz="1400" b="1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13" name="object 58">
            <a:extLst>
              <a:ext uri="{FF2B5EF4-FFF2-40B4-BE49-F238E27FC236}">
                <a16:creationId xmlns:a16="http://schemas.microsoft.com/office/drawing/2014/main" id="{E49D2BB4-D084-9A12-2D1E-4E3BC1C7E1B5}"/>
              </a:ext>
            </a:extLst>
          </p:cNvPr>
          <p:cNvSpPr txBox="1"/>
          <p:nvPr/>
        </p:nvSpPr>
        <p:spPr>
          <a:xfrm>
            <a:off x="5830500" y="4363297"/>
            <a:ext cx="906402" cy="232756"/>
          </a:xfrm>
          <a:prstGeom prst="rect">
            <a:avLst/>
          </a:prstGeom>
        </p:spPr>
        <p:txBody>
          <a:bodyPr vert="horz" wrap="none" lIns="0" tIns="17145" rIns="0" bIns="0" rtlCol="0" anchor="t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40000"/>
              </a:buClr>
              <a:buSzTx/>
              <a:buFontTx/>
              <a:buNone/>
              <a:defRPr/>
            </a:pPr>
            <a:r>
              <a:rPr kumimoji="0" lang="en-AU" sz="1400" b="1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BAROSSA</a:t>
            </a:r>
            <a:endParaRPr kumimoji="0" lang="en-US" sz="1400" b="1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14" name="object 58">
            <a:extLst>
              <a:ext uri="{FF2B5EF4-FFF2-40B4-BE49-F238E27FC236}">
                <a16:creationId xmlns:a16="http://schemas.microsoft.com/office/drawing/2014/main" id="{5872EF6A-3C66-5298-96CD-86CD0DD737F8}"/>
              </a:ext>
            </a:extLst>
          </p:cNvPr>
          <p:cNvSpPr txBox="1"/>
          <p:nvPr/>
        </p:nvSpPr>
        <p:spPr>
          <a:xfrm>
            <a:off x="6462881" y="4000400"/>
            <a:ext cx="1609725" cy="232756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40000"/>
              </a:buClr>
              <a:buSzTx/>
              <a:buFontTx/>
              <a:buNone/>
              <a:defRPr/>
            </a:pPr>
            <a:r>
              <a:rPr kumimoji="0" lang="en-AU" sz="1400" b="1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CLARE VALLEY</a:t>
            </a:r>
            <a:endParaRPr kumimoji="0" lang="en-US" sz="1400" b="1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15" name="object 58">
            <a:extLst>
              <a:ext uri="{FF2B5EF4-FFF2-40B4-BE49-F238E27FC236}">
                <a16:creationId xmlns:a16="http://schemas.microsoft.com/office/drawing/2014/main" id="{01D2F0FC-B4AD-65EB-6E94-D55017AD6D30}"/>
              </a:ext>
            </a:extLst>
          </p:cNvPr>
          <p:cNvSpPr txBox="1"/>
          <p:nvPr/>
        </p:nvSpPr>
        <p:spPr>
          <a:xfrm>
            <a:off x="5378948" y="5020930"/>
            <a:ext cx="1507336" cy="232756"/>
          </a:xfrm>
          <a:prstGeom prst="rect">
            <a:avLst/>
          </a:prstGeom>
        </p:spPr>
        <p:txBody>
          <a:bodyPr vert="horz" wrap="none" lIns="0" tIns="17145" rIns="0" bIns="0" rtlCol="0" anchor="t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40000"/>
              </a:buClr>
              <a:buSzTx/>
              <a:buFontTx/>
              <a:buNone/>
              <a:defRPr/>
            </a:pPr>
            <a:r>
              <a:rPr kumimoji="0" lang="en-AU" sz="1400" b="1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ADELAIDE HILLS</a:t>
            </a:r>
            <a:endParaRPr kumimoji="0" lang="en-US" sz="1400" b="1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16" name="object 58">
            <a:extLst>
              <a:ext uri="{FF2B5EF4-FFF2-40B4-BE49-F238E27FC236}">
                <a16:creationId xmlns:a16="http://schemas.microsoft.com/office/drawing/2014/main" id="{89BFE948-80A3-F14A-8DDD-C0B86C004D80}"/>
              </a:ext>
            </a:extLst>
          </p:cNvPr>
          <p:cNvSpPr txBox="1"/>
          <p:nvPr/>
        </p:nvSpPr>
        <p:spPr>
          <a:xfrm>
            <a:off x="5646376" y="5300040"/>
            <a:ext cx="1365438" cy="232756"/>
          </a:xfrm>
          <a:prstGeom prst="rect">
            <a:avLst/>
          </a:prstGeom>
        </p:spPr>
        <p:txBody>
          <a:bodyPr vert="horz" wrap="none" lIns="0" tIns="17145" rIns="0" bIns="0" rtlCol="0" anchor="t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40000"/>
              </a:buClr>
              <a:buSzTx/>
              <a:buFontTx/>
              <a:buNone/>
              <a:defRPr/>
            </a:pPr>
            <a:r>
              <a:rPr kumimoji="0" lang="en-AU" sz="1400" b="1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COONAWARRA</a:t>
            </a:r>
            <a:endParaRPr kumimoji="0" lang="en-US" sz="1400" b="1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17" name="object 58">
            <a:extLst>
              <a:ext uri="{FF2B5EF4-FFF2-40B4-BE49-F238E27FC236}">
                <a16:creationId xmlns:a16="http://schemas.microsoft.com/office/drawing/2014/main" id="{DB45DC79-2311-B88D-0356-189871D92E22}"/>
              </a:ext>
            </a:extLst>
          </p:cNvPr>
          <p:cNvSpPr txBox="1"/>
          <p:nvPr/>
        </p:nvSpPr>
        <p:spPr>
          <a:xfrm>
            <a:off x="5322859" y="5639167"/>
            <a:ext cx="2366376" cy="232756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40000"/>
              </a:buClr>
              <a:buSzTx/>
              <a:buFontTx/>
              <a:buNone/>
              <a:defRPr/>
            </a:pPr>
            <a:r>
              <a:rPr kumimoji="0" lang="en-AU" sz="1400" b="1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MORNINGTON PENINSULA</a:t>
            </a:r>
            <a:endParaRPr kumimoji="0" lang="en-US" sz="1400" b="1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19" name="object 58">
            <a:extLst>
              <a:ext uri="{FF2B5EF4-FFF2-40B4-BE49-F238E27FC236}">
                <a16:creationId xmlns:a16="http://schemas.microsoft.com/office/drawing/2014/main" id="{6CE324FD-05EC-0216-23BA-5C31C6140DEB}"/>
              </a:ext>
            </a:extLst>
          </p:cNvPr>
          <p:cNvSpPr txBox="1"/>
          <p:nvPr/>
        </p:nvSpPr>
        <p:spPr>
          <a:xfrm>
            <a:off x="8800005" y="6017575"/>
            <a:ext cx="954364" cy="232756"/>
          </a:xfrm>
          <a:prstGeom prst="rect">
            <a:avLst/>
          </a:prstGeom>
        </p:spPr>
        <p:txBody>
          <a:bodyPr vert="horz" wrap="none" lIns="0" tIns="17145" rIns="0" bIns="0" rtlCol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40000"/>
              </a:buClr>
              <a:buSzTx/>
              <a:buFontTx/>
              <a:buNone/>
              <a:defRPr/>
            </a:pPr>
            <a:r>
              <a:rPr kumimoji="0" lang="en-AU" sz="1400" b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TASMANIE</a:t>
            </a:r>
            <a:endParaRPr kumimoji="0" lang="en-US" sz="14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20" name="object 58">
            <a:extLst>
              <a:ext uri="{FF2B5EF4-FFF2-40B4-BE49-F238E27FC236}">
                <a16:creationId xmlns:a16="http://schemas.microsoft.com/office/drawing/2014/main" id="{7063D563-1749-D6F8-EADF-FBBC1DD4FD17}"/>
              </a:ext>
            </a:extLst>
          </p:cNvPr>
          <p:cNvSpPr txBox="1"/>
          <p:nvPr/>
        </p:nvSpPr>
        <p:spPr>
          <a:xfrm>
            <a:off x="8624103" y="5598783"/>
            <a:ext cx="1379224" cy="232756"/>
          </a:xfrm>
          <a:prstGeom prst="rect">
            <a:avLst/>
          </a:prstGeom>
        </p:spPr>
        <p:txBody>
          <a:bodyPr vert="horz" wrap="none" lIns="0" tIns="17145" rIns="0" bIns="0" rtlCol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40000"/>
              </a:buClr>
              <a:buSzTx/>
              <a:buFontTx/>
              <a:buNone/>
              <a:defRPr/>
            </a:pPr>
            <a:r>
              <a:rPr kumimoji="0" lang="en-AU" sz="1400" b="1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YARRA VALLEY</a:t>
            </a:r>
            <a:endParaRPr kumimoji="0" lang="en-US" sz="1400" b="1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25" name="object 58">
            <a:extLst>
              <a:ext uri="{FF2B5EF4-FFF2-40B4-BE49-F238E27FC236}">
                <a16:creationId xmlns:a16="http://schemas.microsoft.com/office/drawing/2014/main" id="{43FDFADE-5C6A-4FA6-101E-6389B72DC5B2}"/>
              </a:ext>
            </a:extLst>
          </p:cNvPr>
          <p:cNvSpPr txBox="1"/>
          <p:nvPr/>
        </p:nvSpPr>
        <p:spPr>
          <a:xfrm>
            <a:off x="9069915" y="5268783"/>
            <a:ext cx="1266565" cy="232756"/>
          </a:xfrm>
          <a:prstGeom prst="rect">
            <a:avLst/>
          </a:prstGeom>
        </p:spPr>
        <p:txBody>
          <a:bodyPr vert="horz" wrap="none" lIns="0" tIns="17145" rIns="0" bIns="0" rtlCol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40000"/>
              </a:buClr>
              <a:buSzTx/>
              <a:buFontTx/>
              <a:buNone/>
              <a:defRPr/>
            </a:pPr>
            <a:r>
              <a:rPr kumimoji="0" lang="en-AU" sz="1400" b="1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RUTHERGLEN</a:t>
            </a:r>
            <a:endParaRPr kumimoji="0" lang="en-US" sz="1400" b="1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26" name="object 58">
            <a:extLst>
              <a:ext uri="{FF2B5EF4-FFF2-40B4-BE49-F238E27FC236}">
                <a16:creationId xmlns:a16="http://schemas.microsoft.com/office/drawing/2014/main" id="{93804484-7230-BEF1-2D60-09ACE7B57C21}"/>
              </a:ext>
            </a:extLst>
          </p:cNvPr>
          <p:cNvSpPr txBox="1"/>
          <p:nvPr/>
        </p:nvSpPr>
        <p:spPr>
          <a:xfrm>
            <a:off x="9211888" y="4864207"/>
            <a:ext cx="2235548" cy="232756"/>
          </a:xfrm>
          <a:prstGeom prst="rect">
            <a:avLst/>
          </a:prstGeom>
        </p:spPr>
        <p:txBody>
          <a:bodyPr vert="horz" wrap="none" lIns="0" tIns="17145" rIns="0" bIns="0" rtlCol="0" anchor="t" anchorCtr="0">
            <a:spAutoFit/>
          </a:bodyPr>
          <a:lstStyle/>
          <a:p>
            <a:pPr lvl="0" defTabSz="914400">
              <a:spcBef>
                <a:spcPct val="0"/>
              </a:spcBef>
              <a:spcAft>
                <a:spcPct val="0"/>
              </a:spcAft>
              <a:buClr>
                <a:srgbClr val="F40000"/>
              </a:buClr>
              <a:defRPr/>
            </a:pPr>
            <a:r>
              <a:rPr lang="en-AU" sz="1400" b="1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DISTRICT DE CANBERRA</a:t>
            </a:r>
            <a:endParaRPr kumimoji="0" lang="en-US" sz="14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27" name="object 58">
            <a:extLst>
              <a:ext uri="{FF2B5EF4-FFF2-40B4-BE49-F238E27FC236}">
                <a16:creationId xmlns:a16="http://schemas.microsoft.com/office/drawing/2014/main" id="{FF9F0C99-B490-9DF4-0145-DB5C0FA604BA}"/>
              </a:ext>
            </a:extLst>
          </p:cNvPr>
          <p:cNvSpPr txBox="1"/>
          <p:nvPr/>
        </p:nvSpPr>
        <p:spPr>
          <a:xfrm>
            <a:off x="9517860" y="4571806"/>
            <a:ext cx="799899" cy="232756"/>
          </a:xfrm>
          <a:prstGeom prst="rect">
            <a:avLst/>
          </a:prstGeom>
        </p:spPr>
        <p:txBody>
          <a:bodyPr vert="horz" wrap="none" lIns="0" tIns="17145" rIns="0" bIns="0" rtlCol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40000"/>
              </a:buClr>
              <a:buSzTx/>
              <a:buFontTx/>
              <a:buNone/>
              <a:defRPr/>
            </a:pPr>
            <a:r>
              <a:rPr kumimoji="0" lang="en-AU" sz="1400" b="1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ORANGE</a:t>
            </a:r>
            <a:endParaRPr kumimoji="0" lang="en-US" sz="1400" b="1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28" name="object 58">
            <a:extLst>
              <a:ext uri="{FF2B5EF4-FFF2-40B4-BE49-F238E27FC236}">
                <a16:creationId xmlns:a16="http://schemas.microsoft.com/office/drawing/2014/main" id="{29499B3A-CB52-61D6-4B4A-5F5B2BEF8423}"/>
              </a:ext>
            </a:extLst>
          </p:cNvPr>
          <p:cNvSpPr txBox="1"/>
          <p:nvPr/>
        </p:nvSpPr>
        <p:spPr>
          <a:xfrm>
            <a:off x="9708678" y="4222215"/>
            <a:ext cx="2008983" cy="232756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40000"/>
              </a:buClr>
              <a:buSzTx/>
              <a:buFontTx/>
              <a:buNone/>
              <a:defRPr/>
            </a:pPr>
            <a:r>
              <a:rPr kumimoji="0" lang="en-AU" sz="1400" b="1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HUNTER VALLEY</a:t>
            </a:r>
            <a:endParaRPr kumimoji="0" lang="en-US" sz="1400" b="1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F5F032EB-C722-E067-0C72-C9F0805FC7E4}"/>
              </a:ext>
            </a:extLst>
          </p:cNvPr>
          <p:cNvCxnSpPr/>
          <p:nvPr/>
        </p:nvCxnSpPr>
        <p:spPr>
          <a:xfrm>
            <a:off x="2993333" y="4788000"/>
            <a:ext cx="388036" cy="7620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9C3A74D5-8854-8B36-32F4-5DD33038D13E}"/>
              </a:ext>
            </a:extLst>
          </p:cNvPr>
          <p:cNvCxnSpPr/>
          <p:nvPr/>
        </p:nvCxnSpPr>
        <p:spPr>
          <a:xfrm flipH="1">
            <a:off x="7143945" y="4264398"/>
            <a:ext cx="0" cy="30740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014D51F4-3BAB-3A7B-9E50-6DF33522F6D8}"/>
              </a:ext>
            </a:extLst>
          </p:cNvPr>
          <p:cNvCxnSpPr/>
          <p:nvPr/>
        </p:nvCxnSpPr>
        <p:spPr>
          <a:xfrm>
            <a:off x="6810268" y="4561593"/>
            <a:ext cx="316941" cy="14294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16049879-A2B3-84E2-6FCB-95A9188F3E85}"/>
              </a:ext>
            </a:extLst>
          </p:cNvPr>
          <p:cNvCxnSpPr/>
          <p:nvPr/>
        </p:nvCxnSpPr>
        <p:spPr>
          <a:xfrm>
            <a:off x="6539302" y="4775336"/>
            <a:ext cx="549161" cy="9193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EFB30E8A-5090-08FB-2F4B-2D3331CB567C}"/>
              </a:ext>
            </a:extLst>
          </p:cNvPr>
          <p:cNvCxnSpPr/>
          <p:nvPr/>
        </p:nvCxnSpPr>
        <p:spPr>
          <a:xfrm flipV="1">
            <a:off x="6929992" y="4843943"/>
            <a:ext cx="213953" cy="23472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1B4E7631-3D2B-967A-8B8D-E7388B4AABE9}"/>
              </a:ext>
            </a:extLst>
          </p:cNvPr>
          <p:cNvCxnSpPr/>
          <p:nvPr/>
        </p:nvCxnSpPr>
        <p:spPr>
          <a:xfrm flipV="1">
            <a:off x="7079137" y="5332670"/>
            <a:ext cx="363436" cy="5249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0BBDD7D0-7E71-71E4-87BC-AEE993E42087}"/>
              </a:ext>
            </a:extLst>
          </p:cNvPr>
          <p:cNvCxnSpPr>
            <a:cxnSpLocks/>
          </p:cNvCxnSpPr>
          <p:nvPr/>
        </p:nvCxnSpPr>
        <p:spPr>
          <a:xfrm flipV="1">
            <a:off x="7755665" y="5573832"/>
            <a:ext cx="316941" cy="8814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C53D6D72-5DDB-3C39-2E7B-BD20FFF6FEFF}"/>
              </a:ext>
            </a:extLst>
          </p:cNvPr>
          <p:cNvCxnSpPr/>
          <p:nvPr/>
        </p:nvCxnSpPr>
        <p:spPr>
          <a:xfrm flipH="1">
            <a:off x="8358419" y="6145450"/>
            <a:ext cx="377377" cy="9676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24E7A471-148E-CA34-21A7-B1C2DF83AE9B}"/>
              </a:ext>
            </a:extLst>
          </p:cNvPr>
          <p:cNvCxnSpPr/>
          <p:nvPr/>
        </p:nvCxnSpPr>
        <p:spPr>
          <a:xfrm flipH="1" flipV="1">
            <a:off x="8150374" y="5448511"/>
            <a:ext cx="379212" cy="19511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C869A15A-4C06-E4C4-2D4A-9DB5EEF055C8}"/>
              </a:ext>
            </a:extLst>
          </p:cNvPr>
          <p:cNvCxnSpPr/>
          <p:nvPr/>
        </p:nvCxnSpPr>
        <p:spPr>
          <a:xfrm flipH="1" flipV="1">
            <a:off x="8351852" y="5154043"/>
            <a:ext cx="650740" cy="23111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B2E9C2FF-F08F-521C-9C81-46F317210E00}"/>
              </a:ext>
            </a:extLst>
          </p:cNvPr>
          <p:cNvCxnSpPr/>
          <p:nvPr/>
        </p:nvCxnSpPr>
        <p:spPr>
          <a:xfrm flipH="1" flipV="1">
            <a:off x="8762557" y="4929318"/>
            <a:ext cx="381443" cy="3868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5F43BD4-3139-4517-F7EB-D7FDAD6FA383}"/>
              </a:ext>
            </a:extLst>
          </p:cNvPr>
          <p:cNvCxnSpPr/>
          <p:nvPr/>
        </p:nvCxnSpPr>
        <p:spPr>
          <a:xfrm flipH="1">
            <a:off x="8793554" y="4681345"/>
            <a:ext cx="629415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43D57BB5-BB56-7B0B-89D8-D12C69B5069A}"/>
              </a:ext>
            </a:extLst>
          </p:cNvPr>
          <p:cNvCxnSpPr/>
          <p:nvPr/>
        </p:nvCxnSpPr>
        <p:spPr>
          <a:xfrm flipH="1">
            <a:off x="9080272" y="4338593"/>
            <a:ext cx="505430" cy="13352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3152672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2" descr="A vineyard with a river in the background&#10;&#10;Description automatically generated">
            <a:extLst>
              <a:ext uri="{FF2B5EF4-FFF2-40B4-BE49-F238E27FC236}">
                <a16:creationId xmlns:a16="http://schemas.microsoft.com/office/drawing/2014/main" id="{95821E44-6963-BDAB-61BD-3E607B6F22F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197" r="16197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18D07DB-AFA9-29E7-BE9D-8D76395B3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4313" y="542215"/>
            <a:ext cx="4209545" cy="1325562"/>
          </a:xfrm>
        </p:spPr>
        <p:txBody>
          <a:bodyPr/>
          <a:lstStyle/>
          <a:p>
            <a:r>
              <a:rPr lang="en-US" sz="5400" dirty="0">
                <a:solidFill>
                  <a:schemeClr val="accent2"/>
                </a:solidFill>
              </a:rPr>
              <a:t>ADELAIDE HILLS</a:t>
            </a:r>
          </a:p>
        </p:txBody>
      </p:sp>
      <p:sp>
        <p:nvSpPr>
          <p:cNvPr id="7" name="object 58">
            <a:extLst>
              <a:ext uri="{FF2B5EF4-FFF2-40B4-BE49-F238E27FC236}">
                <a16:creationId xmlns:a16="http://schemas.microsoft.com/office/drawing/2014/main" id="{EACAE24D-9E39-7B91-9E2F-4656FD6CCB44}"/>
              </a:ext>
            </a:extLst>
          </p:cNvPr>
          <p:cNvSpPr txBox="1"/>
          <p:nvPr/>
        </p:nvSpPr>
        <p:spPr>
          <a:xfrm>
            <a:off x="7071949" y="1654967"/>
            <a:ext cx="2581899" cy="263534"/>
          </a:xfrm>
          <a:prstGeom prst="rect">
            <a:avLst/>
          </a:prstGeom>
        </p:spPr>
        <p:txBody>
          <a:bodyPr vert="horz" wrap="none" lIns="0" tIns="17145" rIns="0" bIns="0" rtlCol="0">
            <a:noAutofit/>
          </a:bodyPr>
          <a:lstStyle/>
          <a:p>
            <a:pPr>
              <a:buClr>
                <a:srgbClr val="F40000"/>
              </a:buClr>
            </a:pPr>
            <a:endParaRPr lang="en-US" sz="1600" spc="10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8" name="object 58">
            <a:extLst>
              <a:ext uri="{FF2B5EF4-FFF2-40B4-BE49-F238E27FC236}">
                <a16:creationId xmlns:a16="http://schemas.microsoft.com/office/drawing/2014/main" id="{7AA17686-F136-7D2F-D484-0112F31EC5EB}"/>
              </a:ext>
            </a:extLst>
          </p:cNvPr>
          <p:cNvSpPr txBox="1"/>
          <p:nvPr/>
        </p:nvSpPr>
        <p:spPr>
          <a:xfrm>
            <a:off x="7071949" y="3857304"/>
            <a:ext cx="3992998" cy="731462"/>
          </a:xfrm>
          <a:prstGeom prst="rect">
            <a:avLst/>
          </a:prstGeom>
        </p:spPr>
        <p:txBody>
          <a:bodyPr vert="horz" wrap="none" lIns="0" tIns="17145" rIns="0" bIns="0" rtlCol="0">
            <a:noAutofit/>
          </a:bodyPr>
          <a:lstStyle/>
          <a:p>
            <a:pPr>
              <a:buClr>
                <a:srgbClr val="F40000"/>
              </a:buClr>
            </a:pPr>
            <a:endParaRPr lang="en-US" sz="1600" spc="10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9" name="object 58">
            <a:extLst>
              <a:ext uri="{FF2B5EF4-FFF2-40B4-BE49-F238E27FC236}">
                <a16:creationId xmlns:a16="http://schemas.microsoft.com/office/drawing/2014/main" id="{81A67D82-4F4F-04F2-A0DB-872B646194A5}"/>
              </a:ext>
            </a:extLst>
          </p:cNvPr>
          <p:cNvSpPr txBox="1"/>
          <p:nvPr/>
        </p:nvSpPr>
        <p:spPr>
          <a:xfrm>
            <a:off x="7994046" y="1969272"/>
            <a:ext cx="2581899" cy="263534"/>
          </a:xfrm>
          <a:prstGeom prst="rect">
            <a:avLst/>
          </a:prstGeom>
        </p:spPr>
        <p:txBody>
          <a:bodyPr vert="horz" wrap="none" lIns="0" tIns="17145" rIns="0" bIns="0" rtlCol="0">
            <a:noAutofit/>
          </a:bodyPr>
          <a:lstStyle/>
          <a:p>
            <a:pPr>
              <a:buClr>
                <a:srgbClr val="F40000"/>
              </a:buClr>
            </a:pPr>
            <a:endParaRPr lang="en-US" sz="1600" spc="10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2" name="object 58">
            <a:extLst>
              <a:ext uri="{FF2B5EF4-FFF2-40B4-BE49-F238E27FC236}">
                <a16:creationId xmlns:a16="http://schemas.microsoft.com/office/drawing/2014/main" id="{4576C0C9-0169-D244-3384-4D468580EB0D}"/>
              </a:ext>
            </a:extLst>
          </p:cNvPr>
          <p:cNvSpPr txBox="1"/>
          <p:nvPr/>
        </p:nvSpPr>
        <p:spPr>
          <a:xfrm>
            <a:off x="6575261" y="2056954"/>
            <a:ext cx="4489685" cy="4726294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marL="285750" indent="-285750"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Neue Haas Grotesk Text Pro" panose="020B0504020202020204" pitchFamily="34" charset="77"/>
              </a:rPr>
              <a:t>Uma das </a:t>
            </a:r>
            <a:r>
              <a:rPr lang="en-US" sz="1600" dirty="0" err="1">
                <a:latin typeface="Neue Haas Grotesk Text Pro" panose="020B0504020202020204" pitchFamily="34" charset="77"/>
              </a:rPr>
              <a:t>regiões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vinícolas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mais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elevadas</a:t>
            </a:r>
            <a:r>
              <a:rPr lang="en-US" sz="1600" dirty="0">
                <a:latin typeface="Neue Haas Grotesk Text Pro" panose="020B0504020202020204" pitchFamily="34" charset="77"/>
              </a:rPr>
              <a:t> e de </a:t>
            </a:r>
            <a:r>
              <a:rPr lang="en-US" sz="1600" dirty="0" err="1">
                <a:latin typeface="Neue Haas Grotesk Text Pro" panose="020B0504020202020204" pitchFamily="34" charset="77"/>
              </a:rPr>
              <a:t>clima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frio</a:t>
            </a:r>
            <a:r>
              <a:rPr lang="en-US" sz="1600" dirty="0">
                <a:latin typeface="Neue Haas Grotesk Text Pro" panose="020B0504020202020204" pitchFamily="34" charset="77"/>
              </a:rPr>
              <a:t> da </a:t>
            </a:r>
            <a:r>
              <a:rPr lang="en-US" sz="1600" dirty="0" err="1">
                <a:latin typeface="Neue Haas Grotesk Text Pro" panose="020B0504020202020204" pitchFamily="34" charset="77"/>
              </a:rPr>
              <a:t>Austrália</a:t>
            </a:r>
            <a:endParaRPr lang="en-US" sz="1600" dirty="0">
              <a:latin typeface="Neue Haas Grotesk Text Pro" panose="020B0504020202020204" pitchFamily="34" charset="77"/>
            </a:endParaRPr>
          </a:p>
          <a:p>
            <a:pPr marL="285750" indent="-285750"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latin typeface="Neue Haas Grotesk Text Pro" panose="020B0504020202020204" pitchFamily="34" charset="77"/>
              </a:rPr>
              <a:t>Renasceu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nos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anos</a:t>
            </a:r>
            <a:r>
              <a:rPr lang="en-US" sz="1600" dirty="0">
                <a:latin typeface="Neue Haas Grotesk Text Pro" panose="020B0504020202020204" pitchFamily="34" charset="77"/>
              </a:rPr>
              <a:t> 70 </a:t>
            </a:r>
            <a:r>
              <a:rPr lang="en-US" sz="1600" dirty="0" err="1">
                <a:latin typeface="Neue Haas Grotesk Text Pro" panose="020B0504020202020204" pitchFamily="34" charset="77"/>
              </a:rPr>
              <a:t>quando</a:t>
            </a:r>
            <a:r>
              <a:rPr lang="en-US" sz="1600" dirty="0">
                <a:latin typeface="Neue Haas Grotesk Text Pro" panose="020B0504020202020204" pitchFamily="34" charset="77"/>
              </a:rPr>
              <a:t> as </a:t>
            </a:r>
            <a:r>
              <a:rPr lang="en-US" sz="1600" dirty="0" err="1">
                <a:latin typeface="Neue Haas Grotesk Text Pro" panose="020B0504020202020204" pitchFamily="34" charset="77"/>
              </a:rPr>
              <a:t>vinhas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foram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replantadas</a:t>
            </a:r>
            <a:r>
              <a:rPr lang="en-US" sz="1600" dirty="0">
                <a:latin typeface="Neue Haas Grotesk Text Pro" panose="020B0504020202020204" pitchFamily="34" charset="77"/>
              </a:rPr>
              <a:t>. </a:t>
            </a:r>
            <a:r>
              <a:rPr lang="en-US" sz="1600" dirty="0" err="1">
                <a:latin typeface="Neue Haas Grotesk Text Pro" panose="020B0504020202020204" pitchFamily="34" charset="77"/>
              </a:rPr>
              <a:t>Hoje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é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muito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importante</a:t>
            </a:r>
            <a:r>
              <a:rPr lang="en-US" sz="1600" dirty="0">
                <a:latin typeface="Neue Haas Grotesk Text Pro" panose="020B0504020202020204" pitchFamily="34" charset="77"/>
              </a:rPr>
              <a:t> para a </a:t>
            </a:r>
            <a:r>
              <a:rPr lang="en-US" sz="1600" dirty="0" err="1">
                <a:latin typeface="Neue Haas Grotesk Text Pro" panose="020B0504020202020204" pitchFamily="34" charset="77"/>
              </a:rPr>
              <a:t>evolução</a:t>
            </a:r>
            <a:r>
              <a:rPr lang="en-US" sz="1600" dirty="0">
                <a:latin typeface="Neue Haas Grotesk Text Pro" panose="020B0504020202020204" pitchFamily="34" charset="77"/>
              </a:rPr>
              <a:t> do vinho da </a:t>
            </a:r>
            <a:r>
              <a:rPr lang="en-US" sz="1600" dirty="0" err="1">
                <a:latin typeface="Neue Haas Grotesk Text Pro" panose="020B0504020202020204" pitchFamily="34" charset="77"/>
              </a:rPr>
              <a:t>Austrália</a:t>
            </a:r>
            <a:endParaRPr lang="en-US" sz="1600" dirty="0">
              <a:latin typeface="Neue Haas Grotesk Text Pro" panose="020B0504020202020204" pitchFamily="34" charset="77"/>
            </a:endParaRPr>
          </a:p>
          <a:p>
            <a:pPr marL="285750" indent="-285750"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latin typeface="Neue Haas Grotesk Text Pro" panose="020B0504020202020204" pitchFamily="34" charset="77"/>
              </a:rPr>
              <a:t>Clima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marítimo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moderado</a:t>
            </a:r>
            <a:r>
              <a:rPr lang="en-US" sz="1600" dirty="0">
                <a:latin typeface="Neue Haas Grotesk Text Pro" panose="020B0504020202020204" pitchFamily="34" charset="77"/>
              </a:rPr>
              <a:t> com </a:t>
            </a:r>
            <a:r>
              <a:rPr lang="en-US" sz="1600" dirty="0" err="1">
                <a:latin typeface="Neue Haas Grotesk Text Pro" panose="020B0504020202020204" pitchFamily="34" charset="77"/>
              </a:rPr>
              <a:t>características</a:t>
            </a:r>
            <a:r>
              <a:rPr lang="en-US" sz="1600" dirty="0">
                <a:latin typeface="Neue Haas Grotesk Text Pro" panose="020B0504020202020204" pitchFamily="34" charset="77"/>
              </a:rPr>
              <a:t> de </a:t>
            </a:r>
            <a:r>
              <a:rPr lang="en-US" sz="1600" dirty="0" err="1">
                <a:latin typeface="Neue Haas Grotesk Text Pro" panose="020B0504020202020204" pitchFamily="34" charset="77"/>
              </a:rPr>
              <a:t>clima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frio</a:t>
            </a:r>
            <a:endParaRPr lang="en-US" sz="1600" dirty="0">
              <a:latin typeface="Neue Haas Grotesk Text Pro" panose="020B0504020202020204" pitchFamily="34" charset="77"/>
            </a:endParaRPr>
          </a:p>
          <a:p>
            <a:pPr>
              <a:spcAft>
                <a:spcPts val="300"/>
              </a:spcAft>
              <a:buClr>
                <a:srgbClr val="F40000"/>
              </a:buClr>
            </a:pPr>
            <a:endParaRPr lang="en-US" sz="1600" b="1" dirty="0">
              <a:latin typeface="Neue Haas Grotesk Text Pro" panose="020B0504020202020204" pitchFamily="34" charset="77"/>
              <a:cs typeface="Hellix SemiBold"/>
            </a:endParaRPr>
          </a:p>
          <a:p>
            <a:pPr>
              <a:spcAft>
                <a:spcPts val="300"/>
              </a:spcAft>
              <a:buClr>
                <a:srgbClr val="F40000"/>
              </a:buClr>
            </a:pPr>
            <a:r>
              <a:rPr lang="en-US" sz="1600" b="1" dirty="0">
                <a:latin typeface="Neue Haas Grotesk Text Pro" panose="020B0504020202020204" pitchFamily="34" charset="77"/>
                <a:cs typeface="Hellix SemiBold"/>
              </a:rPr>
              <a:t>PRINCIPAIS VARIEDADES</a:t>
            </a:r>
          </a:p>
          <a:p>
            <a:pPr marL="285750" indent="-285750">
              <a:spcAft>
                <a:spcPts val="3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Sauvignon Blanc</a:t>
            </a:r>
          </a:p>
          <a:p>
            <a:pPr marL="285750" indent="-285750">
              <a:spcAft>
                <a:spcPts val="3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Chardonnay</a:t>
            </a:r>
          </a:p>
          <a:p>
            <a:pPr marL="285750" indent="-285750">
              <a:spcAft>
                <a:spcPts val="3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Pinot Noir</a:t>
            </a:r>
          </a:p>
          <a:p>
            <a:pPr marL="285750" indent="-285750">
              <a:spcAft>
                <a:spcPts val="3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Shiraz</a:t>
            </a:r>
          </a:p>
          <a:p>
            <a:pPr marL="285750" indent="-285750">
              <a:spcAft>
                <a:spcPts val="3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além</a:t>
            </a: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 de </a:t>
            </a: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várias</a:t>
            </a: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variedades</a:t>
            </a: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alternativas</a:t>
            </a:r>
            <a:endParaRPr lang="en-AU" sz="1600" dirty="0">
              <a:latin typeface="Neue Haas Grotesk Text Pro" panose="020B0504020202020204" pitchFamily="34" charset="77"/>
              <a:cs typeface="Hellix SemiBold"/>
            </a:endParaRPr>
          </a:p>
          <a:p>
            <a:pPr marL="285750" indent="-285750">
              <a:spcAft>
                <a:spcPts val="3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endParaRPr lang="en-AU" sz="1600" dirty="0">
              <a:latin typeface="Neue Haas Grotesk Text Pro" panose="020B0504020202020204" pitchFamily="34" charset="77"/>
              <a:cs typeface="Hellix SemiBold"/>
            </a:endParaRPr>
          </a:p>
          <a:p>
            <a:pPr marL="285750" indent="-285750">
              <a:spcAft>
                <a:spcPts val="3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endParaRPr lang="en-US" sz="1600" dirty="0">
              <a:latin typeface="Neue Haas Grotesk Text Pro" panose="020B0504020202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62069580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 descr="A dirt road with palm trees&#10;&#10;Description automatically generated">
            <a:extLst>
              <a:ext uri="{FF2B5EF4-FFF2-40B4-BE49-F238E27FC236}">
                <a16:creationId xmlns:a16="http://schemas.microsoft.com/office/drawing/2014/main" id="{D039E8A3-D866-75DD-6F8F-B14528BEF1E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211" r="16211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18D07DB-AFA9-29E7-BE9D-8D76395B3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1180" y="595230"/>
            <a:ext cx="6158452" cy="1325562"/>
          </a:xfrm>
        </p:spPr>
        <p:txBody>
          <a:bodyPr/>
          <a:lstStyle/>
          <a:p>
            <a:r>
              <a:rPr lang="en-US" sz="5400" dirty="0">
                <a:solidFill>
                  <a:schemeClr val="accent1"/>
                </a:solidFill>
              </a:rPr>
              <a:t>BAROSSA</a:t>
            </a:r>
          </a:p>
        </p:txBody>
      </p:sp>
      <p:sp>
        <p:nvSpPr>
          <p:cNvPr id="4" name="object 58">
            <a:extLst>
              <a:ext uri="{FF2B5EF4-FFF2-40B4-BE49-F238E27FC236}">
                <a16:creationId xmlns:a16="http://schemas.microsoft.com/office/drawing/2014/main" id="{D80E36CA-E96C-6C5E-55B8-220A08057ADB}"/>
              </a:ext>
            </a:extLst>
          </p:cNvPr>
          <p:cNvSpPr txBox="1"/>
          <p:nvPr/>
        </p:nvSpPr>
        <p:spPr>
          <a:xfrm>
            <a:off x="6581180" y="1615494"/>
            <a:ext cx="4082305" cy="2738057"/>
          </a:xfrm>
          <a:prstGeom prst="rect">
            <a:avLst/>
          </a:prstGeom>
        </p:spPr>
        <p:txBody>
          <a:bodyPr vert="horz" wrap="square" lIns="0" tIns="17145" rIns="0" bIns="0" rtlCol="0" anchor="ctr" anchorCtr="0">
            <a:sp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buClr>
                <a:srgbClr val="F40000"/>
              </a:buClr>
              <a:defRPr sz="1300" b="1">
                <a:solidFill>
                  <a:schemeClr val="bg1"/>
                </a:solidFill>
                <a:cs typeface="Hellix SemiBold"/>
              </a:defRPr>
            </a:lvl1pPr>
          </a:lstStyle>
          <a:p>
            <a:pPr marL="285750" indent="-285750" algn="l">
              <a:lnSpc>
                <a:spcPct val="95000"/>
              </a:lnSpc>
              <a:spcAft>
                <a:spcPts val="12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sz="1600" b="0" dirty="0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Uma das </a:t>
            </a:r>
            <a:r>
              <a:rPr lang="en-US" sz="1600" b="0" dirty="0" err="1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regiões</a:t>
            </a:r>
            <a:r>
              <a:rPr lang="en-US" sz="1600" b="0" dirty="0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 </a:t>
            </a:r>
            <a:r>
              <a:rPr lang="en-US" sz="1600" b="0" dirty="0" err="1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vinícolas</a:t>
            </a:r>
            <a:r>
              <a:rPr lang="en-US" sz="1600" b="0" dirty="0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 </a:t>
            </a:r>
            <a:r>
              <a:rPr lang="en-US" sz="1600" b="0" dirty="0" err="1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mais</a:t>
            </a:r>
            <a:r>
              <a:rPr lang="en-US" sz="1600" b="0" dirty="0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 </a:t>
            </a:r>
            <a:r>
              <a:rPr lang="en-US" sz="1600" b="0" dirty="0" err="1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celebradas</a:t>
            </a:r>
            <a:r>
              <a:rPr lang="en-US" sz="1600" b="0" dirty="0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 e </a:t>
            </a:r>
            <a:r>
              <a:rPr lang="en-US" sz="1600" b="0" dirty="0" err="1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históricas</a:t>
            </a:r>
            <a:r>
              <a:rPr lang="en-US" sz="1600" b="0" dirty="0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 da </a:t>
            </a:r>
            <a:r>
              <a:rPr lang="en-US" sz="1600" b="0" dirty="0" err="1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Austrália</a:t>
            </a:r>
            <a:endParaRPr lang="en-US" sz="1600" b="0" dirty="0">
              <a:solidFill>
                <a:schemeClr val="tx1"/>
              </a:solidFill>
              <a:latin typeface="Neue Haas Grotesk Text Pro" panose="020B0504020202020204" pitchFamily="34" charset="77"/>
              <a:cs typeface="+mn-cs"/>
            </a:endParaRPr>
          </a:p>
          <a:p>
            <a:pPr marL="285750" indent="-285750" algn="l">
              <a:lnSpc>
                <a:spcPct val="95000"/>
              </a:lnSpc>
              <a:spcAft>
                <a:spcPts val="12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sz="1600" b="0" dirty="0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Lar de </a:t>
            </a:r>
            <a:r>
              <a:rPr lang="en-US" sz="1600" b="0" dirty="0" err="1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algumas</a:t>
            </a:r>
            <a:r>
              <a:rPr lang="en-US" sz="1600" b="0" dirty="0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 das </a:t>
            </a:r>
            <a:r>
              <a:rPr lang="en-US" sz="1600" b="0" dirty="0" err="1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vinhas</a:t>
            </a:r>
            <a:r>
              <a:rPr lang="en-US" sz="1600" b="0" dirty="0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 </a:t>
            </a:r>
            <a:r>
              <a:rPr lang="en-US" sz="1600" b="0" dirty="0" err="1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mais</a:t>
            </a:r>
            <a:r>
              <a:rPr lang="en-US" sz="1600" b="0" dirty="0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 </a:t>
            </a:r>
            <a:r>
              <a:rPr lang="en-US" sz="1600" b="0" dirty="0" err="1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antigas</a:t>
            </a:r>
            <a:r>
              <a:rPr lang="en-US" sz="1600" b="0" dirty="0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 do </a:t>
            </a:r>
            <a:r>
              <a:rPr lang="en-US" sz="1600" b="0" dirty="0" err="1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mundo</a:t>
            </a:r>
            <a:endParaRPr lang="en-US" sz="1600" b="0" dirty="0">
              <a:solidFill>
                <a:schemeClr val="tx1"/>
              </a:solidFill>
              <a:latin typeface="Neue Haas Grotesk Text Pro" panose="020B0504020202020204" pitchFamily="34" charset="77"/>
              <a:cs typeface="+mn-cs"/>
            </a:endParaRPr>
          </a:p>
          <a:p>
            <a:pPr marL="285750" indent="-285750" algn="l">
              <a:lnSpc>
                <a:spcPct val="95000"/>
              </a:lnSpc>
              <a:spcAft>
                <a:spcPts val="12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sz="1600" b="0" dirty="0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BAROSSA VALLEY – </a:t>
            </a:r>
            <a:r>
              <a:rPr lang="en-US" sz="1600" b="0" dirty="0" err="1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clima</a:t>
            </a:r>
            <a:r>
              <a:rPr lang="en-US" sz="1600" b="0" dirty="0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 </a:t>
            </a:r>
            <a:r>
              <a:rPr lang="en-US" sz="1600" b="0" dirty="0" err="1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quente</a:t>
            </a:r>
            <a:r>
              <a:rPr lang="en-US" sz="1600" b="0" dirty="0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 e </a:t>
            </a:r>
            <a:r>
              <a:rPr lang="en-US" sz="1600" b="0" dirty="0" err="1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mediterrâneo</a:t>
            </a:r>
            <a:endParaRPr lang="en-US" sz="1600" b="0" dirty="0">
              <a:solidFill>
                <a:schemeClr val="tx1"/>
              </a:solidFill>
              <a:latin typeface="Neue Haas Grotesk Text Pro" panose="020B0504020202020204" pitchFamily="34" charset="77"/>
              <a:cs typeface="+mn-cs"/>
            </a:endParaRPr>
          </a:p>
          <a:p>
            <a:pPr marL="285750" indent="-285750" algn="l">
              <a:lnSpc>
                <a:spcPct val="95000"/>
              </a:lnSpc>
              <a:spcAft>
                <a:spcPts val="12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sz="1600" b="0" dirty="0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EDEN VALLEY – </a:t>
            </a:r>
            <a:r>
              <a:rPr lang="en-US" sz="1600" b="0" dirty="0" err="1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clima</a:t>
            </a:r>
            <a:r>
              <a:rPr lang="en-US" sz="1600" b="0" dirty="0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 </a:t>
            </a:r>
            <a:r>
              <a:rPr lang="en-US" sz="1600" b="0" dirty="0" err="1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mais</a:t>
            </a:r>
            <a:r>
              <a:rPr lang="en-US" sz="1600" b="0" dirty="0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 </a:t>
            </a:r>
            <a:r>
              <a:rPr lang="en-US" sz="1600" b="0" dirty="0" err="1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frio</a:t>
            </a:r>
            <a:r>
              <a:rPr lang="en-US" sz="1600" b="0" dirty="0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 com </a:t>
            </a:r>
            <a:r>
              <a:rPr lang="en-US" sz="1600" b="0" dirty="0" err="1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vários</a:t>
            </a:r>
            <a:r>
              <a:rPr lang="en-US" sz="1600" b="0" dirty="0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 </a:t>
            </a:r>
            <a:r>
              <a:rPr lang="en-US" sz="1600" b="0" dirty="0" err="1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mesoclimas</a:t>
            </a:r>
            <a:endParaRPr lang="en-US" sz="1600" b="0" dirty="0">
              <a:solidFill>
                <a:schemeClr val="tx1"/>
              </a:solidFill>
              <a:latin typeface="Neue Haas Grotesk Text Pro" panose="020B0504020202020204" pitchFamily="34" charset="77"/>
              <a:cs typeface="+mn-cs"/>
            </a:endParaRPr>
          </a:p>
          <a:p>
            <a:pPr marL="285750" indent="-285750" algn="l">
              <a:lnSpc>
                <a:spcPct val="95000"/>
              </a:lnSpc>
              <a:spcAft>
                <a:spcPts val="12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endParaRPr lang="en-US" sz="1600" b="0" dirty="0">
              <a:solidFill>
                <a:schemeClr val="tx1"/>
              </a:solidFill>
              <a:latin typeface="Neue Haas Grotesk Text Pro" panose="020B0504020202020204" pitchFamily="34" charset="77"/>
              <a:cs typeface="+mn-cs"/>
            </a:endParaRPr>
          </a:p>
        </p:txBody>
      </p:sp>
      <p:sp>
        <p:nvSpPr>
          <p:cNvPr id="20" name="object 58">
            <a:extLst>
              <a:ext uri="{FF2B5EF4-FFF2-40B4-BE49-F238E27FC236}">
                <a16:creationId xmlns:a16="http://schemas.microsoft.com/office/drawing/2014/main" id="{EC64281A-8511-AB7F-12BA-282EED2A8AF4}"/>
              </a:ext>
            </a:extLst>
          </p:cNvPr>
          <p:cNvSpPr txBox="1"/>
          <p:nvPr/>
        </p:nvSpPr>
        <p:spPr>
          <a:xfrm>
            <a:off x="7198902" y="2842291"/>
            <a:ext cx="2445016" cy="263534"/>
          </a:xfrm>
          <a:prstGeom prst="rect">
            <a:avLst/>
          </a:prstGeom>
        </p:spPr>
        <p:txBody>
          <a:bodyPr vert="horz" wrap="none" lIns="0" tIns="17145" rIns="0" bIns="0" rtlCol="0">
            <a:noAutofit/>
          </a:bodyPr>
          <a:lstStyle/>
          <a:p>
            <a:pPr>
              <a:buClr>
                <a:srgbClr val="F40000"/>
              </a:buClr>
            </a:pPr>
            <a:endParaRPr lang="en-US" sz="1600" spc="10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7" name="object 58">
            <a:extLst>
              <a:ext uri="{FF2B5EF4-FFF2-40B4-BE49-F238E27FC236}">
                <a16:creationId xmlns:a16="http://schemas.microsoft.com/office/drawing/2014/main" id="{C6491229-0ECE-8CA7-20BB-66E2C0B0C7B3}"/>
              </a:ext>
            </a:extLst>
          </p:cNvPr>
          <p:cNvSpPr txBox="1"/>
          <p:nvPr/>
        </p:nvSpPr>
        <p:spPr>
          <a:xfrm>
            <a:off x="6564312" y="4343898"/>
            <a:ext cx="2826575" cy="2128143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noAutofit/>
          </a:bodyPr>
          <a:lstStyle/>
          <a:p>
            <a:pPr>
              <a:spcAft>
                <a:spcPts val="300"/>
              </a:spcAft>
              <a:buClr>
                <a:srgbClr val="F40000"/>
              </a:buClr>
            </a:pPr>
            <a:r>
              <a:rPr lang="en-US" sz="1600" b="1" dirty="0">
                <a:latin typeface="Neue Haas Grotesk Text Pro" panose="020B0504020202020204" pitchFamily="34" charset="77"/>
                <a:cs typeface="Hellix SemiBold"/>
              </a:rPr>
              <a:t>PRINCIPAIS VARIEDADES</a:t>
            </a:r>
          </a:p>
          <a:p>
            <a:pPr>
              <a:spcAft>
                <a:spcPts val="300"/>
              </a:spcAft>
              <a:buClr>
                <a:srgbClr val="F40000"/>
              </a:buClr>
            </a:pP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Barossa Valley</a:t>
            </a:r>
          </a:p>
          <a:p>
            <a:pPr marL="285750" indent="-285750">
              <a:spcAft>
                <a:spcPts val="3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Shiraz</a:t>
            </a:r>
          </a:p>
          <a:p>
            <a:pPr marL="285750" indent="-285750">
              <a:spcAft>
                <a:spcPts val="3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Cabernet Sauvignon</a:t>
            </a:r>
          </a:p>
          <a:p>
            <a:pPr marL="285750" indent="-285750">
              <a:spcAft>
                <a:spcPts val="3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Grenache </a:t>
            </a:r>
          </a:p>
          <a:p>
            <a:pPr>
              <a:spcAft>
                <a:spcPts val="300"/>
              </a:spcAft>
              <a:buClr>
                <a:srgbClr val="F40000"/>
              </a:buClr>
            </a:pPr>
            <a:endParaRPr lang="en-AU" sz="1600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DDFB50-B480-B07B-AAAD-CDC9900408A3}"/>
              </a:ext>
            </a:extLst>
          </p:cNvPr>
          <p:cNvSpPr txBox="1"/>
          <p:nvPr/>
        </p:nvSpPr>
        <p:spPr>
          <a:xfrm>
            <a:off x="9121180" y="4613410"/>
            <a:ext cx="6324600" cy="17620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buClr>
                <a:srgbClr val="F40000"/>
              </a:buClr>
            </a:pPr>
            <a:r>
              <a:rPr lang="en-AU" sz="1600" dirty="0">
                <a:latin typeface="Neue Haas Grotesk Text Pro" panose="020B0504020202020204" pitchFamily="34" charset="77"/>
              </a:rPr>
              <a:t>Eden Valley</a:t>
            </a:r>
          </a:p>
          <a:p>
            <a:pPr marL="285750" indent="-285750">
              <a:spcAft>
                <a:spcPts val="3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Riesling</a:t>
            </a:r>
          </a:p>
          <a:p>
            <a:pPr marL="285750" indent="-285750">
              <a:spcAft>
                <a:spcPts val="3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Chardonnay</a:t>
            </a:r>
          </a:p>
          <a:p>
            <a:pPr marL="285750" indent="-285750">
              <a:spcAft>
                <a:spcPts val="3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Shiraz</a:t>
            </a:r>
          </a:p>
          <a:p>
            <a:pPr marL="285750" indent="-285750">
              <a:spcAft>
                <a:spcPts val="3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Cabernet Sauvignon</a:t>
            </a:r>
            <a:endParaRPr lang="en-US" sz="1600" dirty="0">
              <a:latin typeface="Neue Haas Grotesk Text Pro" panose="020B0504020202020204" pitchFamily="34" charset="77"/>
              <a:cs typeface="Hellix SemiBold"/>
            </a:endParaRPr>
          </a:p>
          <a:p>
            <a:pPr marL="180975" indent="-180975">
              <a:spcAft>
                <a:spcPts val="300"/>
              </a:spcAft>
              <a:buClr>
                <a:srgbClr val="F40000"/>
              </a:buClr>
              <a:buFont typeface="Arial" panose="020B0604020202020204" pitchFamily="34" charset="0"/>
              <a:buChar char="-"/>
            </a:pPr>
            <a:endParaRPr lang="en-AU" sz="1600" dirty="0">
              <a:latin typeface="Neue Haas Grotesk Text Pro" panose="020B0504020202020204" pitchFamily="34" charset="77"/>
              <a:cs typeface="Hellix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488582420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vineyard in the middle of a field&#10;&#10;Description automatically generated">
            <a:extLst>
              <a:ext uri="{FF2B5EF4-FFF2-40B4-BE49-F238E27FC236}">
                <a16:creationId xmlns:a16="http://schemas.microsoft.com/office/drawing/2014/main" id="{BE9752DB-C981-F8D4-8D92-8305D2F79D4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070" r="12070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8EEAC49-FBD0-DD02-555D-7704DC628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4313" y="515620"/>
            <a:ext cx="6158452" cy="1325562"/>
          </a:xfrm>
        </p:spPr>
        <p:txBody>
          <a:bodyPr/>
          <a:lstStyle/>
          <a:p>
            <a:r>
              <a:rPr lang="en-US" sz="5400" dirty="0">
                <a:solidFill>
                  <a:schemeClr val="accent2"/>
                </a:solidFill>
              </a:rPr>
              <a:t>CLARE </a:t>
            </a:r>
            <a:br>
              <a:rPr lang="en-US" sz="5400" dirty="0">
                <a:solidFill>
                  <a:schemeClr val="accent2"/>
                </a:solidFill>
              </a:rPr>
            </a:br>
            <a:r>
              <a:rPr lang="en-US" sz="5400" dirty="0">
                <a:solidFill>
                  <a:schemeClr val="accent2"/>
                </a:solidFill>
              </a:rPr>
              <a:t>VALLEY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4138E8-47D8-F7F5-E53A-C79DA21770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64313" y="2269010"/>
            <a:ext cx="4696132" cy="4434443"/>
          </a:xfrm>
        </p:spPr>
        <p:txBody>
          <a:bodyPr/>
          <a:lstStyle/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Base fundamental de </a:t>
            </a:r>
            <a:r>
              <a:rPr lang="en-AU" sz="1600" dirty="0" err="1">
                <a:ea typeface="+mn-ea"/>
                <a:cs typeface="+mn-cs"/>
              </a:rPr>
              <a:t>produtores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clássicos</a:t>
            </a:r>
            <a:r>
              <a:rPr lang="en-AU" sz="1600" dirty="0">
                <a:ea typeface="+mn-ea"/>
                <a:cs typeface="+mn-cs"/>
              </a:rPr>
              <a:t> e </a:t>
            </a:r>
            <a:r>
              <a:rPr lang="en-AU" sz="1600" dirty="0" err="1">
                <a:ea typeface="+mn-ea"/>
                <a:cs typeface="+mn-cs"/>
              </a:rPr>
              <a:t>tradicionais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combinado</a:t>
            </a:r>
            <a:r>
              <a:rPr lang="en-AU" sz="1600" dirty="0">
                <a:ea typeface="+mn-ea"/>
                <a:cs typeface="+mn-cs"/>
              </a:rPr>
              <a:t> com o histórico de </a:t>
            </a:r>
            <a:r>
              <a:rPr lang="en-AU" sz="1600" dirty="0" err="1">
                <a:ea typeface="+mn-ea"/>
                <a:cs typeface="+mn-cs"/>
              </a:rPr>
              <a:t>experimentação</a:t>
            </a:r>
            <a:endParaRPr lang="en-AU" sz="1600" dirty="0">
              <a:ea typeface="+mn-ea"/>
              <a:cs typeface="+mn-cs"/>
            </a:endParaRPr>
          </a:p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ea typeface="+mn-ea"/>
                <a:cs typeface="+mn-cs"/>
              </a:rPr>
              <a:t>Reputação</a:t>
            </a:r>
            <a:r>
              <a:rPr lang="en-AU" sz="1600" dirty="0">
                <a:ea typeface="+mn-ea"/>
                <a:cs typeface="+mn-cs"/>
              </a:rPr>
              <a:t> global para Riesling, </a:t>
            </a:r>
            <a:r>
              <a:rPr lang="en-AU" sz="1600" dirty="0" err="1">
                <a:ea typeface="+mn-ea"/>
                <a:cs typeface="+mn-cs"/>
              </a:rPr>
              <a:t>estabelecendo</a:t>
            </a:r>
            <a:r>
              <a:rPr lang="en-AU" sz="1600" dirty="0">
                <a:ea typeface="+mn-ea"/>
                <a:cs typeface="+mn-cs"/>
              </a:rPr>
              <a:t> a </a:t>
            </a:r>
            <a:r>
              <a:rPr lang="en-AU" sz="1600" dirty="0" err="1">
                <a:ea typeface="+mn-ea"/>
                <a:cs typeface="+mn-cs"/>
              </a:rPr>
              <a:t>referência</a:t>
            </a:r>
            <a:r>
              <a:rPr lang="en-AU" sz="1600" dirty="0">
                <a:ea typeface="+mn-ea"/>
                <a:cs typeface="+mn-cs"/>
              </a:rPr>
              <a:t> para vinhos </a:t>
            </a:r>
            <a:r>
              <a:rPr lang="en-AU" sz="1600" dirty="0" err="1">
                <a:ea typeface="+mn-ea"/>
                <a:cs typeface="+mn-cs"/>
              </a:rPr>
              <a:t>clássicos</a:t>
            </a:r>
            <a:r>
              <a:rPr lang="en-AU" sz="1600" dirty="0">
                <a:ea typeface="+mn-ea"/>
                <a:cs typeface="+mn-cs"/>
              </a:rPr>
              <a:t> e com </a:t>
            </a:r>
            <a:r>
              <a:rPr lang="en-AU" sz="1600" dirty="0" err="1">
                <a:ea typeface="+mn-ea"/>
                <a:cs typeface="+mn-cs"/>
              </a:rPr>
              <a:t>potencial</a:t>
            </a:r>
            <a:r>
              <a:rPr lang="en-AU" sz="1600" dirty="0">
                <a:ea typeface="+mn-ea"/>
                <a:cs typeface="+mn-cs"/>
              </a:rPr>
              <a:t> de </a:t>
            </a:r>
            <a:r>
              <a:rPr lang="en-AU" sz="1600" dirty="0" err="1">
                <a:ea typeface="+mn-ea"/>
                <a:cs typeface="+mn-cs"/>
              </a:rPr>
              <a:t>guarda</a:t>
            </a:r>
            <a:endParaRPr lang="en-AU" sz="1600" dirty="0">
              <a:ea typeface="+mn-ea"/>
              <a:cs typeface="+mn-cs"/>
            </a:endParaRPr>
          </a:p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ea typeface="+mn-ea"/>
                <a:cs typeface="+mn-cs"/>
              </a:rPr>
              <a:t>Clima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quente</a:t>
            </a:r>
            <a:r>
              <a:rPr lang="en-AU" sz="1600" dirty="0">
                <a:ea typeface="+mn-ea"/>
                <a:cs typeface="+mn-cs"/>
              </a:rPr>
              <a:t>, </a:t>
            </a:r>
            <a:r>
              <a:rPr lang="en-AU" sz="1600" dirty="0" err="1">
                <a:ea typeface="+mn-ea"/>
                <a:cs typeface="+mn-cs"/>
              </a:rPr>
              <a:t>moderadamente</a:t>
            </a:r>
            <a:r>
              <a:rPr lang="en-AU" sz="1600" dirty="0">
                <a:ea typeface="+mn-ea"/>
                <a:cs typeface="+mn-cs"/>
              </a:rPr>
              <a:t> continental com </a:t>
            </a:r>
            <a:r>
              <a:rPr lang="en-AU" sz="1600" dirty="0" err="1">
                <a:ea typeface="+mn-ea"/>
                <a:cs typeface="+mn-cs"/>
              </a:rPr>
              <a:t>variação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diurna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significativa</a:t>
            </a:r>
            <a:r>
              <a:rPr lang="en-AU" sz="1600" dirty="0">
                <a:ea typeface="+mn-ea"/>
                <a:cs typeface="+mn-cs"/>
              </a:rPr>
              <a:t> e </a:t>
            </a:r>
            <a:r>
              <a:rPr lang="en-AU" sz="1600" dirty="0" err="1">
                <a:ea typeface="+mn-ea"/>
                <a:cs typeface="+mn-cs"/>
              </a:rPr>
              <a:t>brisas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resfriadoras</a:t>
            </a:r>
            <a:endParaRPr lang="en-AU" sz="1600" dirty="0">
              <a:ea typeface="+mn-ea"/>
              <a:cs typeface="+mn-cs"/>
            </a:endParaRPr>
          </a:p>
          <a:p>
            <a:pPr>
              <a:spcAft>
                <a:spcPts val="300"/>
              </a:spcAft>
              <a:buClr>
                <a:srgbClr val="F40000"/>
              </a:buClr>
            </a:pPr>
            <a:r>
              <a:rPr lang="en-US" sz="1600" b="1" dirty="0">
                <a:cs typeface="Hellix SemiBold"/>
              </a:rPr>
              <a:t>PRINCIPAIS VARIEDADES</a:t>
            </a:r>
          </a:p>
          <a:p>
            <a:pPr marL="285750" indent="-285750" defTabSz="914353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Riesling</a:t>
            </a:r>
          </a:p>
          <a:p>
            <a:pPr marL="285750" indent="-285750" defTabSz="914353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Shiraz</a:t>
            </a:r>
          </a:p>
          <a:p>
            <a:pPr marL="285750" indent="-285750" defTabSz="914353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Cabernet Sauvignon</a:t>
            </a:r>
          </a:p>
          <a:p>
            <a:pPr defTabSz="914353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</a:pPr>
            <a:endParaRPr lang="en-AU" sz="1600" dirty="0">
              <a:ea typeface="+mn-ea"/>
              <a:cs typeface="+mn-cs"/>
            </a:endParaRPr>
          </a:p>
          <a:p>
            <a:pPr>
              <a:buClr>
                <a:schemeClr val="accent3"/>
              </a:buClr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302691508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close-up of a soil erosion&#10;&#10;Description automatically generated">
            <a:extLst>
              <a:ext uri="{FF2B5EF4-FFF2-40B4-BE49-F238E27FC236}">
                <a16:creationId xmlns:a16="http://schemas.microsoft.com/office/drawing/2014/main" id="{D754B4DD-F30E-CBCB-ABB2-4FAF85F3953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035" b="13035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975B6BC-6483-8D6E-BF84-56E92EE7B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4313" y="719082"/>
            <a:ext cx="6158452" cy="1325562"/>
          </a:xfrm>
        </p:spPr>
        <p:txBody>
          <a:bodyPr/>
          <a:lstStyle/>
          <a:p>
            <a:r>
              <a:rPr lang="en-US" sz="5400" dirty="0" err="1">
                <a:solidFill>
                  <a:schemeClr val="accent4"/>
                </a:solidFill>
              </a:rPr>
              <a:t>coonawarra</a:t>
            </a:r>
            <a:endParaRPr lang="en-US" sz="5400" dirty="0">
              <a:solidFill>
                <a:schemeClr val="accent4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5A3FBF-5B51-9920-8E75-0852CDFF60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64313" y="1619130"/>
            <a:ext cx="4501267" cy="3822193"/>
          </a:xfrm>
        </p:spPr>
        <p:txBody>
          <a:bodyPr/>
          <a:lstStyle/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ea typeface="+mn-ea"/>
                <a:cs typeface="+mn-cs"/>
              </a:rPr>
              <a:t>Renomada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por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produzir</a:t>
            </a:r>
            <a:r>
              <a:rPr lang="en-AU" sz="1600" dirty="0">
                <a:ea typeface="+mn-ea"/>
                <a:cs typeface="+mn-cs"/>
              </a:rPr>
              <a:t> vinhos </a:t>
            </a:r>
            <a:r>
              <a:rPr lang="en-AU" sz="1600" dirty="0" err="1">
                <a:ea typeface="+mn-ea"/>
                <a:cs typeface="+mn-cs"/>
              </a:rPr>
              <a:t>tintos</a:t>
            </a:r>
            <a:r>
              <a:rPr lang="en-AU" sz="1600" dirty="0">
                <a:ea typeface="+mn-ea"/>
                <a:cs typeface="+mn-cs"/>
              </a:rPr>
              <a:t> premium, com </a:t>
            </a:r>
            <a:r>
              <a:rPr lang="en-AU" sz="1600" dirty="0" err="1">
                <a:ea typeface="+mn-ea"/>
                <a:cs typeface="+mn-cs"/>
              </a:rPr>
              <a:t>potencial</a:t>
            </a:r>
            <a:r>
              <a:rPr lang="en-AU" sz="1600" dirty="0">
                <a:ea typeface="+mn-ea"/>
                <a:cs typeface="+mn-cs"/>
              </a:rPr>
              <a:t> de </a:t>
            </a:r>
            <a:r>
              <a:rPr lang="en-AU" sz="1600" dirty="0" err="1">
                <a:ea typeface="+mn-ea"/>
                <a:cs typeface="+mn-cs"/>
              </a:rPr>
              <a:t>guarda</a:t>
            </a:r>
            <a:endParaRPr lang="en-AU" sz="1600" dirty="0">
              <a:ea typeface="+mn-ea"/>
              <a:cs typeface="+mn-cs"/>
            </a:endParaRPr>
          </a:p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Famosa </a:t>
            </a:r>
            <a:r>
              <a:rPr lang="en-AU" sz="1600" dirty="0" err="1">
                <a:ea typeface="+mn-ea"/>
                <a:cs typeface="+mn-cs"/>
              </a:rPr>
              <a:t>por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sua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faixa</a:t>
            </a:r>
            <a:r>
              <a:rPr lang="en-AU" sz="1600" dirty="0">
                <a:ea typeface="+mn-ea"/>
                <a:cs typeface="+mn-cs"/>
              </a:rPr>
              <a:t> de terra </a:t>
            </a:r>
            <a:r>
              <a:rPr lang="en-AU" sz="1600" dirty="0" err="1">
                <a:ea typeface="+mn-ea"/>
                <a:cs typeface="+mn-cs"/>
              </a:rPr>
              <a:t>rossa</a:t>
            </a:r>
            <a:r>
              <a:rPr lang="en-AU" sz="1600" dirty="0">
                <a:ea typeface="+mn-ea"/>
                <a:cs typeface="+mn-cs"/>
              </a:rPr>
              <a:t> (solo </a:t>
            </a:r>
            <a:r>
              <a:rPr lang="en-AU" sz="1600" dirty="0" err="1">
                <a:ea typeface="+mn-ea"/>
                <a:cs typeface="+mn-cs"/>
              </a:rPr>
              <a:t>vermelho</a:t>
            </a:r>
            <a:r>
              <a:rPr lang="en-AU" sz="1600" dirty="0">
                <a:ea typeface="+mn-ea"/>
                <a:cs typeface="+mn-cs"/>
              </a:rPr>
              <a:t>) </a:t>
            </a:r>
          </a:p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ea typeface="+mn-ea"/>
                <a:cs typeface="+mn-cs"/>
              </a:rPr>
              <a:t>Clima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moderado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influenciado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pelo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oceano</a:t>
            </a:r>
            <a:endParaRPr lang="en-AU" sz="1600" dirty="0">
              <a:ea typeface="+mn-ea"/>
              <a:cs typeface="+mn-cs"/>
            </a:endParaRPr>
          </a:p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endParaRPr lang="en-AU" sz="1600" b="1" dirty="0">
              <a:ea typeface="+mn-ea"/>
              <a:cs typeface="+mn-cs"/>
            </a:endParaRPr>
          </a:p>
          <a:p>
            <a:pPr>
              <a:spcAft>
                <a:spcPts val="300"/>
              </a:spcAft>
              <a:buClr>
                <a:srgbClr val="F40000"/>
              </a:buClr>
            </a:pPr>
            <a:r>
              <a:rPr lang="en-US" sz="1600" b="1" dirty="0">
                <a:cs typeface="Hellix SemiBold"/>
              </a:rPr>
              <a:t>PRINCIPAIS VARIEDADES </a:t>
            </a:r>
          </a:p>
          <a:p>
            <a:pPr marL="285750" indent="-285750" defTabSz="914353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Cabernet Sauvignon</a:t>
            </a:r>
          </a:p>
          <a:p>
            <a:pPr marL="285750" indent="-285750" defTabSz="914353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Shiraz</a:t>
            </a:r>
          </a:p>
          <a:p>
            <a:pPr marL="285750" indent="-285750" defTabSz="914353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Merlot</a:t>
            </a:r>
          </a:p>
          <a:p>
            <a:pPr defTabSz="914353">
              <a:lnSpc>
                <a:spcPct val="95000"/>
              </a:lnSpc>
              <a:spcAft>
                <a:spcPts val="1200"/>
              </a:spcAft>
              <a:buClr>
                <a:schemeClr val="accent5"/>
              </a:buClr>
            </a:pPr>
            <a:endParaRPr lang="en-AU" sz="1600" dirty="0">
              <a:ea typeface="+mn-ea"/>
              <a:cs typeface="+mn-cs"/>
            </a:endParaRPr>
          </a:p>
          <a:p>
            <a:pPr defTabSz="914353">
              <a:lnSpc>
                <a:spcPct val="95000"/>
              </a:lnSpc>
              <a:spcAft>
                <a:spcPts val="1200"/>
              </a:spcAft>
              <a:buClr>
                <a:schemeClr val="accent5"/>
              </a:buClr>
            </a:pPr>
            <a:endParaRPr lang="en-AU" sz="1600" dirty="0">
              <a:ea typeface="+mn-ea"/>
              <a:cs typeface="+mn-cs"/>
            </a:endParaRPr>
          </a:p>
          <a:p>
            <a:pPr>
              <a:buClr>
                <a:schemeClr val="accent5"/>
              </a:buClr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800900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 descr="A field of vines in a valley&#10;&#10;Description automatically generated with medium confidence">
            <a:extLst>
              <a:ext uri="{FF2B5EF4-FFF2-40B4-BE49-F238E27FC236}">
                <a16:creationId xmlns:a16="http://schemas.microsoft.com/office/drawing/2014/main" id="{0A3B52F8-689C-28E6-5D14-E859100FE13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197" r="16197"/>
          <a:stretch>
            <a:fillRect/>
          </a:stretch>
        </p:blipFill>
        <p:spPr/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152C317A-9FD1-76B9-7F9E-66BAB4160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4313" y="719003"/>
            <a:ext cx="5240432" cy="1325562"/>
          </a:xfrm>
        </p:spPr>
        <p:txBody>
          <a:bodyPr/>
          <a:lstStyle/>
          <a:p>
            <a:r>
              <a:rPr lang="en-US" sz="5400" dirty="0">
                <a:solidFill>
                  <a:schemeClr val="accent1"/>
                </a:solidFill>
              </a:rPr>
              <a:t>M</a:t>
            </a:r>
            <a:r>
              <a:rPr lang="en-US" sz="5400" cap="none" dirty="0">
                <a:solidFill>
                  <a:schemeClr val="accent1"/>
                </a:solidFill>
              </a:rPr>
              <a:t>c</a:t>
            </a:r>
            <a:r>
              <a:rPr lang="en-US" sz="5400" dirty="0">
                <a:solidFill>
                  <a:schemeClr val="accent1"/>
                </a:solidFill>
              </a:rPr>
              <a:t>laren vale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062666E-B34B-DE42-F2A0-4A047DD1E6C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64313" y="2502752"/>
            <a:ext cx="4701575" cy="3788577"/>
          </a:xfrm>
        </p:spPr>
        <p:txBody>
          <a:bodyPr/>
          <a:lstStyle/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AU" sz="1600" dirty="0" err="1">
                <a:ea typeface="+mn-ea"/>
                <a:cs typeface="+mn-cs"/>
              </a:rPr>
              <a:t>Berço</a:t>
            </a:r>
            <a:r>
              <a:rPr lang="en-AU" sz="1600" dirty="0">
                <a:ea typeface="+mn-ea"/>
                <a:cs typeface="+mn-cs"/>
              </a:rPr>
              <a:t> do vinho </a:t>
            </a:r>
            <a:r>
              <a:rPr lang="en-AU" sz="1600" dirty="0" err="1">
                <a:ea typeface="+mn-ea"/>
                <a:cs typeface="+mn-cs"/>
              </a:rPr>
              <a:t>na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Austrália</a:t>
            </a:r>
            <a:r>
              <a:rPr lang="en-AU" sz="1600" dirty="0">
                <a:ea typeface="+mn-ea"/>
                <a:cs typeface="+mn-cs"/>
              </a:rPr>
              <a:t> Meridional</a:t>
            </a:r>
          </a:p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Uma das </a:t>
            </a:r>
            <a:r>
              <a:rPr lang="en-AU" sz="1600" dirty="0" err="1">
                <a:ea typeface="+mn-ea"/>
                <a:cs typeface="+mn-cs"/>
              </a:rPr>
              <a:t>mais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progressivas</a:t>
            </a:r>
            <a:r>
              <a:rPr lang="en-AU" sz="1600" dirty="0">
                <a:ea typeface="+mn-ea"/>
                <a:cs typeface="+mn-cs"/>
              </a:rPr>
              <a:t> e </a:t>
            </a:r>
            <a:r>
              <a:rPr lang="en-AU" sz="1600" dirty="0" err="1">
                <a:ea typeface="+mn-ea"/>
                <a:cs typeface="+mn-cs"/>
              </a:rPr>
              <a:t>ambientalmente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conscientes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comunidades</a:t>
            </a:r>
            <a:r>
              <a:rPr lang="en-AU" sz="1600" dirty="0">
                <a:ea typeface="+mn-ea"/>
                <a:cs typeface="+mn-cs"/>
              </a:rPr>
              <a:t> de vinho </a:t>
            </a:r>
            <a:r>
              <a:rPr lang="en-AU" sz="1600" dirty="0" err="1">
                <a:ea typeface="+mn-ea"/>
                <a:cs typeface="+mn-cs"/>
              </a:rPr>
              <a:t>na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Austrália</a:t>
            </a:r>
            <a:r>
              <a:rPr lang="en-AU" sz="1600" dirty="0">
                <a:ea typeface="+mn-ea"/>
                <a:cs typeface="+mn-cs"/>
              </a:rPr>
              <a:t>. </a:t>
            </a:r>
          </a:p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AU" sz="1600" dirty="0" err="1">
                <a:ea typeface="+mn-ea"/>
                <a:cs typeface="+mn-cs"/>
              </a:rPr>
              <a:t>Clima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quente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mediterâneo</a:t>
            </a:r>
            <a:r>
              <a:rPr lang="en-AU" sz="1600" dirty="0">
                <a:ea typeface="+mn-ea"/>
                <a:cs typeface="+mn-cs"/>
              </a:rPr>
              <a:t> com </a:t>
            </a:r>
            <a:r>
              <a:rPr lang="en-AU" sz="1600" dirty="0" err="1">
                <a:ea typeface="+mn-ea"/>
                <a:cs typeface="+mn-cs"/>
              </a:rPr>
              <a:t>uma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variedade</a:t>
            </a:r>
            <a:r>
              <a:rPr lang="en-AU" sz="1600" dirty="0">
                <a:ea typeface="+mn-ea"/>
                <a:cs typeface="+mn-cs"/>
              </a:rPr>
              <a:t> de </a:t>
            </a:r>
            <a:r>
              <a:rPr lang="en-AU" sz="1600" dirty="0" err="1">
                <a:ea typeface="+mn-ea"/>
                <a:cs typeface="+mn-cs"/>
              </a:rPr>
              <a:t>mesoclimas</a:t>
            </a:r>
            <a:r>
              <a:rPr lang="en-AU" sz="1600" dirty="0">
                <a:ea typeface="+mn-ea"/>
                <a:cs typeface="+mn-cs"/>
              </a:rPr>
              <a:t> e </a:t>
            </a:r>
            <a:r>
              <a:rPr lang="en-AU" sz="1600" dirty="0" err="1">
                <a:ea typeface="+mn-ea"/>
                <a:cs typeface="+mn-cs"/>
              </a:rPr>
              <a:t>microclimas</a:t>
            </a:r>
            <a:endParaRPr lang="en-AU" sz="1600" dirty="0">
              <a:ea typeface="+mn-ea"/>
              <a:cs typeface="+mn-cs"/>
            </a:endParaRPr>
          </a:p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AU" sz="1600" b="1" dirty="0">
              <a:ea typeface="+mn-ea"/>
              <a:cs typeface="+mn-cs"/>
            </a:endParaRPr>
          </a:p>
          <a:p>
            <a:pPr>
              <a:spcAft>
                <a:spcPts val="300"/>
              </a:spcAft>
              <a:buClr>
                <a:srgbClr val="F40000"/>
              </a:buClr>
            </a:pPr>
            <a:r>
              <a:rPr lang="en-US" sz="1600" b="1" dirty="0">
                <a:cs typeface="Hellix SemiBold"/>
              </a:rPr>
              <a:t>PRINCIPAIS VARIEDADES </a:t>
            </a:r>
          </a:p>
          <a:p>
            <a:pPr marL="285750" indent="-285750" defTabSz="914353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Shiraz</a:t>
            </a:r>
          </a:p>
          <a:p>
            <a:pPr marL="285750" indent="-285750" defTabSz="914353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Cabernet Sauvignon</a:t>
            </a:r>
          </a:p>
          <a:p>
            <a:pPr marL="285750" indent="-285750" defTabSz="914353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Grenache</a:t>
            </a:r>
          </a:p>
          <a:p>
            <a:pPr defTabSz="914353">
              <a:lnSpc>
                <a:spcPct val="95000"/>
              </a:lnSpc>
              <a:spcAft>
                <a:spcPts val="1200"/>
              </a:spcAft>
            </a:pPr>
            <a:endParaRPr lang="en-AU" sz="1600" dirty="0"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794107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vineyard with a lake&#10;&#10;Description automatically generated with medium confidence">
            <a:extLst>
              <a:ext uri="{FF2B5EF4-FFF2-40B4-BE49-F238E27FC236}">
                <a16:creationId xmlns:a16="http://schemas.microsoft.com/office/drawing/2014/main" id="{957135E8-DDCF-D83B-8850-0F1588D55B2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207" r="16207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6C6740C-7AB3-72F3-39C3-728219013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4313" y="523609"/>
            <a:ext cx="6158452" cy="1325562"/>
          </a:xfrm>
        </p:spPr>
        <p:txBody>
          <a:bodyPr/>
          <a:lstStyle/>
          <a:p>
            <a:r>
              <a:rPr lang="en-US" sz="5400" dirty="0">
                <a:solidFill>
                  <a:schemeClr val="accent2"/>
                </a:solidFill>
              </a:rPr>
              <a:t>Margaret river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655C87-0B54-D323-FA06-81664D304BF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64313" y="2261022"/>
            <a:ext cx="4507580" cy="1860217"/>
          </a:xfrm>
        </p:spPr>
        <p:txBody>
          <a:bodyPr/>
          <a:lstStyle/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Uma das </a:t>
            </a:r>
            <a:r>
              <a:rPr lang="en-AU" sz="1600" dirty="0" err="1">
                <a:ea typeface="+mn-ea"/>
                <a:cs typeface="+mn-cs"/>
              </a:rPr>
              <a:t>regiões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vinícolas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mais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jovens</a:t>
            </a:r>
            <a:r>
              <a:rPr lang="en-AU" sz="1600" dirty="0">
                <a:ea typeface="+mn-ea"/>
                <a:cs typeface="+mn-cs"/>
              </a:rPr>
              <a:t> do </a:t>
            </a:r>
            <a:r>
              <a:rPr lang="en-AU" sz="1600" dirty="0" err="1">
                <a:ea typeface="+mn-ea"/>
                <a:cs typeface="+mn-cs"/>
              </a:rPr>
              <a:t>mundo</a:t>
            </a:r>
            <a:r>
              <a:rPr lang="en-AU" sz="1600" dirty="0">
                <a:ea typeface="+mn-ea"/>
                <a:cs typeface="+mn-cs"/>
              </a:rPr>
              <a:t>, mas que </a:t>
            </a:r>
            <a:r>
              <a:rPr lang="en-AU" sz="1600" dirty="0" err="1">
                <a:ea typeface="+mn-ea"/>
                <a:cs typeface="+mn-cs"/>
              </a:rPr>
              <a:t>rapidamente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construiu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reputação</a:t>
            </a:r>
            <a:r>
              <a:rPr lang="en-AU" sz="1600" dirty="0">
                <a:ea typeface="+mn-ea"/>
                <a:cs typeface="+mn-cs"/>
              </a:rPr>
              <a:t> global</a:t>
            </a:r>
          </a:p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ea typeface="+mn-ea"/>
                <a:cs typeface="+mn-cs"/>
              </a:rPr>
              <a:t>Isolada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geograficamente</a:t>
            </a:r>
            <a:r>
              <a:rPr lang="en-AU" sz="1600" dirty="0">
                <a:ea typeface="+mn-ea"/>
                <a:cs typeface="+mn-cs"/>
              </a:rPr>
              <a:t> com </a:t>
            </a:r>
            <a:r>
              <a:rPr lang="en-AU" sz="1600" dirty="0" err="1">
                <a:ea typeface="+mn-ea"/>
                <a:cs typeface="+mn-cs"/>
              </a:rPr>
              <a:t>condições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ideais</a:t>
            </a:r>
            <a:r>
              <a:rPr lang="en-AU" sz="1600" dirty="0">
                <a:ea typeface="+mn-ea"/>
                <a:cs typeface="+mn-cs"/>
              </a:rPr>
              <a:t> para </a:t>
            </a:r>
            <a:r>
              <a:rPr lang="en-AU" sz="1600" dirty="0" err="1">
                <a:ea typeface="+mn-ea"/>
                <a:cs typeface="+mn-cs"/>
              </a:rPr>
              <a:t>crescimento</a:t>
            </a:r>
            <a:r>
              <a:rPr lang="en-AU" sz="1600" dirty="0">
                <a:ea typeface="+mn-ea"/>
                <a:cs typeface="+mn-cs"/>
              </a:rPr>
              <a:t> de </a:t>
            </a:r>
            <a:r>
              <a:rPr lang="en-AU" sz="1600" dirty="0" err="1">
                <a:ea typeface="+mn-ea"/>
                <a:cs typeface="+mn-cs"/>
              </a:rPr>
              <a:t>uvas</a:t>
            </a:r>
            <a:endParaRPr lang="en-AU" sz="1600" dirty="0">
              <a:ea typeface="+mn-ea"/>
              <a:cs typeface="+mn-cs"/>
            </a:endParaRPr>
          </a:p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ea typeface="+mn-ea"/>
                <a:cs typeface="+mn-cs"/>
              </a:rPr>
              <a:t>Clima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mediterrâneo</a:t>
            </a:r>
            <a:r>
              <a:rPr lang="en-AU" sz="1600" dirty="0">
                <a:ea typeface="+mn-ea"/>
                <a:cs typeface="+mn-cs"/>
              </a:rPr>
              <a:t> com fortes </a:t>
            </a:r>
            <a:r>
              <a:rPr lang="en-AU" sz="1600" dirty="0" err="1">
                <a:ea typeface="+mn-ea"/>
                <a:cs typeface="+mn-cs"/>
              </a:rPr>
              <a:t>influências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marítimas</a:t>
            </a:r>
            <a:r>
              <a:rPr lang="en-AU" sz="1600" dirty="0">
                <a:ea typeface="+mn-ea"/>
                <a:cs typeface="+mn-cs"/>
              </a:rPr>
              <a:t>, com </a:t>
            </a:r>
            <a:r>
              <a:rPr lang="en-AU" sz="1600" dirty="0" err="1">
                <a:ea typeface="+mn-ea"/>
                <a:cs typeface="+mn-cs"/>
              </a:rPr>
              <a:t>oceano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em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três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lados</a:t>
            </a:r>
            <a:endParaRPr lang="en-AU" sz="1600" b="1" dirty="0">
              <a:ea typeface="+mn-ea"/>
              <a:cs typeface="+mn-cs"/>
            </a:endParaRPr>
          </a:p>
          <a:p>
            <a:pPr>
              <a:spcAft>
                <a:spcPts val="300"/>
              </a:spcAft>
              <a:buClr>
                <a:srgbClr val="F40000"/>
              </a:buClr>
            </a:pPr>
            <a:r>
              <a:rPr lang="en-US" sz="1600" b="1" dirty="0">
                <a:cs typeface="Hellix SemiBold"/>
              </a:rPr>
              <a:t>PRINCIPAIS VARIEDADES </a:t>
            </a:r>
          </a:p>
          <a:p>
            <a:pPr marL="285750" indent="-285750" defTabSz="914353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Blends de Semillon Sauvignon Blanc </a:t>
            </a:r>
          </a:p>
          <a:p>
            <a:pPr marL="285750" indent="-285750" defTabSz="914353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Chardonnay</a:t>
            </a:r>
          </a:p>
          <a:p>
            <a:pPr marL="285750" indent="-285750" defTabSz="914353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Cabernet Sauvignon</a:t>
            </a:r>
          </a:p>
          <a:p>
            <a:pPr defTabSz="914353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</a:pPr>
            <a:endParaRPr lang="en-AU" sz="1600" dirty="0">
              <a:ea typeface="+mn-ea"/>
              <a:cs typeface="+mn-cs"/>
            </a:endParaRPr>
          </a:p>
          <a:p>
            <a:pPr>
              <a:buClr>
                <a:schemeClr val="accent3"/>
              </a:buClr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8329405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long shot of a vineyard&#10;&#10;Description automatically generated">
            <a:extLst>
              <a:ext uri="{FF2B5EF4-FFF2-40B4-BE49-F238E27FC236}">
                <a16:creationId xmlns:a16="http://schemas.microsoft.com/office/drawing/2014/main" id="{4CF37427-2C17-CF0D-1FEF-8A4D4E3E0AC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130" b="17130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1727CE9-FD85-B243-D145-CF94A308C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4313" y="755594"/>
            <a:ext cx="6158452" cy="1325562"/>
          </a:xfrm>
        </p:spPr>
        <p:txBody>
          <a:bodyPr/>
          <a:lstStyle/>
          <a:p>
            <a:r>
              <a:rPr lang="en-US" sz="5400" dirty="0">
                <a:solidFill>
                  <a:schemeClr val="accent2"/>
                </a:solidFill>
              </a:rPr>
              <a:t>Canberra district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FF640A-A75E-9AF8-758A-E146D2D06B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64313" y="2626166"/>
            <a:ext cx="4399343" cy="1636741"/>
          </a:xfrm>
        </p:spPr>
        <p:txBody>
          <a:bodyPr/>
          <a:lstStyle/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ea typeface="+mn-ea"/>
                <a:cs typeface="+mn-cs"/>
              </a:rPr>
              <a:t>Região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relativamente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jovem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produzindo</a:t>
            </a:r>
            <a:r>
              <a:rPr lang="en-AU" sz="1600" dirty="0">
                <a:ea typeface="+mn-ea"/>
                <a:cs typeface="+mn-cs"/>
              </a:rPr>
              <a:t> vinhos premium</a:t>
            </a:r>
          </a:p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ea typeface="+mn-ea"/>
                <a:cs typeface="+mn-cs"/>
              </a:rPr>
              <a:t>Engloba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vinhedos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em</a:t>
            </a:r>
            <a:r>
              <a:rPr lang="en-AU" sz="1600" dirty="0">
                <a:ea typeface="+mn-ea"/>
                <a:cs typeface="+mn-cs"/>
              </a:rPr>
              <a:t> ACT (TCA) e NSW (NGS)</a:t>
            </a:r>
          </a:p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ea typeface="+mn-ea"/>
                <a:cs typeface="+mn-cs"/>
              </a:rPr>
              <a:t>Clima</a:t>
            </a:r>
            <a:r>
              <a:rPr lang="en-AU" sz="1600" dirty="0">
                <a:ea typeface="+mn-ea"/>
                <a:cs typeface="+mn-cs"/>
              </a:rPr>
              <a:t> continental de </a:t>
            </a:r>
            <a:r>
              <a:rPr lang="en-AU" sz="1600" dirty="0" err="1">
                <a:ea typeface="+mn-ea"/>
                <a:cs typeface="+mn-cs"/>
              </a:rPr>
              <a:t>extremos</a:t>
            </a:r>
            <a:endParaRPr lang="en-AU" sz="1600" dirty="0">
              <a:ea typeface="+mn-ea"/>
              <a:cs typeface="+mn-cs"/>
            </a:endParaRPr>
          </a:p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endParaRPr lang="en-AU" sz="1600" b="1" dirty="0">
              <a:ea typeface="+mn-ea"/>
              <a:cs typeface="+mn-cs"/>
            </a:endParaRPr>
          </a:p>
          <a:p>
            <a:pPr>
              <a:spcAft>
                <a:spcPts val="300"/>
              </a:spcAft>
              <a:buClr>
                <a:srgbClr val="F40000"/>
              </a:buClr>
            </a:pPr>
            <a:r>
              <a:rPr lang="en-US" sz="1600" b="1" dirty="0">
                <a:cs typeface="Hellix SemiBold"/>
              </a:rPr>
              <a:t>PRINCIPAIS VARIEDADES </a:t>
            </a:r>
          </a:p>
          <a:p>
            <a:pPr marL="285750" indent="-285750" defTabSz="914353">
              <a:lnSpc>
                <a:spcPct val="95000"/>
              </a:lnSpc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Riesling</a:t>
            </a:r>
          </a:p>
          <a:p>
            <a:pPr marL="285750" indent="-285750" defTabSz="914353">
              <a:lnSpc>
                <a:spcPct val="95000"/>
              </a:lnSpc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>
                <a:ea typeface="+mn-ea"/>
                <a:cs typeface="+mn-cs"/>
              </a:rPr>
              <a:t>Shiraz</a:t>
            </a:r>
            <a:endParaRPr lang="en-AU" sz="1600" dirty="0">
              <a:ea typeface="+mn-ea"/>
              <a:cs typeface="+mn-cs"/>
            </a:endParaRPr>
          </a:p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endParaRPr lang="en-AU" sz="1600" dirty="0">
              <a:ea typeface="+mn-ea"/>
              <a:cs typeface="+mn-cs"/>
            </a:endParaRPr>
          </a:p>
          <a:p>
            <a:pPr>
              <a:buClr>
                <a:schemeClr val="accent3"/>
              </a:buClr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307890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green field with trees&#10;&#10;Description automatically generated with medium confidence">
            <a:extLst>
              <a:ext uri="{FF2B5EF4-FFF2-40B4-BE49-F238E27FC236}">
                <a16:creationId xmlns:a16="http://schemas.microsoft.com/office/drawing/2014/main" id="{E23B9BAF-3853-4B62-310D-ADB912AB61B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130" b="17130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120C58F-466F-55C0-4575-76877134B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4313" y="757103"/>
            <a:ext cx="5067298" cy="1325562"/>
          </a:xfrm>
        </p:spPr>
        <p:txBody>
          <a:bodyPr/>
          <a:lstStyle/>
          <a:p>
            <a:r>
              <a:rPr lang="en-US" sz="5400" dirty="0">
                <a:solidFill>
                  <a:schemeClr val="accent2"/>
                </a:solidFill>
              </a:rPr>
              <a:t>Hunter valley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16F109-A448-CAC8-9681-E9BD5363A89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64313" y="2514600"/>
            <a:ext cx="4106735" cy="5646539"/>
          </a:xfrm>
        </p:spPr>
        <p:txBody>
          <a:bodyPr/>
          <a:lstStyle/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ea typeface="+mn-ea"/>
                <a:cs typeface="+mn-cs"/>
              </a:rPr>
              <a:t>Primeira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região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vinícola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comercial</a:t>
            </a:r>
            <a:r>
              <a:rPr lang="en-AU" sz="1600" dirty="0">
                <a:ea typeface="+mn-ea"/>
                <a:cs typeface="+mn-cs"/>
              </a:rPr>
              <a:t> da </a:t>
            </a:r>
            <a:r>
              <a:rPr lang="en-AU" sz="1600" dirty="0" err="1">
                <a:ea typeface="+mn-ea"/>
                <a:cs typeface="+mn-cs"/>
              </a:rPr>
              <a:t>Austrália</a:t>
            </a:r>
            <a:endParaRPr lang="en-AU" sz="1600" dirty="0">
              <a:ea typeface="+mn-ea"/>
              <a:cs typeface="+mn-cs"/>
            </a:endParaRPr>
          </a:p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Lar de </a:t>
            </a:r>
            <a:r>
              <a:rPr lang="en-AU" sz="1600" dirty="0" err="1">
                <a:ea typeface="+mn-ea"/>
                <a:cs typeface="+mn-cs"/>
              </a:rPr>
              <a:t>algumas</a:t>
            </a:r>
            <a:r>
              <a:rPr lang="en-AU" sz="1600" dirty="0">
                <a:ea typeface="+mn-ea"/>
                <a:cs typeface="+mn-cs"/>
              </a:rPr>
              <a:t> das </a:t>
            </a:r>
            <a:r>
              <a:rPr lang="en-AU" sz="1600" dirty="0" err="1">
                <a:ea typeface="+mn-ea"/>
                <a:cs typeface="+mn-cs"/>
              </a:rPr>
              <a:t>mais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antigas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vinhas</a:t>
            </a:r>
            <a:r>
              <a:rPr lang="en-AU" sz="1600" dirty="0">
                <a:ea typeface="+mn-ea"/>
                <a:cs typeface="+mn-cs"/>
              </a:rPr>
              <a:t> do </a:t>
            </a:r>
            <a:r>
              <a:rPr lang="en-AU" sz="1600" dirty="0" err="1">
                <a:ea typeface="+mn-ea"/>
                <a:cs typeface="+mn-cs"/>
              </a:rPr>
              <a:t>mundo</a:t>
            </a:r>
            <a:endParaRPr lang="en-AU" sz="1600" dirty="0">
              <a:ea typeface="+mn-ea"/>
              <a:cs typeface="+mn-cs"/>
            </a:endParaRPr>
          </a:p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ea typeface="+mn-ea"/>
                <a:cs typeface="+mn-cs"/>
              </a:rPr>
              <a:t>Clima</a:t>
            </a:r>
            <a:r>
              <a:rPr lang="en-AU" sz="1600" dirty="0">
                <a:ea typeface="+mn-ea"/>
                <a:cs typeface="+mn-cs"/>
              </a:rPr>
              <a:t> subtropical com </a:t>
            </a:r>
            <a:r>
              <a:rPr lang="en-AU" sz="1600" dirty="0" err="1">
                <a:ea typeface="+mn-ea"/>
                <a:cs typeface="+mn-cs"/>
              </a:rPr>
              <a:t>influências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marítimas</a:t>
            </a:r>
            <a:endParaRPr lang="en-AU" sz="1600" dirty="0">
              <a:ea typeface="+mn-ea"/>
              <a:cs typeface="+mn-cs"/>
            </a:endParaRPr>
          </a:p>
          <a:p>
            <a:pPr defTabSz="914353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</a:pPr>
            <a:endParaRPr lang="en-AU" sz="1600" dirty="0">
              <a:ea typeface="+mn-ea"/>
              <a:cs typeface="+mn-cs"/>
            </a:endParaRPr>
          </a:p>
          <a:p>
            <a:pPr>
              <a:spcAft>
                <a:spcPts val="300"/>
              </a:spcAft>
              <a:buClr>
                <a:srgbClr val="F40000"/>
              </a:buClr>
            </a:pPr>
            <a:r>
              <a:rPr lang="en-US" sz="1600" b="1" dirty="0">
                <a:cs typeface="Hellix SemiBold"/>
              </a:rPr>
              <a:t>PRINCIPAIS VARIEDADES </a:t>
            </a:r>
          </a:p>
          <a:p>
            <a:pPr marL="285750" indent="-285750" defTabSz="914353">
              <a:lnSpc>
                <a:spcPct val="95000"/>
              </a:lnSpc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Semillon</a:t>
            </a:r>
          </a:p>
          <a:p>
            <a:pPr marL="285750" indent="-285750" defTabSz="914353">
              <a:lnSpc>
                <a:spcPct val="95000"/>
              </a:lnSpc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Chardonnay</a:t>
            </a:r>
          </a:p>
          <a:p>
            <a:pPr marL="285750" indent="-285750" defTabSz="914353">
              <a:lnSpc>
                <a:spcPct val="95000"/>
              </a:lnSpc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Shiraz</a:t>
            </a:r>
          </a:p>
          <a:p>
            <a:pPr>
              <a:buClr>
                <a:schemeClr val="accent3"/>
              </a:buClr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520793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row of rows of vines&#10;&#10;Description automatically generated">
            <a:extLst>
              <a:ext uri="{FF2B5EF4-FFF2-40B4-BE49-F238E27FC236}">
                <a16:creationId xmlns:a16="http://schemas.microsoft.com/office/drawing/2014/main" id="{9D71747F-E6E9-E495-6640-792673FF655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215" r="16215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B7D07CB-0B78-E024-E7C4-4254A5A0C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4313" y="701273"/>
            <a:ext cx="6158452" cy="1325562"/>
          </a:xfrm>
        </p:spPr>
        <p:txBody>
          <a:bodyPr/>
          <a:lstStyle/>
          <a:p>
            <a:r>
              <a:rPr lang="en-US" sz="5400">
                <a:solidFill>
                  <a:schemeClr val="accent2"/>
                </a:solidFill>
              </a:rPr>
              <a:t>orange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DE83A3-80F5-1DD6-4DDB-E56BE6A8AB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64313" y="1709754"/>
            <a:ext cx="4170228" cy="5495616"/>
          </a:xfrm>
        </p:spPr>
        <p:txBody>
          <a:bodyPr/>
          <a:lstStyle/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ea typeface="+mn-ea"/>
                <a:cs typeface="+mn-cs"/>
              </a:rPr>
              <a:t>Região</a:t>
            </a:r>
            <a:r>
              <a:rPr lang="en-AU" sz="1600" dirty="0">
                <a:ea typeface="+mn-ea"/>
                <a:cs typeface="+mn-cs"/>
              </a:rPr>
              <a:t> de </a:t>
            </a:r>
            <a:r>
              <a:rPr lang="en-AU" sz="1600" dirty="0" err="1">
                <a:ea typeface="+mn-ea"/>
                <a:cs typeface="+mn-cs"/>
              </a:rPr>
              <a:t>clima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frio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em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ascensão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produzindo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uma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gama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crescente</a:t>
            </a:r>
            <a:r>
              <a:rPr lang="en-AU" sz="1600" dirty="0">
                <a:ea typeface="+mn-ea"/>
                <a:cs typeface="+mn-cs"/>
              </a:rPr>
              <a:t> de vinhos premium</a:t>
            </a:r>
          </a:p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ea typeface="+mn-ea"/>
                <a:cs typeface="+mn-cs"/>
              </a:rPr>
              <a:t>Alguns</a:t>
            </a:r>
            <a:r>
              <a:rPr lang="en-AU" sz="1600" dirty="0">
                <a:ea typeface="+mn-ea"/>
                <a:cs typeface="+mn-cs"/>
              </a:rPr>
              <a:t> dos </a:t>
            </a:r>
            <a:r>
              <a:rPr lang="en-AU" sz="1600" dirty="0" err="1">
                <a:ea typeface="+mn-ea"/>
                <a:cs typeface="+mn-cs"/>
              </a:rPr>
              <a:t>vinhedos</a:t>
            </a:r>
            <a:r>
              <a:rPr lang="en-AU" sz="1600" dirty="0">
                <a:ea typeface="+mn-ea"/>
                <a:cs typeface="+mn-cs"/>
              </a:rPr>
              <a:t> de </a:t>
            </a:r>
            <a:r>
              <a:rPr lang="en-AU" sz="1600" dirty="0" err="1">
                <a:ea typeface="+mn-ea"/>
                <a:cs typeface="+mn-cs"/>
              </a:rPr>
              <a:t>maiores</a:t>
            </a:r>
            <a:r>
              <a:rPr lang="en-AU" sz="1600" dirty="0">
                <a:ea typeface="+mn-ea"/>
                <a:cs typeface="+mn-cs"/>
              </a:rPr>
              <a:t> altitudes </a:t>
            </a:r>
            <a:r>
              <a:rPr lang="en-AU" sz="1600" dirty="0" err="1">
                <a:ea typeface="+mn-ea"/>
                <a:cs typeface="+mn-cs"/>
              </a:rPr>
              <a:t>na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Austrália</a:t>
            </a:r>
            <a:endParaRPr lang="en-AU" sz="1600" dirty="0">
              <a:ea typeface="+mn-ea"/>
              <a:cs typeface="+mn-cs"/>
            </a:endParaRPr>
          </a:p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ea typeface="+mn-ea"/>
                <a:cs typeface="+mn-cs"/>
              </a:rPr>
              <a:t>Clima</a:t>
            </a:r>
            <a:r>
              <a:rPr lang="en-AU" sz="1600" dirty="0">
                <a:ea typeface="+mn-ea"/>
                <a:cs typeface="+mn-cs"/>
              </a:rPr>
              <a:t> continental com </a:t>
            </a:r>
            <a:r>
              <a:rPr lang="en-AU" sz="1600" dirty="0" err="1">
                <a:ea typeface="+mn-ea"/>
                <a:cs typeface="+mn-cs"/>
              </a:rPr>
              <a:t>dias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quentes</a:t>
            </a:r>
            <a:r>
              <a:rPr lang="en-AU" sz="1600" dirty="0">
                <a:ea typeface="+mn-ea"/>
                <a:cs typeface="+mn-cs"/>
              </a:rPr>
              <a:t> de </a:t>
            </a:r>
            <a:r>
              <a:rPr lang="en-AU" sz="1600" dirty="0" err="1">
                <a:ea typeface="+mn-ea"/>
                <a:cs typeface="+mn-cs"/>
              </a:rPr>
              <a:t>verão</a:t>
            </a:r>
            <a:r>
              <a:rPr lang="en-AU" sz="1600" dirty="0">
                <a:ea typeface="+mn-ea"/>
                <a:cs typeface="+mn-cs"/>
              </a:rPr>
              <a:t>, </a:t>
            </a:r>
            <a:r>
              <a:rPr lang="en-AU" sz="1600" dirty="0" err="1">
                <a:ea typeface="+mn-ea"/>
                <a:cs typeface="+mn-cs"/>
              </a:rPr>
              <a:t>noites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frias</a:t>
            </a:r>
            <a:r>
              <a:rPr lang="en-AU" sz="1600" dirty="0">
                <a:ea typeface="+mn-ea"/>
                <a:cs typeface="+mn-cs"/>
              </a:rPr>
              <a:t> e </a:t>
            </a:r>
            <a:r>
              <a:rPr lang="en-AU" sz="1600" dirty="0" err="1">
                <a:ea typeface="+mn-ea"/>
                <a:cs typeface="+mn-cs"/>
              </a:rPr>
              <a:t>condições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secas</a:t>
            </a:r>
            <a:r>
              <a:rPr lang="en-AU" sz="1600" dirty="0">
                <a:ea typeface="+mn-ea"/>
                <a:cs typeface="+mn-cs"/>
              </a:rPr>
              <a:t> de </a:t>
            </a:r>
            <a:r>
              <a:rPr lang="en-AU" sz="1600" dirty="0" err="1">
                <a:ea typeface="+mn-ea"/>
                <a:cs typeface="+mn-cs"/>
              </a:rPr>
              <a:t>outono</a:t>
            </a:r>
            <a:endParaRPr lang="en-AU" sz="1600" dirty="0">
              <a:ea typeface="+mn-ea"/>
              <a:cs typeface="+mn-cs"/>
            </a:endParaRPr>
          </a:p>
          <a:p>
            <a:pPr lvl="3" defTabSz="914353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</a:pPr>
            <a:endParaRPr lang="en-AU" sz="1600" b="1" dirty="0">
              <a:ea typeface="+mn-ea"/>
              <a:cs typeface="+mn-cs"/>
            </a:endParaRPr>
          </a:p>
          <a:p>
            <a:pPr>
              <a:spcAft>
                <a:spcPts val="300"/>
              </a:spcAft>
              <a:buClr>
                <a:srgbClr val="F40000"/>
              </a:buClr>
            </a:pPr>
            <a:r>
              <a:rPr lang="en-US" sz="1600" b="1" dirty="0">
                <a:cs typeface="Hellix SemiBold"/>
              </a:rPr>
              <a:t>PRINCIPAIS VARIEDADES </a:t>
            </a:r>
          </a:p>
          <a:p>
            <a:pPr marL="285750" indent="-285750" defTabSz="914353">
              <a:lnSpc>
                <a:spcPct val="95000"/>
              </a:lnSpc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Chardonnay</a:t>
            </a:r>
          </a:p>
          <a:p>
            <a:pPr marL="285750" indent="-285750" defTabSz="914353">
              <a:lnSpc>
                <a:spcPct val="95000"/>
              </a:lnSpc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Sauvignon Blanc</a:t>
            </a:r>
          </a:p>
          <a:p>
            <a:pPr marL="285750" indent="-285750" defTabSz="914353">
              <a:lnSpc>
                <a:spcPct val="95000"/>
              </a:lnSpc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Shiraz</a:t>
            </a:r>
          </a:p>
          <a:p>
            <a:pPr marL="285750" indent="-285750" defTabSz="914353">
              <a:lnSpc>
                <a:spcPct val="95000"/>
              </a:lnSpc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Cabernet Sauvignon</a:t>
            </a:r>
          </a:p>
          <a:p>
            <a:pPr>
              <a:buClr>
                <a:schemeClr val="accent3"/>
              </a:buClr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217806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landscape with trees and a river&#10;&#10;Description automatically generated">
            <a:extLst>
              <a:ext uri="{FF2B5EF4-FFF2-40B4-BE49-F238E27FC236}">
                <a16:creationId xmlns:a16="http://schemas.microsoft.com/office/drawing/2014/main" id="{AFCF8913-4B65-7EB4-7538-0EFA1B6C886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207" r="16207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C06F673-31AE-C52D-182B-6743C8D32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4313" y="520204"/>
            <a:ext cx="6158452" cy="1325562"/>
          </a:xfrm>
        </p:spPr>
        <p:txBody>
          <a:bodyPr/>
          <a:lstStyle/>
          <a:p>
            <a:r>
              <a:rPr lang="en-US" sz="5400" dirty="0">
                <a:solidFill>
                  <a:schemeClr val="accent2"/>
                </a:solidFill>
              </a:rPr>
              <a:t>Mornington peninsula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4DC14C-707F-7780-7885-291856EC965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64313" y="2090210"/>
            <a:ext cx="4318335" cy="5495616"/>
          </a:xfrm>
        </p:spPr>
        <p:txBody>
          <a:bodyPr/>
          <a:lstStyle/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ea typeface="+mn-ea"/>
                <a:cs typeface="+mn-cs"/>
              </a:rPr>
              <a:t>Pequena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região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costeira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cercada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por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três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corpos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d'água</a:t>
            </a:r>
            <a:endParaRPr lang="en-AU" sz="1600" dirty="0">
              <a:ea typeface="+mn-ea"/>
              <a:cs typeface="+mn-cs"/>
            </a:endParaRPr>
          </a:p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ea typeface="+mn-ea"/>
                <a:cs typeface="+mn-cs"/>
              </a:rPr>
              <a:t>Vinícolas</a:t>
            </a:r>
            <a:r>
              <a:rPr lang="en-AU" sz="1600" dirty="0">
                <a:ea typeface="+mn-ea"/>
                <a:cs typeface="+mn-cs"/>
              </a:rPr>
              <a:t> boutique e </a:t>
            </a:r>
            <a:r>
              <a:rPr lang="en-AU" sz="1600" dirty="0" err="1">
                <a:ea typeface="+mn-ea"/>
                <a:cs typeface="+mn-cs"/>
              </a:rPr>
              <a:t>vinhedos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produzindo</a:t>
            </a:r>
            <a:r>
              <a:rPr lang="en-AU" sz="1600" dirty="0">
                <a:ea typeface="+mn-ea"/>
                <a:cs typeface="+mn-cs"/>
              </a:rPr>
              <a:t> vinhos premium de </a:t>
            </a:r>
            <a:r>
              <a:rPr lang="en-AU" sz="1600" dirty="0" err="1">
                <a:ea typeface="+mn-ea"/>
                <a:cs typeface="+mn-cs"/>
              </a:rPr>
              <a:t>clima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frio</a:t>
            </a:r>
            <a:endParaRPr lang="en-AU" sz="1600" dirty="0">
              <a:ea typeface="+mn-ea"/>
              <a:cs typeface="+mn-cs"/>
            </a:endParaRPr>
          </a:p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ea typeface="+mn-ea"/>
                <a:cs typeface="+mn-cs"/>
              </a:rPr>
              <a:t>Verdadeiro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clima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marítimo</a:t>
            </a:r>
            <a:r>
              <a:rPr lang="en-AU" sz="1600" dirty="0">
                <a:ea typeface="+mn-ea"/>
                <a:cs typeface="+mn-cs"/>
              </a:rPr>
              <a:t> com </a:t>
            </a:r>
            <a:r>
              <a:rPr lang="en-AU" sz="1600" dirty="0" err="1">
                <a:ea typeface="+mn-ea"/>
                <a:cs typeface="+mn-cs"/>
              </a:rPr>
              <a:t>uma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gama</a:t>
            </a:r>
            <a:r>
              <a:rPr lang="en-AU" sz="1600" dirty="0">
                <a:ea typeface="+mn-ea"/>
                <a:cs typeface="+mn-cs"/>
              </a:rPr>
              <a:t> de </a:t>
            </a:r>
            <a:r>
              <a:rPr lang="en-AU" sz="1600" dirty="0" err="1">
                <a:ea typeface="+mn-ea"/>
                <a:cs typeface="+mn-cs"/>
              </a:rPr>
              <a:t>mesoclimas</a:t>
            </a:r>
            <a:r>
              <a:rPr lang="en-AU" sz="1600" dirty="0">
                <a:ea typeface="+mn-ea"/>
                <a:cs typeface="+mn-cs"/>
              </a:rPr>
              <a:t> e </a:t>
            </a:r>
            <a:r>
              <a:rPr lang="en-AU" sz="1600" dirty="0" err="1">
                <a:ea typeface="+mn-ea"/>
                <a:cs typeface="+mn-cs"/>
              </a:rPr>
              <a:t>microclimas</a:t>
            </a:r>
            <a:endParaRPr lang="en-AU" sz="1600" b="1" dirty="0">
              <a:ea typeface="+mn-ea"/>
              <a:cs typeface="+mn-cs"/>
            </a:endParaRPr>
          </a:p>
          <a:p>
            <a:pPr>
              <a:spcAft>
                <a:spcPts val="300"/>
              </a:spcAft>
              <a:buClr>
                <a:srgbClr val="F40000"/>
              </a:buClr>
            </a:pPr>
            <a:endParaRPr lang="en-US" sz="1600" b="1" dirty="0">
              <a:cs typeface="Hellix SemiBold"/>
            </a:endParaRPr>
          </a:p>
          <a:p>
            <a:pPr>
              <a:spcAft>
                <a:spcPts val="300"/>
              </a:spcAft>
              <a:buClr>
                <a:srgbClr val="F40000"/>
              </a:buClr>
            </a:pPr>
            <a:r>
              <a:rPr lang="en-US" sz="1600" b="1" dirty="0">
                <a:cs typeface="Hellix SemiBold"/>
              </a:rPr>
              <a:t>PRINCIPAIS VARIEDADES </a:t>
            </a:r>
          </a:p>
          <a:p>
            <a:pPr marL="285750" indent="-285750" defTabSz="914353">
              <a:lnSpc>
                <a:spcPct val="95000"/>
              </a:lnSpc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Pinot Noir</a:t>
            </a:r>
          </a:p>
          <a:p>
            <a:pPr marL="285750" indent="-285750" defTabSz="914353">
              <a:lnSpc>
                <a:spcPct val="95000"/>
              </a:lnSpc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Chardonnay</a:t>
            </a:r>
          </a:p>
          <a:p>
            <a:pPr marL="285750" indent="-285750" defTabSz="914353">
              <a:lnSpc>
                <a:spcPct val="95000"/>
              </a:lnSpc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Pinot Gris/Grigio</a:t>
            </a:r>
          </a:p>
          <a:p>
            <a:pPr>
              <a:buClr>
                <a:schemeClr val="accent3"/>
              </a:buClr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29201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close-up of a vineyard&#10;&#10;Description automatically generated">
            <a:extLst>
              <a:ext uri="{FF2B5EF4-FFF2-40B4-BE49-F238E27FC236}">
                <a16:creationId xmlns:a16="http://schemas.microsoft.com/office/drawing/2014/main" id="{BA6665A2-21C6-6758-A06E-0E72B2EF393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197" r="16197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0BD6BBA-9C9F-99EF-C3F1-562B4F53C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4313" y="683166"/>
            <a:ext cx="6158452" cy="1325562"/>
          </a:xfrm>
        </p:spPr>
        <p:txBody>
          <a:bodyPr/>
          <a:lstStyle/>
          <a:p>
            <a:r>
              <a:rPr lang="en-US" sz="5400" dirty="0" err="1">
                <a:solidFill>
                  <a:schemeClr val="accent4"/>
                </a:solidFill>
              </a:rPr>
              <a:t>rutherglen</a:t>
            </a:r>
            <a:endParaRPr lang="en-US" sz="5400" dirty="0">
              <a:solidFill>
                <a:schemeClr val="accent4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ADA668-01F4-8848-5272-81E9BD030AD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64313" y="1733180"/>
            <a:ext cx="4682901" cy="5495616"/>
          </a:xfrm>
        </p:spPr>
        <p:txBody>
          <a:bodyPr/>
          <a:lstStyle/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ea typeface="+mn-ea"/>
                <a:cs typeface="+mn-cs"/>
              </a:rPr>
              <a:t>Região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histórica</a:t>
            </a:r>
            <a:r>
              <a:rPr lang="en-AU" sz="1600" dirty="0">
                <a:ea typeface="+mn-ea"/>
                <a:cs typeface="+mn-cs"/>
              </a:rPr>
              <a:t> e capital Australiana de vinhos </a:t>
            </a:r>
            <a:r>
              <a:rPr lang="en-AU" sz="1600" dirty="0" err="1">
                <a:ea typeface="+mn-ea"/>
                <a:cs typeface="+mn-cs"/>
              </a:rPr>
              <a:t>fortificados</a:t>
            </a:r>
            <a:endParaRPr lang="en-AU" sz="1600" dirty="0">
              <a:ea typeface="+mn-ea"/>
              <a:cs typeface="+mn-cs"/>
            </a:endParaRPr>
          </a:p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ea typeface="+mn-ea"/>
                <a:cs typeface="+mn-cs"/>
              </a:rPr>
              <a:t>Enólogos</a:t>
            </a:r>
            <a:r>
              <a:rPr lang="en-AU" sz="1600" dirty="0">
                <a:ea typeface="+mn-ea"/>
                <a:cs typeface="+mn-cs"/>
              </a:rPr>
              <a:t> de quinta e sexta </a:t>
            </a:r>
            <a:r>
              <a:rPr lang="en-AU" sz="1600" dirty="0" err="1">
                <a:ea typeface="+mn-ea"/>
                <a:cs typeface="+mn-cs"/>
              </a:rPr>
              <a:t>geração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produzem</a:t>
            </a:r>
            <a:r>
              <a:rPr lang="en-AU" sz="1600" dirty="0">
                <a:ea typeface="+mn-ea"/>
                <a:cs typeface="+mn-cs"/>
              </a:rPr>
              <a:t> vinhos </a:t>
            </a:r>
            <a:r>
              <a:rPr lang="en-AU" sz="1600" dirty="0" err="1">
                <a:ea typeface="+mn-ea"/>
                <a:cs typeface="+mn-cs"/>
              </a:rPr>
              <a:t>brancos</a:t>
            </a:r>
            <a:r>
              <a:rPr lang="en-AU" sz="1600" dirty="0">
                <a:ea typeface="+mn-ea"/>
                <a:cs typeface="+mn-cs"/>
              </a:rPr>
              <a:t>, </a:t>
            </a:r>
            <a:r>
              <a:rPr lang="en-AU" sz="1600" dirty="0" err="1">
                <a:ea typeface="+mn-ea"/>
                <a:cs typeface="+mn-cs"/>
              </a:rPr>
              <a:t>tintos</a:t>
            </a:r>
            <a:r>
              <a:rPr lang="en-AU" sz="1600" dirty="0">
                <a:ea typeface="+mn-ea"/>
                <a:cs typeface="+mn-cs"/>
              </a:rPr>
              <a:t> e </a:t>
            </a:r>
            <a:r>
              <a:rPr lang="en-AU" sz="1600" dirty="0" err="1">
                <a:ea typeface="+mn-ea"/>
                <a:cs typeface="+mn-cs"/>
              </a:rPr>
              <a:t>fortificados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premiados</a:t>
            </a:r>
            <a:endParaRPr lang="en-AU" sz="1600" dirty="0">
              <a:ea typeface="+mn-ea"/>
              <a:cs typeface="+mn-cs"/>
            </a:endParaRPr>
          </a:p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ea typeface="+mn-ea"/>
                <a:cs typeface="+mn-cs"/>
              </a:rPr>
              <a:t>Clima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clássico</a:t>
            </a:r>
            <a:r>
              <a:rPr lang="en-AU" sz="1600" dirty="0">
                <a:ea typeface="+mn-ea"/>
                <a:cs typeface="+mn-cs"/>
              </a:rPr>
              <a:t> continental com </a:t>
            </a:r>
            <a:r>
              <a:rPr lang="en-AU" sz="1600" dirty="0" err="1">
                <a:ea typeface="+mn-ea"/>
                <a:cs typeface="+mn-cs"/>
              </a:rPr>
              <a:t>influências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resfriadoras</a:t>
            </a:r>
            <a:r>
              <a:rPr lang="en-AU" sz="1600" dirty="0">
                <a:ea typeface="+mn-ea"/>
                <a:cs typeface="+mn-cs"/>
              </a:rPr>
              <a:t> do </a:t>
            </a:r>
            <a:r>
              <a:rPr lang="en-AU" sz="1600" dirty="0" err="1">
                <a:ea typeface="+mn-ea"/>
                <a:cs typeface="+mn-cs"/>
              </a:rPr>
              <a:t>sopé</a:t>
            </a:r>
            <a:r>
              <a:rPr lang="en-AU" sz="1600" dirty="0">
                <a:ea typeface="+mn-ea"/>
                <a:cs typeface="+mn-cs"/>
              </a:rPr>
              <a:t> dos Alpes </a:t>
            </a:r>
            <a:r>
              <a:rPr lang="en-AU" sz="1600" dirty="0" err="1">
                <a:ea typeface="+mn-ea"/>
                <a:cs typeface="+mn-cs"/>
              </a:rPr>
              <a:t>Vitorianos</a:t>
            </a:r>
            <a:endParaRPr lang="en-AU" sz="1600" b="1" dirty="0">
              <a:ea typeface="+mn-ea"/>
              <a:cs typeface="+mn-cs"/>
            </a:endParaRPr>
          </a:p>
          <a:p>
            <a:pPr>
              <a:spcAft>
                <a:spcPts val="300"/>
              </a:spcAft>
              <a:buClr>
                <a:srgbClr val="F40000"/>
              </a:buClr>
            </a:pPr>
            <a:r>
              <a:rPr lang="en-US" sz="1600" b="1" dirty="0">
                <a:cs typeface="Hellix SemiBold"/>
              </a:rPr>
              <a:t>PRINCIPAIS VARIEDADES </a:t>
            </a:r>
          </a:p>
          <a:p>
            <a:pPr marL="285750" indent="-285750" defTabSz="914353">
              <a:lnSpc>
                <a:spcPct val="95000"/>
              </a:lnSpc>
              <a:spcAft>
                <a:spcPts val="6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Muscat e Muscadelle (vinhos </a:t>
            </a:r>
            <a:r>
              <a:rPr lang="en-AU" sz="1600" dirty="0" err="1">
                <a:ea typeface="+mn-ea"/>
                <a:cs typeface="+mn-cs"/>
              </a:rPr>
              <a:t>fortificados</a:t>
            </a:r>
            <a:r>
              <a:rPr lang="en-AU" sz="1600" dirty="0">
                <a:ea typeface="+mn-ea"/>
                <a:cs typeface="+mn-cs"/>
              </a:rPr>
              <a:t>)</a:t>
            </a:r>
          </a:p>
          <a:p>
            <a:pPr marL="285750" indent="-285750" defTabSz="914353">
              <a:lnSpc>
                <a:spcPct val="95000"/>
              </a:lnSpc>
              <a:spcAft>
                <a:spcPts val="6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Shiraz</a:t>
            </a:r>
          </a:p>
          <a:p>
            <a:pPr marL="285750" indent="-285750" defTabSz="914353">
              <a:lnSpc>
                <a:spcPct val="95000"/>
              </a:lnSpc>
              <a:spcAft>
                <a:spcPts val="6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Durif </a:t>
            </a:r>
          </a:p>
          <a:p>
            <a:pPr>
              <a:buClr>
                <a:schemeClr val="accent5"/>
              </a:buClr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509664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vineyard with a foggy mountain in the background&#10;&#10;Description automatically generated">
            <a:extLst>
              <a:ext uri="{FF2B5EF4-FFF2-40B4-BE49-F238E27FC236}">
                <a16:creationId xmlns:a16="http://schemas.microsoft.com/office/drawing/2014/main" id="{AB25422A-0389-D75D-6D60-8E88845F551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7199" r="12197"/>
          <a:stretch>
            <a:fillRect/>
          </a:stretch>
        </p:blipFill>
        <p:spPr>
          <a:xfrm>
            <a:off x="0" y="388842"/>
            <a:ext cx="6169315" cy="6083199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A9DCAE2-6EBB-D47D-CEEC-7FECD35B6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4313" y="550211"/>
            <a:ext cx="6158452" cy="1325562"/>
          </a:xfrm>
        </p:spPr>
        <p:txBody>
          <a:bodyPr/>
          <a:lstStyle/>
          <a:p>
            <a:r>
              <a:rPr lang="en-US" sz="6000" dirty="0" err="1">
                <a:solidFill>
                  <a:schemeClr val="accent1"/>
                </a:solidFill>
              </a:rPr>
              <a:t>Yarra</a:t>
            </a:r>
            <a:r>
              <a:rPr lang="en-US" sz="6000" dirty="0">
                <a:solidFill>
                  <a:schemeClr val="accent1"/>
                </a:solidFill>
              </a:rPr>
              <a:t> </a:t>
            </a:r>
            <a:br>
              <a:rPr lang="en-US" sz="6000" dirty="0">
                <a:solidFill>
                  <a:schemeClr val="accent1"/>
                </a:solidFill>
              </a:rPr>
            </a:br>
            <a:r>
              <a:rPr lang="en-US" sz="6000" dirty="0">
                <a:solidFill>
                  <a:schemeClr val="accent1"/>
                </a:solidFill>
              </a:rPr>
              <a:t>valley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E3FADA-43E1-9E62-B5CB-B3203D6B44E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64313" y="2241550"/>
            <a:ext cx="4202425" cy="5495616"/>
          </a:xfrm>
        </p:spPr>
        <p:txBody>
          <a:bodyPr/>
          <a:lstStyle/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AU" sz="1600" dirty="0" err="1">
                <a:ea typeface="+mn-ea"/>
                <a:cs typeface="+mn-cs"/>
              </a:rPr>
              <a:t>Berço</a:t>
            </a:r>
            <a:r>
              <a:rPr lang="en-AU" sz="1600" dirty="0">
                <a:ea typeface="+mn-ea"/>
                <a:cs typeface="+mn-cs"/>
              </a:rPr>
              <a:t> da </a:t>
            </a:r>
            <a:r>
              <a:rPr lang="en-AU" sz="1600" dirty="0" err="1">
                <a:ea typeface="+mn-ea"/>
                <a:cs typeface="+mn-cs"/>
              </a:rPr>
              <a:t>indústria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vinícola</a:t>
            </a:r>
            <a:r>
              <a:rPr lang="en-AU" sz="1600" dirty="0">
                <a:ea typeface="+mn-ea"/>
                <a:cs typeface="+mn-cs"/>
              </a:rPr>
              <a:t> de Victoria</a:t>
            </a:r>
          </a:p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AU" sz="1600" dirty="0" err="1">
                <a:ea typeface="+mn-ea"/>
                <a:cs typeface="+mn-cs"/>
              </a:rPr>
              <a:t>Paisagem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diversa</a:t>
            </a:r>
            <a:r>
              <a:rPr lang="en-AU" sz="1600" dirty="0">
                <a:ea typeface="+mn-ea"/>
                <a:cs typeface="+mn-cs"/>
              </a:rPr>
              <a:t> com </a:t>
            </a:r>
            <a:r>
              <a:rPr lang="en-AU" sz="1600" dirty="0" err="1">
                <a:ea typeface="+mn-ea"/>
                <a:cs typeface="+mn-cs"/>
              </a:rPr>
              <a:t>clima</a:t>
            </a:r>
            <a:r>
              <a:rPr lang="en-AU" sz="1600" dirty="0">
                <a:ea typeface="+mn-ea"/>
                <a:cs typeface="+mn-cs"/>
              </a:rPr>
              <a:t> continental e </a:t>
            </a:r>
            <a:r>
              <a:rPr lang="en-AU" sz="1600" dirty="0" err="1">
                <a:ea typeface="+mn-ea"/>
                <a:cs typeface="+mn-cs"/>
              </a:rPr>
              <a:t>variações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mesoclimáticas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substanciais</a:t>
            </a:r>
            <a:endParaRPr lang="en-AU" sz="1600" dirty="0">
              <a:ea typeface="+mn-ea"/>
              <a:cs typeface="+mn-cs"/>
            </a:endParaRPr>
          </a:p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Principal </a:t>
            </a:r>
            <a:r>
              <a:rPr lang="en-AU" sz="1600" dirty="0" err="1">
                <a:ea typeface="+mn-ea"/>
                <a:cs typeface="+mn-cs"/>
              </a:rPr>
              <a:t>região</a:t>
            </a:r>
            <a:r>
              <a:rPr lang="en-AU" sz="1600" dirty="0">
                <a:ea typeface="+mn-ea"/>
                <a:cs typeface="+mn-cs"/>
              </a:rPr>
              <a:t> de </a:t>
            </a:r>
            <a:r>
              <a:rPr lang="en-AU" sz="1600" dirty="0" err="1">
                <a:ea typeface="+mn-ea"/>
                <a:cs typeface="+mn-cs"/>
              </a:rPr>
              <a:t>clima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frio</a:t>
            </a:r>
            <a:r>
              <a:rPr lang="en-AU" sz="1600" dirty="0">
                <a:ea typeface="+mn-ea"/>
                <a:cs typeface="+mn-cs"/>
              </a:rPr>
              <a:t> com </a:t>
            </a:r>
            <a:r>
              <a:rPr lang="en-AU" sz="1600" dirty="0" err="1">
                <a:ea typeface="+mn-ea"/>
                <a:cs typeface="+mn-cs"/>
              </a:rPr>
              <a:t>enólogos</a:t>
            </a:r>
            <a:r>
              <a:rPr lang="en-AU" sz="1600" dirty="0">
                <a:ea typeface="+mn-ea"/>
                <a:cs typeface="+mn-cs"/>
              </a:rPr>
              <a:t> que </a:t>
            </a:r>
            <a:r>
              <a:rPr lang="en-AU" sz="1600" dirty="0" err="1">
                <a:ea typeface="+mn-ea"/>
                <a:cs typeface="+mn-cs"/>
              </a:rPr>
              <a:t>adotam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técnicas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clássicas</a:t>
            </a:r>
            <a:r>
              <a:rPr lang="en-AU" sz="1600" dirty="0">
                <a:ea typeface="+mn-ea"/>
                <a:cs typeface="+mn-cs"/>
              </a:rPr>
              <a:t> e que </a:t>
            </a:r>
            <a:r>
              <a:rPr lang="en-AU" sz="1600" dirty="0" err="1">
                <a:ea typeface="+mn-ea"/>
                <a:cs typeface="+mn-cs"/>
              </a:rPr>
              <a:t>também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impulsionam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os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limites</a:t>
            </a:r>
            <a:endParaRPr lang="en-AU" sz="1600" dirty="0">
              <a:ea typeface="+mn-ea"/>
              <a:cs typeface="+mn-cs"/>
            </a:endParaRPr>
          </a:p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AU" sz="1600" b="1" dirty="0">
              <a:ea typeface="+mn-ea"/>
              <a:cs typeface="+mn-cs"/>
            </a:endParaRPr>
          </a:p>
          <a:p>
            <a:pPr>
              <a:spcAft>
                <a:spcPts val="300"/>
              </a:spcAft>
              <a:buClr>
                <a:srgbClr val="F40000"/>
              </a:buClr>
            </a:pPr>
            <a:r>
              <a:rPr lang="en-US" sz="1600" b="1" dirty="0">
                <a:cs typeface="Hellix SemiBold"/>
              </a:rPr>
              <a:t>PRINCIPAIS VARIEDADES </a:t>
            </a:r>
          </a:p>
          <a:p>
            <a:pPr marL="285750" indent="-285750" defTabSz="914353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Chardonnay</a:t>
            </a:r>
          </a:p>
          <a:p>
            <a:pPr marL="285750" indent="-285750" defTabSz="914353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Pinot Noir</a:t>
            </a:r>
          </a:p>
          <a:p>
            <a:pPr marL="285750" indent="-285750" defTabSz="914353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Shiraz</a:t>
            </a:r>
          </a:p>
          <a:p>
            <a:pPr marL="285750" indent="-285750" defTabSz="914353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Cabernet Sauvignon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658271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large field of green plants&#10;&#10;Description automatically generated with medium confidence">
            <a:extLst>
              <a:ext uri="{FF2B5EF4-FFF2-40B4-BE49-F238E27FC236}">
                <a16:creationId xmlns:a16="http://schemas.microsoft.com/office/drawing/2014/main" id="{FFCFDAE1-9105-30EF-E3FC-CD79F4C224C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111" b="17111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A1C769B-69ED-7EC0-81CD-188AE7BA2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4313" y="808643"/>
            <a:ext cx="6158452" cy="1325562"/>
          </a:xfrm>
        </p:spPr>
        <p:txBody>
          <a:bodyPr/>
          <a:lstStyle/>
          <a:p>
            <a:r>
              <a:rPr lang="en-US" sz="5400" dirty="0">
                <a:solidFill>
                  <a:schemeClr val="accent2"/>
                </a:solidFill>
              </a:rPr>
              <a:t>TASMÂNIA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0C1056-4ADB-1687-59F2-76D23C1DBE0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64313" y="1949546"/>
            <a:ext cx="4105121" cy="5495616"/>
          </a:xfrm>
        </p:spPr>
        <p:txBody>
          <a:bodyPr/>
          <a:lstStyle/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Indústria </a:t>
            </a:r>
            <a:r>
              <a:rPr lang="en-AU" sz="1600" dirty="0" err="1">
                <a:ea typeface="+mn-ea"/>
                <a:cs typeface="+mn-cs"/>
              </a:rPr>
              <a:t>vinícola</a:t>
            </a:r>
            <a:r>
              <a:rPr lang="en-AU" sz="1600" dirty="0">
                <a:ea typeface="+mn-ea"/>
                <a:cs typeface="+mn-cs"/>
              </a:rPr>
              <a:t> moderna </a:t>
            </a:r>
            <a:r>
              <a:rPr lang="en-AU" sz="1600" dirty="0" err="1">
                <a:ea typeface="+mn-ea"/>
                <a:cs typeface="+mn-cs"/>
              </a:rPr>
              <a:t>começou</a:t>
            </a:r>
            <a:r>
              <a:rPr lang="en-AU" sz="1600" dirty="0">
                <a:ea typeface="+mn-ea"/>
                <a:cs typeface="+mn-cs"/>
              </a:rPr>
              <a:t> no final dos </a:t>
            </a:r>
            <a:r>
              <a:rPr lang="en-AU" sz="1600" dirty="0" err="1">
                <a:ea typeface="+mn-ea"/>
                <a:cs typeface="+mn-cs"/>
              </a:rPr>
              <a:t>anos</a:t>
            </a:r>
            <a:r>
              <a:rPr lang="en-AU" sz="1600" dirty="0">
                <a:ea typeface="+mn-ea"/>
                <a:cs typeface="+mn-cs"/>
              </a:rPr>
              <a:t> 1970 e </a:t>
            </a:r>
            <a:r>
              <a:rPr lang="en-AU" sz="1600" dirty="0" err="1">
                <a:ea typeface="+mn-ea"/>
                <a:cs typeface="+mn-cs"/>
              </a:rPr>
              <a:t>rapidamente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construiu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uma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reputação</a:t>
            </a:r>
            <a:r>
              <a:rPr lang="en-AU" sz="1600" dirty="0">
                <a:ea typeface="+mn-ea"/>
                <a:cs typeface="+mn-cs"/>
              </a:rPr>
              <a:t> global, </a:t>
            </a:r>
            <a:r>
              <a:rPr lang="en-AU" sz="1600" dirty="0" err="1">
                <a:ea typeface="+mn-ea"/>
                <a:cs typeface="+mn-cs"/>
              </a:rPr>
              <a:t>particularmente</a:t>
            </a:r>
            <a:r>
              <a:rPr lang="en-AU" sz="1600" dirty="0">
                <a:ea typeface="+mn-ea"/>
                <a:cs typeface="+mn-cs"/>
              </a:rPr>
              <a:t> de </a:t>
            </a:r>
            <a:r>
              <a:rPr lang="en-AU" sz="1600" dirty="0" err="1">
                <a:ea typeface="+mn-ea"/>
                <a:cs typeface="+mn-cs"/>
              </a:rPr>
              <a:t>seus</a:t>
            </a:r>
            <a:r>
              <a:rPr lang="en-AU" sz="1600" dirty="0">
                <a:ea typeface="+mn-ea"/>
                <a:cs typeface="+mn-cs"/>
              </a:rPr>
              <a:t> vinhos </a:t>
            </a:r>
            <a:r>
              <a:rPr lang="en-AU" sz="1600" dirty="0" err="1">
                <a:ea typeface="+mn-ea"/>
                <a:cs typeface="+mn-cs"/>
              </a:rPr>
              <a:t>espumantes</a:t>
            </a:r>
            <a:endParaRPr lang="en-AU" sz="1600" dirty="0">
              <a:ea typeface="+mn-ea"/>
              <a:cs typeface="+mn-cs"/>
            </a:endParaRPr>
          </a:p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Essa </a:t>
            </a:r>
            <a:r>
              <a:rPr lang="en-AU" sz="1600" dirty="0" err="1">
                <a:ea typeface="+mn-ea"/>
                <a:cs typeface="+mn-cs"/>
              </a:rPr>
              <a:t>ilha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intocada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é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uma</a:t>
            </a:r>
            <a:r>
              <a:rPr lang="en-AU" sz="1600" dirty="0">
                <a:ea typeface="+mn-ea"/>
                <a:cs typeface="+mn-cs"/>
              </a:rPr>
              <a:t> das </a:t>
            </a:r>
            <a:r>
              <a:rPr lang="en-AU" sz="1600" dirty="0" err="1">
                <a:ea typeface="+mn-ea"/>
                <a:cs typeface="+mn-cs"/>
              </a:rPr>
              <a:t>melhores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regiões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vinícolas</a:t>
            </a:r>
            <a:r>
              <a:rPr lang="en-AU" sz="1600" dirty="0">
                <a:ea typeface="+mn-ea"/>
                <a:cs typeface="+mn-cs"/>
              </a:rPr>
              <a:t> de </a:t>
            </a:r>
            <a:r>
              <a:rPr lang="en-AU" sz="1600" dirty="0" err="1">
                <a:ea typeface="+mn-ea"/>
                <a:cs typeface="+mn-cs"/>
              </a:rPr>
              <a:t>clima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frio</a:t>
            </a:r>
            <a:endParaRPr lang="en-AU" sz="1600" dirty="0">
              <a:ea typeface="+mn-ea"/>
              <a:cs typeface="+mn-cs"/>
            </a:endParaRPr>
          </a:p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ea typeface="+mn-ea"/>
                <a:cs typeface="+mn-cs"/>
              </a:rPr>
              <a:t>Clima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marítimo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moderado</a:t>
            </a:r>
            <a:r>
              <a:rPr lang="en-AU" sz="1600" dirty="0">
                <a:ea typeface="+mn-ea"/>
                <a:cs typeface="+mn-cs"/>
              </a:rPr>
              <a:t> o </a:t>
            </a:r>
            <a:r>
              <a:rPr lang="en-AU" sz="1600" dirty="0" err="1">
                <a:ea typeface="+mn-ea"/>
                <a:cs typeface="+mn-cs"/>
              </a:rPr>
              <a:t>mais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frio</a:t>
            </a:r>
            <a:r>
              <a:rPr lang="en-AU" sz="1600" dirty="0">
                <a:ea typeface="+mn-ea"/>
                <a:cs typeface="+mn-cs"/>
              </a:rPr>
              <a:t> da </a:t>
            </a:r>
            <a:r>
              <a:rPr lang="en-AU" sz="1600" dirty="0" err="1">
                <a:ea typeface="+mn-ea"/>
                <a:cs typeface="+mn-cs"/>
              </a:rPr>
              <a:t>Austrália</a:t>
            </a:r>
            <a:endParaRPr lang="en-AU" sz="1600" dirty="0">
              <a:ea typeface="+mn-ea"/>
              <a:cs typeface="+mn-cs"/>
            </a:endParaRPr>
          </a:p>
          <a:p>
            <a:pPr defTabSz="914353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</a:pPr>
            <a:endParaRPr lang="en-AU" sz="1600" b="1" dirty="0">
              <a:ea typeface="+mn-ea"/>
              <a:cs typeface="+mn-cs"/>
            </a:endParaRPr>
          </a:p>
          <a:p>
            <a:pPr>
              <a:spcAft>
                <a:spcPts val="300"/>
              </a:spcAft>
              <a:buClr>
                <a:srgbClr val="F40000"/>
              </a:buClr>
            </a:pPr>
            <a:r>
              <a:rPr lang="en-US" sz="1600" b="1" dirty="0">
                <a:cs typeface="Hellix SemiBold"/>
              </a:rPr>
              <a:t>PRINCIPAIS VARIEDADES </a:t>
            </a:r>
          </a:p>
          <a:p>
            <a:pPr marL="285750" indent="-285750" defTabSz="914353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Pinot Noir</a:t>
            </a:r>
          </a:p>
          <a:p>
            <a:pPr marL="285750" indent="-285750" defTabSz="914353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Chardonnay</a:t>
            </a:r>
          </a:p>
          <a:p>
            <a:pPr marL="285750" indent="-285750" defTabSz="914353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Riesling</a:t>
            </a:r>
          </a:p>
          <a:p>
            <a:pPr>
              <a:buClr>
                <a:schemeClr val="accent3"/>
              </a:buClr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154760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A bunches of grapes on a vine&#10;&#10;Description automatically generated">
            <a:extLst>
              <a:ext uri="{FF2B5EF4-FFF2-40B4-BE49-F238E27FC236}">
                <a16:creationId xmlns:a16="http://schemas.microsoft.com/office/drawing/2014/main" id="{F76DB80B-DE62-4A20-F8B7-FA8AEAC08C2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813" b="7813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28B182D-C4FA-2E87-FCF8-F8AD37360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579303"/>
            <a:ext cx="6852348" cy="1325562"/>
          </a:xfrm>
        </p:spPr>
        <p:txBody>
          <a:bodyPr/>
          <a:lstStyle/>
          <a:p>
            <a:r>
              <a:rPr lang="en-US" sz="5400" dirty="0"/>
              <a:t>VARIEDADES</a:t>
            </a:r>
            <a:br>
              <a:rPr lang="en-US" sz="5400" dirty="0"/>
            </a:br>
            <a:r>
              <a:rPr lang="en-US" sz="5400" dirty="0"/>
              <a:t>E ESTILOS</a:t>
            </a:r>
            <a:br>
              <a:rPr lang="en-US" sz="5400" dirty="0"/>
            </a:br>
            <a:r>
              <a:rPr lang="en-US" sz="5400" dirty="0"/>
              <a:t>QUE SE DESTACAM</a:t>
            </a:r>
          </a:p>
        </p:txBody>
      </p:sp>
    </p:spTree>
    <p:extLst>
      <p:ext uri="{BB962C8B-B14F-4D97-AF65-F5344CB8AC3E}">
        <p14:creationId xmlns:p14="http://schemas.microsoft.com/office/powerpoint/2010/main" val="1360875355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person working in a factory&#10;&#10;Description automatically generated">
            <a:extLst>
              <a:ext uri="{FF2B5EF4-FFF2-40B4-BE49-F238E27FC236}">
                <a16:creationId xmlns:a16="http://schemas.microsoft.com/office/drawing/2014/main" id="{48395C2D-9B0C-631F-FC7D-B5FC37239A5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892" t="31548" r="14733" b="24159"/>
          <a:stretch>
            <a:fillRect/>
          </a:stretch>
        </p:blipFill>
        <p:spPr>
          <a:xfrm>
            <a:off x="0" y="388842"/>
            <a:ext cx="6169315" cy="6083199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FBF4245-2335-B13F-E4CC-6D3169B42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9600" y="909503"/>
            <a:ext cx="5383212" cy="1325562"/>
          </a:xfrm>
        </p:spPr>
        <p:txBody>
          <a:bodyPr/>
          <a:lstStyle/>
          <a:p>
            <a:r>
              <a:rPr lang="en-US" sz="5400" dirty="0">
                <a:solidFill>
                  <a:schemeClr val="accent5"/>
                </a:solidFill>
              </a:rPr>
              <a:t>VINHO </a:t>
            </a:r>
            <a:br>
              <a:rPr lang="en-US" sz="5400" dirty="0">
                <a:solidFill>
                  <a:schemeClr val="accent5"/>
                </a:solidFill>
              </a:rPr>
            </a:br>
            <a:r>
              <a:rPr lang="en-US" sz="5400" dirty="0">
                <a:solidFill>
                  <a:schemeClr val="accent5"/>
                </a:solidFill>
              </a:rPr>
              <a:t>ESPUMANTE: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E24258-4FF7-CD35-9A03-AAACCB35831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59600" y="4132552"/>
            <a:ext cx="4634992" cy="5495616"/>
          </a:xfrm>
        </p:spPr>
        <p:txBody>
          <a:bodyPr/>
          <a:lstStyle/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A </a:t>
            </a:r>
            <a:r>
              <a:rPr lang="en-US" sz="1600" dirty="0" err="1">
                <a:solidFill>
                  <a:schemeClr val="bg1"/>
                </a:solidFill>
              </a:rPr>
              <a:t>Austrália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tem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produzido</a:t>
            </a:r>
            <a:r>
              <a:rPr lang="en-US" sz="1600" dirty="0">
                <a:solidFill>
                  <a:schemeClr val="bg1"/>
                </a:solidFill>
              </a:rPr>
              <a:t> vinho </a:t>
            </a:r>
            <a:r>
              <a:rPr lang="en-US" sz="1600" dirty="0" err="1">
                <a:solidFill>
                  <a:schemeClr val="bg1"/>
                </a:solidFill>
              </a:rPr>
              <a:t>espumante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desde</a:t>
            </a:r>
            <a:r>
              <a:rPr lang="en-US" sz="1600" dirty="0">
                <a:solidFill>
                  <a:schemeClr val="bg1"/>
                </a:solidFill>
              </a:rPr>
              <a:t> o final do </a:t>
            </a:r>
            <a:r>
              <a:rPr lang="en-US" sz="1600" dirty="0" err="1">
                <a:solidFill>
                  <a:schemeClr val="bg1"/>
                </a:solidFill>
              </a:rPr>
              <a:t>século</a:t>
            </a:r>
            <a:r>
              <a:rPr lang="en-US" sz="1600" dirty="0">
                <a:solidFill>
                  <a:schemeClr val="bg1"/>
                </a:solidFill>
              </a:rPr>
              <a:t> XIX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</a:rPr>
              <a:t>Hoje</a:t>
            </a:r>
            <a:r>
              <a:rPr lang="en-US" sz="1600" dirty="0">
                <a:solidFill>
                  <a:schemeClr val="bg1"/>
                </a:solidFill>
              </a:rPr>
              <a:t>, </a:t>
            </a:r>
            <a:r>
              <a:rPr lang="en-US" sz="1600" dirty="0" err="1">
                <a:solidFill>
                  <a:schemeClr val="bg1"/>
                </a:solidFill>
              </a:rPr>
              <a:t>é</a:t>
            </a:r>
            <a:r>
              <a:rPr lang="en-US" sz="1600" dirty="0">
                <a:solidFill>
                  <a:schemeClr val="bg1"/>
                </a:solidFill>
              </a:rPr>
              <a:t> um dos </a:t>
            </a:r>
            <a:r>
              <a:rPr lang="en-US" sz="1600" dirty="0" err="1">
                <a:solidFill>
                  <a:schemeClr val="bg1"/>
                </a:solidFill>
              </a:rPr>
              <a:t>principais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produtores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mundiais</a:t>
            </a:r>
            <a:r>
              <a:rPr lang="en-US" sz="1600" dirty="0">
                <a:solidFill>
                  <a:schemeClr val="bg1"/>
                </a:solidFill>
              </a:rPr>
              <a:t> de </a:t>
            </a:r>
            <a:r>
              <a:rPr lang="en-US" sz="1600" dirty="0" err="1">
                <a:solidFill>
                  <a:schemeClr val="bg1"/>
                </a:solidFill>
              </a:rPr>
              <a:t>uma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variedade</a:t>
            </a:r>
            <a:r>
              <a:rPr lang="en-US" sz="1600" dirty="0">
                <a:solidFill>
                  <a:schemeClr val="bg1"/>
                </a:solidFill>
              </a:rPr>
              <a:t> de </a:t>
            </a:r>
            <a:r>
              <a:rPr lang="en-US" sz="1600" dirty="0" err="1">
                <a:solidFill>
                  <a:schemeClr val="bg1"/>
                </a:solidFill>
              </a:rPr>
              <a:t>estilos</a:t>
            </a:r>
            <a:endParaRPr lang="en-US" sz="1600" dirty="0">
              <a:solidFill>
                <a:schemeClr val="bg1"/>
              </a:solidFill>
            </a:endParaRP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O vinho </a:t>
            </a:r>
            <a:r>
              <a:rPr lang="en-US" sz="1600" dirty="0" err="1">
                <a:solidFill>
                  <a:schemeClr val="bg1"/>
                </a:solidFill>
              </a:rPr>
              <a:t>espumante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representa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uma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pequena</a:t>
            </a:r>
            <a:r>
              <a:rPr lang="en-US" sz="1600" dirty="0">
                <a:solidFill>
                  <a:schemeClr val="bg1"/>
                </a:solidFill>
              </a:rPr>
              <a:t>, </a:t>
            </a:r>
            <a:r>
              <a:rPr lang="en-US" sz="1600" dirty="0" err="1">
                <a:solidFill>
                  <a:schemeClr val="bg1"/>
                </a:solidFill>
              </a:rPr>
              <a:t>porém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significativa</a:t>
            </a:r>
            <a:r>
              <a:rPr lang="en-US" sz="1600" dirty="0">
                <a:solidFill>
                  <a:schemeClr val="bg1"/>
                </a:solidFill>
              </a:rPr>
              <a:t>, </a:t>
            </a:r>
            <a:r>
              <a:rPr lang="en-US" sz="1600" dirty="0" err="1">
                <a:solidFill>
                  <a:schemeClr val="bg1"/>
                </a:solidFill>
              </a:rPr>
              <a:t>proporção</a:t>
            </a:r>
            <a:r>
              <a:rPr lang="en-US" sz="1600" dirty="0">
                <a:solidFill>
                  <a:schemeClr val="bg1"/>
                </a:solidFill>
              </a:rPr>
              <a:t> da </a:t>
            </a:r>
            <a:r>
              <a:rPr lang="en-US" sz="1600" dirty="0" err="1">
                <a:solidFill>
                  <a:schemeClr val="bg1"/>
                </a:solidFill>
              </a:rPr>
              <a:t>produção</a:t>
            </a:r>
            <a:endParaRPr lang="en-US" sz="1600" dirty="0">
              <a:solidFill>
                <a:schemeClr val="bg1"/>
              </a:solidFill>
            </a:endParaRP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</a:rPr>
              <a:t>Crescimento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considerável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nos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últimos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anos</a:t>
            </a:r>
            <a:r>
              <a:rPr lang="en-US" sz="16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FD661DB1-1AE4-2A48-DE18-504C68F233D2}"/>
              </a:ext>
            </a:extLst>
          </p:cNvPr>
          <p:cNvSpPr txBox="1"/>
          <p:nvPr/>
        </p:nvSpPr>
        <p:spPr>
          <a:xfrm>
            <a:off x="6993536" y="2509847"/>
            <a:ext cx="5039968" cy="132556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53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43" b="0" i="0" kern="1200" cap="all" baseline="0">
                <a:solidFill>
                  <a:schemeClr val="bg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</a:lstStyle>
          <a:p>
            <a:r>
              <a:rPr lang="en-US" sz="3600" dirty="0">
                <a:latin typeface="Neue Haas Grotesk Text Pro" panose="020B0504020202020204" pitchFamily="34" charset="77"/>
              </a:rPr>
              <a:t>COMPETINDO COM</a:t>
            </a:r>
          </a:p>
          <a:p>
            <a:r>
              <a:rPr lang="en-US" sz="3600" dirty="0">
                <a:latin typeface="Neue Haas Grotesk Text Pro" panose="020B0504020202020204" pitchFamily="34" charset="77"/>
              </a:rPr>
              <a:t>O MELHOR DO MUNDO</a:t>
            </a:r>
          </a:p>
        </p:txBody>
      </p:sp>
    </p:spTree>
    <p:extLst>
      <p:ext uri="{BB962C8B-B14F-4D97-AF65-F5344CB8AC3E}">
        <p14:creationId xmlns:p14="http://schemas.microsoft.com/office/powerpoint/2010/main" val="291081657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F21A06B-D544-6624-4430-38C6323FD087}"/>
              </a:ext>
            </a:extLst>
          </p:cNvPr>
          <p:cNvCxnSpPr>
            <a:cxnSpLocks/>
          </p:cNvCxnSpPr>
          <p:nvPr/>
        </p:nvCxnSpPr>
        <p:spPr>
          <a:xfrm>
            <a:off x="6457894" y="3591264"/>
            <a:ext cx="1098606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8F1A30A-484B-2139-7748-485BB9091926}"/>
              </a:ext>
            </a:extLst>
          </p:cNvPr>
          <p:cNvCxnSpPr>
            <a:cxnSpLocks/>
          </p:cNvCxnSpPr>
          <p:nvPr/>
        </p:nvCxnSpPr>
        <p:spPr>
          <a:xfrm>
            <a:off x="6457894" y="4931114"/>
            <a:ext cx="1098606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C6EFBB7-8D5C-9ACB-C474-F5C5B13C68FD}"/>
              </a:ext>
            </a:extLst>
          </p:cNvPr>
          <p:cNvCxnSpPr>
            <a:cxnSpLocks/>
          </p:cNvCxnSpPr>
          <p:nvPr/>
        </p:nvCxnSpPr>
        <p:spPr>
          <a:xfrm>
            <a:off x="2813050" y="4452352"/>
            <a:ext cx="3037490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C28F9B25-C63F-024A-F76D-2BA4A25F22A3}"/>
              </a:ext>
            </a:extLst>
          </p:cNvPr>
          <p:cNvCxnSpPr>
            <a:cxnSpLocks/>
          </p:cNvCxnSpPr>
          <p:nvPr/>
        </p:nvCxnSpPr>
        <p:spPr>
          <a:xfrm>
            <a:off x="5048250" y="4909552"/>
            <a:ext cx="802290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7CDD7F9-F410-75EB-A4CE-7E5F040B4E8D}"/>
              </a:ext>
            </a:extLst>
          </p:cNvPr>
          <p:cNvCxnSpPr>
            <a:cxnSpLocks/>
          </p:cNvCxnSpPr>
          <p:nvPr/>
        </p:nvCxnSpPr>
        <p:spPr>
          <a:xfrm>
            <a:off x="6457894" y="2156164"/>
            <a:ext cx="1098606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1EF37069-540F-3C87-A47F-71F891D85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4700" y="503727"/>
            <a:ext cx="4179870" cy="662781"/>
          </a:xfrm>
        </p:spPr>
        <p:txBody>
          <a:bodyPr/>
          <a:lstStyle/>
          <a:p>
            <a:r>
              <a:rPr lang="en-US" sz="4400" dirty="0"/>
              <a:t>PRINCIPAIS</a:t>
            </a:r>
            <a:br>
              <a:rPr lang="en-US" sz="4400" dirty="0"/>
            </a:br>
            <a:r>
              <a:rPr lang="en-US" sz="4400" dirty="0"/>
              <a:t>REGIÕES</a:t>
            </a:r>
          </a:p>
        </p:txBody>
      </p:sp>
      <p:pic>
        <p:nvPicPr>
          <p:cNvPr id="21" name="Picture Placeholder 20" descr="A close up of a bottle&#10;&#10;Description automatically generated">
            <a:extLst>
              <a:ext uri="{FF2B5EF4-FFF2-40B4-BE49-F238E27FC236}">
                <a16:creationId xmlns:a16="http://schemas.microsoft.com/office/drawing/2014/main" id="{6126DFEA-A53D-9D7E-5FFA-31A46BE846D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8" b="-725"/>
          <a:stretch>
            <a:fillRect/>
          </a:stretch>
        </p:blipFill>
        <p:spPr>
          <a:xfrm>
            <a:off x="5097430" y="394185"/>
            <a:ext cx="2244413" cy="6235700"/>
          </a:xfrm>
        </p:spPr>
      </p:pic>
      <p:sp>
        <p:nvSpPr>
          <p:cNvPr id="6" name="object 10">
            <a:extLst>
              <a:ext uri="{FF2B5EF4-FFF2-40B4-BE49-F238E27FC236}">
                <a16:creationId xmlns:a16="http://schemas.microsoft.com/office/drawing/2014/main" id="{E07EEB7A-0AF2-8978-C645-499F7E029E49}"/>
              </a:ext>
            </a:extLst>
          </p:cNvPr>
          <p:cNvSpPr txBox="1"/>
          <p:nvPr/>
        </p:nvSpPr>
        <p:spPr>
          <a:xfrm>
            <a:off x="408075" y="503727"/>
            <a:ext cx="6877418" cy="148970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defTabSz="914453">
              <a:lnSpc>
                <a:spcPct val="80000"/>
              </a:lnSpc>
              <a:spcBef>
                <a:spcPct val="0"/>
              </a:spcBef>
            </a:pPr>
            <a:r>
              <a:rPr lang="en-AU" sz="4000" dirty="0">
                <a:solidFill>
                  <a:schemeClr val="accent1"/>
                </a:solidFill>
                <a:latin typeface="Neue Haas Grotesk Text Pro" panose="020B0504020202020204" pitchFamily="34" charset="77"/>
                <a:cs typeface="Colors Of Autumn"/>
              </a:rPr>
              <a:t>ESTILOS E CARACTERÍSTICAS</a:t>
            </a:r>
          </a:p>
          <a:p>
            <a:pPr defTabSz="914453">
              <a:lnSpc>
                <a:spcPct val="80000"/>
              </a:lnSpc>
              <a:spcBef>
                <a:spcPct val="0"/>
              </a:spcBef>
            </a:pPr>
            <a:endParaRPr lang="en-AU" sz="4000" dirty="0">
              <a:solidFill>
                <a:schemeClr val="accent1"/>
              </a:solidFill>
              <a:latin typeface="Neue Haas Grotesk Text Pro" panose="020B0504020202020204" pitchFamily="34" charset="77"/>
              <a:cs typeface="Colors Of Autumn"/>
            </a:endParaRPr>
          </a:p>
        </p:txBody>
      </p:sp>
      <p:sp>
        <p:nvSpPr>
          <p:cNvPr id="7" name="object 58">
            <a:extLst>
              <a:ext uri="{FF2B5EF4-FFF2-40B4-BE49-F238E27FC236}">
                <a16:creationId xmlns:a16="http://schemas.microsoft.com/office/drawing/2014/main" id="{A2E8F639-5D83-970E-393D-D3DA42684E4E}"/>
              </a:ext>
            </a:extLst>
          </p:cNvPr>
          <p:cNvSpPr txBox="1"/>
          <p:nvPr/>
        </p:nvSpPr>
        <p:spPr>
          <a:xfrm>
            <a:off x="1186994" y="2004793"/>
            <a:ext cx="3792014" cy="632866"/>
          </a:xfrm>
          <a:prstGeom prst="rect">
            <a:avLst/>
          </a:prstGeom>
          <a:noFill/>
        </p:spPr>
        <p:txBody>
          <a:bodyPr vert="horz" wrap="square" lIns="0" tIns="17145" rIns="0" bIns="0" rtlCol="0">
            <a:spAutoFit/>
          </a:bodyPr>
          <a:lstStyle/>
          <a:p>
            <a:pPr algn="ctr">
              <a:buClr>
                <a:srgbClr val="F40000"/>
              </a:buClr>
            </a:pPr>
            <a:r>
              <a:rPr lang="en-US" sz="2000" b="1" dirty="0">
                <a:solidFill>
                  <a:schemeClr val="accent4"/>
                </a:solidFill>
                <a:latin typeface="Neue Haas Grotesk Text Pro" panose="020B0504020202020204" pitchFamily="34" charset="77"/>
                <a:cs typeface="Hellix SemiBold"/>
              </a:rPr>
              <a:t>TRÊS ESTILOS PRINCIPAIS</a:t>
            </a:r>
          </a:p>
          <a:p>
            <a:pPr algn="ctr">
              <a:buClr>
                <a:srgbClr val="F40000"/>
              </a:buClr>
            </a:pPr>
            <a:endParaRPr lang="en-US" sz="2000" b="1" dirty="0">
              <a:solidFill>
                <a:schemeClr val="accent4"/>
              </a:solidFill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8" name="object 58">
            <a:extLst>
              <a:ext uri="{FF2B5EF4-FFF2-40B4-BE49-F238E27FC236}">
                <a16:creationId xmlns:a16="http://schemas.microsoft.com/office/drawing/2014/main" id="{126F4DE8-D4DD-685D-CCF7-B263283FBF37}"/>
              </a:ext>
            </a:extLst>
          </p:cNvPr>
          <p:cNvSpPr txBox="1"/>
          <p:nvPr/>
        </p:nvSpPr>
        <p:spPr>
          <a:xfrm>
            <a:off x="1463040" y="2565921"/>
            <a:ext cx="2545009" cy="682110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AU" sz="1600" b="1" dirty="0">
                <a:latin typeface="Neue Haas Grotesk Text Pro" panose="020B0504020202020204" pitchFamily="34" charset="77"/>
                <a:cs typeface="Hellix SemiBold"/>
              </a:rPr>
              <a:t>ESTILO SECO BRUTO</a:t>
            </a:r>
          </a:p>
          <a:p>
            <a:pPr algn="ctr">
              <a:lnSpc>
                <a:spcPct val="90000"/>
              </a:lnSpc>
              <a:buClr>
                <a:srgbClr val="F40000"/>
              </a:buClr>
            </a:pPr>
            <a:endParaRPr lang="en-AU" sz="1600" b="1" dirty="0">
              <a:latin typeface="Neue Haas Grotesk Text Pro" panose="020B0504020202020204" pitchFamily="34" charset="77"/>
              <a:cs typeface="Hellix SemiBold"/>
            </a:endParaRPr>
          </a:p>
          <a:p>
            <a:pPr algn="ctr">
              <a:lnSpc>
                <a:spcPct val="90000"/>
              </a:lnSpc>
              <a:buClr>
                <a:srgbClr val="F40000"/>
              </a:buClr>
            </a:pPr>
            <a:endParaRPr lang="en-US" sz="1600" b="1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9" name="object 58">
            <a:extLst>
              <a:ext uri="{FF2B5EF4-FFF2-40B4-BE49-F238E27FC236}">
                <a16:creationId xmlns:a16="http://schemas.microsoft.com/office/drawing/2014/main" id="{FF87809F-4479-92AB-C6B2-19828E0D8982}"/>
              </a:ext>
            </a:extLst>
          </p:cNvPr>
          <p:cNvSpPr txBox="1"/>
          <p:nvPr/>
        </p:nvSpPr>
        <p:spPr>
          <a:xfrm>
            <a:off x="1457557" y="2893051"/>
            <a:ext cx="2854448" cy="903709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fr-CA" sz="1600" dirty="0">
                <a:cs typeface="Hellix SemiBold"/>
              </a:rPr>
              <a:t>O mais </a:t>
            </a:r>
            <a:r>
              <a:rPr lang="fr-CA" sz="1600" dirty="0" err="1">
                <a:cs typeface="Hellix SemiBold"/>
              </a:rPr>
              <a:t>popular</a:t>
            </a:r>
            <a:r>
              <a:rPr lang="fr-CA" sz="1600" dirty="0">
                <a:cs typeface="Hellix SemiBold"/>
              </a:rPr>
              <a:t>; </a:t>
            </a:r>
            <a:r>
              <a:rPr lang="fr-CA" sz="1600" dirty="0" err="1">
                <a:cs typeface="Hellix SemiBold"/>
              </a:rPr>
              <a:t>aromas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incluem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biscoito</a:t>
            </a:r>
            <a:r>
              <a:rPr lang="fr-CA" sz="1600" dirty="0">
                <a:cs typeface="Hellix SemiBold"/>
              </a:rPr>
              <a:t>, massas </a:t>
            </a:r>
            <a:r>
              <a:rPr lang="fr-CA" sz="1600" dirty="0" err="1">
                <a:cs typeface="Hellix SemiBold"/>
              </a:rPr>
              <a:t>cruas</a:t>
            </a:r>
            <a:r>
              <a:rPr lang="fr-CA" sz="1600" dirty="0">
                <a:cs typeface="Hellix SemiBold"/>
              </a:rPr>
              <a:t>, </a:t>
            </a:r>
            <a:r>
              <a:rPr lang="fr-CA" sz="1600" dirty="0" err="1">
                <a:cs typeface="Hellix SemiBold"/>
              </a:rPr>
              <a:t>torrada</a:t>
            </a:r>
            <a:r>
              <a:rPr lang="fr-CA" sz="1600" dirty="0">
                <a:cs typeface="Hellix SemiBold"/>
              </a:rPr>
              <a:t>, </a:t>
            </a:r>
            <a:r>
              <a:rPr lang="fr-CA" sz="1600" dirty="0" err="1">
                <a:cs typeface="Hellix SemiBold"/>
              </a:rPr>
              <a:t>maçã</a:t>
            </a:r>
            <a:r>
              <a:rPr lang="fr-CA" sz="1600" dirty="0">
                <a:cs typeface="Hellix SemiBold"/>
              </a:rPr>
              <a:t> e </a:t>
            </a:r>
            <a:r>
              <a:rPr lang="fr-CA" sz="1600" dirty="0" err="1">
                <a:cs typeface="Hellix SemiBold"/>
              </a:rPr>
              <a:t>toranja</a:t>
            </a:r>
            <a:endParaRPr lang="fr-CA" sz="1600" dirty="0">
              <a:cs typeface="Hellix SemiBold"/>
            </a:endParaRPr>
          </a:p>
          <a:p>
            <a:pPr algn="ctr">
              <a:lnSpc>
                <a:spcPct val="90000"/>
              </a:lnSpc>
              <a:buClr>
                <a:srgbClr val="F40000"/>
              </a:buClr>
            </a:pPr>
            <a:endParaRPr lang="fr-CA" sz="1600" dirty="0">
              <a:cs typeface="Hellix SemiBold"/>
            </a:endParaRPr>
          </a:p>
        </p:txBody>
      </p:sp>
      <p:sp>
        <p:nvSpPr>
          <p:cNvPr id="10" name="object 58">
            <a:extLst>
              <a:ext uri="{FF2B5EF4-FFF2-40B4-BE49-F238E27FC236}">
                <a16:creationId xmlns:a16="http://schemas.microsoft.com/office/drawing/2014/main" id="{6885B006-DC85-8938-F272-B9A6D0E0020F}"/>
              </a:ext>
            </a:extLst>
          </p:cNvPr>
          <p:cNvSpPr txBox="1"/>
          <p:nvPr/>
        </p:nvSpPr>
        <p:spPr>
          <a:xfrm>
            <a:off x="341144" y="4283528"/>
            <a:ext cx="2378275" cy="903709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fr-CA" sz="1600" b="1" dirty="0">
                <a:cs typeface="Hellix SemiBold"/>
              </a:rPr>
              <a:t>ESPUMANTE TINTO, ESPECIALMENTE SHIRAZ</a:t>
            </a:r>
          </a:p>
          <a:p>
            <a:pPr algn="ctr">
              <a:lnSpc>
                <a:spcPct val="90000"/>
              </a:lnSpc>
              <a:buClr>
                <a:srgbClr val="F40000"/>
              </a:buClr>
            </a:pPr>
            <a:endParaRPr lang="fr-CA" sz="1600" b="1" dirty="0">
              <a:cs typeface="Hellix SemiBold"/>
            </a:endParaRPr>
          </a:p>
        </p:txBody>
      </p:sp>
      <p:sp>
        <p:nvSpPr>
          <p:cNvPr id="11" name="object 58">
            <a:extLst>
              <a:ext uri="{FF2B5EF4-FFF2-40B4-BE49-F238E27FC236}">
                <a16:creationId xmlns:a16="http://schemas.microsoft.com/office/drawing/2014/main" id="{48E6731A-8627-C7CC-E3D5-51D9473FA240}"/>
              </a:ext>
            </a:extLst>
          </p:cNvPr>
          <p:cNvSpPr txBox="1"/>
          <p:nvPr/>
        </p:nvSpPr>
        <p:spPr>
          <a:xfrm>
            <a:off x="2884781" y="4798271"/>
            <a:ext cx="2094227" cy="460511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fr-CA" sz="1600" b="1" dirty="0">
                <a:cs typeface="Hellix SemiBold"/>
              </a:rPr>
              <a:t>ESPUMANTE ROSÉ</a:t>
            </a:r>
          </a:p>
          <a:p>
            <a:pPr algn="ctr">
              <a:lnSpc>
                <a:spcPct val="90000"/>
              </a:lnSpc>
              <a:buClr>
                <a:srgbClr val="F40000"/>
              </a:buClr>
            </a:pPr>
            <a:endParaRPr lang="fr-CA" sz="1600" b="1" dirty="0">
              <a:cs typeface="Hellix SemiBold"/>
            </a:endParaRPr>
          </a:p>
        </p:txBody>
      </p:sp>
      <p:sp>
        <p:nvSpPr>
          <p:cNvPr id="12" name="object 58">
            <a:extLst>
              <a:ext uri="{FF2B5EF4-FFF2-40B4-BE49-F238E27FC236}">
                <a16:creationId xmlns:a16="http://schemas.microsoft.com/office/drawing/2014/main" id="{FF8802DC-F015-EE59-B860-950D333F6BA7}"/>
              </a:ext>
            </a:extLst>
          </p:cNvPr>
          <p:cNvSpPr txBox="1"/>
          <p:nvPr/>
        </p:nvSpPr>
        <p:spPr>
          <a:xfrm>
            <a:off x="464425" y="5000551"/>
            <a:ext cx="2131712" cy="1346907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fr-CA" sz="1600" dirty="0">
                <a:cs typeface="Hellix SemiBold"/>
              </a:rPr>
              <a:t>um </a:t>
            </a:r>
            <a:r>
              <a:rPr lang="fr-CA" sz="1600" dirty="0" err="1">
                <a:cs typeface="Hellix SemiBold"/>
              </a:rPr>
              <a:t>estilo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exclusivamente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australiano</a:t>
            </a:r>
            <a:r>
              <a:rPr lang="fr-CA" sz="1600" dirty="0">
                <a:cs typeface="Hellix SemiBold"/>
              </a:rPr>
              <a:t>; de cor carmin, </a:t>
            </a:r>
            <a:r>
              <a:rPr lang="fr-CA" sz="1600" dirty="0" err="1">
                <a:cs typeface="Hellix SemiBold"/>
              </a:rPr>
              <a:t>suculento</a:t>
            </a:r>
            <a:r>
              <a:rPr lang="fr-CA" sz="1600" dirty="0">
                <a:cs typeface="Hellix SemiBold"/>
              </a:rPr>
              <a:t>, </a:t>
            </a:r>
            <a:r>
              <a:rPr lang="fr-CA" sz="1600" dirty="0" err="1">
                <a:cs typeface="Hellix SemiBold"/>
              </a:rPr>
              <a:t>frutado</a:t>
            </a:r>
            <a:r>
              <a:rPr lang="fr-CA" sz="1600" dirty="0">
                <a:cs typeface="Hellix SemiBold"/>
              </a:rPr>
              <a:t> e </a:t>
            </a:r>
            <a:r>
              <a:rPr lang="fr-CA" sz="1600" dirty="0" err="1">
                <a:cs typeface="Hellix SemiBold"/>
              </a:rPr>
              <a:t>refrescante</a:t>
            </a:r>
            <a:endParaRPr lang="fr-CA" sz="1600" dirty="0">
              <a:cs typeface="Hellix SemiBold"/>
            </a:endParaRPr>
          </a:p>
          <a:p>
            <a:pPr algn="ctr">
              <a:lnSpc>
                <a:spcPct val="90000"/>
              </a:lnSpc>
              <a:buClr>
                <a:srgbClr val="F40000"/>
              </a:buClr>
            </a:pPr>
            <a:endParaRPr lang="fr-CA" sz="1600" dirty="0">
              <a:cs typeface="Hellix SemiBold"/>
            </a:endParaRPr>
          </a:p>
        </p:txBody>
      </p:sp>
      <p:sp>
        <p:nvSpPr>
          <p:cNvPr id="13" name="object 58">
            <a:extLst>
              <a:ext uri="{FF2B5EF4-FFF2-40B4-BE49-F238E27FC236}">
                <a16:creationId xmlns:a16="http://schemas.microsoft.com/office/drawing/2014/main" id="{8A7AC874-BA3F-79E4-4139-15D04768B933}"/>
              </a:ext>
            </a:extLst>
          </p:cNvPr>
          <p:cNvSpPr txBox="1"/>
          <p:nvPr/>
        </p:nvSpPr>
        <p:spPr>
          <a:xfrm>
            <a:off x="2940734" y="5141969"/>
            <a:ext cx="1941366" cy="1568506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fr-CA" sz="1600" dirty="0">
                <a:cs typeface="Hellix SemiBold"/>
              </a:rPr>
              <a:t>um </a:t>
            </a:r>
            <a:r>
              <a:rPr lang="fr-CA" sz="1600" dirty="0" err="1">
                <a:cs typeface="Hellix SemiBold"/>
              </a:rPr>
              <a:t>estilo</a:t>
            </a:r>
            <a:r>
              <a:rPr lang="fr-CA" sz="1600" dirty="0">
                <a:cs typeface="Hellix SemiBold"/>
              </a:rPr>
              <a:t> de </a:t>
            </a:r>
            <a:r>
              <a:rPr lang="fr-CA" sz="1600" dirty="0" err="1">
                <a:cs typeface="Hellix SemiBold"/>
              </a:rPr>
              <a:t>nicho</a:t>
            </a:r>
            <a:r>
              <a:rPr lang="fr-CA" sz="1600" dirty="0">
                <a:cs typeface="Hellix SemiBold"/>
              </a:rPr>
              <a:t>; os </a:t>
            </a:r>
            <a:r>
              <a:rPr lang="fr-CA" sz="1600" dirty="0" err="1">
                <a:cs typeface="Hellix SemiBold"/>
              </a:rPr>
              <a:t>aromas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incluem</a:t>
            </a:r>
            <a:r>
              <a:rPr lang="fr-CA" sz="1600" dirty="0">
                <a:cs typeface="Hellix SemiBold"/>
              </a:rPr>
              <a:t> floral, </a:t>
            </a:r>
            <a:r>
              <a:rPr lang="fr-CA" sz="1600" dirty="0" err="1">
                <a:cs typeface="Hellix SemiBold"/>
              </a:rPr>
              <a:t>pétalas</a:t>
            </a:r>
            <a:r>
              <a:rPr lang="fr-CA" sz="1600" dirty="0">
                <a:cs typeface="Hellix SemiBold"/>
              </a:rPr>
              <a:t> de rosas, </a:t>
            </a:r>
            <a:r>
              <a:rPr lang="fr-CA" sz="1600" dirty="0" err="1">
                <a:cs typeface="Hellix SemiBold"/>
              </a:rPr>
              <a:t>morango</a:t>
            </a:r>
            <a:r>
              <a:rPr lang="fr-CA" sz="1600" dirty="0">
                <a:cs typeface="Hellix SemiBold"/>
              </a:rPr>
              <a:t>, </a:t>
            </a:r>
            <a:r>
              <a:rPr lang="fr-CA" sz="1600" dirty="0" err="1">
                <a:cs typeface="Hellix SemiBold"/>
              </a:rPr>
              <a:t>framboesa</a:t>
            </a:r>
            <a:r>
              <a:rPr lang="fr-CA" sz="1600" dirty="0">
                <a:cs typeface="Hellix SemiBold"/>
              </a:rPr>
              <a:t> e </a:t>
            </a:r>
            <a:r>
              <a:rPr lang="fr-CA" sz="1600" dirty="0" err="1">
                <a:cs typeface="Hellix SemiBold"/>
              </a:rPr>
              <a:t>groselha</a:t>
            </a:r>
            <a:endParaRPr lang="fr-CA" sz="1600" dirty="0">
              <a:cs typeface="Hellix SemiBold"/>
            </a:endParaRPr>
          </a:p>
          <a:p>
            <a:pPr algn="ctr">
              <a:lnSpc>
                <a:spcPct val="90000"/>
              </a:lnSpc>
              <a:buClr>
                <a:srgbClr val="F40000"/>
              </a:buClr>
            </a:pPr>
            <a:endParaRPr lang="fr-CA" sz="1600" dirty="0">
              <a:cs typeface="Hellix SemiBold"/>
            </a:endParaRPr>
          </a:p>
        </p:txBody>
      </p:sp>
      <p:sp>
        <p:nvSpPr>
          <p:cNvPr id="14" name="object 58">
            <a:extLst>
              <a:ext uri="{FF2B5EF4-FFF2-40B4-BE49-F238E27FC236}">
                <a16:creationId xmlns:a16="http://schemas.microsoft.com/office/drawing/2014/main" id="{90D927FB-A416-7C58-1BB7-0B4407E42A0A}"/>
              </a:ext>
            </a:extLst>
          </p:cNvPr>
          <p:cNvSpPr txBox="1"/>
          <p:nvPr/>
        </p:nvSpPr>
        <p:spPr>
          <a:xfrm>
            <a:off x="7734700" y="2288302"/>
            <a:ext cx="3827053" cy="1223733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Uma das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regiões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de vinhos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espumantes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mais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empolagntes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da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Austrália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,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onde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vinhos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refrescantes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e de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clima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frio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se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encontram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com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sutileza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estilo</a:t>
            </a:r>
            <a:endParaRPr lang="en-US" sz="1600" dirty="0">
              <a:latin typeface="Neue Haas Grotesk Text Pro" panose="020B0504020202020204" pitchFamily="34" charset="77"/>
              <a:cs typeface="Hellix SemiBold"/>
            </a:endParaRPr>
          </a:p>
          <a:p>
            <a:pPr>
              <a:lnSpc>
                <a:spcPct val="98000"/>
              </a:lnSpc>
              <a:buClr>
                <a:srgbClr val="F40000"/>
              </a:buClr>
            </a:pPr>
            <a:endParaRPr lang="en-US" sz="1600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5" name="object 58">
            <a:extLst>
              <a:ext uri="{FF2B5EF4-FFF2-40B4-BE49-F238E27FC236}">
                <a16:creationId xmlns:a16="http://schemas.microsoft.com/office/drawing/2014/main" id="{9A22F79F-9879-EF99-8E4A-EE4C564CB243}"/>
              </a:ext>
            </a:extLst>
          </p:cNvPr>
          <p:cNvSpPr txBox="1"/>
          <p:nvPr/>
        </p:nvSpPr>
        <p:spPr>
          <a:xfrm>
            <a:off x="7738533" y="2028601"/>
            <a:ext cx="1896225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>
                <a:latin typeface="Neue Haas Grotesk Text Pro" panose="020B0504020202020204" pitchFamily="34" charset="77"/>
                <a:cs typeface="Hellix SemiBold"/>
              </a:rPr>
              <a:t>ADELAIDE HILLS</a:t>
            </a:r>
            <a:endParaRPr lang="en-US" sz="1600" b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6" name="object 58">
            <a:extLst>
              <a:ext uri="{FF2B5EF4-FFF2-40B4-BE49-F238E27FC236}">
                <a16:creationId xmlns:a16="http://schemas.microsoft.com/office/drawing/2014/main" id="{06CB8D18-E561-70B9-2E43-6F941CA6E254}"/>
              </a:ext>
            </a:extLst>
          </p:cNvPr>
          <p:cNvSpPr txBox="1"/>
          <p:nvPr/>
        </p:nvSpPr>
        <p:spPr>
          <a:xfrm>
            <a:off x="7734700" y="3495207"/>
            <a:ext cx="1294427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 dirty="0">
                <a:latin typeface="Neue Haas Grotesk Text Pro" panose="020B0504020202020204" pitchFamily="34" charset="77"/>
                <a:cs typeface="Hellix SemiBold"/>
              </a:rPr>
              <a:t>TASMANIE</a:t>
            </a:r>
            <a:endParaRPr lang="en-US" sz="1600" b="1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7" name="object 58">
            <a:extLst>
              <a:ext uri="{FF2B5EF4-FFF2-40B4-BE49-F238E27FC236}">
                <a16:creationId xmlns:a16="http://schemas.microsoft.com/office/drawing/2014/main" id="{C229AC37-955F-DCCB-1BC0-1FCDF4024FF1}"/>
              </a:ext>
            </a:extLst>
          </p:cNvPr>
          <p:cNvSpPr txBox="1"/>
          <p:nvPr/>
        </p:nvSpPr>
        <p:spPr>
          <a:xfrm>
            <a:off x="7734700" y="4804128"/>
            <a:ext cx="1896225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 dirty="0">
                <a:latin typeface="Neue Haas Grotesk Text Pro" panose="020B0504020202020204" pitchFamily="34" charset="77"/>
                <a:cs typeface="Hellix SemiBold"/>
              </a:rPr>
              <a:t>YARRA VALLEY</a:t>
            </a:r>
            <a:endParaRPr lang="en-US" sz="1600" b="1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8" name="object 58">
            <a:extLst>
              <a:ext uri="{FF2B5EF4-FFF2-40B4-BE49-F238E27FC236}">
                <a16:creationId xmlns:a16="http://schemas.microsoft.com/office/drawing/2014/main" id="{4A671505-BFC5-3896-AB14-CC83014B31CD}"/>
              </a:ext>
            </a:extLst>
          </p:cNvPr>
          <p:cNvSpPr txBox="1"/>
          <p:nvPr/>
        </p:nvSpPr>
        <p:spPr>
          <a:xfrm>
            <a:off x="7734700" y="5062310"/>
            <a:ext cx="3827053" cy="982448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O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clima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frio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e o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bom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solo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tornaram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-no um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ímã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para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os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excepcionais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produtores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de vinhos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espumantes</a:t>
            </a:r>
            <a:endParaRPr lang="en-US" sz="1600" dirty="0">
              <a:latin typeface="Neue Haas Grotesk Text Pro" panose="020B0504020202020204" pitchFamily="34" charset="77"/>
              <a:cs typeface="Hellix SemiBold"/>
            </a:endParaRPr>
          </a:p>
          <a:p>
            <a:pPr>
              <a:lnSpc>
                <a:spcPct val="98000"/>
              </a:lnSpc>
              <a:buClr>
                <a:srgbClr val="F40000"/>
              </a:buClr>
            </a:pPr>
            <a:endParaRPr lang="en-US" sz="1600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9" name="object 58">
            <a:extLst>
              <a:ext uri="{FF2B5EF4-FFF2-40B4-BE49-F238E27FC236}">
                <a16:creationId xmlns:a16="http://schemas.microsoft.com/office/drawing/2014/main" id="{A8EFD940-6CD9-DF9D-73E2-7F68DD6DAC3A}"/>
              </a:ext>
            </a:extLst>
          </p:cNvPr>
          <p:cNvSpPr txBox="1"/>
          <p:nvPr/>
        </p:nvSpPr>
        <p:spPr>
          <a:xfrm>
            <a:off x="7734700" y="3752447"/>
            <a:ext cx="3974188" cy="982448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Produz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vinhos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espumantes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de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estrutura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estilo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impecáveis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,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muitos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sendo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premium e de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Método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Tradicional</a:t>
            </a:r>
            <a:endParaRPr lang="en-US" sz="1600" dirty="0">
              <a:latin typeface="Neue Haas Grotesk Text Pro" panose="020B0504020202020204" pitchFamily="34" charset="77"/>
              <a:cs typeface="Hellix SemiBold"/>
            </a:endParaRPr>
          </a:p>
          <a:p>
            <a:pPr>
              <a:lnSpc>
                <a:spcPct val="98000"/>
              </a:lnSpc>
              <a:buClr>
                <a:srgbClr val="F40000"/>
              </a:buClr>
            </a:pPr>
            <a:endParaRPr lang="en-US" sz="1600" dirty="0" err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22" name="object 10">
            <a:extLst>
              <a:ext uri="{FF2B5EF4-FFF2-40B4-BE49-F238E27FC236}">
                <a16:creationId xmlns:a16="http://schemas.microsoft.com/office/drawing/2014/main" id="{D28A452F-5C20-386F-963F-CEF96D4A9798}"/>
              </a:ext>
            </a:extLst>
          </p:cNvPr>
          <p:cNvSpPr txBox="1"/>
          <p:nvPr/>
        </p:nvSpPr>
        <p:spPr>
          <a:xfrm rot="16200000">
            <a:off x="3986076" y="4194291"/>
            <a:ext cx="4652237" cy="55976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 defTabSz="914453">
              <a:lnSpc>
                <a:spcPct val="80000"/>
              </a:lnSpc>
              <a:spcBef>
                <a:spcPct val="0"/>
              </a:spcBef>
            </a:pPr>
            <a:r>
              <a:rPr lang="en-AU" sz="4400" b="1" dirty="0">
                <a:solidFill>
                  <a:schemeClr val="bg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MOUSSEUX</a:t>
            </a:r>
            <a:endParaRPr lang="en-AU" sz="4400" b="1" cap="all" dirty="0">
              <a:solidFill>
                <a:schemeClr val="bg1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14A17B1-B56C-3F8A-CE74-56194F4D7528}"/>
              </a:ext>
            </a:extLst>
          </p:cNvPr>
          <p:cNvCxnSpPr>
            <a:cxnSpLocks/>
          </p:cNvCxnSpPr>
          <p:nvPr/>
        </p:nvCxnSpPr>
        <p:spPr>
          <a:xfrm>
            <a:off x="4054011" y="2941142"/>
            <a:ext cx="1654280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6587850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5789F4C2-6187-4D99-9661-821741FA63FC}"/>
              </a:ext>
            </a:extLst>
          </p:cNvPr>
          <p:cNvSpPr txBox="1"/>
          <p:nvPr/>
        </p:nvSpPr>
        <p:spPr>
          <a:xfrm>
            <a:off x="763475" y="699956"/>
            <a:ext cx="11918390" cy="907601"/>
          </a:xfrm>
          <a:prstGeom prst="rect">
            <a:avLst/>
          </a:prstGeom>
        </p:spPr>
        <p:txBody>
          <a:bodyPr vert="horz" wrap="none" lIns="0" tIns="11521" rIns="0" bIns="0" rtlCol="0">
            <a:noAutofit/>
          </a:bodyPr>
          <a:lstStyle/>
          <a:p>
            <a:pPr defTabSz="914453">
              <a:lnSpc>
                <a:spcPct val="80000"/>
              </a:lnSpc>
              <a:defRPr/>
            </a:pPr>
            <a:r>
              <a:rPr lang="en-AU" sz="5400" cap="all">
                <a:solidFill>
                  <a:schemeClr val="bg2"/>
                </a:solidFill>
                <a:uFill>
                  <a:solidFill>
                    <a:srgbClr val="F40000"/>
                  </a:solidFill>
                </a:u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riesling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6C6D7CD-855F-45D5-B346-71223F407688}"/>
              </a:ext>
            </a:extLst>
          </p:cNvPr>
          <p:cNvSpPr txBox="1"/>
          <p:nvPr/>
        </p:nvSpPr>
        <p:spPr>
          <a:xfrm>
            <a:off x="763475" y="2911331"/>
            <a:ext cx="4529978" cy="3523025"/>
          </a:xfrm>
          <a:prstGeom prst="rect">
            <a:avLst/>
          </a:prstGeom>
          <a:noFill/>
        </p:spPr>
        <p:txBody>
          <a:bodyPr/>
          <a:lstStyle>
            <a:lvl1pPr marL="18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800"/>
              </a:spcBef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A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Austrália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é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um dos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maiores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produtores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de Riesling do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mundo</a:t>
            </a:r>
            <a:endParaRPr lang="en-US" sz="1600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  <a:p>
            <a:pPr>
              <a:spcBef>
                <a:spcPts val="800"/>
              </a:spcBef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Longo histórico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na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Austrália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;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hoje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uma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das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variedades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mais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conhecidas</a:t>
            </a:r>
            <a:endParaRPr lang="en-US" sz="1600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  <a:p>
            <a:pPr>
              <a:spcBef>
                <a:spcPts val="800"/>
              </a:spcBef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Plantado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na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maioria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das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regiões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vinícolas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;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sendo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os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melhores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exemplos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de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áreas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mais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frias</a:t>
            </a:r>
            <a:endParaRPr lang="en-US" sz="1600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  <a:p>
            <a:pPr>
              <a:spcBef>
                <a:spcPts val="800"/>
              </a:spcBef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Abordagem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de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vinificação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de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intervenção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mínima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é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comum</a:t>
            </a:r>
            <a:endParaRPr lang="en-US" sz="1600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  <a:p>
            <a:pPr>
              <a:spcBef>
                <a:spcPts val="800"/>
              </a:spcBef>
              <a:buClr>
                <a:schemeClr val="bg2"/>
              </a:buClr>
              <a:buFont typeface="Arial" panose="020B0604020202020204" pitchFamily="34" charset="0"/>
              <a:buChar char="•"/>
            </a:pPr>
            <a:endParaRPr lang="en-US" sz="1600" dirty="0" err="1">
              <a:solidFill>
                <a:schemeClr val="bg1"/>
              </a:solidFill>
              <a:latin typeface="Neue Haas Grotesk Text Pro" panose="020B0504020202020204" pitchFamily="34" charset="77"/>
            </a:endParaRPr>
          </a:p>
        </p:txBody>
      </p:sp>
      <p:pic>
        <p:nvPicPr>
          <p:cNvPr id="3" name="Picture 2" descr="A wooden post in a vineyard&#10;&#10;Description automatically generated">
            <a:extLst>
              <a:ext uri="{FF2B5EF4-FFF2-40B4-BE49-F238E27FC236}">
                <a16:creationId xmlns:a16="http://schemas.microsoft.com/office/drawing/2014/main" id="{2A8512DF-6CDE-1E50-51EC-1EC17A3E26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8884" b="8651"/>
          <a:stretch/>
        </p:blipFill>
        <p:spPr>
          <a:xfrm>
            <a:off x="6096000" y="427839"/>
            <a:ext cx="6096000" cy="6006517"/>
          </a:xfrm>
          <a:prstGeom prst="rect">
            <a:avLst/>
          </a:prstGeom>
        </p:spPr>
      </p:pic>
      <p:sp>
        <p:nvSpPr>
          <p:cNvPr id="2" name="object 4">
            <a:extLst>
              <a:ext uri="{FF2B5EF4-FFF2-40B4-BE49-F238E27FC236}">
                <a16:creationId xmlns:a16="http://schemas.microsoft.com/office/drawing/2014/main" id="{57CE5D63-59C4-C391-8D71-CEE501EF727A}"/>
              </a:ext>
            </a:extLst>
          </p:cNvPr>
          <p:cNvSpPr txBox="1"/>
          <p:nvPr/>
        </p:nvSpPr>
        <p:spPr>
          <a:xfrm>
            <a:off x="763475" y="1460425"/>
            <a:ext cx="4025901" cy="907601"/>
          </a:xfrm>
          <a:prstGeom prst="rect">
            <a:avLst/>
          </a:prstGeom>
        </p:spPr>
        <p:txBody>
          <a:bodyPr vert="horz" wrap="square" lIns="0" tIns="11521" rIns="0" bIns="0" rtlCol="0">
            <a:noAutofit/>
          </a:bodyPr>
          <a:lstStyle/>
          <a:p>
            <a:pPr defTabSz="914453">
              <a:lnSpc>
                <a:spcPct val="80000"/>
              </a:lnSpc>
              <a:defRPr/>
            </a:pPr>
            <a:r>
              <a:rPr lang="en-AU" sz="3600" cap="all" dirty="0">
                <a:solidFill>
                  <a:schemeClr val="accent3"/>
                </a:solidFill>
                <a:uFill>
                  <a:solidFill>
                    <a:srgbClr val="F40000"/>
                  </a:solidFill>
                </a:u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DIVERSOS E DISTINTOS</a:t>
            </a:r>
          </a:p>
          <a:p>
            <a:pPr defTabSz="914453">
              <a:lnSpc>
                <a:spcPct val="80000"/>
              </a:lnSpc>
              <a:defRPr/>
            </a:pPr>
            <a:endParaRPr lang="en-AU" sz="3600" cap="all" dirty="0">
              <a:solidFill>
                <a:schemeClr val="accent3"/>
              </a:solidFill>
              <a:uFill>
                <a:solidFill>
                  <a:srgbClr val="F40000"/>
                </a:solidFill>
              </a:u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pic>
        <p:nvPicPr>
          <p:cNvPr id="11" name="Picture Placeholder 10" descr="A bunch of grapes on a vine&#10;&#10;Description automatically generated">
            <a:extLst>
              <a:ext uri="{FF2B5EF4-FFF2-40B4-BE49-F238E27FC236}">
                <a16:creationId xmlns:a16="http://schemas.microsoft.com/office/drawing/2014/main" id="{0C56E130-7581-D60A-C1BA-1FCC6877E3C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197" r="1619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35630019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A14AC8C-A9D1-A1A0-0669-9C0D3039E46E}"/>
              </a:ext>
            </a:extLst>
          </p:cNvPr>
          <p:cNvCxnSpPr/>
          <p:nvPr/>
        </p:nvCxnSpPr>
        <p:spPr>
          <a:xfrm>
            <a:off x="6438900" y="2615129"/>
            <a:ext cx="1765300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65AAC9DE-2034-F7C1-863B-D91B2A990B1C}"/>
              </a:ext>
            </a:extLst>
          </p:cNvPr>
          <p:cNvSpPr/>
          <p:nvPr/>
        </p:nvSpPr>
        <p:spPr>
          <a:xfrm>
            <a:off x="7838337" y="1423588"/>
            <a:ext cx="2583929" cy="2583929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eue Haas Grotesk Text Pro" panose="020B0504020202020204" pitchFamily="34" charset="77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90CD91-2C0A-B629-3656-B5797CE4E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493" y="536744"/>
            <a:ext cx="5685593" cy="1325562"/>
          </a:xfrm>
        </p:spPr>
        <p:txBody>
          <a:bodyPr/>
          <a:lstStyle/>
          <a:p>
            <a:r>
              <a:rPr lang="en-US" sz="4000" dirty="0">
                <a:solidFill>
                  <a:schemeClr val="accent3"/>
                </a:solidFill>
              </a:rPr>
              <a:t>ESTILOS E CARACTERÍSTICAS</a:t>
            </a:r>
            <a:br>
              <a:rPr lang="en-US" sz="4000" dirty="0">
                <a:solidFill>
                  <a:schemeClr val="accent3"/>
                </a:solidFill>
              </a:rPr>
            </a:br>
            <a:endParaRPr lang="en-US" sz="4000" dirty="0">
              <a:solidFill>
                <a:schemeClr val="accent3"/>
              </a:solidFill>
            </a:endParaRPr>
          </a:p>
        </p:txBody>
      </p:sp>
      <p:sp>
        <p:nvSpPr>
          <p:cNvPr id="14" name="object 58">
            <a:extLst>
              <a:ext uri="{FF2B5EF4-FFF2-40B4-BE49-F238E27FC236}">
                <a16:creationId xmlns:a16="http://schemas.microsoft.com/office/drawing/2014/main" id="{3DD6633A-7825-FD5A-7840-CF8C21626131}"/>
              </a:ext>
            </a:extLst>
          </p:cNvPr>
          <p:cNvSpPr txBox="1"/>
          <p:nvPr/>
        </p:nvSpPr>
        <p:spPr>
          <a:xfrm>
            <a:off x="8126578" y="1814974"/>
            <a:ext cx="2028402" cy="1740861"/>
          </a:xfrm>
          <a:prstGeom prst="rect">
            <a:avLst/>
          </a:prstGeom>
        </p:spPr>
        <p:txBody>
          <a:bodyPr vert="horz" wrap="square" lIns="0" tIns="17145" rIns="0" bIns="0" rtlCol="0" anchor="ctr" anchorCtr="0">
            <a:sp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buClr>
                <a:srgbClr val="F40000"/>
              </a:buClr>
              <a:defRPr sz="1300" b="1">
                <a:solidFill>
                  <a:schemeClr val="bg1"/>
                </a:solidFill>
                <a:cs typeface="Hellix SemiBold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1600" dirty="0">
                <a:solidFill>
                  <a:schemeClr val="tx1"/>
                </a:solidFill>
                <a:latin typeface="Neue Haas Grotesk Text Pro" panose="020B0504020202020204" pitchFamily="34" charset="77"/>
              </a:rPr>
              <a:t>O ESTILO MAIS COMUM </a:t>
            </a:r>
            <a:r>
              <a:rPr lang="en-US" sz="1600" dirty="0" err="1">
                <a:solidFill>
                  <a:schemeClr val="tx1"/>
                </a:solidFill>
                <a:latin typeface="Neue Haas Grotesk Text Pro" panose="020B0504020202020204" pitchFamily="34" charset="77"/>
              </a:rPr>
              <a:t>É</a:t>
            </a:r>
            <a:r>
              <a:rPr lang="en-US" sz="1600" dirty="0">
                <a:solidFill>
                  <a:schemeClr val="tx1"/>
                </a:solidFill>
                <a:latin typeface="Neue Haas Grotesk Text Pro" panose="020B0504020202020204" pitchFamily="34" charset="77"/>
              </a:rPr>
              <a:t> O SECO, PRODUZINDO-SE TAMBÉM ALGUNS VINHOS MEIO-SECO E DE SOBREMESA</a:t>
            </a:r>
          </a:p>
        </p:txBody>
      </p:sp>
      <p:sp>
        <p:nvSpPr>
          <p:cNvPr id="15" name="object 58">
            <a:extLst>
              <a:ext uri="{FF2B5EF4-FFF2-40B4-BE49-F238E27FC236}">
                <a16:creationId xmlns:a16="http://schemas.microsoft.com/office/drawing/2014/main" id="{05ECD0C4-1504-6F8C-B596-D83723D5D822}"/>
              </a:ext>
            </a:extLst>
          </p:cNvPr>
          <p:cNvSpPr txBox="1"/>
          <p:nvPr/>
        </p:nvSpPr>
        <p:spPr>
          <a:xfrm>
            <a:off x="8951971" y="4685682"/>
            <a:ext cx="2324100" cy="238912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US" sz="1600" b="1" dirty="0">
                <a:latin typeface="Neue Haas Grotesk Text Pro" panose="020B0504020202020204" pitchFamily="34" charset="77"/>
              </a:rPr>
              <a:t>SABORES TÍPICOS</a:t>
            </a:r>
          </a:p>
        </p:txBody>
      </p:sp>
      <p:sp>
        <p:nvSpPr>
          <p:cNvPr id="16" name="object 58">
            <a:extLst>
              <a:ext uri="{FF2B5EF4-FFF2-40B4-BE49-F238E27FC236}">
                <a16:creationId xmlns:a16="http://schemas.microsoft.com/office/drawing/2014/main" id="{B46CC802-77EB-C09D-AFD9-FC95B382B0AC}"/>
              </a:ext>
            </a:extLst>
          </p:cNvPr>
          <p:cNvSpPr txBox="1"/>
          <p:nvPr/>
        </p:nvSpPr>
        <p:spPr>
          <a:xfrm>
            <a:off x="8951971" y="5051005"/>
            <a:ext cx="1287262" cy="766813"/>
          </a:xfrm>
          <a:prstGeom prst="rect">
            <a:avLst/>
          </a:prstGeom>
        </p:spPr>
        <p:txBody>
          <a:bodyPr vert="horz" wrap="square" lIns="0" tIns="17145" rIns="0" bIns="0" rtlCol="0" anchor="ctr" anchorCtr="0">
            <a:spAutoFit/>
          </a:bodyPr>
          <a:lstStyle/>
          <a:p>
            <a:pPr marL="285750" indent="-285750">
              <a:lnSpc>
                <a:spcPct val="98000"/>
              </a:lnSpc>
              <a:spcAft>
                <a:spcPts val="100"/>
              </a:spcAft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Cítrico</a:t>
            </a:r>
            <a:endParaRPr lang="en-AU" sz="1600" dirty="0">
              <a:latin typeface="Neue Haas Grotesk Text Pro" panose="020B0504020202020204" pitchFamily="34" charset="77"/>
              <a:cs typeface="Hellix SemiBold"/>
            </a:endParaRPr>
          </a:p>
          <a:p>
            <a:pPr marL="285750" indent="-285750">
              <a:lnSpc>
                <a:spcPct val="98000"/>
              </a:lnSpc>
              <a:spcAft>
                <a:spcPts val="100"/>
              </a:spcAft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Maçã</a:t>
            </a:r>
            <a:endParaRPr lang="en-AU" sz="1600" dirty="0">
              <a:latin typeface="Neue Haas Grotesk Text Pro" panose="020B0504020202020204" pitchFamily="34" charset="77"/>
              <a:cs typeface="Hellix SemiBold"/>
            </a:endParaRPr>
          </a:p>
          <a:p>
            <a:pPr marL="285750" indent="-285750">
              <a:lnSpc>
                <a:spcPct val="98000"/>
              </a:lnSpc>
              <a:spcAft>
                <a:spcPts val="100"/>
              </a:spcAft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Mel</a:t>
            </a:r>
          </a:p>
        </p:txBody>
      </p:sp>
      <p:sp>
        <p:nvSpPr>
          <p:cNvPr id="18" name="object 58">
            <a:extLst>
              <a:ext uri="{FF2B5EF4-FFF2-40B4-BE49-F238E27FC236}">
                <a16:creationId xmlns:a16="http://schemas.microsoft.com/office/drawing/2014/main" id="{9CF3E3F5-F08B-FE27-FC27-D4E6D4A66279}"/>
              </a:ext>
            </a:extLst>
          </p:cNvPr>
          <p:cNvSpPr txBox="1"/>
          <p:nvPr/>
        </p:nvSpPr>
        <p:spPr>
          <a:xfrm>
            <a:off x="3425205" y="5474473"/>
            <a:ext cx="1710501" cy="1346907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ENVELHECIDO</a:t>
            </a:r>
          </a:p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Exuberante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, de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textura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macia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, 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notas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que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remete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ao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mel</a:t>
            </a:r>
          </a:p>
          <a:p>
            <a:pPr algn="ctr">
              <a:lnSpc>
                <a:spcPct val="90000"/>
              </a:lnSpc>
              <a:buClr>
                <a:srgbClr val="F40000"/>
              </a:buClr>
            </a:pPr>
            <a:endParaRPr lang="en-US" sz="1600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20" name="object 58">
            <a:extLst>
              <a:ext uri="{FF2B5EF4-FFF2-40B4-BE49-F238E27FC236}">
                <a16:creationId xmlns:a16="http://schemas.microsoft.com/office/drawing/2014/main" id="{0CE4ADEA-0858-AEA7-1896-CEE85700FBD5}"/>
              </a:ext>
            </a:extLst>
          </p:cNvPr>
          <p:cNvSpPr txBox="1"/>
          <p:nvPr/>
        </p:nvSpPr>
        <p:spPr>
          <a:xfrm>
            <a:off x="1695751" y="2133068"/>
            <a:ext cx="2300709" cy="1186863"/>
          </a:xfrm>
          <a:prstGeom prst="rect">
            <a:avLst/>
          </a:prstGeom>
        </p:spPr>
        <p:txBody>
          <a:bodyPr vert="horz" wrap="square" lIns="0" tIns="17145" rIns="0" bIns="0" rtlCol="0" anchor="b" anchorCtr="0">
            <a:spAutoFit/>
          </a:bodyPr>
          <a:lstStyle/>
          <a:p>
            <a:pPr algn="ctr">
              <a:lnSpc>
                <a:spcPct val="95000"/>
              </a:lnSpc>
              <a:buClr>
                <a:srgbClr val="F40000"/>
              </a:buClr>
            </a:pP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AROMÁTICO, DE CORPO LEVE A MÉDIO, PRESENÇA DE ACIDEZ ELEVADA</a:t>
            </a:r>
          </a:p>
          <a:p>
            <a:pPr algn="ctr">
              <a:lnSpc>
                <a:spcPct val="95000"/>
              </a:lnSpc>
              <a:buClr>
                <a:srgbClr val="F40000"/>
              </a:buClr>
            </a:pPr>
            <a:endParaRPr lang="en-US" sz="1600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21" name="object 58">
            <a:extLst>
              <a:ext uri="{FF2B5EF4-FFF2-40B4-BE49-F238E27FC236}">
                <a16:creationId xmlns:a16="http://schemas.microsoft.com/office/drawing/2014/main" id="{69065E43-B559-FD39-F8E0-B222E0F12F6B}"/>
              </a:ext>
            </a:extLst>
          </p:cNvPr>
          <p:cNvSpPr txBox="1"/>
          <p:nvPr/>
        </p:nvSpPr>
        <p:spPr>
          <a:xfrm>
            <a:off x="1425732" y="5474473"/>
            <a:ext cx="1710501" cy="903709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JOVEM</a:t>
            </a:r>
          </a:p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Refrescante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fácil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de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tomar</a:t>
            </a:r>
            <a:endParaRPr lang="en-US" sz="1600" dirty="0">
              <a:latin typeface="Neue Haas Grotesk Text Pro" panose="020B0504020202020204" pitchFamily="34" charset="77"/>
              <a:cs typeface="Hellix SemiBold"/>
            </a:endParaRPr>
          </a:p>
          <a:p>
            <a:pPr algn="ctr">
              <a:lnSpc>
                <a:spcPct val="90000"/>
              </a:lnSpc>
              <a:buClr>
                <a:srgbClr val="F40000"/>
              </a:buClr>
            </a:pPr>
            <a:endParaRPr lang="en-US" sz="1600" dirty="0">
              <a:latin typeface="Neue Haas Grotesk Text Pro" panose="020B0504020202020204" pitchFamily="34" charset="77"/>
              <a:cs typeface="Hellix SemiBold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26C32AB-0B4E-DE3E-C289-579E81A5A4F9}"/>
              </a:ext>
            </a:extLst>
          </p:cNvPr>
          <p:cNvCxnSpPr/>
          <p:nvPr/>
        </p:nvCxnSpPr>
        <p:spPr>
          <a:xfrm>
            <a:off x="6438900" y="4786829"/>
            <a:ext cx="2324100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76BE157-7D11-DD5A-1B38-48AAD5625894}"/>
              </a:ext>
            </a:extLst>
          </p:cNvPr>
          <p:cNvCxnSpPr/>
          <p:nvPr/>
        </p:nvCxnSpPr>
        <p:spPr>
          <a:xfrm>
            <a:off x="2828382" y="4126429"/>
            <a:ext cx="2950118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E73AC74A-00C6-A6F3-7691-A0152D1B5874}"/>
              </a:ext>
            </a:extLst>
          </p:cNvPr>
          <p:cNvCxnSpPr/>
          <p:nvPr/>
        </p:nvCxnSpPr>
        <p:spPr>
          <a:xfrm flipH="1" flipV="1">
            <a:off x="2828382" y="3568082"/>
            <a:ext cx="0" cy="558347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D3752DF1-5FC2-A771-72BC-34D0F625BAB0}"/>
              </a:ext>
            </a:extLst>
          </p:cNvPr>
          <p:cNvCxnSpPr/>
          <p:nvPr/>
        </p:nvCxnSpPr>
        <p:spPr>
          <a:xfrm>
            <a:off x="2280982" y="4697929"/>
            <a:ext cx="3497518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571AC46-7925-14F2-A34C-824C46EA7176}"/>
              </a:ext>
            </a:extLst>
          </p:cNvPr>
          <p:cNvCxnSpPr/>
          <p:nvPr/>
        </p:nvCxnSpPr>
        <p:spPr>
          <a:xfrm flipH="1" flipV="1">
            <a:off x="2282282" y="4685682"/>
            <a:ext cx="0" cy="558347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8910DABE-C290-1D9F-D371-87ABDBC04006}"/>
              </a:ext>
            </a:extLst>
          </p:cNvPr>
          <p:cNvCxnSpPr/>
          <p:nvPr/>
        </p:nvCxnSpPr>
        <p:spPr>
          <a:xfrm flipH="1" flipV="1">
            <a:off x="4263482" y="4685682"/>
            <a:ext cx="0" cy="558347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Placeholder 8" descr="A close up of a bottle&#10;&#10;Description automatically generated">
            <a:extLst>
              <a:ext uri="{FF2B5EF4-FFF2-40B4-BE49-F238E27FC236}">
                <a16:creationId xmlns:a16="http://schemas.microsoft.com/office/drawing/2014/main" id="{9A10A078-4590-A960-9F91-6C0F417E1CE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472" b="4762"/>
          <a:stretch>
            <a:fillRect/>
          </a:stretch>
        </p:blipFill>
        <p:spPr>
          <a:xfrm>
            <a:off x="5347016" y="368300"/>
            <a:ext cx="2114328" cy="6400800"/>
          </a:xfrm>
        </p:spPr>
      </p:pic>
      <p:sp>
        <p:nvSpPr>
          <p:cNvPr id="10" name="object 10">
            <a:extLst>
              <a:ext uri="{FF2B5EF4-FFF2-40B4-BE49-F238E27FC236}">
                <a16:creationId xmlns:a16="http://schemas.microsoft.com/office/drawing/2014/main" id="{CDA454BA-C57D-F892-5A87-4E89837F0D21}"/>
              </a:ext>
            </a:extLst>
          </p:cNvPr>
          <p:cNvSpPr txBox="1"/>
          <p:nvPr/>
        </p:nvSpPr>
        <p:spPr>
          <a:xfrm rot="16200000">
            <a:off x="4147886" y="4194291"/>
            <a:ext cx="4652237" cy="55976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 defTabSz="914453">
              <a:lnSpc>
                <a:spcPct val="80000"/>
              </a:lnSpc>
              <a:spcBef>
                <a:spcPct val="0"/>
              </a:spcBef>
            </a:pPr>
            <a:r>
              <a:rPr lang="en-AU" sz="4400" b="1">
                <a:solidFill>
                  <a:schemeClr val="bg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RIESLING</a:t>
            </a:r>
            <a:endParaRPr lang="en-AU" sz="4400" b="1" cap="all">
              <a:solidFill>
                <a:schemeClr val="bg1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073160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0CD91-2C0A-B629-3656-B5797CE4E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209" y="532547"/>
            <a:ext cx="11283754" cy="1325562"/>
          </a:xfrm>
        </p:spPr>
        <p:txBody>
          <a:bodyPr/>
          <a:lstStyle/>
          <a:p>
            <a:r>
              <a:rPr lang="en-US" sz="4000" dirty="0">
                <a:solidFill>
                  <a:schemeClr val="accent3"/>
                </a:solidFill>
              </a:rPr>
              <a:t>PRINCIPAIS</a:t>
            </a:r>
            <a:br>
              <a:rPr lang="en-US" sz="4000" dirty="0">
                <a:solidFill>
                  <a:schemeClr val="accent3"/>
                </a:solidFill>
              </a:rPr>
            </a:br>
            <a:r>
              <a:rPr lang="en-US" sz="4000" dirty="0">
                <a:solidFill>
                  <a:schemeClr val="accent3"/>
                </a:solidFill>
              </a:rPr>
              <a:t>REGIÕES</a:t>
            </a:r>
          </a:p>
        </p:txBody>
      </p:sp>
      <p:sp>
        <p:nvSpPr>
          <p:cNvPr id="4" name="object 58">
            <a:extLst>
              <a:ext uri="{FF2B5EF4-FFF2-40B4-BE49-F238E27FC236}">
                <a16:creationId xmlns:a16="http://schemas.microsoft.com/office/drawing/2014/main" id="{DB43ABA2-7A31-954F-E394-BF5D7CEDE934}"/>
              </a:ext>
            </a:extLst>
          </p:cNvPr>
          <p:cNvSpPr txBox="1"/>
          <p:nvPr/>
        </p:nvSpPr>
        <p:spPr>
          <a:xfrm>
            <a:off x="8059526" y="1719770"/>
            <a:ext cx="3205876" cy="1465016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en-AU" sz="1600" b="1" dirty="0">
                <a:latin typeface="Neue Haas Grotesk Text Pro" panose="020B0504020202020204" pitchFamily="34" charset="77"/>
                <a:cs typeface="Hellix SemiBold"/>
              </a:rPr>
              <a:t>GREAT SOUTHERN</a:t>
            </a:r>
            <a:endParaRPr lang="en-US" sz="1600" b="1" dirty="0">
              <a:latin typeface="Neue Haas Grotesk Text Pro" panose="020B0504020202020204" pitchFamily="34" charset="77"/>
              <a:cs typeface="Hellix SemiBold"/>
            </a:endParaRPr>
          </a:p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fr-CA" sz="1600" dirty="0">
                <a:cs typeface="Hellix SemiBold"/>
              </a:rPr>
              <a:t>Rieslings de grande </a:t>
            </a:r>
            <a:r>
              <a:rPr lang="fr-CA" sz="1600" dirty="0" err="1">
                <a:cs typeface="Hellix SemiBold"/>
              </a:rPr>
              <a:t>intensidade</a:t>
            </a:r>
            <a:r>
              <a:rPr lang="fr-CA" sz="1600" dirty="0">
                <a:cs typeface="Hellix SemiBold"/>
              </a:rPr>
              <a:t> que </a:t>
            </a:r>
            <a:r>
              <a:rPr lang="fr-CA" sz="1600" dirty="0" err="1">
                <a:cs typeface="Hellix SemiBold"/>
              </a:rPr>
              <a:t>são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frescos</a:t>
            </a:r>
            <a:r>
              <a:rPr lang="fr-CA" sz="1600" dirty="0">
                <a:cs typeface="Hellix SemiBold"/>
              </a:rPr>
              <a:t> e mais </a:t>
            </a:r>
            <a:r>
              <a:rPr lang="fr-CA" sz="1600" dirty="0" err="1">
                <a:cs typeface="Hellix SemiBold"/>
              </a:rPr>
              <a:t>ácidos</a:t>
            </a:r>
            <a:r>
              <a:rPr lang="fr-CA" sz="1600" dirty="0">
                <a:cs typeface="Hellix SemiBold"/>
              </a:rPr>
              <a:t> na sua </a:t>
            </a:r>
            <a:r>
              <a:rPr lang="fr-CA" sz="1600" dirty="0" err="1">
                <a:cs typeface="Hellix SemiBold"/>
              </a:rPr>
              <a:t>juventude</a:t>
            </a:r>
            <a:r>
              <a:rPr lang="fr-CA" sz="1600" dirty="0">
                <a:cs typeface="Hellix SemiBold"/>
              </a:rPr>
              <a:t> e que </a:t>
            </a:r>
            <a:r>
              <a:rPr lang="fr-CA" sz="1600" dirty="0" err="1">
                <a:cs typeface="Hellix SemiBold"/>
              </a:rPr>
              <a:t>possuem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ótimo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potencial</a:t>
            </a:r>
            <a:r>
              <a:rPr lang="fr-CA" sz="1600" dirty="0">
                <a:cs typeface="Hellix SemiBold"/>
              </a:rPr>
              <a:t> de </a:t>
            </a:r>
            <a:r>
              <a:rPr lang="fr-CA" sz="1600" dirty="0" err="1">
                <a:cs typeface="Hellix SemiBold"/>
              </a:rPr>
              <a:t>guarda</a:t>
            </a:r>
            <a:endParaRPr lang="fr-CA" sz="1600" dirty="0">
              <a:cs typeface="Hellix SemiBold"/>
            </a:endParaRPr>
          </a:p>
          <a:p>
            <a:pPr>
              <a:lnSpc>
                <a:spcPct val="98000"/>
              </a:lnSpc>
              <a:buClr>
                <a:srgbClr val="F40000"/>
              </a:buClr>
            </a:pPr>
            <a:endParaRPr lang="fr-CA" sz="1600" dirty="0">
              <a:cs typeface="Hellix SemiBold"/>
            </a:endParaRPr>
          </a:p>
        </p:txBody>
      </p:sp>
      <p:sp>
        <p:nvSpPr>
          <p:cNvPr id="16" name="object 58">
            <a:extLst>
              <a:ext uri="{FF2B5EF4-FFF2-40B4-BE49-F238E27FC236}">
                <a16:creationId xmlns:a16="http://schemas.microsoft.com/office/drawing/2014/main" id="{D0E7643A-00F3-2ACF-7D29-49B1E6ED6EB6}"/>
              </a:ext>
            </a:extLst>
          </p:cNvPr>
          <p:cNvSpPr txBox="1"/>
          <p:nvPr/>
        </p:nvSpPr>
        <p:spPr>
          <a:xfrm>
            <a:off x="9734345" y="4100839"/>
            <a:ext cx="1959816" cy="1947584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en-AU" sz="1600" b="1" dirty="0">
                <a:latin typeface="Neue Haas Grotesk Text Pro" panose="020B0504020202020204" pitchFamily="34" charset="77"/>
                <a:cs typeface="Hellix SemiBold"/>
              </a:rPr>
              <a:t>TASMANIE</a:t>
            </a:r>
            <a:endParaRPr lang="en-US" sz="1600" b="1" dirty="0">
              <a:latin typeface="Neue Haas Grotesk Text Pro" panose="020B0504020202020204" pitchFamily="34" charset="77"/>
              <a:cs typeface="Hellix SemiBold"/>
            </a:endParaRPr>
          </a:p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fr-CA" sz="1600" dirty="0" err="1">
                <a:cs typeface="Hellix SemiBold"/>
              </a:rPr>
              <a:t>Longa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persistência</a:t>
            </a:r>
            <a:r>
              <a:rPr lang="fr-CA" sz="1600" dirty="0">
                <a:cs typeface="Hellix SemiBold"/>
              </a:rPr>
              <a:t> com notas </a:t>
            </a:r>
            <a:r>
              <a:rPr lang="fr-CA" sz="1600" dirty="0" err="1">
                <a:cs typeface="Hellix SemiBold"/>
              </a:rPr>
              <a:t>cítricas</a:t>
            </a:r>
            <a:r>
              <a:rPr lang="fr-CA" sz="1600" dirty="0">
                <a:cs typeface="Hellix SemiBold"/>
              </a:rPr>
              <a:t> e minerais e altos </a:t>
            </a:r>
            <a:r>
              <a:rPr lang="fr-CA" sz="1600" dirty="0" err="1">
                <a:cs typeface="Hellix SemiBold"/>
              </a:rPr>
              <a:t>níveis</a:t>
            </a:r>
            <a:r>
              <a:rPr lang="fr-CA" sz="1600" dirty="0">
                <a:cs typeface="Hellix SemiBold"/>
              </a:rPr>
              <a:t> de </a:t>
            </a:r>
            <a:r>
              <a:rPr lang="fr-CA" sz="1600" dirty="0" err="1">
                <a:cs typeface="Hellix SemiBold"/>
              </a:rPr>
              <a:t>acidez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natural</a:t>
            </a:r>
            <a:endParaRPr lang="fr-CA" sz="1600" dirty="0">
              <a:cs typeface="Hellix SemiBold"/>
            </a:endParaRPr>
          </a:p>
          <a:p>
            <a:pPr>
              <a:lnSpc>
                <a:spcPct val="98000"/>
              </a:lnSpc>
              <a:buClr>
                <a:srgbClr val="F40000"/>
              </a:buClr>
            </a:pPr>
            <a:endParaRPr lang="fr-CA" sz="1600" dirty="0">
              <a:cs typeface="Hellix SemiBold"/>
            </a:endParaRPr>
          </a:p>
          <a:p>
            <a:pPr>
              <a:lnSpc>
                <a:spcPct val="98000"/>
              </a:lnSpc>
              <a:buClr>
                <a:srgbClr val="F40000"/>
              </a:buClr>
            </a:pPr>
            <a:endParaRPr lang="fr-CA" sz="1600" dirty="0">
              <a:cs typeface="Hellix SemiBold"/>
            </a:endParaRPr>
          </a:p>
        </p:txBody>
      </p:sp>
      <p:sp>
        <p:nvSpPr>
          <p:cNvPr id="17" name="object 58">
            <a:extLst>
              <a:ext uri="{FF2B5EF4-FFF2-40B4-BE49-F238E27FC236}">
                <a16:creationId xmlns:a16="http://schemas.microsoft.com/office/drawing/2014/main" id="{A38EA0F9-4565-B7C4-03C5-B395F4E89F4C}"/>
              </a:ext>
            </a:extLst>
          </p:cNvPr>
          <p:cNvSpPr txBox="1"/>
          <p:nvPr/>
        </p:nvSpPr>
        <p:spPr>
          <a:xfrm>
            <a:off x="7621797" y="4102552"/>
            <a:ext cx="1518433" cy="2371098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 dirty="0">
                <a:latin typeface="Neue Haas Grotesk Text Pro" panose="020B0504020202020204" pitchFamily="34" charset="77"/>
                <a:cs typeface="Hellix SemiBold"/>
              </a:rPr>
              <a:t>SOUTH WESTERN </a:t>
            </a:r>
          </a:p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 dirty="0">
                <a:latin typeface="Neue Haas Grotesk Text Pro" panose="020B0504020202020204" pitchFamily="34" charset="77"/>
                <a:cs typeface="Hellix SemiBold"/>
              </a:rPr>
              <a:t>VICTORIA</a:t>
            </a: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endParaRPr lang="en-US" sz="1600" dirty="0">
              <a:latin typeface="Neue Haas Grotesk Text Pro" panose="020B0504020202020204" pitchFamily="34" charset="77"/>
              <a:cs typeface="Hellix SemiBold"/>
            </a:endParaRPr>
          </a:p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fr-CA" sz="1600" dirty="0" err="1">
                <a:cs typeface="Hellix SemiBold"/>
              </a:rPr>
              <a:t>Vinhos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finos</a:t>
            </a:r>
            <a:r>
              <a:rPr lang="fr-CA" sz="1600" dirty="0">
                <a:cs typeface="Hellix SemiBold"/>
              </a:rPr>
              <a:t>, com toque de </a:t>
            </a:r>
            <a:r>
              <a:rPr lang="fr-CA" sz="1600" dirty="0" err="1">
                <a:cs typeface="Hellix SemiBold"/>
              </a:rPr>
              <a:t>limão</a:t>
            </a:r>
            <a:r>
              <a:rPr lang="fr-CA" sz="1600" dirty="0">
                <a:cs typeface="Hellix SemiBold"/>
              </a:rPr>
              <a:t> e com </a:t>
            </a:r>
            <a:r>
              <a:rPr lang="fr-CA" sz="1600" dirty="0" err="1">
                <a:cs typeface="Hellix SemiBold"/>
              </a:rPr>
              <a:t>potencial</a:t>
            </a:r>
            <a:r>
              <a:rPr lang="fr-CA" sz="1600" dirty="0">
                <a:cs typeface="Hellix SemiBold"/>
              </a:rPr>
              <a:t> de </a:t>
            </a:r>
            <a:r>
              <a:rPr lang="fr-CA" sz="1600" dirty="0" err="1">
                <a:cs typeface="Hellix SemiBold"/>
              </a:rPr>
              <a:t>guarda</a:t>
            </a:r>
            <a:endParaRPr lang="fr-CA" sz="1600" dirty="0">
              <a:cs typeface="Hellix SemiBold"/>
            </a:endParaRPr>
          </a:p>
          <a:p>
            <a:pPr>
              <a:lnSpc>
                <a:spcPct val="98000"/>
              </a:lnSpc>
              <a:buClr>
                <a:srgbClr val="F40000"/>
              </a:buClr>
            </a:pPr>
            <a:endParaRPr lang="fr-CA" sz="1600" dirty="0">
              <a:cs typeface="Hellix SemiBold"/>
            </a:endParaRPr>
          </a:p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fr-CA" sz="1600" dirty="0">
                <a:cs typeface="Hellix SemiBold"/>
              </a:rPr>
              <a:t> </a:t>
            </a:r>
          </a:p>
        </p:txBody>
      </p:sp>
      <p:sp>
        <p:nvSpPr>
          <p:cNvPr id="21" name="object 58">
            <a:extLst>
              <a:ext uri="{FF2B5EF4-FFF2-40B4-BE49-F238E27FC236}">
                <a16:creationId xmlns:a16="http://schemas.microsoft.com/office/drawing/2014/main" id="{7C4AF4FD-1110-9CB2-4F3B-535848D26807}"/>
              </a:ext>
            </a:extLst>
          </p:cNvPr>
          <p:cNvSpPr txBox="1"/>
          <p:nvPr/>
        </p:nvSpPr>
        <p:spPr>
          <a:xfrm>
            <a:off x="1573510" y="5106412"/>
            <a:ext cx="3352655" cy="1223733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en-AU" sz="1600" b="1" dirty="0">
                <a:latin typeface="Neue Haas Grotesk Text Pro" panose="020B0504020202020204" pitchFamily="34" charset="77"/>
                <a:cs typeface="Hellix SemiBold"/>
              </a:rPr>
              <a:t>EDEN VALLEY</a:t>
            </a:r>
            <a:endParaRPr lang="en-US" sz="1600" b="1" dirty="0">
              <a:latin typeface="Neue Haas Grotesk Text Pro" panose="020B0504020202020204" pitchFamily="34" charset="77"/>
              <a:cs typeface="Hellix SemiBold"/>
            </a:endParaRPr>
          </a:p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fr-CA" sz="1600" dirty="0" err="1">
                <a:cs typeface="Hellix SemiBold"/>
              </a:rPr>
              <a:t>Exibem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características</a:t>
            </a:r>
            <a:r>
              <a:rPr lang="fr-CA" sz="1600" dirty="0">
                <a:cs typeface="Hellix SemiBold"/>
              </a:rPr>
              <a:t> de minerais, se </a:t>
            </a:r>
            <a:r>
              <a:rPr lang="fr-CA" sz="1600" dirty="0" err="1">
                <a:cs typeface="Hellix SemiBold"/>
              </a:rPr>
              <a:t>destacando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aromas</a:t>
            </a:r>
            <a:r>
              <a:rPr lang="fr-CA" sz="1600" dirty="0">
                <a:cs typeface="Hellix SemiBold"/>
              </a:rPr>
              <a:t> florais e de </a:t>
            </a:r>
            <a:r>
              <a:rPr lang="fr-CA" sz="1600" dirty="0" err="1">
                <a:cs typeface="Hellix SemiBold"/>
              </a:rPr>
              <a:t>suco</a:t>
            </a:r>
            <a:r>
              <a:rPr lang="fr-CA" sz="1600" dirty="0">
                <a:cs typeface="Hellix SemiBold"/>
              </a:rPr>
              <a:t> de </a:t>
            </a:r>
            <a:r>
              <a:rPr lang="fr-CA" sz="1600" dirty="0" err="1">
                <a:cs typeface="Hellix SemiBold"/>
              </a:rPr>
              <a:t>limão</a:t>
            </a:r>
            <a:r>
              <a:rPr lang="fr-CA" sz="1600" dirty="0">
                <a:cs typeface="Hellix SemiBold"/>
              </a:rPr>
              <a:t>; </a:t>
            </a:r>
            <a:r>
              <a:rPr lang="fr-CA" sz="1600" dirty="0" err="1">
                <a:cs typeface="Hellix SemiBold"/>
              </a:rPr>
              <a:t>pode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levar</a:t>
            </a:r>
            <a:r>
              <a:rPr lang="fr-CA" sz="1600" dirty="0">
                <a:cs typeface="Hellix SemiBold"/>
              </a:rPr>
              <a:t> mais de 10 </a:t>
            </a:r>
            <a:r>
              <a:rPr lang="fr-CA" sz="1600" dirty="0" err="1">
                <a:cs typeface="Hellix SemiBold"/>
              </a:rPr>
              <a:t>anos</a:t>
            </a:r>
            <a:r>
              <a:rPr lang="fr-CA" sz="1600" dirty="0">
                <a:cs typeface="Hellix SemiBold"/>
              </a:rPr>
              <a:t> para </a:t>
            </a:r>
            <a:r>
              <a:rPr lang="fr-CA" sz="1600" dirty="0" err="1">
                <a:cs typeface="Hellix SemiBold"/>
              </a:rPr>
              <a:t>atingir</a:t>
            </a:r>
            <a:r>
              <a:rPr lang="fr-CA" sz="1600" dirty="0">
                <a:cs typeface="Hellix SemiBold"/>
              </a:rPr>
              <a:t> o pico</a:t>
            </a:r>
          </a:p>
        </p:txBody>
      </p:sp>
      <p:sp>
        <p:nvSpPr>
          <p:cNvPr id="22" name="object 58">
            <a:extLst>
              <a:ext uri="{FF2B5EF4-FFF2-40B4-BE49-F238E27FC236}">
                <a16:creationId xmlns:a16="http://schemas.microsoft.com/office/drawing/2014/main" id="{A99DECD2-52A0-B277-6B94-4B8DF014172D}"/>
              </a:ext>
            </a:extLst>
          </p:cNvPr>
          <p:cNvSpPr txBox="1"/>
          <p:nvPr/>
        </p:nvSpPr>
        <p:spPr>
          <a:xfrm>
            <a:off x="3390290" y="1636594"/>
            <a:ext cx="2047899" cy="2188869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en-AU" sz="1600" b="1" dirty="0">
                <a:latin typeface="Neue Haas Grotesk Text Pro" panose="020B0504020202020204" pitchFamily="34" charset="77"/>
                <a:cs typeface="Hellix SemiBold"/>
              </a:rPr>
              <a:t>CLARE VALLEY</a:t>
            </a:r>
            <a:endParaRPr lang="en-US" sz="1600" b="1" dirty="0">
              <a:latin typeface="Neue Haas Grotesk Text Pro" panose="020B0504020202020204" pitchFamily="34" charset="77"/>
              <a:cs typeface="Hellix SemiBold"/>
            </a:endParaRPr>
          </a:p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fr-CA" sz="1600" dirty="0" err="1">
                <a:cs typeface="Hellix SemiBold"/>
              </a:rPr>
              <a:t>Alguns</a:t>
            </a:r>
            <a:r>
              <a:rPr lang="fr-CA" sz="1600" dirty="0">
                <a:cs typeface="Hellix SemiBold"/>
              </a:rPr>
              <a:t> dos </a:t>
            </a:r>
            <a:r>
              <a:rPr lang="fr-CA" sz="1600" dirty="0" err="1">
                <a:cs typeface="Hellix SemiBold"/>
              </a:rPr>
              <a:t>melhores</a:t>
            </a:r>
            <a:r>
              <a:rPr lang="fr-CA" sz="1600" dirty="0">
                <a:cs typeface="Hellix SemiBold"/>
              </a:rPr>
              <a:t> Riesling da </a:t>
            </a:r>
            <a:r>
              <a:rPr lang="fr-CA" sz="1600" dirty="0" err="1">
                <a:cs typeface="Hellix SemiBold"/>
              </a:rPr>
              <a:t>Austrália</a:t>
            </a:r>
            <a:r>
              <a:rPr lang="fr-CA" sz="1600" dirty="0">
                <a:cs typeface="Hellix SemiBold"/>
              </a:rPr>
              <a:t>; notas </a:t>
            </a:r>
            <a:r>
              <a:rPr lang="fr-CA" sz="1600" dirty="0" err="1">
                <a:cs typeface="Hellix SemiBold"/>
              </a:rPr>
              <a:t>típicas</a:t>
            </a:r>
            <a:r>
              <a:rPr lang="fr-CA" sz="1600" dirty="0">
                <a:cs typeface="Hellix SemiBold"/>
              </a:rPr>
              <a:t> de </a:t>
            </a:r>
            <a:r>
              <a:rPr lang="fr-CA" sz="1600" dirty="0" err="1">
                <a:cs typeface="Hellix SemiBold"/>
              </a:rPr>
              <a:t>limão</a:t>
            </a:r>
            <a:r>
              <a:rPr lang="fr-CA" sz="1600" dirty="0">
                <a:cs typeface="Hellix SemiBold"/>
              </a:rPr>
              <a:t> e lima, com </a:t>
            </a:r>
            <a:r>
              <a:rPr lang="fr-CA" sz="1600" dirty="0" err="1">
                <a:cs typeface="Hellix SemiBold"/>
              </a:rPr>
              <a:t>exuberância</a:t>
            </a:r>
            <a:r>
              <a:rPr lang="fr-CA" sz="1600" dirty="0">
                <a:cs typeface="Hellix SemiBold"/>
              </a:rPr>
              <a:t> de </a:t>
            </a:r>
            <a:r>
              <a:rPr lang="fr-CA" sz="1600" dirty="0" err="1">
                <a:cs typeface="Hellix SemiBold"/>
              </a:rPr>
              <a:t>fruta</a:t>
            </a:r>
            <a:r>
              <a:rPr lang="fr-CA" sz="1600" dirty="0">
                <a:cs typeface="Hellix SemiBold"/>
              </a:rPr>
              <a:t> e </a:t>
            </a:r>
            <a:r>
              <a:rPr lang="fr-CA" sz="1600" dirty="0" err="1">
                <a:cs typeface="Hellix SemiBold"/>
              </a:rPr>
              <a:t>uma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persistência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longa</a:t>
            </a:r>
            <a:r>
              <a:rPr lang="fr-CA" sz="1600" dirty="0">
                <a:cs typeface="Hellix SemiBold"/>
              </a:rPr>
              <a:t> e </a:t>
            </a:r>
            <a:r>
              <a:rPr lang="fr-CA" sz="1600" dirty="0" err="1">
                <a:cs typeface="Hellix SemiBold"/>
              </a:rPr>
              <a:t>persistente</a:t>
            </a:r>
            <a:endParaRPr lang="fr-CA" sz="1600" dirty="0">
              <a:cs typeface="Hellix SemiBold"/>
            </a:endParaRPr>
          </a:p>
          <a:p>
            <a:pPr>
              <a:lnSpc>
                <a:spcPct val="98000"/>
              </a:lnSpc>
              <a:buClr>
                <a:srgbClr val="F40000"/>
              </a:buClr>
            </a:pPr>
            <a:endParaRPr lang="fr-CA" sz="1600" dirty="0">
              <a:cs typeface="Hellix SemiBold"/>
            </a:endParaRPr>
          </a:p>
        </p:txBody>
      </p:sp>
      <p:sp>
        <p:nvSpPr>
          <p:cNvPr id="23" name="object 58">
            <a:extLst>
              <a:ext uri="{FF2B5EF4-FFF2-40B4-BE49-F238E27FC236}">
                <a16:creationId xmlns:a16="http://schemas.microsoft.com/office/drawing/2014/main" id="{BC9FEC09-CD7C-D30A-47A0-D465745A3AF8}"/>
              </a:ext>
            </a:extLst>
          </p:cNvPr>
          <p:cNvSpPr txBox="1"/>
          <p:nvPr/>
        </p:nvSpPr>
        <p:spPr>
          <a:xfrm>
            <a:off x="1058717" y="1621116"/>
            <a:ext cx="1982021" cy="1947584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en-AU" sz="1600" b="1" dirty="0">
                <a:latin typeface="Neue Haas Grotesk Text Pro" panose="020B0504020202020204" pitchFamily="34" charset="77"/>
                <a:cs typeface="Hellix SemiBold"/>
              </a:rPr>
              <a:t>CANBERRA DISTRICT</a:t>
            </a:r>
            <a:endParaRPr lang="en-US" sz="1600" b="1" dirty="0">
              <a:latin typeface="Neue Haas Grotesk Text Pro" panose="020B0504020202020204" pitchFamily="34" charset="77"/>
              <a:cs typeface="Hellix SemiBold"/>
            </a:endParaRPr>
          </a:p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fr-CA" sz="1600" dirty="0">
                <a:cs typeface="Hellix SemiBold"/>
              </a:rPr>
              <a:t>O </a:t>
            </a:r>
            <a:r>
              <a:rPr lang="fr-CA" sz="1600" dirty="0" err="1">
                <a:cs typeface="Hellix SemiBold"/>
              </a:rPr>
              <a:t>estilo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típico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é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refrescante</a:t>
            </a:r>
            <a:r>
              <a:rPr lang="fr-CA" sz="1600" dirty="0">
                <a:cs typeface="Hellix SemiBold"/>
              </a:rPr>
              <a:t> e </a:t>
            </a:r>
            <a:r>
              <a:rPr lang="fr-CA" sz="1600" dirty="0" err="1">
                <a:cs typeface="Hellix SemiBold"/>
              </a:rPr>
              <a:t>seco</a:t>
            </a:r>
            <a:r>
              <a:rPr lang="fr-CA" sz="1600" dirty="0">
                <a:cs typeface="Hellix SemiBold"/>
              </a:rPr>
              <a:t>; os </a:t>
            </a:r>
            <a:r>
              <a:rPr lang="fr-CA" sz="1600" dirty="0" err="1">
                <a:cs typeface="Hellix SemiBold"/>
              </a:rPr>
              <a:t>estilos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meio-secos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estão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voltando</a:t>
            </a:r>
            <a:r>
              <a:rPr lang="fr-CA" sz="1600" dirty="0">
                <a:cs typeface="Hellix SemiBold"/>
              </a:rPr>
              <a:t>. </a:t>
            </a:r>
            <a:r>
              <a:rPr lang="fr-CA" sz="1600" dirty="0" err="1">
                <a:cs typeface="Hellix SemiBold"/>
              </a:rPr>
              <a:t>Excelente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potencial</a:t>
            </a:r>
            <a:r>
              <a:rPr lang="fr-CA" sz="1600" dirty="0">
                <a:cs typeface="Hellix SemiBold"/>
              </a:rPr>
              <a:t> de </a:t>
            </a:r>
            <a:r>
              <a:rPr lang="fr-CA" sz="1600" dirty="0" err="1">
                <a:cs typeface="Hellix SemiBold"/>
              </a:rPr>
              <a:t>guarda</a:t>
            </a:r>
            <a:endParaRPr lang="fr-CA" sz="1600" dirty="0">
              <a:cs typeface="Hellix SemiBold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61F3CA0-0F37-F67D-3BED-107517AEEB87}"/>
              </a:ext>
            </a:extLst>
          </p:cNvPr>
          <p:cNvCxnSpPr/>
          <p:nvPr/>
        </p:nvCxnSpPr>
        <p:spPr>
          <a:xfrm>
            <a:off x="1460500" y="4474175"/>
            <a:ext cx="4318000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C1EC523-CB88-4F82-566A-D2D4A074C79C}"/>
              </a:ext>
            </a:extLst>
          </p:cNvPr>
          <p:cNvCxnSpPr/>
          <p:nvPr/>
        </p:nvCxnSpPr>
        <p:spPr>
          <a:xfrm flipH="1" flipV="1">
            <a:off x="2280982" y="4470861"/>
            <a:ext cx="0" cy="418639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2926C41-2101-920E-7FBE-6951F2DB6710}"/>
              </a:ext>
            </a:extLst>
          </p:cNvPr>
          <p:cNvCxnSpPr/>
          <p:nvPr/>
        </p:nvCxnSpPr>
        <p:spPr>
          <a:xfrm flipH="1" flipV="1">
            <a:off x="1468182" y="4026361"/>
            <a:ext cx="0" cy="418639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07AD48D-4CC0-07E7-B936-A66284B2337E}"/>
              </a:ext>
            </a:extLst>
          </p:cNvPr>
          <p:cNvCxnSpPr/>
          <p:nvPr/>
        </p:nvCxnSpPr>
        <p:spPr>
          <a:xfrm flipH="1" flipV="1">
            <a:off x="3868482" y="4039061"/>
            <a:ext cx="0" cy="418639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681957B-32AF-155C-248E-E1990B4C34F5}"/>
              </a:ext>
            </a:extLst>
          </p:cNvPr>
          <p:cNvCxnSpPr/>
          <p:nvPr/>
        </p:nvCxnSpPr>
        <p:spPr>
          <a:xfrm>
            <a:off x="6565900" y="3445475"/>
            <a:ext cx="3728782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F7878E1-6826-4616-7ED7-DE5BEF47B171}"/>
              </a:ext>
            </a:extLst>
          </p:cNvPr>
          <p:cNvCxnSpPr/>
          <p:nvPr/>
        </p:nvCxnSpPr>
        <p:spPr>
          <a:xfrm flipH="1" flipV="1">
            <a:off x="8973882" y="3010361"/>
            <a:ext cx="0" cy="418639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9E68E80-EA99-543F-E79B-C228DC1CE7F8}"/>
              </a:ext>
            </a:extLst>
          </p:cNvPr>
          <p:cNvCxnSpPr/>
          <p:nvPr/>
        </p:nvCxnSpPr>
        <p:spPr>
          <a:xfrm flipH="1" flipV="1">
            <a:off x="8021382" y="3416761"/>
            <a:ext cx="0" cy="418639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B278E53-8B56-474B-4AB9-879EC65EF32C}"/>
              </a:ext>
            </a:extLst>
          </p:cNvPr>
          <p:cNvCxnSpPr/>
          <p:nvPr/>
        </p:nvCxnSpPr>
        <p:spPr>
          <a:xfrm flipH="1" flipV="1">
            <a:off x="10294682" y="3429461"/>
            <a:ext cx="0" cy="418639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Placeholder 8" descr="A close up of a bottle&#10;&#10;Description automatically generated">
            <a:extLst>
              <a:ext uri="{FF2B5EF4-FFF2-40B4-BE49-F238E27FC236}">
                <a16:creationId xmlns:a16="http://schemas.microsoft.com/office/drawing/2014/main" id="{75C36565-9516-83D1-BE94-69B1D768301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472" b="4762"/>
          <a:stretch>
            <a:fillRect/>
          </a:stretch>
        </p:blipFill>
        <p:spPr>
          <a:xfrm>
            <a:off x="5157922" y="368300"/>
            <a:ext cx="2114328" cy="6400800"/>
          </a:xfrm>
          <a:prstGeom prst="rect">
            <a:avLst/>
          </a:prstGeom>
        </p:spPr>
      </p:pic>
      <p:sp>
        <p:nvSpPr>
          <p:cNvPr id="7" name="object 10">
            <a:extLst>
              <a:ext uri="{FF2B5EF4-FFF2-40B4-BE49-F238E27FC236}">
                <a16:creationId xmlns:a16="http://schemas.microsoft.com/office/drawing/2014/main" id="{CC26B6EC-861A-A53F-828A-2CBF361B260B}"/>
              </a:ext>
            </a:extLst>
          </p:cNvPr>
          <p:cNvSpPr txBox="1"/>
          <p:nvPr/>
        </p:nvSpPr>
        <p:spPr>
          <a:xfrm rot="16200000">
            <a:off x="3986076" y="4194291"/>
            <a:ext cx="4652237" cy="55976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 defTabSz="914453">
              <a:lnSpc>
                <a:spcPct val="80000"/>
              </a:lnSpc>
              <a:spcBef>
                <a:spcPct val="0"/>
              </a:spcBef>
            </a:pPr>
            <a:r>
              <a:rPr lang="en-AU" sz="4400" b="1">
                <a:solidFill>
                  <a:schemeClr val="bg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RIESLING</a:t>
            </a:r>
            <a:endParaRPr lang="en-AU" sz="4400" b="1" cap="all">
              <a:solidFill>
                <a:schemeClr val="bg1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1204145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5789F4C2-6187-4D99-9661-821741FA63FC}"/>
              </a:ext>
            </a:extLst>
          </p:cNvPr>
          <p:cNvSpPr txBox="1"/>
          <p:nvPr/>
        </p:nvSpPr>
        <p:spPr>
          <a:xfrm>
            <a:off x="722853" y="763977"/>
            <a:ext cx="11918390" cy="689369"/>
          </a:xfrm>
          <a:prstGeom prst="rect">
            <a:avLst/>
          </a:prstGeom>
        </p:spPr>
        <p:txBody>
          <a:bodyPr vert="horz" wrap="none" lIns="0" tIns="11521" rIns="0" bIns="0" rtlCol="0">
            <a:noAutofit/>
          </a:bodyPr>
          <a:lstStyle/>
          <a:p>
            <a:pPr defTabSz="914453">
              <a:lnSpc>
                <a:spcPct val="80000"/>
              </a:lnSpc>
              <a:defRPr/>
            </a:pPr>
            <a:r>
              <a:rPr lang="en-AU" sz="5400" cap="all" dirty="0" err="1">
                <a:solidFill>
                  <a:schemeClr val="accent3"/>
                </a:solidFill>
                <a:uFill>
                  <a:solidFill>
                    <a:srgbClr val="F40000"/>
                  </a:solidFill>
                </a:u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SeMILLON</a:t>
            </a:r>
            <a:endParaRPr lang="en-AU" sz="5400" cap="all" dirty="0">
              <a:solidFill>
                <a:schemeClr val="accent3"/>
              </a:solidFill>
              <a:uFill>
                <a:solidFill>
                  <a:srgbClr val="F40000"/>
                </a:solidFill>
              </a:u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6C6D7CD-855F-45D5-B346-71223F407688}"/>
              </a:ext>
            </a:extLst>
          </p:cNvPr>
          <p:cNvSpPr txBox="1"/>
          <p:nvPr/>
        </p:nvSpPr>
        <p:spPr>
          <a:xfrm>
            <a:off x="628974" y="2746641"/>
            <a:ext cx="4571676" cy="3523025"/>
          </a:xfrm>
          <a:prstGeom prst="rect">
            <a:avLst/>
          </a:prstGeom>
          <a:noFill/>
        </p:spPr>
        <p:txBody>
          <a:bodyPr/>
          <a:lstStyle>
            <a:lvl1pPr marL="18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800"/>
              </a:spcBef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Longa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história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na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Austrália</a:t>
            </a:r>
            <a:endParaRPr lang="en-US" sz="1600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  <a:p>
            <a:pPr>
              <a:spcBef>
                <a:spcPts val="800"/>
              </a:spcBef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Uva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delicada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e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versátil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produzida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em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uma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variedade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de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estilos</a:t>
            </a:r>
            <a:endParaRPr lang="en-US" sz="1600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  <a:p>
            <a:pPr>
              <a:spcBef>
                <a:spcPts val="800"/>
              </a:spcBef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Potencial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para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envelhecer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por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muitos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anos</a:t>
            </a:r>
            <a:endParaRPr lang="en-US" sz="1600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  <a:p>
            <a:pPr>
              <a:spcBef>
                <a:spcPts val="800"/>
              </a:spcBef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Compatível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com o botrytis,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ou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'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podridão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nobre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', para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produzir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um dos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estilos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de vinho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doce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mais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celebrados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da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Austrália</a:t>
            </a:r>
            <a:endParaRPr lang="en-US" sz="1600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  <a:p>
            <a:pPr>
              <a:spcBef>
                <a:spcPts val="800"/>
              </a:spcBef>
              <a:buClr>
                <a:schemeClr val="accent3"/>
              </a:buClr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</p:txBody>
      </p:sp>
      <p:sp>
        <p:nvSpPr>
          <p:cNvPr id="2" name="object 4">
            <a:extLst>
              <a:ext uri="{FF2B5EF4-FFF2-40B4-BE49-F238E27FC236}">
                <a16:creationId xmlns:a16="http://schemas.microsoft.com/office/drawing/2014/main" id="{57CE5D63-59C4-C391-8D71-CEE501EF727A}"/>
              </a:ext>
            </a:extLst>
          </p:cNvPr>
          <p:cNvSpPr txBox="1"/>
          <p:nvPr/>
        </p:nvSpPr>
        <p:spPr>
          <a:xfrm>
            <a:off x="722853" y="1646193"/>
            <a:ext cx="4815062" cy="907601"/>
          </a:xfrm>
          <a:prstGeom prst="rect">
            <a:avLst/>
          </a:prstGeom>
        </p:spPr>
        <p:txBody>
          <a:bodyPr vert="horz" wrap="square" lIns="0" tIns="11521" rIns="0" bIns="0" rtlCol="0">
            <a:noAutofit/>
          </a:bodyPr>
          <a:lstStyle/>
          <a:p>
            <a:pPr defTabSz="914453">
              <a:lnSpc>
                <a:spcPct val="80000"/>
              </a:lnSpc>
              <a:defRPr/>
            </a:pPr>
            <a:r>
              <a:rPr lang="en-AU" sz="2400" cap="all" dirty="0">
                <a:solidFill>
                  <a:schemeClr val="bg2"/>
                </a:solidFill>
                <a:uFill>
                  <a:solidFill>
                    <a:srgbClr val="F40000"/>
                  </a:solidFill>
                </a:u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UMA EXPRESSÃO VERDADEIRAMENTE ÚNICA DE UM CLÁSSICO</a:t>
            </a:r>
          </a:p>
          <a:p>
            <a:pPr defTabSz="914453">
              <a:lnSpc>
                <a:spcPct val="80000"/>
              </a:lnSpc>
              <a:defRPr/>
            </a:pPr>
            <a:endParaRPr lang="en-AU" sz="2400" cap="all" dirty="0">
              <a:solidFill>
                <a:schemeClr val="bg2"/>
              </a:solidFill>
              <a:uFill>
                <a:solidFill>
                  <a:srgbClr val="F40000"/>
                </a:solidFill>
              </a:u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B4C4395-9324-8261-801A-63F99CEAC74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415" t="12774" r="22475" b="5401"/>
          <a:stretch/>
        </p:blipFill>
        <p:spPr>
          <a:xfrm>
            <a:off x="6096000" y="423117"/>
            <a:ext cx="6096000" cy="6036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851542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5D24B50-5081-EBD9-E854-6868111786D0}"/>
              </a:ext>
            </a:extLst>
          </p:cNvPr>
          <p:cNvCxnSpPr>
            <a:cxnSpLocks/>
          </p:cNvCxnSpPr>
          <p:nvPr/>
        </p:nvCxnSpPr>
        <p:spPr>
          <a:xfrm>
            <a:off x="4033458" y="3093441"/>
            <a:ext cx="1903682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46D9D24E-E5B9-41C6-B05C-6E7181101974}"/>
              </a:ext>
            </a:extLst>
          </p:cNvPr>
          <p:cNvCxnSpPr>
            <a:cxnSpLocks/>
          </p:cNvCxnSpPr>
          <p:nvPr/>
        </p:nvCxnSpPr>
        <p:spPr>
          <a:xfrm>
            <a:off x="1604407" y="4686629"/>
            <a:ext cx="4130780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45DAE30-97CF-340F-2E38-EBCA6AB70AC0}"/>
              </a:ext>
            </a:extLst>
          </p:cNvPr>
          <p:cNvCxnSpPr>
            <a:cxnSpLocks/>
          </p:cNvCxnSpPr>
          <p:nvPr/>
        </p:nvCxnSpPr>
        <p:spPr>
          <a:xfrm>
            <a:off x="6754218" y="4686629"/>
            <a:ext cx="820988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16FB1200-66DB-5EA8-DAF5-4F45627A3940}"/>
              </a:ext>
            </a:extLst>
          </p:cNvPr>
          <p:cNvCxnSpPr>
            <a:cxnSpLocks/>
          </p:cNvCxnSpPr>
          <p:nvPr/>
        </p:nvCxnSpPr>
        <p:spPr>
          <a:xfrm>
            <a:off x="6518606" y="2728803"/>
            <a:ext cx="1056600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699CED0D-6A4A-60E2-9B48-61AAAC696967}"/>
              </a:ext>
            </a:extLst>
          </p:cNvPr>
          <p:cNvSpPr/>
          <p:nvPr/>
        </p:nvSpPr>
        <p:spPr>
          <a:xfrm>
            <a:off x="2166919" y="2030875"/>
            <a:ext cx="2058123" cy="205812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eue Haas Grotesk Text Pro" panose="020B0504020202020204" pitchFamily="34" charset="77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90CD91-2C0A-B629-3656-B5797CE4E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7" y="395919"/>
            <a:ext cx="11283754" cy="1325562"/>
          </a:xfrm>
        </p:spPr>
        <p:txBody>
          <a:bodyPr/>
          <a:lstStyle/>
          <a:p>
            <a:r>
              <a:rPr lang="en-US" sz="4000" dirty="0">
                <a:solidFill>
                  <a:schemeClr val="accent3"/>
                </a:solidFill>
              </a:rPr>
              <a:t>ESTILOS E </a:t>
            </a:r>
            <a:br>
              <a:rPr lang="en-US" sz="4000" dirty="0">
                <a:solidFill>
                  <a:schemeClr val="accent3"/>
                </a:solidFill>
              </a:rPr>
            </a:br>
            <a:r>
              <a:rPr lang="en-US" sz="4000" dirty="0">
                <a:solidFill>
                  <a:schemeClr val="accent3"/>
                </a:solidFill>
              </a:rPr>
              <a:t>CARACTERÍSTICAS</a:t>
            </a:r>
            <a:br>
              <a:rPr lang="en-US" sz="4000" dirty="0">
                <a:solidFill>
                  <a:schemeClr val="accent3"/>
                </a:solidFill>
              </a:rPr>
            </a:br>
            <a:endParaRPr lang="en-US" sz="4000" dirty="0">
              <a:solidFill>
                <a:schemeClr val="accent3"/>
              </a:solidFill>
            </a:endParaRPr>
          </a:p>
        </p:txBody>
      </p:sp>
      <p:sp>
        <p:nvSpPr>
          <p:cNvPr id="4" name="object 58">
            <a:extLst>
              <a:ext uri="{FF2B5EF4-FFF2-40B4-BE49-F238E27FC236}">
                <a16:creationId xmlns:a16="http://schemas.microsoft.com/office/drawing/2014/main" id="{06D9044B-19C1-C835-1A81-96A0008531CB}"/>
              </a:ext>
            </a:extLst>
          </p:cNvPr>
          <p:cNvSpPr txBox="1"/>
          <p:nvPr/>
        </p:nvSpPr>
        <p:spPr>
          <a:xfrm>
            <a:off x="7824978" y="4840364"/>
            <a:ext cx="1338340" cy="1020921"/>
          </a:xfrm>
          <a:prstGeom prst="rect">
            <a:avLst/>
          </a:prstGeom>
        </p:spPr>
        <p:txBody>
          <a:bodyPr vert="horz" wrap="square" lIns="0" tIns="17145" rIns="0" bIns="0" rtlCol="0" anchor="ctr" anchorCtr="0">
            <a:spAutoFit/>
          </a:bodyPr>
          <a:lstStyle/>
          <a:p>
            <a:pPr marL="285750" indent="-285750">
              <a:lnSpc>
                <a:spcPct val="98000"/>
              </a:lnSpc>
              <a:spcAft>
                <a:spcPts val="1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Cítrico</a:t>
            </a:r>
            <a:endParaRPr lang="en-AU" sz="1600" dirty="0">
              <a:latin typeface="Neue Haas Grotesk Text Pro" panose="020B0504020202020204" pitchFamily="34" charset="77"/>
              <a:cs typeface="Hellix SemiBold"/>
            </a:endParaRPr>
          </a:p>
          <a:p>
            <a:pPr marL="285750" indent="-285750">
              <a:lnSpc>
                <a:spcPct val="98000"/>
              </a:lnSpc>
              <a:spcAft>
                <a:spcPts val="1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Maçã</a:t>
            </a:r>
            <a:endParaRPr lang="en-AU" sz="1600" dirty="0">
              <a:latin typeface="Neue Haas Grotesk Text Pro" panose="020B0504020202020204" pitchFamily="34" charset="77"/>
              <a:cs typeface="Hellix SemiBold"/>
            </a:endParaRPr>
          </a:p>
          <a:p>
            <a:pPr marL="285750" indent="-285750">
              <a:lnSpc>
                <a:spcPct val="98000"/>
              </a:lnSpc>
              <a:spcAft>
                <a:spcPts val="1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Mel</a:t>
            </a:r>
          </a:p>
          <a:p>
            <a:pPr marL="285750" indent="-285750">
              <a:lnSpc>
                <a:spcPct val="98000"/>
              </a:lnSpc>
              <a:spcAft>
                <a:spcPts val="1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endParaRPr lang="en-AU" sz="1600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6" name="object 58">
            <a:extLst>
              <a:ext uri="{FF2B5EF4-FFF2-40B4-BE49-F238E27FC236}">
                <a16:creationId xmlns:a16="http://schemas.microsoft.com/office/drawing/2014/main" id="{6A76F796-5E38-5679-4FBA-97AD2B0459AA}"/>
              </a:ext>
            </a:extLst>
          </p:cNvPr>
          <p:cNvSpPr txBox="1"/>
          <p:nvPr/>
        </p:nvSpPr>
        <p:spPr>
          <a:xfrm>
            <a:off x="2929180" y="5180905"/>
            <a:ext cx="1710501" cy="1125308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US" sz="1600" b="1" dirty="0" err="1">
                <a:latin typeface="Neue Haas Grotesk Text Pro" panose="020B0504020202020204" pitchFamily="34" charset="77"/>
                <a:cs typeface="Hellix SemiBold"/>
              </a:rPr>
              <a:t>Envelhecido</a:t>
            </a:r>
            <a:endParaRPr lang="en-US" sz="1600" b="1" dirty="0">
              <a:latin typeface="Neue Haas Grotesk Text Pro" panose="020B0504020202020204" pitchFamily="34" charset="77"/>
              <a:cs typeface="Hellix SemiBold"/>
            </a:endParaRPr>
          </a:p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Exuberante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, com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notas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de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torrada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e mel</a:t>
            </a:r>
          </a:p>
          <a:p>
            <a:pPr algn="ctr">
              <a:lnSpc>
                <a:spcPct val="90000"/>
              </a:lnSpc>
              <a:buClr>
                <a:srgbClr val="F40000"/>
              </a:buClr>
            </a:pPr>
            <a:endParaRPr lang="en-US" sz="1600" b="1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8" name="object 58">
            <a:extLst>
              <a:ext uri="{FF2B5EF4-FFF2-40B4-BE49-F238E27FC236}">
                <a16:creationId xmlns:a16="http://schemas.microsoft.com/office/drawing/2014/main" id="{FD314BE5-0E31-1399-4ED1-E5979907C242}"/>
              </a:ext>
            </a:extLst>
          </p:cNvPr>
          <p:cNvSpPr txBox="1"/>
          <p:nvPr/>
        </p:nvSpPr>
        <p:spPr>
          <a:xfrm>
            <a:off x="7715990" y="706899"/>
            <a:ext cx="3193618" cy="1728550"/>
          </a:xfrm>
          <a:prstGeom prst="rect">
            <a:avLst/>
          </a:prstGeom>
        </p:spPr>
        <p:txBody>
          <a:bodyPr vert="horz" wrap="square" lIns="0" tIns="17145" rIns="0" bIns="0" rtlCol="0" anchor="ctr" anchorCtr="0">
            <a:spAutoFit/>
          </a:bodyPr>
          <a:lstStyle/>
          <a:p>
            <a:pPr marL="285750" indent="-285750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Vinhos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secos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de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corpo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leve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a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médio</a:t>
            </a:r>
            <a:endParaRPr lang="en-US" sz="1600" dirty="0">
              <a:latin typeface="Neue Haas Grotesk Text Pro" panose="020B0504020202020204" pitchFamily="34" charset="77"/>
              <a:cs typeface="Hellix SemiBold"/>
            </a:endParaRPr>
          </a:p>
          <a:p>
            <a:pPr marL="285750" indent="-285750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Fresco, </a:t>
            </a: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refrescante</a:t>
            </a: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, elegante </a:t>
            </a: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frutado</a:t>
            </a: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 e </a:t>
            </a: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geralmente</a:t>
            </a: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feito</a:t>
            </a: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 para ser </a:t>
            </a: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consumido</a:t>
            </a: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jovem</a:t>
            </a:r>
            <a:endParaRPr lang="en-AU" sz="1600" dirty="0">
              <a:latin typeface="Neue Haas Grotesk Text Pro" panose="020B0504020202020204" pitchFamily="34" charset="77"/>
              <a:cs typeface="Hellix SemiBold"/>
            </a:endParaRPr>
          </a:p>
          <a:p>
            <a:pPr marL="285750" indent="-285750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endParaRPr lang="en-AU" sz="1600" dirty="0" err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9" name="object 58">
            <a:extLst>
              <a:ext uri="{FF2B5EF4-FFF2-40B4-BE49-F238E27FC236}">
                <a16:creationId xmlns:a16="http://schemas.microsoft.com/office/drawing/2014/main" id="{11FBA866-36A9-6EF8-54E2-DB7B3D8637CD}"/>
              </a:ext>
            </a:extLst>
          </p:cNvPr>
          <p:cNvSpPr txBox="1"/>
          <p:nvPr/>
        </p:nvSpPr>
        <p:spPr>
          <a:xfrm>
            <a:off x="776847" y="5172566"/>
            <a:ext cx="1710501" cy="903709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AU" sz="1600" b="1" dirty="0">
                <a:latin typeface="Neue Haas Grotesk Text Pro" panose="020B0504020202020204" pitchFamily="34" charset="77"/>
                <a:cs typeface="Hellix SemiBold"/>
              </a:rPr>
              <a:t>Jovem</a:t>
            </a:r>
          </a:p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Refrescante</a:t>
            </a: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 e </a:t>
            </a: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cítrico</a:t>
            </a:r>
            <a:endParaRPr lang="en-AU" sz="1600" dirty="0">
              <a:latin typeface="Neue Haas Grotesk Text Pro" panose="020B0504020202020204" pitchFamily="34" charset="77"/>
              <a:cs typeface="Hellix SemiBold"/>
            </a:endParaRPr>
          </a:p>
          <a:p>
            <a:pPr algn="ctr">
              <a:lnSpc>
                <a:spcPct val="90000"/>
              </a:lnSpc>
              <a:buClr>
                <a:srgbClr val="F40000"/>
              </a:buClr>
            </a:pPr>
            <a:endParaRPr lang="en-AU" sz="1600" b="1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1" name="object 58">
            <a:extLst>
              <a:ext uri="{FF2B5EF4-FFF2-40B4-BE49-F238E27FC236}">
                <a16:creationId xmlns:a16="http://schemas.microsoft.com/office/drawing/2014/main" id="{99B50624-7A46-D0F3-17C2-85DD26105C20}"/>
              </a:ext>
            </a:extLst>
          </p:cNvPr>
          <p:cNvSpPr txBox="1"/>
          <p:nvPr/>
        </p:nvSpPr>
        <p:spPr>
          <a:xfrm>
            <a:off x="7888107" y="2570294"/>
            <a:ext cx="856004" cy="263534"/>
          </a:xfrm>
          <a:prstGeom prst="rect">
            <a:avLst/>
          </a:prstGeom>
          <a:noFill/>
        </p:spPr>
        <p:txBody>
          <a:bodyPr vert="horz" wrap="none" lIns="0" tIns="17145" rIns="0" bIns="0" rtlCol="0">
            <a:spAutoFit/>
          </a:bodyPr>
          <a:lstStyle/>
          <a:p>
            <a:pPr>
              <a:buClr>
                <a:srgbClr val="F40000"/>
              </a:buClr>
            </a:pPr>
            <a:r>
              <a:rPr lang="en-US" sz="1600" b="1" dirty="0">
                <a:latin typeface="Neue Haas Grotesk Text Pro" panose="020B0504020202020204" pitchFamily="34" charset="77"/>
              </a:rPr>
              <a:t>BLENDS</a:t>
            </a:r>
          </a:p>
        </p:txBody>
      </p:sp>
      <p:sp>
        <p:nvSpPr>
          <p:cNvPr id="12" name="object 58">
            <a:extLst>
              <a:ext uri="{FF2B5EF4-FFF2-40B4-BE49-F238E27FC236}">
                <a16:creationId xmlns:a16="http://schemas.microsoft.com/office/drawing/2014/main" id="{523F692A-A7B9-B6F9-3C3E-820FA94CA13C}"/>
              </a:ext>
            </a:extLst>
          </p:cNvPr>
          <p:cNvSpPr txBox="1"/>
          <p:nvPr/>
        </p:nvSpPr>
        <p:spPr>
          <a:xfrm>
            <a:off x="2148868" y="2555700"/>
            <a:ext cx="2094227" cy="599010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AU" sz="1400" b="1" dirty="0">
                <a:latin typeface="Neue Haas Grotesk Text Pro" panose="020B0504020202020204" pitchFamily="34" charset="77"/>
                <a:cs typeface="Hellix SemiBold"/>
              </a:rPr>
              <a:t>QUATRO ESTILOS DISTINTOS</a:t>
            </a:r>
          </a:p>
          <a:p>
            <a:pPr algn="ctr">
              <a:lnSpc>
                <a:spcPct val="90000"/>
              </a:lnSpc>
              <a:buClr>
                <a:srgbClr val="F40000"/>
              </a:buClr>
            </a:pPr>
            <a:endParaRPr lang="en-AU" sz="1400" b="1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3" name="object 58">
            <a:extLst>
              <a:ext uri="{FF2B5EF4-FFF2-40B4-BE49-F238E27FC236}">
                <a16:creationId xmlns:a16="http://schemas.microsoft.com/office/drawing/2014/main" id="{763B398C-C438-0204-15EA-622F7C9BE7A2}"/>
              </a:ext>
            </a:extLst>
          </p:cNvPr>
          <p:cNvSpPr txBox="1"/>
          <p:nvPr/>
        </p:nvSpPr>
        <p:spPr>
          <a:xfrm>
            <a:off x="2247867" y="3038213"/>
            <a:ext cx="1896225" cy="986809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US" sz="1400" dirty="0">
                <a:latin typeface="Neue Haas Grotesk Text Pro" panose="020B0504020202020204" pitchFamily="34" charset="77"/>
                <a:cs typeface="Hellix SemiBold"/>
              </a:rPr>
              <a:t>SEM CARVALHO, COM CARVALHO BLEND, VINHO DE SOBREMESA</a:t>
            </a:r>
          </a:p>
          <a:p>
            <a:pPr algn="ctr">
              <a:lnSpc>
                <a:spcPct val="90000"/>
              </a:lnSpc>
              <a:buClr>
                <a:srgbClr val="F40000"/>
              </a:buClr>
            </a:pPr>
            <a:endParaRPr lang="en-US" sz="1400" dirty="0">
              <a:latin typeface="Neue Haas Grotesk Text Pro" panose="020B0504020202020204" pitchFamily="34" charset="77"/>
              <a:cs typeface="Hellix SemiBold"/>
            </a:endParaRPr>
          </a:p>
        </p:txBody>
      </p:sp>
      <p:pic>
        <p:nvPicPr>
          <p:cNvPr id="20" name="Picture Placeholder 8">
            <a:extLst>
              <a:ext uri="{FF2B5EF4-FFF2-40B4-BE49-F238E27FC236}">
                <a16:creationId xmlns:a16="http://schemas.microsoft.com/office/drawing/2014/main" id="{C9EE317D-A0F9-7921-1DE3-801E7DA0EA8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48" r="3648"/>
          <a:stretch/>
        </p:blipFill>
        <p:spPr>
          <a:xfrm>
            <a:off x="5255030" y="368300"/>
            <a:ext cx="2114328" cy="6400800"/>
          </a:xfrm>
          <a:prstGeom prst="rect">
            <a:avLst/>
          </a:prstGeom>
        </p:spPr>
      </p:pic>
      <p:sp>
        <p:nvSpPr>
          <p:cNvPr id="21" name="object 10">
            <a:extLst>
              <a:ext uri="{FF2B5EF4-FFF2-40B4-BE49-F238E27FC236}">
                <a16:creationId xmlns:a16="http://schemas.microsoft.com/office/drawing/2014/main" id="{5E165CAF-E36F-3D2E-A3DB-3F158CEA00E4}"/>
              </a:ext>
            </a:extLst>
          </p:cNvPr>
          <p:cNvSpPr txBox="1"/>
          <p:nvPr/>
        </p:nvSpPr>
        <p:spPr>
          <a:xfrm rot="16200000">
            <a:off x="3986076" y="4194291"/>
            <a:ext cx="4652237" cy="55976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 defTabSz="914453">
              <a:lnSpc>
                <a:spcPct val="80000"/>
              </a:lnSpc>
              <a:spcBef>
                <a:spcPct val="0"/>
              </a:spcBef>
            </a:pPr>
            <a:r>
              <a:rPr lang="en-AU" sz="4400" b="1">
                <a:solidFill>
                  <a:schemeClr val="bg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SEMILLON</a:t>
            </a:r>
            <a:endParaRPr lang="en-AU" sz="4400" b="1" cap="all">
              <a:solidFill>
                <a:schemeClr val="bg1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C27DDC8-E0B1-4AA2-7094-ED48EC2A6648}"/>
              </a:ext>
            </a:extLst>
          </p:cNvPr>
          <p:cNvSpPr txBox="1"/>
          <p:nvPr/>
        </p:nvSpPr>
        <p:spPr>
          <a:xfrm>
            <a:off x="7575206" y="2905328"/>
            <a:ext cx="4307407" cy="1803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Comumente</a:t>
            </a: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combinado</a:t>
            </a: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 com </a:t>
            </a: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outras</a:t>
            </a: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variedades</a:t>
            </a: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, </a:t>
            </a: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incluindo</a:t>
            </a: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 sauvignon </a:t>
            </a: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blanc</a:t>
            </a:r>
            <a:endParaRPr lang="en-AU" sz="1600" dirty="0">
              <a:latin typeface="Neue Haas Grotesk Text Pro" panose="020B0504020202020204" pitchFamily="34" charset="77"/>
              <a:cs typeface="Hellix SemiBold"/>
            </a:endParaRPr>
          </a:p>
          <a:p>
            <a:pPr marL="285750" indent="-285750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Semillon </a:t>
            </a: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contribui</a:t>
            </a: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 com </a:t>
            </a: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sabor</a:t>
            </a: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 e </a:t>
            </a: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suavidade</a:t>
            </a: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 para com a </a:t>
            </a: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acidez</a:t>
            </a: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acentuada</a:t>
            </a: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 do sauvignon </a:t>
            </a: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blanc</a:t>
            </a: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 </a:t>
            </a:r>
          </a:p>
          <a:p>
            <a:pPr marL="285750" indent="-285750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endParaRPr lang="en-AU" sz="1600" dirty="0" err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24" name="object 58">
            <a:extLst>
              <a:ext uri="{FF2B5EF4-FFF2-40B4-BE49-F238E27FC236}">
                <a16:creationId xmlns:a16="http://schemas.microsoft.com/office/drawing/2014/main" id="{7917F7BB-8A96-804A-9706-5D6D1CCF39BF}"/>
              </a:ext>
            </a:extLst>
          </p:cNvPr>
          <p:cNvSpPr txBox="1"/>
          <p:nvPr/>
        </p:nvSpPr>
        <p:spPr>
          <a:xfrm>
            <a:off x="7824978" y="4610968"/>
            <a:ext cx="3246242" cy="238912"/>
          </a:xfrm>
          <a:prstGeom prst="rect">
            <a:avLst/>
          </a:prstGeom>
          <a:noFill/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US" sz="1600" b="1" dirty="0">
                <a:latin typeface="Neue Haas Grotesk Text Pro" panose="020B0504020202020204" pitchFamily="34" charset="77"/>
              </a:rPr>
              <a:t>SABORES TÍPICOS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B1C527DF-1911-A924-26F9-5E9138796AC1}"/>
              </a:ext>
            </a:extLst>
          </p:cNvPr>
          <p:cNvCxnSpPr>
            <a:cxnSpLocks/>
          </p:cNvCxnSpPr>
          <p:nvPr/>
        </p:nvCxnSpPr>
        <p:spPr>
          <a:xfrm>
            <a:off x="1610017" y="4709068"/>
            <a:ext cx="0" cy="373425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B03C286D-1830-66BB-2B1E-08FF2F13B8E2}"/>
              </a:ext>
            </a:extLst>
          </p:cNvPr>
          <p:cNvCxnSpPr>
            <a:cxnSpLocks/>
          </p:cNvCxnSpPr>
          <p:nvPr/>
        </p:nvCxnSpPr>
        <p:spPr>
          <a:xfrm>
            <a:off x="3792236" y="4709068"/>
            <a:ext cx="0" cy="373425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8012413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D720CF1-8EB6-0D7F-1746-0D1B1667AC8A}"/>
              </a:ext>
            </a:extLst>
          </p:cNvPr>
          <p:cNvCxnSpPr>
            <a:cxnSpLocks/>
          </p:cNvCxnSpPr>
          <p:nvPr/>
        </p:nvCxnSpPr>
        <p:spPr>
          <a:xfrm>
            <a:off x="6382890" y="3783448"/>
            <a:ext cx="1297459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BA6327B-6A1A-83C8-67D3-1326AB12A8F3}"/>
              </a:ext>
            </a:extLst>
          </p:cNvPr>
          <p:cNvCxnSpPr>
            <a:cxnSpLocks/>
          </p:cNvCxnSpPr>
          <p:nvPr/>
        </p:nvCxnSpPr>
        <p:spPr>
          <a:xfrm>
            <a:off x="6287523" y="1949038"/>
            <a:ext cx="1297459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882F6E7-D7EE-1901-3E06-BD1D6F92195F}"/>
              </a:ext>
            </a:extLst>
          </p:cNvPr>
          <p:cNvCxnSpPr>
            <a:cxnSpLocks/>
          </p:cNvCxnSpPr>
          <p:nvPr/>
        </p:nvCxnSpPr>
        <p:spPr>
          <a:xfrm>
            <a:off x="4643847" y="2369775"/>
            <a:ext cx="1297459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C2B5B81-976E-9868-CB2F-27958D009D45}"/>
              </a:ext>
            </a:extLst>
          </p:cNvPr>
          <p:cNvCxnSpPr>
            <a:cxnSpLocks/>
          </p:cNvCxnSpPr>
          <p:nvPr/>
        </p:nvCxnSpPr>
        <p:spPr>
          <a:xfrm>
            <a:off x="4346527" y="4260283"/>
            <a:ext cx="1297459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5390CD91-2C0A-B629-3656-B5797CE4E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7" y="405353"/>
            <a:ext cx="11283754" cy="1325562"/>
          </a:xfrm>
        </p:spPr>
        <p:txBody>
          <a:bodyPr/>
          <a:lstStyle/>
          <a:p>
            <a:r>
              <a:rPr lang="en-US" sz="5400" dirty="0">
                <a:solidFill>
                  <a:schemeClr val="accent3"/>
                </a:solidFill>
              </a:rPr>
              <a:t>PRINCIPAIS</a:t>
            </a:r>
            <a:br>
              <a:rPr lang="en-US" sz="5400" dirty="0">
                <a:solidFill>
                  <a:schemeClr val="accent3"/>
                </a:solidFill>
              </a:rPr>
            </a:br>
            <a:r>
              <a:rPr lang="en-US" sz="5400" dirty="0">
                <a:solidFill>
                  <a:schemeClr val="accent3"/>
                </a:solidFill>
              </a:rPr>
              <a:t>REGIÕES</a:t>
            </a:r>
          </a:p>
        </p:txBody>
      </p:sp>
      <p:sp>
        <p:nvSpPr>
          <p:cNvPr id="4" name="object 58">
            <a:extLst>
              <a:ext uri="{FF2B5EF4-FFF2-40B4-BE49-F238E27FC236}">
                <a16:creationId xmlns:a16="http://schemas.microsoft.com/office/drawing/2014/main" id="{E0CB1AB2-AABE-4F28-3E58-8E9D89777F84}"/>
              </a:ext>
            </a:extLst>
          </p:cNvPr>
          <p:cNvSpPr txBox="1"/>
          <p:nvPr/>
        </p:nvSpPr>
        <p:spPr>
          <a:xfrm>
            <a:off x="7793147" y="2173305"/>
            <a:ext cx="2977700" cy="1465016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fr-FR" sz="1600" dirty="0">
                <a:cs typeface="Hellix SemiBold"/>
              </a:rPr>
              <a:t>O </a:t>
            </a:r>
            <a:r>
              <a:rPr lang="fr-FR" sz="1600" dirty="0" err="1">
                <a:cs typeface="Hellix SemiBold"/>
              </a:rPr>
              <a:t>blend</a:t>
            </a:r>
            <a:r>
              <a:rPr lang="fr-FR" sz="1600" dirty="0">
                <a:cs typeface="Hellix SemiBold"/>
              </a:rPr>
              <a:t> </a:t>
            </a:r>
            <a:r>
              <a:rPr lang="fr-FR" sz="1600" dirty="0" err="1">
                <a:cs typeface="Hellix SemiBold"/>
              </a:rPr>
              <a:t>Semillon</a:t>
            </a:r>
            <a:r>
              <a:rPr lang="fr-FR" sz="1600" dirty="0">
                <a:cs typeface="Hellix SemiBold"/>
              </a:rPr>
              <a:t> Sauvignon Blanc </a:t>
            </a:r>
            <a:r>
              <a:rPr lang="fr-FR" sz="1600" dirty="0" err="1">
                <a:cs typeface="Hellix SemiBold"/>
              </a:rPr>
              <a:t>é</a:t>
            </a:r>
            <a:r>
              <a:rPr lang="fr-FR" sz="1600" dirty="0">
                <a:cs typeface="Hellix SemiBold"/>
              </a:rPr>
              <a:t> um </a:t>
            </a:r>
            <a:r>
              <a:rPr lang="fr-FR" sz="1600" dirty="0" err="1">
                <a:cs typeface="Hellix SemiBold"/>
              </a:rPr>
              <a:t>estilo</a:t>
            </a:r>
            <a:r>
              <a:rPr lang="fr-FR" sz="1600" dirty="0">
                <a:cs typeface="Hellix SemiBold"/>
              </a:rPr>
              <a:t> </a:t>
            </a:r>
            <a:r>
              <a:rPr lang="fr-FR" sz="1600" dirty="0" err="1">
                <a:cs typeface="Hellix SemiBold"/>
              </a:rPr>
              <a:t>característico</a:t>
            </a:r>
            <a:r>
              <a:rPr lang="fr-FR" sz="1600" dirty="0">
                <a:cs typeface="Hellix SemiBold"/>
              </a:rPr>
              <a:t>, </a:t>
            </a:r>
            <a:r>
              <a:rPr lang="fr-FR" sz="1600" dirty="0" err="1">
                <a:cs typeface="Hellix SemiBold"/>
              </a:rPr>
              <a:t>conhecido</a:t>
            </a:r>
            <a:r>
              <a:rPr lang="fr-FR" sz="1600" dirty="0">
                <a:cs typeface="Hellix SemiBold"/>
              </a:rPr>
              <a:t> </a:t>
            </a:r>
            <a:r>
              <a:rPr lang="fr-FR" sz="1600" dirty="0" err="1">
                <a:cs typeface="Hellix SemiBold"/>
              </a:rPr>
              <a:t>por</a:t>
            </a:r>
            <a:r>
              <a:rPr lang="fr-FR" sz="1600" dirty="0">
                <a:cs typeface="Hellix SemiBold"/>
              </a:rPr>
              <a:t> sua </a:t>
            </a:r>
            <a:r>
              <a:rPr lang="fr-FR" sz="1600" dirty="0" err="1">
                <a:cs typeface="Hellix SemiBold"/>
              </a:rPr>
              <a:t>vivacidade</a:t>
            </a:r>
            <a:r>
              <a:rPr lang="fr-FR" sz="1600" dirty="0">
                <a:cs typeface="Hellix SemiBold"/>
              </a:rPr>
              <a:t> e </a:t>
            </a:r>
            <a:r>
              <a:rPr lang="fr-FR" sz="1600" dirty="0" err="1">
                <a:cs typeface="Hellix SemiBold"/>
              </a:rPr>
              <a:t>personalidade</a:t>
            </a:r>
            <a:r>
              <a:rPr lang="fr-FR" sz="1600" dirty="0">
                <a:cs typeface="Hellix SemiBold"/>
              </a:rPr>
              <a:t> </a:t>
            </a:r>
            <a:r>
              <a:rPr lang="fr-FR" sz="1600" dirty="0" err="1">
                <a:cs typeface="Hellix SemiBold"/>
              </a:rPr>
              <a:t>brilhante</a:t>
            </a:r>
            <a:endParaRPr lang="fr-FR" sz="1600" dirty="0">
              <a:cs typeface="Hellix SemiBold"/>
            </a:endParaRPr>
          </a:p>
          <a:p>
            <a:pPr>
              <a:lnSpc>
                <a:spcPct val="98000"/>
              </a:lnSpc>
              <a:buClr>
                <a:srgbClr val="F40000"/>
              </a:buClr>
            </a:pPr>
            <a:endParaRPr lang="fr-FR" sz="1600" dirty="0">
              <a:cs typeface="Hellix SemiBold"/>
            </a:endParaRPr>
          </a:p>
        </p:txBody>
      </p:sp>
      <p:sp>
        <p:nvSpPr>
          <p:cNvPr id="5" name="object 58">
            <a:extLst>
              <a:ext uri="{FF2B5EF4-FFF2-40B4-BE49-F238E27FC236}">
                <a16:creationId xmlns:a16="http://schemas.microsoft.com/office/drawing/2014/main" id="{A4365CF3-BDC5-C9D7-604D-AF1782EAD540}"/>
              </a:ext>
            </a:extLst>
          </p:cNvPr>
          <p:cNvSpPr txBox="1"/>
          <p:nvPr/>
        </p:nvSpPr>
        <p:spPr>
          <a:xfrm>
            <a:off x="7793147" y="1852666"/>
            <a:ext cx="2239244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>
                <a:latin typeface="Neue Haas Grotesk Text Pro" panose="020B0504020202020204" pitchFamily="34" charset="77"/>
                <a:cs typeface="Hellix SemiBold"/>
              </a:rPr>
              <a:t>MARGARET RIVER</a:t>
            </a:r>
            <a:endParaRPr lang="en-US" sz="1600" b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6" name="object 58">
            <a:extLst>
              <a:ext uri="{FF2B5EF4-FFF2-40B4-BE49-F238E27FC236}">
                <a16:creationId xmlns:a16="http://schemas.microsoft.com/office/drawing/2014/main" id="{F7AFB5F8-5DB2-5913-DA43-DE0890612824}"/>
              </a:ext>
            </a:extLst>
          </p:cNvPr>
          <p:cNvSpPr txBox="1"/>
          <p:nvPr/>
        </p:nvSpPr>
        <p:spPr>
          <a:xfrm>
            <a:off x="7793147" y="3669398"/>
            <a:ext cx="1294427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>
                <a:latin typeface="Neue Haas Grotesk Text Pro" panose="020B0504020202020204" pitchFamily="34" charset="77"/>
                <a:cs typeface="Hellix SemiBold"/>
              </a:rPr>
              <a:t>RIVERINA</a:t>
            </a:r>
            <a:endParaRPr lang="en-US" sz="1600" b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7" name="object 58">
            <a:extLst>
              <a:ext uri="{FF2B5EF4-FFF2-40B4-BE49-F238E27FC236}">
                <a16:creationId xmlns:a16="http://schemas.microsoft.com/office/drawing/2014/main" id="{DE4940BF-403B-2123-B107-BBAB76AA688D}"/>
              </a:ext>
            </a:extLst>
          </p:cNvPr>
          <p:cNvSpPr txBox="1"/>
          <p:nvPr/>
        </p:nvSpPr>
        <p:spPr>
          <a:xfrm>
            <a:off x="7793147" y="3990037"/>
            <a:ext cx="3069925" cy="982448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fr-FR" sz="1600" dirty="0" err="1">
                <a:cs typeface="Hellix SemiBold"/>
              </a:rPr>
              <a:t>Produz</a:t>
            </a:r>
            <a:r>
              <a:rPr lang="fr-FR" sz="1600" dirty="0">
                <a:cs typeface="Hellix SemiBold"/>
              </a:rPr>
              <a:t> </a:t>
            </a:r>
            <a:r>
              <a:rPr lang="fr-FR" sz="1600" dirty="0" err="1">
                <a:cs typeface="Hellix SemiBold"/>
              </a:rPr>
              <a:t>vinhos</a:t>
            </a:r>
            <a:r>
              <a:rPr lang="fr-FR" sz="1600" dirty="0">
                <a:cs typeface="Hellix SemiBold"/>
              </a:rPr>
              <a:t> de </a:t>
            </a:r>
            <a:r>
              <a:rPr lang="fr-FR" sz="1600" dirty="0" err="1">
                <a:cs typeface="Hellix SemiBold"/>
              </a:rPr>
              <a:t>sobremesa</a:t>
            </a:r>
            <a:r>
              <a:rPr lang="fr-FR" sz="1600" dirty="0">
                <a:cs typeface="Hellix SemiBold"/>
              </a:rPr>
              <a:t> Botrytis </a:t>
            </a:r>
            <a:r>
              <a:rPr lang="fr-FR" sz="1600" dirty="0" err="1">
                <a:cs typeface="Hellix SemiBold"/>
              </a:rPr>
              <a:t>Semillon</a:t>
            </a:r>
            <a:r>
              <a:rPr lang="fr-FR" sz="1600" dirty="0">
                <a:cs typeface="Hellix SemiBold"/>
              </a:rPr>
              <a:t> </a:t>
            </a:r>
            <a:r>
              <a:rPr lang="fr-FR" sz="1600" dirty="0" err="1">
                <a:cs typeface="Hellix SemiBold"/>
              </a:rPr>
              <a:t>gloriosamente</a:t>
            </a:r>
            <a:r>
              <a:rPr lang="fr-FR" sz="1600" dirty="0">
                <a:cs typeface="Hellix SemiBold"/>
              </a:rPr>
              <a:t> </a:t>
            </a:r>
            <a:r>
              <a:rPr lang="fr-FR" sz="1600" dirty="0" err="1">
                <a:cs typeface="Hellix SemiBold"/>
              </a:rPr>
              <a:t>doces</a:t>
            </a:r>
            <a:r>
              <a:rPr lang="fr-FR" sz="1600" dirty="0">
                <a:cs typeface="Hellix SemiBold"/>
              </a:rPr>
              <a:t>, </a:t>
            </a:r>
            <a:r>
              <a:rPr lang="fr-FR" sz="1600" dirty="0" err="1">
                <a:cs typeface="Hellix SemiBold"/>
              </a:rPr>
              <a:t>intensos</a:t>
            </a:r>
            <a:r>
              <a:rPr lang="fr-FR" sz="1600" dirty="0">
                <a:cs typeface="Hellix SemiBold"/>
              </a:rPr>
              <a:t> e </a:t>
            </a:r>
            <a:r>
              <a:rPr lang="fr-FR" sz="1600" dirty="0" err="1">
                <a:cs typeface="Hellix SemiBold"/>
              </a:rPr>
              <a:t>complexos</a:t>
            </a:r>
            <a:endParaRPr lang="fr-FR" sz="1600" dirty="0">
              <a:cs typeface="Hellix SemiBold"/>
            </a:endParaRPr>
          </a:p>
          <a:p>
            <a:pPr>
              <a:lnSpc>
                <a:spcPct val="98000"/>
              </a:lnSpc>
              <a:buClr>
                <a:srgbClr val="F40000"/>
              </a:buClr>
            </a:pPr>
            <a:endParaRPr lang="fr-FR" sz="1600" dirty="0">
              <a:cs typeface="Hellix SemiBold"/>
            </a:endParaRPr>
          </a:p>
        </p:txBody>
      </p:sp>
      <p:sp>
        <p:nvSpPr>
          <p:cNvPr id="8" name="object 58">
            <a:extLst>
              <a:ext uri="{FF2B5EF4-FFF2-40B4-BE49-F238E27FC236}">
                <a16:creationId xmlns:a16="http://schemas.microsoft.com/office/drawing/2014/main" id="{D2E1A69E-A3ED-2D7C-B9C3-35F4C5220F25}"/>
              </a:ext>
            </a:extLst>
          </p:cNvPr>
          <p:cNvSpPr txBox="1"/>
          <p:nvPr/>
        </p:nvSpPr>
        <p:spPr>
          <a:xfrm>
            <a:off x="1581977" y="2268279"/>
            <a:ext cx="2096301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>
                <a:latin typeface="Neue Haas Grotesk Text Pro" panose="020B0504020202020204" pitchFamily="34" charset="77"/>
                <a:cs typeface="Hellix SemiBold"/>
              </a:rPr>
              <a:t>BAROSSA VALLEY</a:t>
            </a:r>
            <a:endParaRPr lang="en-US" sz="1600" b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9" name="object 58">
            <a:extLst>
              <a:ext uri="{FF2B5EF4-FFF2-40B4-BE49-F238E27FC236}">
                <a16:creationId xmlns:a16="http://schemas.microsoft.com/office/drawing/2014/main" id="{6B8E67B0-6922-B496-27A9-2AF9643EE63F}"/>
              </a:ext>
            </a:extLst>
          </p:cNvPr>
          <p:cNvSpPr txBox="1"/>
          <p:nvPr/>
        </p:nvSpPr>
        <p:spPr>
          <a:xfrm>
            <a:off x="1581976" y="4129444"/>
            <a:ext cx="1956849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>
                <a:latin typeface="Neue Haas Grotesk Text Pro" panose="020B0504020202020204" pitchFamily="34" charset="77"/>
                <a:cs typeface="Hellix SemiBold"/>
              </a:rPr>
              <a:t>HUNTER VALLEY</a:t>
            </a:r>
            <a:endParaRPr lang="en-US" sz="1600" b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0" name="object 58">
            <a:extLst>
              <a:ext uri="{FF2B5EF4-FFF2-40B4-BE49-F238E27FC236}">
                <a16:creationId xmlns:a16="http://schemas.microsoft.com/office/drawing/2014/main" id="{CFF95956-6B21-2E47-F981-A18964FF9FCF}"/>
              </a:ext>
            </a:extLst>
          </p:cNvPr>
          <p:cNvSpPr txBox="1"/>
          <p:nvPr/>
        </p:nvSpPr>
        <p:spPr>
          <a:xfrm>
            <a:off x="1581975" y="4474175"/>
            <a:ext cx="3362064" cy="1465016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fr-FR" sz="1600" dirty="0">
                <a:cs typeface="Hellix SemiBold"/>
              </a:rPr>
              <a:t>O Hunter Valley </a:t>
            </a:r>
            <a:r>
              <a:rPr lang="fr-FR" sz="1600" dirty="0" err="1">
                <a:cs typeface="Hellix SemiBold"/>
              </a:rPr>
              <a:t>Semillon</a:t>
            </a:r>
            <a:r>
              <a:rPr lang="fr-FR" sz="1600" dirty="0">
                <a:cs typeface="Hellix SemiBold"/>
              </a:rPr>
              <a:t> </a:t>
            </a:r>
            <a:r>
              <a:rPr lang="fr-FR" sz="1600" dirty="0" err="1">
                <a:cs typeface="Hellix SemiBold"/>
              </a:rPr>
              <a:t>sem</a:t>
            </a:r>
            <a:r>
              <a:rPr lang="fr-FR" sz="1600" dirty="0">
                <a:cs typeface="Hellix SemiBold"/>
              </a:rPr>
              <a:t> </a:t>
            </a:r>
            <a:r>
              <a:rPr lang="fr-FR" sz="1600" dirty="0" err="1">
                <a:cs typeface="Hellix SemiBold"/>
              </a:rPr>
              <a:t>carvalho</a:t>
            </a:r>
            <a:r>
              <a:rPr lang="fr-FR" sz="1600" dirty="0">
                <a:cs typeface="Hellix SemiBold"/>
              </a:rPr>
              <a:t> </a:t>
            </a:r>
            <a:r>
              <a:rPr lang="fr-FR" sz="1600" dirty="0" err="1">
                <a:cs typeface="Hellix SemiBold"/>
              </a:rPr>
              <a:t>é</a:t>
            </a:r>
            <a:r>
              <a:rPr lang="fr-FR" sz="1600" dirty="0">
                <a:cs typeface="Hellix SemiBold"/>
              </a:rPr>
              <a:t> </a:t>
            </a:r>
            <a:r>
              <a:rPr lang="fr-FR" sz="1600" dirty="0" err="1">
                <a:cs typeface="Hellix SemiBold"/>
              </a:rPr>
              <a:t>único</a:t>
            </a:r>
            <a:r>
              <a:rPr lang="fr-FR" sz="1600" dirty="0">
                <a:cs typeface="Hellix SemiBold"/>
              </a:rPr>
              <a:t> no </a:t>
            </a:r>
            <a:r>
              <a:rPr lang="fr-FR" sz="1600" dirty="0" err="1">
                <a:cs typeface="Hellix SemiBold"/>
              </a:rPr>
              <a:t>mundo</a:t>
            </a:r>
            <a:r>
              <a:rPr lang="fr-FR" sz="1600" dirty="0">
                <a:cs typeface="Hellix SemiBold"/>
              </a:rPr>
              <a:t> do </a:t>
            </a:r>
            <a:r>
              <a:rPr lang="fr-FR" sz="1600" dirty="0" err="1">
                <a:cs typeface="Hellix SemiBold"/>
              </a:rPr>
              <a:t>vinho</a:t>
            </a:r>
            <a:r>
              <a:rPr lang="fr-FR" sz="1600" dirty="0">
                <a:cs typeface="Hellix SemiBold"/>
              </a:rPr>
              <a:t>, </a:t>
            </a:r>
            <a:r>
              <a:rPr lang="fr-FR" sz="1600" dirty="0" err="1">
                <a:cs typeface="Hellix SemiBold"/>
              </a:rPr>
              <a:t>capaz</a:t>
            </a:r>
            <a:r>
              <a:rPr lang="fr-FR" sz="1600" dirty="0">
                <a:cs typeface="Hellix SemiBold"/>
              </a:rPr>
              <a:t> de </a:t>
            </a:r>
            <a:r>
              <a:rPr lang="fr-FR" sz="1600" dirty="0" err="1">
                <a:cs typeface="Hellix SemiBold"/>
              </a:rPr>
              <a:t>envelhecer</a:t>
            </a:r>
            <a:r>
              <a:rPr lang="fr-FR" sz="1600" dirty="0">
                <a:cs typeface="Hellix SemiBold"/>
              </a:rPr>
              <a:t> </a:t>
            </a:r>
            <a:r>
              <a:rPr lang="fr-FR" sz="1600" dirty="0" err="1">
                <a:cs typeface="Hellix SemiBold"/>
              </a:rPr>
              <a:t>graciosamente</a:t>
            </a:r>
            <a:r>
              <a:rPr lang="fr-FR" sz="1600" dirty="0">
                <a:cs typeface="Hellix SemiBold"/>
              </a:rPr>
              <a:t> </a:t>
            </a:r>
            <a:r>
              <a:rPr lang="fr-FR" sz="1600" dirty="0" err="1">
                <a:cs typeface="Hellix SemiBold"/>
              </a:rPr>
              <a:t>por</a:t>
            </a:r>
            <a:r>
              <a:rPr lang="fr-FR" sz="1600" dirty="0">
                <a:cs typeface="Hellix SemiBold"/>
              </a:rPr>
              <a:t> mais de 20 </a:t>
            </a:r>
            <a:r>
              <a:rPr lang="fr-FR" sz="1600" dirty="0" err="1">
                <a:cs typeface="Hellix SemiBold"/>
              </a:rPr>
              <a:t>anos</a:t>
            </a:r>
            <a:endParaRPr lang="fr-FR" sz="1600" dirty="0">
              <a:cs typeface="Hellix SemiBold"/>
            </a:endParaRPr>
          </a:p>
          <a:p>
            <a:pPr>
              <a:lnSpc>
                <a:spcPct val="98000"/>
              </a:lnSpc>
              <a:buClr>
                <a:srgbClr val="F40000"/>
              </a:buClr>
            </a:pPr>
            <a:endParaRPr lang="fr-FR" sz="1600" dirty="0">
              <a:cs typeface="Hellix SemiBold"/>
            </a:endParaRPr>
          </a:p>
        </p:txBody>
      </p:sp>
      <p:sp>
        <p:nvSpPr>
          <p:cNvPr id="11" name="object 58">
            <a:extLst>
              <a:ext uri="{FF2B5EF4-FFF2-40B4-BE49-F238E27FC236}">
                <a16:creationId xmlns:a16="http://schemas.microsoft.com/office/drawing/2014/main" id="{5EC4DF4C-D1DB-93C1-BB4E-6BB13631BFAE}"/>
              </a:ext>
            </a:extLst>
          </p:cNvPr>
          <p:cNvSpPr txBox="1"/>
          <p:nvPr/>
        </p:nvSpPr>
        <p:spPr>
          <a:xfrm>
            <a:off x="1581976" y="2608346"/>
            <a:ext cx="3724120" cy="1465016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fr-FR" sz="1600" dirty="0" err="1">
                <a:cs typeface="Hellix SemiBold"/>
              </a:rPr>
              <a:t>Estilos</a:t>
            </a:r>
            <a:r>
              <a:rPr lang="fr-FR" sz="1600" dirty="0">
                <a:cs typeface="Hellix SemiBold"/>
              </a:rPr>
              <a:t> </a:t>
            </a:r>
            <a:r>
              <a:rPr lang="fr-FR" sz="1600" dirty="0" err="1">
                <a:cs typeface="Hellix SemiBold"/>
              </a:rPr>
              <a:t>tipicamente</a:t>
            </a:r>
            <a:r>
              <a:rPr lang="fr-FR" sz="1600" dirty="0">
                <a:cs typeface="Hellix SemiBold"/>
              </a:rPr>
              <a:t> mais </a:t>
            </a:r>
            <a:r>
              <a:rPr lang="fr-FR" sz="1600" dirty="0" err="1">
                <a:cs typeface="Hellix SemiBold"/>
              </a:rPr>
              <a:t>maduros</a:t>
            </a:r>
            <a:r>
              <a:rPr lang="fr-FR" sz="1600" dirty="0">
                <a:cs typeface="Hellix SemiBold"/>
              </a:rPr>
              <a:t> e </a:t>
            </a:r>
            <a:r>
              <a:rPr lang="fr-FR" sz="1600" dirty="0" err="1">
                <a:cs typeface="Hellix SemiBold"/>
              </a:rPr>
              <a:t>exuberantes</a:t>
            </a:r>
            <a:r>
              <a:rPr lang="fr-FR" sz="1600" dirty="0">
                <a:cs typeface="Hellix SemiBold"/>
              </a:rPr>
              <a:t> que </a:t>
            </a:r>
            <a:r>
              <a:rPr lang="fr-FR" sz="1600" dirty="0" err="1">
                <a:cs typeface="Hellix SemiBold"/>
              </a:rPr>
              <a:t>geralmente</a:t>
            </a:r>
            <a:r>
              <a:rPr lang="fr-FR" sz="1600" dirty="0">
                <a:cs typeface="Hellix SemiBold"/>
              </a:rPr>
              <a:t> </a:t>
            </a:r>
            <a:r>
              <a:rPr lang="fr-FR" sz="1600" dirty="0" err="1">
                <a:cs typeface="Hellix SemiBold"/>
              </a:rPr>
              <a:t>são</a:t>
            </a:r>
            <a:r>
              <a:rPr lang="fr-FR" sz="1600" dirty="0">
                <a:cs typeface="Hellix SemiBold"/>
              </a:rPr>
              <a:t> </a:t>
            </a:r>
            <a:r>
              <a:rPr lang="fr-FR" sz="1600" dirty="0" err="1">
                <a:cs typeface="Hellix SemiBold"/>
              </a:rPr>
              <a:t>fermentados</a:t>
            </a:r>
            <a:r>
              <a:rPr lang="fr-FR" sz="1600" dirty="0">
                <a:cs typeface="Hellix SemiBold"/>
              </a:rPr>
              <a:t> </a:t>
            </a:r>
            <a:r>
              <a:rPr lang="fr-FR" sz="1600" dirty="0" err="1">
                <a:cs typeface="Hellix SemiBold"/>
              </a:rPr>
              <a:t>em</a:t>
            </a:r>
            <a:r>
              <a:rPr lang="fr-FR" sz="1600" dirty="0">
                <a:cs typeface="Hellix SemiBold"/>
              </a:rPr>
              <a:t> barris; no </a:t>
            </a:r>
            <a:r>
              <a:rPr lang="fr-FR" sz="1600" dirty="0" err="1">
                <a:cs typeface="Hellix SemiBold"/>
              </a:rPr>
              <a:t>entanto</a:t>
            </a:r>
            <a:r>
              <a:rPr lang="fr-FR" sz="1600" dirty="0">
                <a:cs typeface="Hellix SemiBold"/>
              </a:rPr>
              <a:t>, os </a:t>
            </a:r>
            <a:r>
              <a:rPr lang="fr-FR" sz="1600" dirty="0" err="1">
                <a:cs typeface="Hellix SemiBold"/>
              </a:rPr>
              <a:t>estilos</a:t>
            </a:r>
            <a:r>
              <a:rPr lang="fr-FR" sz="1600" dirty="0">
                <a:cs typeface="Hellix SemiBold"/>
              </a:rPr>
              <a:t> </a:t>
            </a:r>
            <a:r>
              <a:rPr lang="fr-FR" sz="1600" dirty="0" err="1">
                <a:cs typeface="Hellix SemiBold"/>
              </a:rPr>
              <a:t>estão</a:t>
            </a:r>
            <a:r>
              <a:rPr lang="fr-FR" sz="1600" dirty="0">
                <a:cs typeface="Hellix SemiBold"/>
              </a:rPr>
              <a:t> se </a:t>
            </a:r>
            <a:r>
              <a:rPr lang="fr-FR" sz="1600" dirty="0" err="1">
                <a:cs typeface="Hellix SemiBold"/>
              </a:rPr>
              <a:t>tornando</a:t>
            </a:r>
            <a:r>
              <a:rPr lang="fr-FR" sz="1600" dirty="0">
                <a:cs typeface="Hellix SemiBold"/>
              </a:rPr>
              <a:t> mais </a:t>
            </a:r>
            <a:r>
              <a:rPr lang="fr-FR" sz="1600" dirty="0" err="1">
                <a:cs typeface="Hellix SemiBold"/>
              </a:rPr>
              <a:t>refrescantes</a:t>
            </a:r>
            <a:r>
              <a:rPr lang="fr-FR" sz="1600" dirty="0">
                <a:cs typeface="Hellix SemiBold"/>
              </a:rPr>
              <a:t> e </a:t>
            </a:r>
            <a:r>
              <a:rPr lang="fr-FR" sz="1600" dirty="0" err="1">
                <a:cs typeface="Hellix SemiBold"/>
              </a:rPr>
              <a:t>delicados</a:t>
            </a:r>
            <a:endParaRPr lang="fr-FR" sz="1600" dirty="0">
              <a:cs typeface="Hellix SemiBold"/>
            </a:endParaRPr>
          </a:p>
          <a:p>
            <a:pPr>
              <a:lnSpc>
                <a:spcPct val="98000"/>
              </a:lnSpc>
              <a:buClr>
                <a:srgbClr val="F40000"/>
              </a:buClr>
            </a:pPr>
            <a:endParaRPr lang="fr-FR" sz="1600" dirty="0">
              <a:cs typeface="Hellix SemiBold"/>
            </a:endParaRPr>
          </a:p>
        </p:txBody>
      </p:sp>
      <p:pic>
        <p:nvPicPr>
          <p:cNvPr id="12" name="Picture Placeholder 8">
            <a:extLst>
              <a:ext uri="{FF2B5EF4-FFF2-40B4-BE49-F238E27FC236}">
                <a16:creationId xmlns:a16="http://schemas.microsoft.com/office/drawing/2014/main" id="{B32C68B2-CB95-FC4B-3795-C588CA6ED49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48" r="3648"/>
          <a:stretch/>
        </p:blipFill>
        <p:spPr>
          <a:xfrm>
            <a:off x="5255030" y="368300"/>
            <a:ext cx="2114328" cy="6400800"/>
          </a:xfrm>
          <a:prstGeom prst="rect">
            <a:avLst/>
          </a:prstGeom>
        </p:spPr>
      </p:pic>
      <p:sp>
        <p:nvSpPr>
          <p:cNvPr id="13" name="object 10">
            <a:extLst>
              <a:ext uri="{FF2B5EF4-FFF2-40B4-BE49-F238E27FC236}">
                <a16:creationId xmlns:a16="http://schemas.microsoft.com/office/drawing/2014/main" id="{E810011F-7250-2B08-775A-A42F12CB0096}"/>
              </a:ext>
            </a:extLst>
          </p:cNvPr>
          <p:cNvSpPr txBox="1"/>
          <p:nvPr/>
        </p:nvSpPr>
        <p:spPr>
          <a:xfrm rot="16200000">
            <a:off x="3986076" y="4194291"/>
            <a:ext cx="4652237" cy="55976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 defTabSz="914453">
              <a:lnSpc>
                <a:spcPct val="80000"/>
              </a:lnSpc>
              <a:spcBef>
                <a:spcPct val="0"/>
              </a:spcBef>
            </a:pPr>
            <a:r>
              <a:rPr lang="en-AU" sz="4400" b="1">
                <a:solidFill>
                  <a:schemeClr val="bg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SEMILLON</a:t>
            </a:r>
            <a:endParaRPr lang="en-AU" sz="4400" b="1" cap="all">
              <a:solidFill>
                <a:schemeClr val="bg1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8632776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6C6D7CD-855F-45D5-B346-71223F407688}"/>
              </a:ext>
            </a:extLst>
          </p:cNvPr>
          <p:cNvSpPr txBox="1"/>
          <p:nvPr/>
        </p:nvSpPr>
        <p:spPr>
          <a:xfrm>
            <a:off x="536484" y="2769964"/>
            <a:ext cx="4522152" cy="3523025"/>
          </a:xfrm>
          <a:prstGeom prst="rect">
            <a:avLst/>
          </a:prstGeom>
          <a:noFill/>
        </p:spPr>
        <p:txBody>
          <a:bodyPr/>
          <a:lstStyle>
            <a:lvl1pPr marL="18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800"/>
              </a:spcBef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A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variedade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branca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mais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plantada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e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responsável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por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mais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da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metade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da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produção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de vinho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branco</a:t>
            </a:r>
            <a:endParaRPr lang="en-US" sz="1600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  <a:p>
            <a:pPr>
              <a:spcBef>
                <a:spcPts val="800"/>
              </a:spcBef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A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Austrália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tem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algumas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das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plantações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mais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antigas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do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mundo</a:t>
            </a:r>
            <a:endParaRPr lang="en-US" sz="1600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  <a:p>
            <a:pPr>
              <a:spcBef>
                <a:spcPts val="800"/>
              </a:spcBef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Esta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variedade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versátil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é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vinificada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em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todos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os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tipos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de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expressões</a:t>
            </a:r>
            <a:endParaRPr lang="en-US" sz="1600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  <a:p>
            <a:pPr>
              <a:spcBef>
                <a:spcPts val="800"/>
              </a:spcBef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Evoluiu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dos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grandes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vinhos com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carvalho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das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décadas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de 1980 e 1990 para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estilos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mais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seletos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e elegantes</a:t>
            </a:r>
          </a:p>
          <a:p>
            <a:pPr>
              <a:spcBef>
                <a:spcPts val="800"/>
              </a:spcBef>
              <a:buClr>
                <a:schemeClr val="bg2"/>
              </a:buClr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</p:txBody>
      </p:sp>
      <p:pic>
        <p:nvPicPr>
          <p:cNvPr id="3" name="Picture 2" descr="A wooden post in a vineyard&#10;&#10;Description automatically generated">
            <a:extLst>
              <a:ext uri="{FF2B5EF4-FFF2-40B4-BE49-F238E27FC236}">
                <a16:creationId xmlns:a16="http://schemas.microsoft.com/office/drawing/2014/main" id="{2A8512DF-6CDE-1E50-51EC-1EC17A3E26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444" t="1634" r="15172" b="1681"/>
          <a:stretch/>
        </p:blipFill>
        <p:spPr>
          <a:xfrm>
            <a:off x="6047974" y="385959"/>
            <a:ext cx="6171262" cy="6083199"/>
          </a:xfrm>
          <a:prstGeom prst="rect">
            <a:avLst/>
          </a:prstGeom>
        </p:spPr>
      </p:pic>
      <p:sp>
        <p:nvSpPr>
          <p:cNvPr id="2" name="object 4">
            <a:extLst>
              <a:ext uri="{FF2B5EF4-FFF2-40B4-BE49-F238E27FC236}">
                <a16:creationId xmlns:a16="http://schemas.microsoft.com/office/drawing/2014/main" id="{57CE5D63-59C4-C391-8D71-CEE501EF727A}"/>
              </a:ext>
            </a:extLst>
          </p:cNvPr>
          <p:cNvSpPr txBox="1"/>
          <p:nvPr/>
        </p:nvSpPr>
        <p:spPr>
          <a:xfrm>
            <a:off x="645466" y="1518924"/>
            <a:ext cx="6090894" cy="603321"/>
          </a:xfrm>
          <a:prstGeom prst="rect">
            <a:avLst/>
          </a:prstGeom>
        </p:spPr>
        <p:txBody>
          <a:bodyPr vert="horz" wrap="none" lIns="0" tIns="11521" rIns="0" bIns="0" rtlCol="0">
            <a:noAutofit/>
          </a:bodyPr>
          <a:lstStyle/>
          <a:p>
            <a:pPr defTabSz="914453">
              <a:lnSpc>
                <a:spcPct val="80000"/>
              </a:lnSpc>
              <a:defRPr/>
            </a:pPr>
            <a:r>
              <a:rPr lang="en-AU" sz="3200" cap="all" dirty="0">
                <a:solidFill>
                  <a:schemeClr val="bg2"/>
                </a:solidFill>
                <a:uFill>
                  <a:solidFill>
                    <a:srgbClr val="F40000"/>
                  </a:solidFill>
                </a:u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BRANCO CLÁSSICO </a:t>
            </a:r>
          </a:p>
          <a:p>
            <a:pPr defTabSz="914453">
              <a:lnSpc>
                <a:spcPct val="80000"/>
              </a:lnSpc>
              <a:defRPr/>
            </a:pPr>
            <a:r>
              <a:rPr lang="en-AU" sz="3200" cap="all" dirty="0">
                <a:solidFill>
                  <a:schemeClr val="bg2"/>
                </a:solidFill>
                <a:uFill>
                  <a:solidFill>
                    <a:srgbClr val="F40000"/>
                  </a:solidFill>
                </a:u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DA AUSTRÁLIA</a:t>
            </a:r>
          </a:p>
          <a:p>
            <a:pPr defTabSz="914453">
              <a:lnSpc>
                <a:spcPct val="80000"/>
              </a:lnSpc>
              <a:defRPr/>
            </a:pPr>
            <a:endParaRPr lang="en-AU" sz="3200" cap="all" dirty="0">
              <a:solidFill>
                <a:schemeClr val="bg2"/>
              </a:solidFill>
              <a:uFill>
                <a:solidFill>
                  <a:srgbClr val="F40000"/>
                </a:solidFill>
              </a:u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4A566E1-71D4-BC96-22F8-C70FADC82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84" y="674366"/>
            <a:ext cx="5402508" cy="603321"/>
          </a:xfrm>
        </p:spPr>
        <p:txBody>
          <a:bodyPr>
            <a:noAutofit/>
          </a:bodyPr>
          <a:lstStyle/>
          <a:p>
            <a:r>
              <a:rPr lang="en-AU" sz="5400" cap="all" dirty="0">
                <a:solidFill>
                  <a:schemeClr val="accent3"/>
                </a:solidFill>
                <a:uFill>
                  <a:solidFill>
                    <a:srgbClr val="F40000"/>
                  </a:solidFill>
                </a:uFill>
              </a:rPr>
              <a:t>chardonnay</a:t>
            </a:r>
            <a:endParaRPr lang="en-U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218978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2C1ACCF-5829-5054-128E-4A5E9B2B93CF}"/>
              </a:ext>
            </a:extLst>
          </p:cNvPr>
          <p:cNvCxnSpPr>
            <a:cxnSpLocks/>
          </p:cNvCxnSpPr>
          <p:nvPr/>
        </p:nvCxnSpPr>
        <p:spPr>
          <a:xfrm>
            <a:off x="6753138" y="4709067"/>
            <a:ext cx="1297459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DACE97A-D146-4F7F-4FD2-1D852568DE37}"/>
              </a:ext>
            </a:extLst>
          </p:cNvPr>
          <p:cNvCxnSpPr>
            <a:cxnSpLocks/>
          </p:cNvCxnSpPr>
          <p:nvPr/>
        </p:nvCxnSpPr>
        <p:spPr>
          <a:xfrm>
            <a:off x="6526635" y="2444039"/>
            <a:ext cx="1297459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4FBCA3B5-AD16-DD5F-43B1-43F6ECE35ECA}"/>
              </a:ext>
            </a:extLst>
          </p:cNvPr>
          <p:cNvSpPr/>
          <p:nvPr/>
        </p:nvSpPr>
        <p:spPr>
          <a:xfrm>
            <a:off x="7431656" y="1092937"/>
            <a:ext cx="2583929" cy="2583929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eue Haas Grotesk Text Pro" panose="020B0504020202020204" pitchFamily="34" charset="77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68E00B7-ACCC-60DF-84A0-B847EF04856E}"/>
              </a:ext>
            </a:extLst>
          </p:cNvPr>
          <p:cNvCxnSpPr/>
          <p:nvPr/>
        </p:nvCxnSpPr>
        <p:spPr>
          <a:xfrm>
            <a:off x="1350123" y="4256061"/>
            <a:ext cx="4318000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5390CD91-2C0A-B629-3656-B5797CE4E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accent2"/>
                </a:solidFill>
              </a:rPr>
              <a:t>ESTILOS E </a:t>
            </a:r>
            <a:br>
              <a:rPr lang="en-US" sz="4000" dirty="0">
                <a:solidFill>
                  <a:schemeClr val="accent2"/>
                </a:solidFill>
              </a:rPr>
            </a:br>
            <a:r>
              <a:rPr lang="en-US" sz="4000" dirty="0">
                <a:solidFill>
                  <a:schemeClr val="accent2"/>
                </a:solidFill>
              </a:rPr>
              <a:t>CARACTERÍSTICAS</a:t>
            </a:r>
            <a:br>
              <a:rPr lang="en-US" sz="4000" dirty="0">
                <a:solidFill>
                  <a:schemeClr val="accent2"/>
                </a:solidFill>
              </a:rPr>
            </a:br>
            <a:endParaRPr lang="en-US" sz="4000" dirty="0">
              <a:solidFill>
                <a:schemeClr val="accent2"/>
              </a:solidFill>
            </a:endParaRPr>
          </a:p>
        </p:txBody>
      </p:sp>
      <p:sp>
        <p:nvSpPr>
          <p:cNvPr id="4" name="object 58">
            <a:extLst>
              <a:ext uri="{FF2B5EF4-FFF2-40B4-BE49-F238E27FC236}">
                <a16:creationId xmlns:a16="http://schemas.microsoft.com/office/drawing/2014/main" id="{E47CF276-A693-C23A-D876-CCF68B22DD0E}"/>
              </a:ext>
            </a:extLst>
          </p:cNvPr>
          <p:cNvSpPr txBox="1"/>
          <p:nvPr/>
        </p:nvSpPr>
        <p:spPr>
          <a:xfrm>
            <a:off x="8272900" y="4963517"/>
            <a:ext cx="2458422" cy="766813"/>
          </a:xfrm>
          <a:prstGeom prst="rect">
            <a:avLst/>
          </a:prstGeom>
        </p:spPr>
        <p:txBody>
          <a:bodyPr vert="horz" wrap="square" lIns="0" tIns="17145" rIns="0" bIns="0" rtlCol="0" anchor="ctr" anchorCtr="0">
            <a:spAutoFit/>
          </a:bodyPr>
          <a:lstStyle/>
          <a:p>
            <a:pPr marL="285750" indent="-285750">
              <a:lnSpc>
                <a:spcPct val="98000"/>
              </a:lnSpc>
              <a:spcAft>
                <a:spcPts val="100"/>
              </a:spcAft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Cítrico</a:t>
            </a:r>
            <a:endParaRPr lang="en-AU" sz="1600" dirty="0">
              <a:latin typeface="Neue Haas Grotesk Text Pro" panose="020B0504020202020204" pitchFamily="34" charset="77"/>
              <a:cs typeface="Hellix SemiBold"/>
            </a:endParaRPr>
          </a:p>
          <a:p>
            <a:pPr marL="285750" indent="-285750">
              <a:lnSpc>
                <a:spcPct val="98000"/>
              </a:lnSpc>
              <a:spcAft>
                <a:spcPts val="100"/>
              </a:spcAft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Fruta com </a:t>
            </a: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caroço</a:t>
            </a:r>
            <a:endParaRPr lang="en-AU" sz="1600" dirty="0">
              <a:latin typeface="Neue Haas Grotesk Text Pro" panose="020B0504020202020204" pitchFamily="34" charset="77"/>
              <a:cs typeface="Hellix SemiBold"/>
            </a:endParaRPr>
          </a:p>
          <a:p>
            <a:pPr marL="285750" indent="-285750">
              <a:lnSpc>
                <a:spcPct val="98000"/>
              </a:lnSpc>
              <a:spcAft>
                <a:spcPts val="100"/>
              </a:spcAft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Nozes</a:t>
            </a:r>
            <a:endParaRPr lang="en-AU" sz="1600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5" name="object 58">
            <a:extLst>
              <a:ext uri="{FF2B5EF4-FFF2-40B4-BE49-F238E27FC236}">
                <a16:creationId xmlns:a16="http://schemas.microsoft.com/office/drawing/2014/main" id="{96CEE577-D395-5B17-E049-D89D15EA603B}"/>
              </a:ext>
            </a:extLst>
          </p:cNvPr>
          <p:cNvSpPr txBox="1"/>
          <p:nvPr/>
        </p:nvSpPr>
        <p:spPr>
          <a:xfrm>
            <a:off x="689468" y="2845204"/>
            <a:ext cx="1244382" cy="485133"/>
          </a:xfrm>
          <a:prstGeom prst="rect">
            <a:avLst/>
          </a:prstGeom>
        </p:spPr>
        <p:txBody>
          <a:bodyPr vert="horz" wrap="square" lIns="0" tIns="17145" rIns="0" bIns="0" rtlCol="0" anchor="b" anchorCtr="0">
            <a:spAutoFit/>
          </a:bodyPr>
          <a:lstStyle/>
          <a:p>
            <a:pPr algn="ctr">
              <a:lnSpc>
                <a:spcPct val="95000"/>
              </a:lnSpc>
              <a:buClr>
                <a:srgbClr val="F40000"/>
              </a:buClr>
            </a:pPr>
            <a:r>
              <a:rPr lang="en-US" sz="1600" b="1" dirty="0">
                <a:latin typeface="Neue Haas Grotesk Text Pro" panose="020B0504020202020204" pitchFamily="34" charset="77"/>
                <a:cs typeface="Hellix SemiBold"/>
              </a:rPr>
              <a:t>SEM CARVALHO</a:t>
            </a:r>
          </a:p>
        </p:txBody>
      </p:sp>
      <p:sp>
        <p:nvSpPr>
          <p:cNvPr id="6" name="object 58">
            <a:extLst>
              <a:ext uri="{FF2B5EF4-FFF2-40B4-BE49-F238E27FC236}">
                <a16:creationId xmlns:a16="http://schemas.microsoft.com/office/drawing/2014/main" id="{B597CD6D-1B5B-B13B-AA12-F189856667E9}"/>
              </a:ext>
            </a:extLst>
          </p:cNvPr>
          <p:cNvSpPr txBox="1"/>
          <p:nvPr/>
        </p:nvSpPr>
        <p:spPr>
          <a:xfrm>
            <a:off x="8272900" y="4560571"/>
            <a:ext cx="3246242" cy="238912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US" sz="1600" b="1" dirty="0">
                <a:latin typeface="Neue Haas Grotesk Text Pro" panose="020B0504020202020204" pitchFamily="34" charset="77"/>
              </a:rPr>
              <a:t>SABORES TÍPICOS</a:t>
            </a:r>
          </a:p>
        </p:txBody>
      </p:sp>
      <p:sp>
        <p:nvSpPr>
          <p:cNvPr id="9" name="object 58">
            <a:extLst>
              <a:ext uri="{FF2B5EF4-FFF2-40B4-BE49-F238E27FC236}">
                <a16:creationId xmlns:a16="http://schemas.microsoft.com/office/drawing/2014/main" id="{D3A52997-085B-2723-D7C3-81BE6A507C42}"/>
              </a:ext>
            </a:extLst>
          </p:cNvPr>
          <p:cNvSpPr txBox="1"/>
          <p:nvPr/>
        </p:nvSpPr>
        <p:spPr>
          <a:xfrm>
            <a:off x="1694585" y="4963517"/>
            <a:ext cx="2782605" cy="1568506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Estilos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variam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desde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expressões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leves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pouco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encorpadas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, de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clima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frio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,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até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versões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mais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encorpadas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,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exuberantes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maduras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de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climas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quentes</a:t>
            </a:r>
            <a:endParaRPr lang="en-US" sz="1600" dirty="0">
              <a:latin typeface="Neue Haas Grotesk Text Pro" panose="020B0504020202020204" pitchFamily="34" charset="77"/>
              <a:cs typeface="Hellix SemiBold"/>
            </a:endParaRPr>
          </a:p>
          <a:p>
            <a:pPr algn="ctr">
              <a:lnSpc>
                <a:spcPct val="90000"/>
              </a:lnSpc>
              <a:buClr>
                <a:srgbClr val="F40000"/>
              </a:buClr>
            </a:pPr>
            <a:endParaRPr lang="en-US" sz="1600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0" name="object 58">
            <a:extLst>
              <a:ext uri="{FF2B5EF4-FFF2-40B4-BE49-F238E27FC236}">
                <a16:creationId xmlns:a16="http://schemas.microsoft.com/office/drawing/2014/main" id="{323AD611-28C5-2D78-76DA-103B5D4A507B}"/>
              </a:ext>
            </a:extLst>
          </p:cNvPr>
          <p:cNvSpPr txBox="1"/>
          <p:nvPr/>
        </p:nvSpPr>
        <p:spPr>
          <a:xfrm>
            <a:off x="7760412" y="1525131"/>
            <a:ext cx="1967984" cy="1654684"/>
          </a:xfrm>
          <a:prstGeom prst="rect">
            <a:avLst/>
          </a:prstGeom>
        </p:spPr>
        <p:txBody>
          <a:bodyPr vert="horz" wrap="square" lIns="0" tIns="17145" rIns="0" bIns="0" rtlCol="0" anchor="b" anchorCtr="0">
            <a:spAutoFit/>
          </a:bodyPr>
          <a:lstStyle/>
          <a:p>
            <a:pPr algn="ctr">
              <a:lnSpc>
                <a:spcPct val="95000"/>
              </a:lnSpc>
              <a:buClr>
                <a:srgbClr val="F40000"/>
              </a:buClr>
            </a:pP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ENÓLOGOS AUSTRALIANOS ABRAÇARAM TODOS OS SABORES E CARACTERÍSTICAS DESTA VARIEDADE</a:t>
            </a:r>
          </a:p>
        </p:txBody>
      </p:sp>
      <p:sp>
        <p:nvSpPr>
          <p:cNvPr id="11" name="object 58">
            <a:extLst>
              <a:ext uri="{FF2B5EF4-FFF2-40B4-BE49-F238E27FC236}">
                <a16:creationId xmlns:a16="http://schemas.microsoft.com/office/drawing/2014/main" id="{6C6E9646-9568-31C2-285B-0C12166B7C20}"/>
              </a:ext>
            </a:extLst>
          </p:cNvPr>
          <p:cNvSpPr txBox="1"/>
          <p:nvPr/>
        </p:nvSpPr>
        <p:spPr>
          <a:xfrm>
            <a:off x="2262606" y="2846624"/>
            <a:ext cx="1261235" cy="485133"/>
          </a:xfrm>
          <a:prstGeom prst="rect">
            <a:avLst/>
          </a:prstGeom>
        </p:spPr>
        <p:txBody>
          <a:bodyPr vert="horz" wrap="square" lIns="0" tIns="17145" rIns="0" bIns="0" rtlCol="0" anchor="b" anchorCtr="0">
            <a:spAutoFit/>
          </a:bodyPr>
          <a:lstStyle/>
          <a:p>
            <a:pPr algn="ctr">
              <a:lnSpc>
                <a:spcPct val="95000"/>
              </a:lnSpc>
              <a:buClr>
                <a:srgbClr val="F40000"/>
              </a:buClr>
            </a:pPr>
            <a:r>
              <a:rPr lang="en-US" sz="1600" b="1" dirty="0">
                <a:latin typeface="Neue Haas Grotesk Text Pro" panose="020B0504020202020204" pitchFamily="34" charset="77"/>
                <a:cs typeface="Hellix SemiBold"/>
              </a:rPr>
              <a:t>COM CARVALHO</a:t>
            </a:r>
          </a:p>
        </p:txBody>
      </p:sp>
      <p:sp>
        <p:nvSpPr>
          <p:cNvPr id="12" name="object 58">
            <a:extLst>
              <a:ext uri="{FF2B5EF4-FFF2-40B4-BE49-F238E27FC236}">
                <a16:creationId xmlns:a16="http://schemas.microsoft.com/office/drawing/2014/main" id="{8EE0C8D4-E921-DCB1-5F4A-FC4A24478253}"/>
              </a:ext>
            </a:extLst>
          </p:cNvPr>
          <p:cNvSpPr txBox="1"/>
          <p:nvPr/>
        </p:nvSpPr>
        <p:spPr>
          <a:xfrm>
            <a:off x="3765985" y="3079114"/>
            <a:ext cx="1467531" cy="251223"/>
          </a:xfrm>
          <a:prstGeom prst="rect">
            <a:avLst/>
          </a:prstGeom>
        </p:spPr>
        <p:txBody>
          <a:bodyPr vert="horz" wrap="square" lIns="0" tIns="17145" rIns="0" bIns="0" rtlCol="0" anchor="b" anchorCtr="0">
            <a:spAutoFit/>
          </a:bodyPr>
          <a:lstStyle/>
          <a:p>
            <a:pPr algn="ctr">
              <a:lnSpc>
                <a:spcPct val="95000"/>
              </a:lnSpc>
              <a:buClr>
                <a:srgbClr val="F40000"/>
              </a:buClr>
            </a:pPr>
            <a:r>
              <a:rPr lang="en-US" sz="1600" b="1" dirty="0">
                <a:latin typeface="Neue Haas Grotesk Text Pro" panose="020B0504020202020204" pitchFamily="34" charset="77"/>
                <a:cs typeface="Hellix SemiBold"/>
              </a:rPr>
              <a:t>ESPUMANTE</a:t>
            </a:r>
          </a:p>
        </p:txBody>
      </p:sp>
      <p:pic>
        <p:nvPicPr>
          <p:cNvPr id="13" name="Picture Placeholder 8">
            <a:extLst>
              <a:ext uri="{FF2B5EF4-FFF2-40B4-BE49-F238E27FC236}">
                <a16:creationId xmlns:a16="http://schemas.microsoft.com/office/drawing/2014/main" id="{9D87E67F-354C-783F-1609-A3FC9C88D05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48" r="3648"/>
          <a:stretch/>
        </p:blipFill>
        <p:spPr>
          <a:xfrm>
            <a:off x="5275422" y="331418"/>
            <a:ext cx="2114328" cy="6400800"/>
          </a:xfrm>
          <a:prstGeom prst="rect">
            <a:avLst/>
          </a:prstGeom>
        </p:spPr>
      </p:pic>
      <p:sp>
        <p:nvSpPr>
          <p:cNvPr id="14" name="object 10">
            <a:extLst>
              <a:ext uri="{FF2B5EF4-FFF2-40B4-BE49-F238E27FC236}">
                <a16:creationId xmlns:a16="http://schemas.microsoft.com/office/drawing/2014/main" id="{46E2ACFC-C50F-4BDD-78AA-0CEBBFEE8AA7}"/>
              </a:ext>
            </a:extLst>
          </p:cNvPr>
          <p:cNvSpPr txBox="1"/>
          <p:nvPr/>
        </p:nvSpPr>
        <p:spPr>
          <a:xfrm rot="16200000">
            <a:off x="3985515" y="4088168"/>
            <a:ext cx="4652237" cy="46025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 defTabSz="914453">
              <a:lnSpc>
                <a:spcPct val="80000"/>
              </a:lnSpc>
              <a:spcBef>
                <a:spcPct val="0"/>
              </a:spcBef>
            </a:pPr>
            <a:r>
              <a:rPr lang="en-AU" sz="3600" b="1">
                <a:solidFill>
                  <a:schemeClr val="bg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CHARDONNAY</a:t>
            </a:r>
            <a:endParaRPr lang="en-AU" sz="3600" b="1" cap="all">
              <a:solidFill>
                <a:schemeClr val="bg1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16" name="object 58">
            <a:extLst>
              <a:ext uri="{FF2B5EF4-FFF2-40B4-BE49-F238E27FC236}">
                <a16:creationId xmlns:a16="http://schemas.microsoft.com/office/drawing/2014/main" id="{636C81A9-BDC9-2A39-FD94-8ADA9154633E}"/>
              </a:ext>
            </a:extLst>
          </p:cNvPr>
          <p:cNvSpPr txBox="1"/>
          <p:nvPr/>
        </p:nvSpPr>
        <p:spPr>
          <a:xfrm>
            <a:off x="1609667" y="4605948"/>
            <a:ext cx="2782605" cy="460511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US" sz="1600" b="1" dirty="0" err="1">
                <a:latin typeface="Neue Haas Grotesk Text Pro" panose="020B0504020202020204" pitchFamily="34" charset="77"/>
                <a:cs typeface="Hellix SemiBold"/>
              </a:rPr>
              <a:t>Três</a:t>
            </a:r>
            <a:r>
              <a:rPr lang="en-US" sz="1600" b="1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b="1" dirty="0" err="1">
                <a:latin typeface="Neue Haas Grotesk Text Pro" panose="020B0504020202020204" pitchFamily="34" charset="77"/>
                <a:cs typeface="Hellix SemiBold"/>
              </a:rPr>
              <a:t>amplos</a:t>
            </a:r>
            <a:r>
              <a:rPr lang="en-US" sz="1600" b="1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b="1" dirty="0" err="1">
                <a:latin typeface="Neue Haas Grotesk Text Pro" panose="020B0504020202020204" pitchFamily="34" charset="77"/>
                <a:cs typeface="Hellix SemiBold"/>
              </a:rPr>
              <a:t>estilos</a:t>
            </a:r>
            <a:endParaRPr lang="en-US" sz="1600" b="1" dirty="0">
              <a:latin typeface="Neue Haas Grotesk Text Pro" panose="020B0504020202020204" pitchFamily="34" charset="77"/>
              <a:cs typeface="Hellix SemiBold"/>
            </a:endParaRPr>
          </a:p>
          <a:p>
            <a:pPr algn="ctr">
              <a:lnSpc>
                <a:spcPct val="90000"/>
              </a:lnSpc>
              <a:buClr>
                <a:srgbClr val="F40000"/>
              </a:buClr>
            </a:pPr>
            <a:endParaRPr lang="en-US" sz="1600" b="1" dirty="0">
              <a:latin typeface="Neue Haas Grotesk Text Pro" panose="020B0504020202020204" pitchFamily="34" charset="77"/>
              <a:cs typeface="Hellix SemiBold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63FDD01-EB46-B5DB-5F16-F4F12AEF6111}"/>
              </a:ext>
            </a:extLst>
          </p:cNvPr>
          <p:cNvCxnSpPr>
            <a:cxnSpLocks/>
          </p:cNvCxnSpPr>
          <p:nvPr/>
        </p:nvCxnSpPr>
        <p:spPr>
          <a:xfrm flipV="1">
            <a:off x="1350123" y="3429000"/>
            <a:ext cx="0" cy="827061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884B1E8-C215-9898-0E04-919D2FCB53A7}"/>
              </a:ext>
            </a:extLst>
          </p:cNvPr>
          <p:cNvCxnSpPr>
            <a:cxnSpLocks/>
          </p:cNvCxnSpPr>
          <p:nvPr/>
        </p:nvCxnSpPr>
        <p:spPr>
          <a:xfrm flipV="1">
            <a:off x="2912193" y="3429000"/>
            <a:ext cx="0" cy="827061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0916B90-FADF-40C1-D6F0-8880181AB285}"/>
              </a:ext>
            </a:extLst>
          </p:cNvPr>
          <p:cNvCxnSpPr>
            <a:cxnSpLocks/>
          </p:cNvCxnSpPr>
          <p:nvPr/>
        </p:nvCxnSpPr>
        <p:spPr>
          <a:xfrm flipV="1">
            <a:off x="4479216" y="3429000"/>
            <a:ext cx="0" cy="827061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3533408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0B51D00-025F-8E8E-7356-F6A17FCD8AB1}"/>
              </a:ext>
            </a:extLst>
          </p:cNvPr>
          <p:cNvCxnSpPr>
            <a:cxnSpLocks/>
          </p:cNvCxnSpPr>
          <p:nvPr/>
        </p:nvCxnSpPr>
        <p:spPr>
          <a:xfrm>
            <a:off x="4924253" y="2334982"/>
            <a:ext cx="2574974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9E047E4-9582-B3F3-BFB1-AA70615C79BA}"/>
              </a:ext>
            </a:extLst>
          </p:cNvPr>
          <p:cNvCxnSpPr>
            <a:cxnSpLocks/>
          </p:cNvCxnSpPr>
          <p:nvPr/>
        </p:nvCxnSpPr>
        <p:spPr>
          <a:xfrm>
            <a:off x="4924253" y="3828223"/>
            <a:ext cx="2574974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942482B-3000-E3E8-0247-E5F244A01511}"/>
              </a:ext>
            </a:extLst>
          </p:cNvPr>
          <p:cNvCxnSpPr>
            <a:cxnSpLocks/>
          </p:cNvCxnSpPr>
          <p:nvPr/>
        </p:nvCxnSpPr>
        <p:spPr>
          <a:xfrm>
            <a:off x="4924253" y="5245962"/>
            <a:ext cx="2634648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5390CD91-2C0A-B629-3656-B5797CE4E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123" y="522464"/>
            <a:ext cx="11283754" cy="1325562"/>
          </a:xfrm>
        </p:spPr>
        <p:txBody>
          <a:bodyPr/>
          <a:lstStyle/>
          <a:p>
            <a:r>
              <a:rPr lang="en-US" sz="4000" dirty="0">
                <a:solidFill>
                  <a:schemeClr val="accent2"/>
                </a:solidFill>
              </a:rPr>
              <a:t>PRINCIPAIS</a:t>
            </a:r>
            <a:br>
              <a:rPr lang="en-US" sz="4000" dirty="0">
                <a:solidFill>
                  <a:schemeClr val="accent2"/>
                </a:solidFill>
              </a:rPr>
            </a:br>
            <a:r>
              <a:rPr lang="en-US" sz="4000" dirty="0">
                <a:solidFill>
                  <a:schemeClr val="accent2"/>
                </a:solidFill>
              </a:rPr>
              <a:t>REGIÕES</a:t>
            </a:r>
          </a:p>
        </p:txBody>
      </p:sp>
      <p:sp>
        <p:nvSpPr>
          <p:cNvPr id="4" name="object 58">
            <a:extLst>
              <a:ext uri="{FF2B5EF4-FFF2-40B4-BE49-F238E27FC236}">
                <a16:creationId xmlns:a16="http://schemas.microsoft.com/office/drawing/2014/main" id="{BA9BA230-6936-82BD-A9D3-1F0437E2E10C}"/>
              </a:ext>
            </a:extLst>
          </p:cNvPr>
          <p:cNvSpPr txBox="1"/>
          <p:nvPr/>
        </p:nvSpPr>
        <p:spPr>
          <a:xfrm>
            <a:off x="7832700" y="2168080"/>
            <a:ext cx="3832729" cy="1223733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Os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estilos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variam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de vinhos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delicados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sem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carvalho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a vinhos de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corpo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médio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com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rica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complexidade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.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Sabores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típicos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de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melão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,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frutas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cítricas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figo</a:t>
            </a:r>
            <a:endParaRPr lang="en-US" sz="1600" dirty="0">
              <a:latin typeface="Neue Haas Grotesk Text Pro" panose="020B0504020202020204" pitchFamily="34" charset="77"/>
              <a:cs typeface="Hellix SemiBold"/>
            </a:endParaRPr>
          </a:p>
          <a:p>
            <a:pPr>
              <a:lnSpc>
                <a:spcPct val="98000"/>
              </a:lnSpc>
              <a:buClr>
                <a:srgbClr val="F40000"/>
              </a:buClr>
            </a:pPr>
            <a:endParaRPr lang="en-US" sz="1600" dirty="0" err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5" name="object 58">
            <a:extLst>
              <a:ext uri="{FF2B5EF4-FFF2-40B4-BE49-F238E27FC236}">
                <a16:creationId xmlns:a16="http://schemas.microsoft.com/office/drawing/2014/main" id="{CB301FF8-1B21-102A-8A65-2C2CE7794CDD}"/>
              </a:ext>
            </a:extLst>
          </p:cNvPr>
          <p:cNvSpPr txBox="1"/>
          <p:nvPr/>
        </p:nvSpPr>
        <p:spPr>
          <a:xfrm>
            <a:off x="7813100" y="1872721"/>
            <a:ext cx="3325159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>
                <a:latin typeface="Neue Haas Grotesk Text Pro" panose="020B0504020202020204" pitchFamily="34" charset="77"/>
                <a:cs typeface="Hellix SemiBold"/>
              </a:rPr>
              <a:t>MORNINGTON PENINSULA</a:t>
            </a:r>
            <a:endParaRPr lang="en-US" sz="1600" b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6" name="object 58">
            <a:extLst>
              <a:ext uri="{FF2B5EF4-FFF2-40B4-BE49-F238E27FC236}">
                <a16:creationId xmlns:a16="http://schemas.microsoft.com/office/drawing/2014/main" id="{9C59EBFC-B14C-A124-B02E-98E5219794F5}"/>
              </a:ext>
            </a:extLst>
          </p:cNvPr>
          <p:cNvSpPr txBox="1"/>
          <p:nvPr/>
        </p:nvSpPr>
        <p:spPr>
          <a:xfrm>
            <a:off x="7836033" y="4852512"/>
            <a:ext cx="1881106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>
                <a:latin typeface="Neue Haas Grotesk Text Pro" panose="020B0504020202020204" pitchFamily="34" charset="77"/>
                <a:cs typeface="Hellix SemiBold"/>
              </a:rPr>
              <a:t>YARRA VALLEY</a:t>
            </a:r>
            <a:endParaRPr lang="en-US" sz="1600" b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7" name="object 58">
            <a:extLst>
              <a:ext uri="{FF2B5EF4-FFF2-40B4-BE49-F238E27FC236}">
                <a16:creationId xmlns:a16="http://schemas.microsoft.com/office/drawing/2014/main" id="{285572A9-B380-E7E2-975C-5C95F54E42ED}"/>
              </a:ext>
            </a:extLst>
          </p:cNvPr>
          <p:cNvSpPr txBox="1"/>
          <p:nvPr/>
        </p:nvSpPr>
        <p:spPr>
          <a:xfrm>
            <a:off x="7836032" y="5173944"/>
            <a:ext cx="3829397" cy="1223733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Vinhos de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clima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frio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, elegantes e com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potencial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de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guarda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, com altos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níveis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de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acidez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sabores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de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frutas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cítricas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e de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caroço</a:t>
            </a:r>
            <a:endParaRPr lang="en-US" sz="1600" dirty="0">
              <a:latin typeface="Neue Haas Grotesk Text Pro" panose="020B0504020202020204" pitchFamily="34" charset="77"/>
              <a:cs typeface="Hellix SemiBold"/>
            </a:endParaRPr>
          </a:p>
          <a:p>
            <a:pPr>
              <a:lnSpc>
                <a:spcPct val="98000"/>
              </a:lnSpc>
              <a:buClr>
                <a:srgbClr val="F40000"/>
              </a:buClr>
            </a:pPr>
            <a:endParaRPr lang="en-US" sz="1600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8" name="object 58">
            <a:extLst>
              <a:ext uri="{FF2B5EF4-FFF2-40B4-BE49-F238E27FC236}">
                <a16:creationId xmlns:a16="http://schemas.microsoft.com/office/drawing/2014/main" id="{142F6CBB-0999-5C14-9757-7747020AC7DE}"/>
              </a:ext>
            </a:extLst>
          </p:cNvPr>
          <p:cNvSpPr txBox="1"/>
          <p:nvPr/>
        </p:nvSpPr>
        <p:spPr>
          <a:xfrm>
            <a:off x="971011" y="1690688"/>
            <a:ext cx="2096301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>
                <a:latin typeface="Neue Haas Grotesk Text Pro" panose="020B0504020202020204" pitchFamily="34" charset="77"/>
                <a:cs typeface="Hellix SemiBold"/>
              </a:rPr>
              <a:t>ADELAIDE HILLS</a:t>
            </a:r>
            <a:endParaRPr lang="en-US" sz="1600" b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9" name="object 58">
            <a:extLst>
              <a:ext uri="{FF2B5EF4-FFF2-40B4-BE49-F238E27FC236}">
                <a16:creationId xmlns:a16="http://schemas.microsoft.com/office/drawing/2014/main" id="{BD0FFDCF-DA0B-52F5-6DCC-D093B58B2D44}"/>
              </a:ext>
            </a:extLst>
          </p:cNvPr>
          <p:cNvSpPr txBox="1"/>
          <p:nvPr/>
        </p:nvSpPr>
        <p:spPr>
          <a:xfrm>
            <a:off x="962131" y="4890519"/>
            <a:ext cx="2096301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>
                <a:latin typeface="Neue Haas Grotesk Text Pro" panose="020B0504020202020204" pitchFamily="34" charset="77"/>
                <a:cs typeface="Hellix SemiBold"/>
              </a:rPr>
              <a:t>MARGARET RIVER</a:t>
            </a:r>
            <a:endParaRPr lang="en-US" sz="1600" b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0" name="object 58">
            <a:extLst>
              <a:ext uri="{FF2B5EF4-FFF2-40B4-BE49-F238E27FC236}">
                <a16:creationId xmlns:a16="http://schemas.microsoft.com/office/drawing/2014/main" id="{7D211CF1-5133-E370-A7BD-A8470FF07087}"/>
              </a:ext>
            </a:extLst>
          </p:cNvPr>
          <p:cNvSpPr txBox="1"/>
          <p:nvPr/>
        </p:nvSpPr>
        <p:spPr>
          <a:xfrm>
            <a:off x="951435" y="5217097"/>
            <a:ext cx="4006459" cy="1223733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fr-CA" sz="1600" dirty="0" err="1">
                <a:cs typeface="Hellix SemiBold"/>
              </a:rPr>
              <a:t>Vinhos</a:t>
            </a:r>
            <a:r>
              <a:rPr lang="fr-CA" sz="1600" dirty="0">
                <a:cs typeface="Hellix SemiBold"/>
              </a:rPr>
              <a:t> de </a:t>
            </a:r>
            <a:r>
              <a:rPr lang="fr-CA" sz="1600" dirty="0" err="1">
                <a:cs typeface="Hellix SemiBold"/>
              </a:rPr>
              <a:t>reconhecimento</a:t>
            </a:r>
            <a:r>
              <a:rPr lang="fr-CA" sz="1600" dirty="0">
                <a:cs typeface="Hellix SemiBold"/>
              </a:rPr>
              <a:t> global, com </a:t>
            </a:r>
            <a:r>
              <a:rPr lang="fr-CA" sz="1600" dirty="0" err="1">
                <a:cs typeface="Hellix SemiBold"/>
              </a:rPr>
              <a:t>potencial</a:t>
            </a:r>
            <a:r>
              <a:rPr lang="fr-CA" sz="1600" dirty="0">
                <a:cs typeface="Hellix SemiBold"/>
              </a:rPr>
              <a:t> de </a:t>
            </a:r>
            <a:r>
              <a:rPr lang="fr-CA" sz="1600" dirty="0" err="1">
                <a:cs typeface="Hellix SemiBold"/>
              </a:rPr>
              <a:t>guarda</a:t>
            </a:r>
            <a:r>
              <a:rPr lang="fr-CA" sz="1600" dirty="0">
                <a:cs typeface="Hellix SemiBold"/>
              </a:rPr>
              <a:t>, com </a:t>
            </a:r>
            <a:r>
              <a:rPr lang="fr-CA" sz="1600" dirty="0" err="1">
                <a:cs typeface="Hellix SemiBold"/>
              </a:rPr>
              <a:t>maturação</a:t>
            </a:r>
            <a:r>
              <a:rPr lang="fr-CA" sz="1600" dirty="0">
                <a:cs typeface="Hellix SemiBold"/>
              </a:rPr>
              <a:t> de </a:t>
            </a:r>
            <a:r>
              <a:rPr lang="fr-CA" sz="1600" dirty="0" err="1">
                <a:cs typeface="Hellix SemiBold"/>
              </a:rPr>
              <a:t>frutas</a:t>
            </a:r>
            <a:r>
              <a:rPr lang="fr-CA" sz="1600" dirty="0">
                <a:cs typeface="Hellix SemiBold"/>
              </a:rPr>
              <a:t>, </a:t>
            </a:r>
            <a:r>
              <a:rPr lang="fr-CA" sz="1600" dirty="0" err="1">
                <a:cs typeface="Hellix SemiBold"/>
              </a:rPr>
              <a:t>profundidade</a:t>
            </a:r>
            <a:r>
              <a:rPr lang="fr-CA" sz="1600" dirty="0">
                <a:cs typeface="Hellix SemiBold"/>
              </a:rPr>
              <a:t> de </a:t>
            </a:r>
            <a:r>
              <a:rPr lang="fr-CA" sz="1600" dirty="0" err="1">
                <a:cs typeface="Hellix SemiBold"/>
              </a:rPr>
              <a:t>sabor</a:t>
            </a:r>
            <a:r>
              <a:rPr lang="fr-CA" sz="1600" dirty="0">
                <a:cs typeface="Hellix SemiBold"/>
              </a:rPr>
              <a:t> e </a:t>
            </a:r>
            <a:r>
              <a:rPr lang="fr-CA" sz="1600" dirty="0" err="1">
                <a:cs typeface="Hellix SemiBold"/>
              </a:rPr>
              <a:t>acidez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refrescante</a:t>
            </a:r>
            <a:endParaRPr lang="fr-CA" sz="1600" dirty="0">
              <a:cs typeface="Hellix SemiBold"/>
            </a:endParaRPr>
          </a:p>
          <a:p>
            <a:pPr>
              <a:lnSpc>
                <a:spcPct val="98000"/>
              </a:lnSpc>
              <a:buClr>
                <a:srgbClr val="F40000"/>
              </a:buClr>
            </a:pPr>
            <a:endParaRPr lang="fr-CA" sz="1600" dirty="0">
              <a:cs typeface="Hellix SemiBold"/>
            </a:endParaRPr>
          </a:p>
        </p:txBody>
      </p:sp>
      <p:sp>
        <p:nvSpPr>
          <p:cNvPr id="11" name="object 58">
            <a:extLst>
              <a:ext uri="{FF2B5EF4-FFF2-40B4-BE49-F238E27FC236}">
                <a16:creationId xmlns:a16="http://schemas.microsoft.com/office/drawing/2014/main" id="{00FF2C2E-CA8C-576A-627A-F35B9741B27C}"/>
              </a:ext>
            </a:extLst>
          </p:cNvPr>
          <p:cNvSpPr txBox="1"/>
          <p:nvPr/>
        </p:nvSpPr>
        <p:spPr>
          <a:xfrm>
            <a:off x="951435" y="2019053"/>
            <a:ext cx="3803667" cy="1223733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fr-CA" sz="1600" dirty="0" err="1">
                <a:cs typeface="Hellix SemiBold"/>
              </a:rPr>
              <a:t>Elegantes</a:t>
            </a:r>
            <a:r>
              <a:rPr lang="fr-CA" sz="1600" dirty="0">
                <a:cs typeface="Hellix SemiBold"/>
              </a:rPr>
              <a:t>, </a:t>
            </a:r>
            <a:r>
              <a:rPr lang="fr-CA" sz="1600" dirty="0" err="1">
                <a:cs typeface="Hellix SemiBold"/>
              </a:rPr>
              <a:t>leves</a:t>
            </a:r>
            <a:r>
              <a:rPr lang="fr-CA" sz="1600" dirty="0">
                <a:cs typeface="Hellix SemiBold"/>
              </a:rPr>
              <a:t> e de textura </a:t>
            </a:r>
            <a:r>
              <a:rPr lang="fr-CA" sz="1600" dirty="0" err="1">
                <a:cs typeface="Hellix SemiBold"/>
              </a:rPr>
              <a:t>macia</a:t>
            </a:r>
            <a:r>
              <a:rPr lang="fr-CA" sz="1600" dirty="0">
                <a:cs typeface="Hellix SemiBold"/>
              </a:rPr>
              <a:t>, esses </a:t>
            </a:r>
            <a:r>
              <a:rPr lang="fr-CA" sz="1600" dirty="0" err="1">
                <a:cs typeface="Hellix SemiBold"/>
              </a:rPr>
              <a:t>vinhos</a:t>
            </a:r>
            <a:r>
              <a:rPr lang="fr-CA" sz="1600" dirty="0">
                <a:cs typeface="Hellix SemiBold"/>
              </a:rPr>
              <a:t> se </a:t>
            </a:r>
            <a:r>
              <a:rPr lang="fr-CA" sz="1600" dirty="0" err="1">
                <a:cs typeface="Hellix SemiBold"/>
              </a:rPr>
              <a:t>destacam</a:t>
            </a:r>
            <a:r>
              <a:rPr lang="fr-CA" sz="1600" dirty="0">
                <a:cs typeface="Hellix SemiBold"/>
              </a:rPr>
              <a:t> dos </a:t>
            </a:r>
            <a:r>
              <a:rPr lang="fr-CA" sz="1600" dirty="0" err="1">
                <a:cs typeface="Hellix SemiBold"/>
              </a:rPr>
              <a:t>melhores</a:t>
            </a:r>
            <a:r>
              <a:rPr lang="fr-CA" sz="1600" dirty="0">
                <a:cs typeface="Hellix SemiBold"/>
              </a:rPr>
              <a:t> Chardonnays de </a:t>
            </a:r>
            <a:r>
              <a:rPr lang="fr-CA" sz="1600" dirty="0" err="1">
                <a:cs typeface="Hellix SemiBold"/>
              </a:rPr>
              <a:t>clima</a:t>
            </a:r>
            <a:r>
              <a:rPr lang="fr-CA" sz="1600" dirty="0">
                <a:cs typeface="Hellix SemiBold"/>
              </a:rPr>
              <a:t> frio do </a:t>
            </a:r>
            <a:r>
              <a:rPr lang="fr-CA" sz="1600" dirty="0" err="1">
                <a:cs typeface="Hellix SemiBold"/>
              </a:rPr>
              <a:t>mundo</a:t>
            </a:r>
            <a:endParaRPr lang="fr-CA" sz="1600" dirty="0">
              <a:cs typeface="Hellix SemiBold"/>
            </a:endParaRPr>
          </a:p>
          <a:p>
            <a:pPr>
              <a:lnSpc>
                <a:spcPct val="98000"/>
              </a:lnSpc>
              <a:buClr>
                <a:srgbClr val="F40000"/>
              </a:buClr>
            </a:pPr>
            <a:endParaRPr lang="fr-CA" sz="1600" dirty="0">
              <a:cs typeface="Hellix SemiBold"/>
            </a:endParaRPr>
          </a:p>
        </p:txBody>
      </p:sp>
      <p:sp>
        <p:nvSpPr>
          <p:cNvPr id="12" name="object 58">
            <a:extLst>
              <a:ext uri="{FF2B5EF4-FFF2-40B4-BE49-F238E27FC236}">
                <a16:creationId xmlns:a16="http://schemas.microsoft.com/office/drawing/2014/main" id="{6A9EAE73-81A3-7BF3-DCD3-A4404538C24D}"/>
              </a:ext>
            </a:extLst>
          </p:cNvPr>
          <p:cNvSpPr txBox="1"/>
          <p:nvPr/>
        </p:nvSpPr>
        <p:spPr>
          <a:xfrm>
            <a:off x="7826830" y="3536433"/>
            <a:ext cx="1294427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 dirty="0">
                <a:latin typeface="Neue Haas Grotesk Text Pro" panose="020B0504020202020204" pitchFamily="34" charset="77"/>
                <a:cs typeface="Hellix SemiBold"/>
              </a:rPr>
              <a:t>TASMANIE</a:t>
            </a:r>
            <a:endParaRPr lang="en-US" sz="1600" b="1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3" name="object 58">
            <a:extLst>
              <a:ext uri="{FF2B5EF4-FFF2-40B4-BE49-F238E27FC236}">
                <a16:creationId xmlns:a16="http://schemas.microsoft.com/office/drawing/2014/main" id="{9E03F129-5DEB-192A-7C64-1CCAC324B6FD}"/>
              </a:ext>
            </a:extLst>
          </p:cNvPr>
          <p:cNvSpPr txBox="1"/>
          <p:nvPr/>
        </p:nvSpPr>
        <p:spPr>
          <a:xfrm>
            <a:off x="7826830" y="3833553"/>
            <a:ext cx="3838600" cy="982448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Vinhos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secos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delicados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com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acidez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natural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penetrante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sabores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finos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intensos</a:t>
            </a:r>
            <a:endParaRPr lang="en-US" sz="1600" dirty="0">
              <a:latin typeface="Neue Haas Grotesk Text Pro" panose="020B0504020202020204" pitchFamily="34" charset="77"/>
              <a:cs typeface="Hellix SemiBold"/>
            </a:endParaRPr>
          </a:p>
          <a:p>
            <a:pPr>
              <a:lnSpc>
                <a:spcPct val="98000"/>
              </a:lnSpc>
              <a:buClr>
                <a:srgbClr val="F40000"/>
              </a:buClr>
            </a:pPr>
            <a:endParaRPr lang="en-US" sz="1600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4" name="object 58">
            <a:extLst>
              <a:ext uri="{FF2B5EF4-FFF2-40B4-BE49-F238E27FC236}">
                <a16:creationId xmlns:a16="http://schemas.microsoft.com/office/drawing/2014/main" id="{E688C2BE-A6D0-6C48-8CAC-334FB84DA5AD}"/>
              </a:ext>
            </a:extLst>
          </p:cNvPr>
          <p:cNvSpPr txBox="1"/>
          <p:nvPr/>
        </p:nvSpPr>
        <p:spPr>
          <a:xfrm>
            <a:off x="962132" y="3168556"/>
            <a:ext cx="2096301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>
                <a:latin typeface="Neue Haas Grotesk Text Pro" panose="020B0504020202020204" pitchFamily="34" charset="77"/>
                <a:cs typeface="Hellix SemiBold"/>
              </a:rPr>
              <a:t>HUNTER VALLEY</a:t>
            </a:r>
            <a:endParaRPr lang="en-US" sz="1600" b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5" name="object 58">
            <a:extLst>
              <a:ext uri="{FF2B5EF4-FFF2-40B4-BE49-F238E27FC236}">
                <a16:creationId xmlns:a16="http://schemas.microsoft.com/office/drawing/2014/main" id="{635C3069-A1E2-28AC-CFF9-37CBF76B32D5}"/>
              </a:ext>
            </a:extLst>
          </p:cNvPr>
          <p:cNvSpPr txBox="1"/>
          <p:nvPr/>
        </p:nvSpPr>
        <p:spPr>
          <a:xfrm>
            <a:off x="971011" y="3499732"/>
            <a:ext cx="3399653" cy="1465016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fr-CA" sz="1600" dirty="0">
                <a:cs typeface="Hellix SemiBold"/>
              </a:rPr>
              <a:t>Os </a:t>
            </a:r>
            <a:r>
              <a:rPr lang="fr-CA" sz="1600" dirty="0" err="1">
                <a:cs typeface="Hellix SemiBold"/>
              </a:rPr>
              <a:t>estilos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anteriores</a:t>
            </a:r>
            <a:r>
              <a:rPr lang="fr-CA" sz="1600" dirty="0">
                <a:cs typeface="Hellix SemiBold"/>
              </a:rPr>
              <a:t> com </a:t>
            </a:r>
            <a:r>
              <a:rPr lang="fr-CA" sz="1600" dirty="0" err="1">
                <a:cs typeface="Hellix SemiBold"/>
              </a:rPr>
              <a:t>carvalho</a:t>
            </a:r>
            <a:r>
              <a:rPr lang="fr-CA" sz="1600" dirty="0">
                <a:cs typeface="Hellix SemiBold"/>
              </a:rPr>
              <a:t> e </a:t>
            </a:r>
            <a:r>
              <a:rPr lang="fr-CA" sz="1600" dirty="0" err="1">
                <a:cs typeface="Hellix SemiBold"/>
              </a:rPr>
              <a:t>exuberantes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desta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região</a:t>
            </a:r>
            <a:r>
              <a:rPr lang="fr-CA" sz="1600" dirty="0">
                <a:cs typeface="Hellix SemiBold"/>
              </a:rPr>
              <a:t> de </a:t>
            </a:r>
            <a:r>
              <a:rPr lang="fr-CA" sz="1600" dirty="0" err="1">
                <a:cs typeface="Hellix SemiBold"/>
              </a:rPr>
              <a:t>clima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quente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evoluíram</a:t>
            </a:r>
            <a:r>
              <a:rPr lang="fr-CA" sz="1600" dirty="0">
                <a:cs typeface="Hellix SemiBold"/>
              </a:rPr>
              <a:t> para </a:t>
            </a:r>
            <a:r>
              <a:rPr lang="fr-CA" sz="1600" dirty="0" err="1">
                <a:cs typeface="Hellix SemiBold"/>
              </a:rPr>
              <a:t>vinhos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elegantes</a:t>
            </a:r>
            <a:r>
              <a:rPr lang="fr-CA" sz="1600" dirty="0">
                <a:cs typeface="Hellix SemiBold"/>
              </a:rPr>
              <a:t> e </a:t>
            </a:r>
            <a:r>
              <a:rPr lang="fr-CA" sz="1600" dirty="0" err="1">
                <a:cs typeface="Hellix SemiBold"/>
              </a:rPr>
              <a:t>seletos</a:t>
            </a:r>
            <a:r>
              <a:rPr lang="fr-CA" sz="1600" dirty="0">
                <a:cs typeface="Hellix SemiBold"/>
              </a:rPr>
              <a:t>, e </a:t>
            </a:r>
            <a:r>
              <a:rPr lang="fr-CA" sz="1600" dirty="0" err="1">
                <a:cs typeface="Hellix SemiBold"/>
              </a:rPr>
              <a:t>ainda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muito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saborosos</a:t>
            </a:r>
            <a:endParaRPr lang="fr-CA" sz="1600" dirty="0">
              <a:cs typeface="Hellix SemiBold"/>
            </a:endParaRPr>
          </a:p>
          <a:p>
            <a:pPr>
              <a:lnSpc>
                <a:spcPct val="98000"/>
              </a:lnSpc>
              <a:buClr>
                <a:srgbClr val="F40000"/>
              </a:buClr>
            </a:pPr>
            <a:endParaRPr lang="fr-CA" sz="1600" dirty="0">
              <a:cs typeface="Hellix SemiBold"/>
            </a:endParaRPr>
          </a:p>
        </p:txBody>
      </p:sp>
      <p:pic>
        <p:nvPicPr>
          <p:cNvPr id="16" name="Picture Placeholder 8">
            <a:extLst>
              <a:ext uri="{FF2B5EF4-FFF2-40B4-BE49-F238E27FC236}">
                <a16:creationId xmlns:a16="http://schemas.microsoft.com/office/drawing/2014/main" id="{DA5FA859-C698-C6B5-E57B-647995451D2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48" r="3648"/>
          <a:stretch/>
        </p:blipFill>
        <p:spPr>
          <a:xfrm>
            <a:off x="5275422" y="331418"/>
            <a:ext cx="2114328" cy="6400800"/>
          </a:xfrm>
          <a:prstGeom prst="rect">
            <a:avLst/>
          </a:prstGeom>
        </p:spPr>
      </p:pic>
      <p:sp>
        <p:nvSpPr>
          <p:cNvPr id="3" name="object 10">
            <a:extLst>
              <a:ext uri="{FF2B5EF4-FFF2-40B4-BE49-F238E27FC236}">
                <a16:creationId xmlns:a16="http://schemas.microsoft.com/office/drawing/2014/main" id="{83ED6687-FCA5-30E9-73E6-CF531A8F445C}"/>
              </a:ext>
            </a:extLst>
          </p:cNvPr>
          <p:cNvSpPr txBox="1"/>
          <p:nvPr/>
        </p:nvSpPr>
        <p:spPr>
          <a:xfrm rot="16200000">
            <a:off x="3985515" y="4088168"/>
            <a:ext cx="4652237" cy="46025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 defTabSz="914453">
              <a:lnSpc>
                <a:spcPct val="80000"/>
              </a:lnSpc>
              <a:spcBef>
                <a:spcPct val="0"/>
              </a:spcBef>
            </a:pPr>
            <a:r>
              <a:rPr lang="en-AU" sz="3600" b="1">
                <a:solidFill>
                  <a:schemeClr val="bg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CHARDONNAY</a:t>
            </a:r>
            <a:endParaRPr lang="en-AU" sz="3600" b="1" cap="all">
              <a:solidFill>
                <a:schemeClr val="bg1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3015861"/>
      </p:ext>
    </p:extLst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5789F4C2-6187-4D99-9661-821741FA63FC}"/>
              </a:ext>
            </a:extLst>
          </p:cNvPr>
          <p:cNvSpPr txBox="1"/>
          <p:nvPr/>
        </p:nvSpPr>
        <p:spPr>
          <a:xfrm>
            <a:off x="519904" y="771057"/>
            <a:ext cx="11918390" cy="689369"/>
          </a:xfrm>
          <a:prstGeom prst="rect">
            <a:avLst/>
          </a:prstGeom>
        </p:spPr>
        <p:txBody>
          <a:bodyPr vert="horz" wrap="none" lIns="0" tIns="11521" rIns="0" bIns="0" rtlCol="0">
            <a:noAutofit/>
          </a:bodyPr>
          <a:lstStyle/>
          <a:p>
            <a:pPr defTabSz="914453">
              <a:lnSpc>
                <a:spcPct val="80000"/>
              </a:lnSpc>
              <a:defRPr/>
            </a:pPr>
            <a:r>
              <a:rPr lang="en-AU" sz="6000" cap="all">
                <a:solidFill>
                  <a:schemeClr val="accent4"/>
                </a:solidFill>
                <a:uFill>
                  <a:solidFill>
                    <a:srgbClr val="F40000"/>
                  </a:solidFill>
                </a:u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Pinot noir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6C6D7CD-855F-45D5-B346-71223F407688}"/>
              </a:ext>
            </a:extLst>
          </p:cNvPr>
          <p:cNvSpPr txBox="1"/>
          <p:nvPr/>
        </p:nvSpPr>
        <p:spPr>
          <a:xfrm>
            <a:off x="519904" y="2665232"/>
            <a:ext cx="4829336" cy="3523025"/>
          </a:xfrm>
          <a:prstGeom prst="rect">
            <a:avLst/>
          </a:prstGeom>
          <a:noFill/>
        </p:spPr>
        <p:txBody>
          <a:bodyPr/>
          <a:lstStyle>
            <a:lvl1pPr marL="18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800"/>
              </a:spcBef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Chegou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relativamente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atrasada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à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comunidade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vinícola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comercial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, mas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tornou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-se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uma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variedade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integrante</a:t>
            </a:r>
            <a:endParaRPr lang="en-US" sz="1600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  <a:p>
            <a:pPr>
              <a:spcBef>
                <a:spcPts val="800"/>
              </a:spcBef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Uma das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uvas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mais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difíceis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de cultivar</a:t>
            </a:r>
          </a:p>
          <a:p>
            <a:pPr>
              <a:spcBef>
                <a:spcPts val="800"/>
              </a:spcBef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Os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melhores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exemplos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vêm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de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regiões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de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clima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frio</a:t>
            </a:r>
            <a:endParaRPr lang="en-US" sz="1600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  <a:p>
            <a:pPr>
              <a:spcBef>
                <a:spcPts val="800"/>
              </a:spcBef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A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diversidade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clonal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tem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sido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associada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a um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aumento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na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qualidade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e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complexidade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do vinho</a:t>
            </a:r>
          </a:p>
          <a:p>
            <a:pPr>
              <a:spcBef>
                <a:spcPts val="800"/>
              </a:spcBef>
              <a:buClr>
                <a:schemeClr val="accent5"/>
              </a:buClr>
              <a:buFont typeface="Arial" panose="020B0604020202020204" pitchFamily="34" charset="0"/>
              <a:buChar char="•"/>
            </a:pPr>
            <a:endParaRPr lang="en-US" sz="1600" dirty="0" err="1">
              <a:solidFill>
                <a:schemeClr val="bg1"/>
              </a:solidFill>
              <a:latin typeface="Neue Haas Grotesk Text Pro" panose="020B0504020202020204" pitchFamily="34" charset="77"/>
            </a:endParaRPr>
          </a:p>
        </p:txBody>
      </p:sp>
      <p:sp>
        <p:nvSpPr>
          <p:cNvPr id="2" name="object 4">
            <a:extLst>
              <a:ext uri="{FF2B5EF4-FFF2-40B4-BE49-F238E27FC236}">
                <a16:creationId xmlns:a16="http://schemas.microsoft.com/office/drawing/2014/main" id="{57CE5D63-59C4-C391-8D71-CEE501EF727A}"/>
              </a:ext>
            </a:extLst>
          </p:cNvPr>
          <p:cNvSpPr txBox="1"/>
          <p:nvPr/>
        </p:nvSpPr>
        <p:spPr>
          <a:xfrm>
            <a:off x="519904" y="1609028"/>
            <a:ext cx="5256483" cy="907601"/>
          </a:xfrm>
          <a:prstGeom prst="rect">
            <a:avLst/>
          </a:prstGeom>
        </p:spPr>
        <p:txBody>
          <a:bodyPr vert="horz" wrap="none" lIns="0" tIns="11521" rIns="0" bIns="0" rtlCol="0">
            <a:noAutofit/>
          </a:bodyPr>
          <a:lstStyle/>
          <a:p>
            <a:pPr defTabSz="914453">
              <a:lnSpc>
                <a:spcPct val="80000"/>
              </a:lnSpc>
              <a:defRPr/>
            </a:pPr>
            <a:r>
              <a:rPr lang="en-AU" sz="3200" cap="all" dirty="0">
                <a:solidFill>
                  <a:schemeClr val="accent5"/>
                </a:solidFill>
                <a:uFill>
                  <a:solidFill>
                    <a:srgbClr val="F40000"/>
                  </a:solidFill>
                </a:u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CHARME DO CLIMA FRIO</a:t>
            </a:r>
          </a:p>
          <a:p>
            <a:pPr defTabSz="914453">
              <a:lnSpc>
                <a:spcPct val="80000"/>
              </a:lnSpc>
              <a:defRPr/>
            </a:pPr>
            <a:endParaRPr lang="en-AU" sz="3200" cap="all" dirty="0">
              <a:solidFill>
                <a:schemeClr val="accent5"/>
              </a:solidFill>
              <a:uFill>
                <a:solidFill>
                  <a:srgbClr val="F40000"/>
                </a:solidFill>
              </a:u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pic>
        <p:nvPicPr>
          <p:cNvPr id="11" name="Picture Placeholder 10" descr="A bunch of grapes on a vine&#10;&#10;Description automatically generated">
            <a:extLst>
              <a:ext uri="{FF2B5EF4-FFF2-40B4-BE49-F238E27FC236}">
                <a16:creationId xmlns:a16="http://schemas.microsoft.com/office/drawing/2014/main" id="{7F073793-9A10-6F88-8C4C-911C0FADF84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209" r="1620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75497742"/>
      </p:ext>
    </p:extLst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3E6899F-3379-7695-55F9-E55DABF41224}"/>
              </a:ext>
            </a:extLst>
          </p:cNvPr>
          <p:cNvCxnSpPr>
            <a:cxnSpLocks/>
          </p:cNvCxnSpPr>
          <p:nvPr/>
        </p:nvCxnSpPr>
        <p:spPr>
          <a:xfrm>
            <a:off x="1828295" y="4256061"/>
            <a:ext cx="3839828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AF2F898-5434-197F-F110-C30A1CE08BCD}"/>
              </a:ext>
            </a:extLst>
          </p:cNvPr>
          <p:cNvCxnSpPr>
            <a:cxnSpLocks/>
          </p:cNvCxnSpPr>
          <p:nvPr/>
        </p:nvCxnSpPr>
        <p:spPr>
          <a:xfrm>
            <a:off x="6384022" y="2553096"/>
            <a:ext cx="1297459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405C4D6-3BC3-4C5D-D635-26753D81841F}"/>
              </a:ext>
            </a:extLst>
          </p:cNvPr>
          <p:cNvCxnSpPr>
            <a:cxnSpLocks/>
          </p:cNvCxnSpPr>
          <p:nvPr/>
        </p:nvCxnSpPr>
        <p:spPr>
          <a:xfrm>
            <a:off x="4513277" y="3014491"/>
            <a:ext cx="1297459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F3F6570B-3E23-9CDC-48CE-EC1B4CD8B7A2}"/>
              </a:ext>
            </a:extLst>
          </p:cNvPr>
          <p:cNvSpPr/>
          <p:nvPr/>
        </p:nvSpPr>
        <p:spPr>
          <a:xfrm>
            <a:off x="7431657" y="1493240"/>
            <a:ext cx="2183626" cy="218362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eue Haas Grotesk Text Pro" panose="020B0504020202020204" pitchFamily="34" charset="77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90CD91-2C0A-B629-3656-B5797CE4E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accent4"/>
                </a:solidFill>
              </a:rPr>
              <a:t>ESTILOS E </a:t>
            </a:r>
            <a:br>
              <a:rPr lang="en-US" sz="4000" dirty="0">
                <a:solidFill>
                  <a:schemeClr val="accent4"/>
                </a:solidFill>
              </a:rPr>
            </a:br>
            <a:r>
              <a:rPr lang="en-US" sz="4000" dirty="0">
                <a:solidFill>
                  <a:schemeClr val="accent4"/>
                </a:solidFill>
              </a:rPr>
              <a:t>CARACTERÍSTICAS</a:t>
            </a:r>
            <a:br>
              <a:rPr lang="en-US" sz="4000" dirty="0">
                <a:solidFill>
                  <a:schemeClr val="accent4"/>
                </a:solidFill>
              </a:rPr>
            </a:br>
            <a:endParaRPr lang="en-US" sz="4000" dirty="0">
              <a:solidFill>
                <a:schemeClr val="accent4"/>
              </a:solidFill>
            </a:endParaRPr>
          </a:p>
        </p:txBody>
      </p:sp>
      <p:sp>
        <p:nvSpPr>
          <p:cNvPr id="4" name="object 58">
            <a:extLst>
              <a:ext uri="{FF2B5EF4-FFF2-40B4-BE49-F238E27FC236}">
                <a16:creationId xmlns:a16="http://schemas.microsoft.com/office/drawing/2014/main" id="{CBE4B37C-5FB7-3028-637B-1DFCB640B932}"/>
              </a:ext>
            </a:extLst>
          </p:cNvPr>
          <p:cNvSpPr txBox="1"/>
          <p:nvPr/>
        </p:nvSpPr>
        <p:spPr>
          <a:xfrm>
            <a:off x="8272900" y="4886130"/>
            <a:ext cx="1856334" cy="766813"/>
          </a:xfrm>
          <a:prstGeom prst="rect">
            <a:avLst/>
          </a:prstGeom>
        </p:spPr>
        <p:txBody>
          <a:bodyPr vert="horz" wrap="square" lIns="0" tIns="17145" rIns="0" bIns="0" rtlCol="0" anchor="ctr" anchorCtr="0">
            <a:spAutoFit/>
          </a:bodyPr>
          <a:lstStyle/>
          <a:p>
            <a:pPr marL="285750" indent="-285750">
              <a:lnSpc>
                <a:spcPct val="98000"/>
              </a:lnSpc>
              <a:spcAft>
                <a:spcPts val="1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Cereja</a:t>
            </a:r>
          </a:p>
          <a:p>
            <a:pPr marL="285750" indent="-285750">
              <a:lnSpc>
                <a:spcPct val="98000"/>
              </a:lnSpc>
              <a:spcAft>
                <a:spcPts val="1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Morango</a:t>
            </a:r>
            <a:endParaRPr lang="en-AU" sz="1600" dirty="0">
              <a:latin typeface="Neue Haas Grotesk Text Pro" panose="020B0504020202020204" pitchFamily="34" charset="77"/>
              <a:cs typeface="Hellix SemiBold"/>
            </a:endParaRPr>
          </a:p>
          <a:p>
            <a:pPr marL="285750" indent="-285750">
              <a:lnSpc>
                <a:spcPct val="98000"/>
              </a:lnSpc>
              <a:spcAft>
                <a:spcPts val="1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Framboesa</a:t>
            </a:r>
            <a:endParaRPr lang="en-AU" sz="1600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6" name="object 58">
            <a:extLst>
              <a:ext uri="{FF2B5EF4-FFF2-40B4-BE49-F238E27FC236}">
                <a16:creationId xmlns:a16="http://schemas.microsoft.com/office/drawing/2014/main" id="{E74EA04C-8582-B99D-EE6C-D2077712CEE7}"/>
              </a:ext>
            </a:extLst>
          </p:cNvPr>
          <p:cNvSpPr txBox="1"/>
          <p:nvPr/>
        </p:nvSpPr>
        <p:spPr>
          <a:xfrm>
            <a:off x="7656319" y="2119308"/>
            <a:ext cx="1734301" cy="1236236"/>
          </a:xfrm>
          <a:prstGeom prst="rect">
            <a:avLst/>
          </a:prstGeom>
        </p:spPr>
        <p:txBody>
          <a:bodyPr vert="horz" wrap="square" lIns="0" tIns="17145" rIns="0" bIns="0" rtlCol="0" anchor="ctr" anchorCtr="0">
            <a:spAutoFit/>
          </a:bodyPr>
          <a:lstStyle/>
          <a:p>
            <a:pPr algn="ctr">
              <a:lnSpc>
                <a:spcPct val="99000"/>
              </a:lnSpc>
              <a:buClr>
                <a:srgbClr val="F40000"/>
              </a:buClr>
            </a:pP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  <a:cs typeface="Hellix SemiBold"/>
              </a:rPr>
              <a:t>DE CORPO LEVE A MÉDIO E DE NATUREZA ELEGANTE</a:t>
            </a:r>
          </a:p>
          <a:p>
            <a:pPr algn="ctr">
              <a:lnSpc>
                <a:spcPct val="99000"/>
              </a:lnSpc>
              <a:buClr>
                <a:srgbClr val="F40000"/>
              </a:buClr>
            </a:pPr>
            <a:endParaRPr lang="en-US" sz="1600" dirty="0">
              <a:solidFill>
                <a:schemeClr val="bg1"/>
              </a:solidFill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7" name="object 58">
            <a:extLst>
              <a:ext uri="{FF2B5EF4-FFF2-40B4-BE49-F238E27FC236}">
                <a16:creationId xmlns:a16="http://schemas.microsoft.com/office/drawing/2014/main" id="{442AEB22-1603-7312-8CE9-BDDFB37C08C9}"/>
              </a:ext>
            </a:extLst>
          </p:cNvPr>
          <p:cNvSpPr txBox="1"/>
          <p:nvPr/>
        </p:nvSpPr>
        <p:spPr>
          <a:xfrm>
            <a:off x="859687" y="4865443"/>
            <a:ext cx="1936268" cy="1790105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US" sz="1600" b="1" dirty="0">
                <a:latin typeface="Neue Haas Grotesk Text Pro" panose="020B0504020202020204" pitchFamily="34" charset="77"/>
                <a:cs typeface="Hellix SemiBold"/>
              </a:rPr>
              <a:t>Jovem</a:t>
            </a:r>
          </a:p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Notas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finas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de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cereja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,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frutas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vermelhas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ervas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com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textura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sedosa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ou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acetinada</a:t>
            </a:r>
            <a:endParaRPr lang="en-US" sz="1600" dirty="0">
              <a:latin typeface="Neue Haas Grotesk Text Pro" panose="020B0504020202020204" pitchFamily="34" charset="77"/>
              <a:cs typeface="Hellix SemiBold"/>
            </a:endParaRPr>
          </a:p>
          <a:p>
            <a:pPr algn="ctr">
              <a:lnSpc>
                <a:spcPct val="90000"/>
              </a:lnSpc>
              <a:buClr>
                <a:srgbClr val="F40000"/>
              </a:buClr>
            </a:pPr>
            <a:endParaRPr lang="en-US" sz="1600" dirty="0">
              <a:latin typeface="Neue Haas Grotesk Text Pro" panose="020B0504020202020204" pitchFamily="34" charset="77"/>
              <a:cs typeface="Hellix SemiBold"/>
            </a:endParaRPr>
          </a:p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endParaRPr lang="en-AU" sz="1600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9" name="object 58">
            <a:extLst>
              <a:ext uri="{FF2B5EF4-FFF2-40B4-BE49-F238E27FC236}">
                <a16:creationId xmlns:a16="http://schemas.microsoft.com/office/drawing/2014/main" id="{5972B3A5-744F-8D93-ECE2-472F97B2FE83}"/>
              </a:ext>
            </a:extLst>
          </p:cNvPr>
          <p:cNvSpPr txBox="1"/>
          <p:nvPr/>
        </p:nvSpPr>
        <p:spPr>
          <a:xfrm>
            <a:off x="2393291" y="2350168"/>
            <a:ext cx="1877412" cy="1186863"/>
          </a:xfrm>
          <a:prstGeom prst="rect">
            <a:avLst/>
          </a:prstGeom>
        </p:spPr>
        <p:txBody>
          <a:bodyPr vert="horz" wrap="square" lIns="0" tIns="17145" rIns="0" bIns="0" rtlCol="0" anchor="b" anchorCtr="0">
            <a:spAutoFit/>
          </a:bodyPr>
          <a:lstStyle/>
          <a:p>
            <a:pPr algn="ctr">
              <a:lnSpc>
                <a:spcPct val="95000"/>
              </a:lnSpc>
              <a:buClr>
                <a:srgbClr val="F40000"/>
              </a:buClr>
            </a:pPr>
            <a:r>
              <a:rPr lang="en-US" sz="1600" b="1" dirty="0">
                <a:latin typeface="Neue Haas Grotesk Text Pro" panose="020B0504020202020204" pitchFamily="34" charset="77"/>
                <a:cs typeface="Hellix SemiBold"/>
              </a:rPr>
              <a:t>VINHOS PREMIUM CARACTERIZADOS PELA SUTILEZA E ELEGÂNCIA</a:t>
            </a:r>
          </a:p>
          <a:p>
            <a:pPr algn="ctr">
              <a:lnSpc>
                <a:spcPct val="95000"/>
              </a:lnSpc>
              <a:buClr>
                <a:srgbClr val="F40000"/>
              </a:buClr>
            </a:pPr>
            <a:endParaRPr lang="en-US" sz="1600" b="1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1" name="object 58">
            <a:extLst>
              <a:ext uri="{FF2B5EF4-FFF2-40B4-BE49-F238E27FC236}">
                <a16:creationId xmlns:a16="http://schemas.microsoft.com/office/drawing/2014/main" id="{8CD1B379-FC83-EE8F-B561-86945E280751}"/>
              </a:ext>
            </a:extLst>
          </p:cNvPr>
          <p:cNvSpPr txBox="1"/>
          <p:nvPr/>
        </p:nvSpPr>
        <p:spPr>
          <a:xfrm>
            <a:off x="3218192" y="4867986"/>
            <a:ext cx="1884159" cy="1346907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US" sz="1600" b="1" dirty="0" err="1">
                <a:latin typeface="Neue Haas Grotesk Text Pro" panose="020B0504020202020204" pitchFamily="34" charset="77"/>
                <a:cs typeface="Hellix SemiBold"/>
              </a:rPr>
              <a:t>Envelhecido</a:t>
            </a:r>
            <a:endParaRPr lang="en-US" sz="1600" b="1" dirty="0">
              <a:latin typeface="Neue Haas Grotesk Text Pro" panose="020B0504020202020204" pitchFamily="34" charset="77"/>
              <a:cs typeface="Hellix SemiBold"/>
            </a:endParaRPr>
          </a:p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Desenvolve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notas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saborosas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clássicas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de terra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ou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chão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de bosque</a:t>
            </a:r>
          </a:p>
          <a:p>
            <a:pPr algn="ctr">
              <a:lnSpc>
                <a:spcPct val="90000"/>
              </a:lnSpc>
              <a:buClr>
                <a:srgbClr val="F40000"/>
              </a:buClr>
            </a:pPr>
            <a:endParaRPr lang="en-US" sz="1600" b="1" dirty="0">
              <a:latin typeface="Neue Haas Grotesk Text Pro" panose="020B0504020202020204" pitchFamily="34" charset="77"/>
              <a:cs typeface="Hellix SemiBold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5A481D1-CE55-7F45-5152-69C8170030DA}"/>
              </a:ext>
            </a:extLst>
          </p:cNvPr>
          <p:cNvCxnSpPr>
            <a:cxnSpLocks/>
          </p:cNvCxnSpPr>
          <p:nvPr/>
        </p:nvCxnSpPr>
        <p:spPr>
          <a:xfrm flipV="1">
            <a:off x="1828295" y="4245624"/>
            <a:ext cx="0" cy="463443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Placeholder 8">
            <a:extLst>
              <a:ext uri="{FF2B5EF4-FFF2-40B4-BE49-F238E27FC236}">
                <a16:creationId xmlns:a16="http://schemas.microsoft.com/office/drawing/2014/main" id="{0C9D700B-EAEF-1D1D-6696-A0D3C5ACE51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009" r="8009"/>
          <a:stretch/>
        </p:blipFill>
        <p:spPr>
          <a:xfrm>
            <a:off x="5187274" y="474127"/>
            <a:ext cx="2114328" cy="6400800"/>
          </a:xfrm>
          <a:prstGeom prst="rect">
            <a:avLst/>
          </a:prstGeom>
        </p:spPr>
      </p:pic>
      <p:sp>
        <p:nvSpPr>
          <p:cNvPr id="16" name="object 10">
            <a:extLst>
              <a:ext uri="{FF2B5EF4-FFF2-40B4-BE49-F238E27FC236}">
                <a16:creationId xmlns:a16="http://schemas.microsoft.com/office/drawing/2014/main" id="{ABB4ECEC-DEC5-E73D-4F99-14DF61CCA3BE}"/>
              </a:ext>
            </a:extLst>
          </p:cNvPr>
          <p:cNvSpPr txBox="1"/>
          <p:nvPr/>
        </p:nvSpPr>
        <p:spPr>
          <a:xfrm rot="16200000">
            <a:off x="3985515" y="4038411"/>
            <a:ext cx="4652237" cy="55976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 defTabSz="914453">
              <a:lnSpc>
                <a:spcPct val="80000"/>
              </a:lnSpc>
              <a:spcBef>
                <a:spcPct val="0"/>
              </a:spcBef>
            </a:pPr>
            <a:r>
              <a:rPr lang="en-AU" sz="4400" b="1">
                <a:solidFill>
                  <a:schemeClr val="bg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PINOT NOIR</a:t>
            </a:r>
            <a:endParaRPr lang="en-AU" sz="4400" b="1" cap="all">
              <a:solidFill>
                <a:schemeClr val="bg1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62B350F-FD36-2A08-ECC5-A59B361EA6F0}"/>
              </a:ext>
            </a:extLst>
          </p:cNvPr>
          <p:cNvCxnSpPr>
            <a:cxnSpLocks/>
          </p:cNvCxnSpPr>
          <p:nvPr/>
        </p:nvCxnSpPr>
        <p:spPr>
          <a:xfrm>
            <a:off x="6753138" y="4709067"/>
            <a:ext cx="1297459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bject 58">
            <a:extLst>
              <a:ext uri="{FF2B5EF4-FFF2-40B4-BE49-F238E27FC236}">
                <a16:creationId xmlns:a16="http://schemas.microsoft.com/office/drawing/2014/main" id="{F067EA68-3CB7-8717-FF6D-580F6BC9774D}"/>
              </a:ext>
            </a:extLst>
          </p:cNvPr>
          <p:cNvSpPr txBox="1"/>
          <p:nvPr/>
        </p:nvSpPr>
        <p:spPr>
          <a:xfrm>
            <a:off x="8272900" y="4560571"/>
            <a:ext cx="3246242" cy="238912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US" sz="1600" b="1" dirty="0">
                <a:latin typeface="Neue Haas Grotesk Text Pro" panose="020B0504020202020204" pitchFamily="34" charset="77"/>
              </a:rPr>
              <a:t>SABORES TÍPICOS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45F0676-E377-B27F-E5A0-D20576902A34}"/>
              </a:ext>
            </a:extLst>
          </p:cNvPr>
          <p:cNvCxnSpPr>
            <a:cxnSpLocks/>
          </p:cNvCxnSpPr>
          <p:nvPr/>
        </p:nvCxnSpPr>
        <p:spPr>
          <a:xfrm flipV="1">
            <a:off x="4135267" y="4245624"/>
            <a:ext cx="0" cy="463443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7559167"/>
      </p:ext>
    </p:extLst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4E2DC78-25B7-00F4-41D6-4333A3CEB550}"/>
              </a:ext>
            </a:extLst>
          </p:cNvPr>
          <p:cNvCxnSpPr>
            <a:cxnSpLocks/>
          </p:cNvCxnSpPr>
          <p:nvPr/>
        </p:nvCxnSpPr>
        <p:spPr>
          <a:xfrm>
            <a:off x="4943564" y="2632505"/>
            <a:ext cx="2574974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25685AE-59BC-0DCC-76B3-F7C1FF1FBA95}"/>
              </a:ext>
            </a:extLst>
          </p:cNvPr>
          <p:cNvCxnSpPr>
            <a:cxnSpLocks/>
          </p:cNvCxnSpPr>
          <p:nvPr/>
        </p:nvCxnSpPr>
        <p:spPr>
          <a:xfrm>
            <a:off x="4943564" y="4073954"/>
            <a:ext cx="2574974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5390CD91-2C0A-B629-3656-B5797CE4E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accent4"/>
                </a:solidFill>
              </a:rPr>
              <a:t>PRINCIPAIS</a:t>
            </a:r>
            <a:br>
              <a:rPr lang="en-US" sz="4000" dirty="0">
                <a:solidFill>
                  <a:schemeClr val="accent4"/>
                </a:solidFill>
              </a:rPr>
            </a:br>
            <a:r>
              <a:rPr lang="en-US" sz="4000" dirty="0">
                <a:solidFill>
                  <a:schemeClr val="accent4"/>
                </a:solidFill>
              </a:rPr>
              <a:t>REGIÕES</a:t>
            </a:r>
          </a:p>
        </p:txBody>
      </p:sp>
      <p:sp>
        <p:nvSpPr>
          <p:cNvPr id="4" name="object 58">
            <a:extLst>
              <a:ext uri="{FF2B5EF4-FFF2-40B4-BE49-F238E27FC236}">
                <a16:creationId xmlns:a16="http://schemas.microsoft.com/office/drawing/2014/main" id="{61D039B5-3682-0799-14FC-41012C460519}"/>
              </a:ext>
            </a:extLst>
          </p:cNvPr>
          <p:cNvSpPr txBox="1"/>
          <p:nvPr/>
        </p:nvSpPr>
        <p:spPr>
          <a:xfrm>
            <a:off x="7727865" y="2223733"/>
            <a:ext cx="3540032" cy="1465016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fr-CA" sz="1600" dirty="0">
                <a:cs typeface="Hellix SemiBold"/>
              </a:rPr>
              <a:t>Ideal para </a:t>
            </a:r>
            <a:r>
              <a:rPr lang="fr-CA" sz="1600" dirty="0" err="1">
                <a:cs typeface="Hellix SemiBold"/>
              </a:rPr>
              <a:t>produzir</a:t>
            </a:r>
            <a:r>
              <a:rPr lang="fr-CA" sz="1600" dirty="0">
                <a:cs typeface="Hellix SemiBold"/>
              </a:rPr>
              <a:t> Pinot Noir de </a:t>
            </a:r>
            <a:r>
              <a:rPr lang="fr-CA" sz="1600" dirty="0" err="1">
                <a:cs typeface="Hellix SemiBold"/>
              </a:rPr>
              <a:t>alta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qualidade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devido</a:t>
            </a:r>
            <a:r>
              <a:rPr lang="fr-CA" sz="1600" dirty="0">
                <a:cs typeface="Hellix SemiBold"/>
              </a:rPr>
              <a:t> ao </a:t>
            </a:r>
            <a:r>
              <a:rPr lang="fr-CA" sz="1600" dirty="0" err="1">
                <a:cs typeface="Hellix SemiBold"/>
              </a:rPr>
              <a:t>seu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clima</a:t>
            </a:r>
            <a:r>
              <a:rPr lang="fr-CA" sz="1600" dirty="0">
                <a:cs typeface="Hellix SemiBold"/>
              </a:rPr>
              <a:t> frio, </a:t>
            </a:r>
            <a:r>
              <a:rPr lang="fr-CA" sz="1600" dirty="0" err="1">
                <a:cs typeface="Hellix SemiBold"/>
              </a:rPr>
              <a:t>tipicamente</a:t>
            </a:r>
            <a:r>
              <a:rPr lang="fr-CA" sz="1600" dirty="0">
                <a:cs typeface="Hellix SemiBold"/>
              </a:rPr>
              <a:t> de corpo </a:t>
            </a:r>
            <a:r>
              <a:rPr lang="fr-CA" sz="1600" dirty="0" err="1">
                <a:cs typeface="Hellix SemiBold"/>
              </a:rPr>
              <a:t>leve</a:t>
            </a:r>
            <a:r>
              <a:rPr lang="fr-CA" sz="1600" dirty="0">
                <a:cs typeface="Hellix SemiBold"/>
              </a:rPr>
              <a:t> a médio, com </a:t>
            </a:r>
            <a:r>
              <a:rPr lang="fr-CA" sz="1600" dirty="0" err="1">
                <a:cs typeface="Hellix SemiBold"/>
              </a:rPr>
              <a:t>sabores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delicados</a:t>
            </a:r>
            <a:r>
              <a:rPr lang="fr-CA" sz="1600" dirty="0">
                <a:cs typeface="Hellix SemiBold"/>
              </a:rPr>
              <a:t> de </a:t>
            </a:r>
            <a:r>
              <a:rPr lang="fr-CA" sz="1600" dirty="0" err="1">
                <a:cs typeface="Hellix SemiBold"/>
              </a:rPr>
              <a:t>cereja</a:t>
            </a:r>
            <a:r>
              <a:rPr lang="fr-CA" sz="1600" dirty="0">
                <a:cs typeface="Hellix SemiBold"/>
              </a:rPr>
              <a:t> e </a:t>
            </a:r>
            <a:r>
              <a:rPr lang="fr-CA" sz="1600" dirty="0" err="1">
                <a:cs typeface="Hellix SemiBold"/>
              </a:rPr>
              <a:t>morango</a:t>
            </a:r>
            <a:endParaRPr lang="fr-CA" sz="1600" dirty="0">
              <a:cs typeface="Hellix SemiBold"/>
            </a:endParaRPr>
          </a:p>
          <a:p>
            <a:pPr>
              <a:lnSpc>
                <a:spcPct val="98000"/>
              </a:lnSpc>
              <a:buClr>
                <a:srgbClr val="F40000"/>
              </a:buClr>
            </a:pPr>
            <a:endParaRPr lang="fr-CA" sz="1600" dirty="0">
              <a:cs typeface="Hellix SemiBold"/>
            </a:endParaRPr>
          </a:p>
        </p:txBody>
      </p:sp>
      <p:sp>
        <p:nvSpPr>
          <p:cNvPr id="5" name="object 58">
            <a:extLst>
              <a:ext uri="{FF2B5EF4-FFF2-40B4-BE49-F238E27FC236}">
                <a16:creationId xmlns:a16="http://schemas.microsoft.com/office/drawing/2014/main" id="{24AA21CD-F4B6-3002-841D-1346377A0ABD}"/>
              </a:ext>
            </a:extLst>
          </p:cNvPr>
          <p:cNvSpPr txBox="1"/>
          <p:nvPr/>
        </p:nvSpPr>
        <p:spPr>
          <a:xfrm>
            <a:off x="899614" y="3563814"/>
            <a:ext cx="3588728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>
                <a:latin typeface="Neue Haas Grotesk Text Pro" panose="020B0504020202020204" pitchFamily="34" charset="77"/>
                <a:cs typeface="Hellix SemiBold"/>
              </a:rPr>
              <a:t>MORNINGTON PENINSULA</a:t>
            </a:r>
            <a:endParaRPr lang="en-US" sz="1600" b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6" name="object 58">
            <a:extLst>
              <a:ext uri="{FF2B5EF4-FFF2-40B4-BE49-F238E27FC236}">
                <a16:creationId xmlns:a16="http://schemas.microsoft.com/office/drawing/2014/main" id="{4C28F6FA-5C3B-F5D9-0B73-1191217C21DE}"/>
              </a:ext>
            </a:extLst>
          </p:cNvPr>
          <p:cNvSpPr txBox="1"/>
          <p:nvPr/>
        </p:nvSpPr>
        <p:spPr>
          <a:xfrm>
            <a:off x="899615" y="1942707"/>
            <a:ext cx="2096301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>
                <a:latin typeface="Neue Haas Grotesk Text Pro" panose="020B0504020202020204" pitchFamily="34" charset="77"/>
                <a:cs typeface="Hellix SemiBold"/>
              </a:rPr>
              <a:t>ADELAIDE HILLS</a:t>
            </a:r>
            <a:endParaRPr lang="en-US" sz="1600" b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7" name="object 58">
            <a:extLst>
              <a:ext uri="{FF2B5EF4-FFF2-40B4-BE49-F238E27FC236}">
                <a16:creationId xmlns:a16="http://schemas.microsoft.com/office/drawing/2014/main" id="{BA7436F5-E5FD-DB1C-80E0-AF5B3D9749E4}"/>
              </a:ext>
            </a:extLst>
          </p:cNvPr>
          <p:cNvSpPr txBox="1"/>
          <p:nvPr/>
        </p:nvSpPr>
        <p:spPr>
          <a:xfrm>
            <a:off x="7727865" y="1900689"/>
            <a:ext cx="1324696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 dirty="0">
                <a:latin typeface="Neue Haas Grotesk Text Pro" panose="020B0504020202020204" pitchFamily="34" charset="77"/>
                <a:cs typeface="Hellix SemiBold"/>
              </a:rPr>
              <a:t>TASMANIE</a:t>
            </a:r>
            <a:endParaRPr lang="en-US" sz="1600" b="1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8" name="object 58">
            <a:extLst>
              <a:ext uri="{FF2B5EF4-FFF2-40B4-BE49-F238E27FC236}">
                <a16:creationId xmlns:a16="http://schemas.microsoft.com/office/drawing/2014/main" id="{CDBA22F3-84D9-ECD6-B820-BDD4AB86EEDC}"/>
              </a:ext>
            </a:extLst>
          </p:cNvPr>
          <p:cNvSpPr txBox="1"/>
          <p:nvPr/>
        </p:nvSpPr>
        <p:spPr>
          <a:xfrm>
            <a:off x="899614" y="3833510"/>
            <a:ext cx="3653336" cy="1223733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fr-CA" sz="1600" dirty="0" err="1">
                <a:cs typeface="Hellix SemiBold"/>
              </a:rPr>
              <a:t>Região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fria</a:t>
            </a:r>
            <a:r>
              <a:rPr lang="fr-CA" sz="1600" dirty="0">
                <a:cs typeface="Hellix SemiBold"/>
              </a:rPr>
              <a:t> e </a:t>
            </a:r>
            <a:r>
              <a:rPr lang="fr-CA" sz="1600" dirty="0" err="1">
                <a:cs typeface="Hellix SemiBold"/>
              </a:rPr>
              <a:t>litorânea</a:t>
            </a:r>
            <a:r>
              <a:rPr lang="fr-CA" sz="1600" dirty="0">
                <a:cs typeface="Hellix SemiBold"/>
              </a:rPr>
              <a:t> que </a:t>
            </a:r>
            <a:r>
              <a:rPr lang="fr-CA" sz="1600" dirty="0" err="1">
                <a:cs typeface="Hellix SemiBold"/>
              </a:rPr>
              <a:t>produz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vinhos</a:t>
            </a:r>
            <a:r>
              <a:rPr lang="fr-CA" sz="1600" dirty="0">
                <a:cs typeface="Hellix SemiBold"/>
              </a:rPr>
              <a:t> de corpo médio com notas de </a:t>
            </a:r>
            <a:r>
              <a:rPr lang="fr-CA" sz="1600" dirty="0" err="1">
                <a:cs typeface="Hellix SemiBold"/>
              </a:rPr>
              <a:t>morango</a:t>
            </a:r>
            <a:r>
              <a:rPr lang="fr-CA" sz="1600" dirty="0">
                <a:cs typeface="Hellix SemiBold"/>
              </a:rPr>
              <a:t> e </a:t>
            </a:r>
            <a:r>
              <a:rPr lang="fr-CA" sz="1600" dirty="0" err="1">
                <a:cs typeface="Hellix SemiBold"/>
              </a:rPr>
              <a:t>cereja</a:t>
            </a:r>
            <a:r>
              <a:rPr lang="fr-CA" sz="1600" dirty="0">
                <a:cs typeface="Hellix SemiBold"/>
              </a:rPr>
              <a:t> e </a:t>
            </a:r>
            <a:r>
              <a:rPr lang="fr-CA" sz="1600" dirty="0" err="1">
                <a:cs typeface="Hellix SemiBold"/>
              </a:rPr>
              <a:t>uma</a:t>
            </a:r>
            <a:r>
              <a:rPr lang="fr-CA" sz="1600" dirty="0">
                <a:cs typeface="Hellix SemiBold"/>
              </a:rPr>
              <a:t> base </a:t>
            </a:r>
            <a:r>
              <a:rPr lang="fr-CA" sz="1600" dirty="0" err="1">
                <a:cs typeface="Hellix SemiBold"/>
              </a:rPr>
              <a:t>fundamental</a:t>
            </a:r>
            <a:r>
              <a:rPr lang="fr-CA" sz="1600" dirty="0">
                <a:cs typeface="Hellix SemiBold"/>
              </a:rPr>
              <a:t> de </a:t>
            </a:r>
            <a:r>
              <a:rPr lang="fr-CA" sz="1600" dirty="0" err="1">
                <a:cs typeface="Hellix SemiBold"/>
              </a:rPr>
              <a:t>acidez</a:t>
            </a:r>
            <a:endParaRPr lang="fr-CA" sz="1600" dirty="0">
              <a:cs typeface="Hellix SemiBold"/>
            </a:endParaRPr>
          </a:p>
          <a:p>
            <a:pPr>
              <a:lnSpc>
                <a:spcPct val="98000"/>
              </a:lnSpc>
              <a:buClr>
                <a:srgbClr val="F40000"/>
              </a:buClr>
            </a:pPr>
            <a:endParaRPr lang="fr-CA" sz="1600" dirty="0">
              <a:cs typeface="Hellix SemiBold"/>
            </a:endParaRPr>
          </a:p>
        </p:txBody>
      </p:sp>
      <p:sp>
        <p:nvSpPr>
          <p:cNvPr id="9" name="object 58">
            <a:extLst>
              <a:ext uri="{FF2B5EF4-FFF2-40B4-BE49-F238E27FC236}">
                <a16:creationId xmlns:a16="http://schemas.microsoft.com/office/drawing/2014/main" id="{5D138773-D730-9B5C-9182-B6231AAC13B4}"/>
              </a:ext>
            </a:extLst>
          </p:cNvPr>
          <p:cNvSpPr txBox="1"/>
          <p:nvPr/>
        </p:nvSpPr>
        <p:spPr>
          <a:xfrm>
            <a:off x="899614" y="2237575"/>
            <a:ext cx="3798451" cy="1223733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A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elevação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e o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clima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frio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produzem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estilos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de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corpo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médio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com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sabores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mais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exuberantes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e maduros de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cereja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fruta</a:t>
            </a:r>
            <a:endParaRPr lang="en-US" sz="1600" dirty="0">
              <a:latin typeface="Neue Haas Grotesk Text Pro" panose="020B0504020202020204" pitchFamily="34" charset="77"/>
              <a:cs typeface="Hellix SemiBold"/>
            </a:endParaRPr>
          </a:p>
          <a:p>
            <a:pPr>
              <a:lnSpc>
                <a:spcPct val="98000"/>
              </a:lnSpc>
              <a:buClr>
                <a:srgbClr val="F40000"/>
              </a:buClr>
            </a:pPr>
            <a:endParaRPr lang="en-US" sz="1600" dirty="0" err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0" name="object 58">
            <a:extLst>
              <a:ext uri="{FF2B5EF4-FFF2-40B4-BE49-F238E27FC236}">
                <a16:creationId xmlns:a16="http://schemas.microsoft.com/office/drawing/2014/main" id="{8D263572-1DD6-B844-C7D4-65C1E4245D92}"/>
              </a:ext>
            </a:extLst>
          </p:cNvPr>
          <p:cNvSpPr txBox="1"/>
          <p:nvPr/>
        </p:nvSpPr>
        <p:spPr>
          <a:xfrm>
            <a:off x="7727865" y="3802726"/>
            <a:ext cx="2096301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>
                <a:latin typeface="Neue Haas Grotesk Text Pro" panose="020B0504020202020204" pitchFamily="34" charset="77"/>
                <a:cs typeface="Hellix SemiBold"/>
              </a:rPr>
              <a:t>YARRA VALLEY</a:t>
            </a:r>
            <a:endParaRPr lang="en-US" sz="1600" b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1" name="object 58">
            <a:extLst>
              <a:ext uri="{FF2B5EF4-FFF2-40B4-BE49-F238E27FC236}">
                <a16:creationId xmlns:a16="http://schemas.microsoft.com/office/drawing/2014/main" id="{54A9DA84-6623-6A4B-8C3F-5880C7D47E3B}"/>
              </a:ext>
            </a:extLst>
          </p:cNvPr>
          <p:cNvSpPr txBox="1"/>
          <p:nvPr/>
        </p:nvSpPr>
        <p:spPr>
          <a:xfrm>
            <a:off x="7727864" y="4062722"/>
            <a:ext cx="3874109" cy="1465016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fr-CA" sz="1600" dirty="0" err="1">
                <a:cs typeface="Hellix SemiBold"/>
              </a:rPr>
              <a:t>Produz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várias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expressões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devido</a:t>
            </a:r>
            <a:r>
              <a:rPr lang="fr-CA" sz="1600" dirty="0">
                <a:cs typeface="Hellix SemiBold"/>
              </a:rPr>
              <a:t> a </a:t>
            </a:r>
            <a:r>
              <a:rPr lang="fr-CA" sz="1600" dirty="0" err="1">
                <a:cs typeface="Hellix SemiBold"/>
              </a:rPr>
              <a:t>diferentes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elevações</a:t>
            </a:r>
            <a:r>
              <a:rPr lang="fr-CA" sz="1600" dirty="0">
                <a:cs typeface="Hellix SemiBold"/>
              </a:rPr>
              <a:t> e </a:t>
            </a:r>
            <a:r>
              <a:rPr lang="fr-CA" sz="1600" dirty="0" err="1">
                <a:cs typeface="Hellix SemiBold"/>
              </a:rPr>
              <a:t>aspectos</a:t>
            </a:r>
            <a:r>
              <a:rPr lang="fr-CA" sz="1600" dirty="0">
                <a:cs typeface="Hellix SemiBold"/>
              </a:rPr>
              <a:t>; </a:t>
            </a:r>
            <a:r>
              <a:rPr lang="fr-CA" sz="1600" dirty="0" err="1">
                <a:cs typeface="Hellix SemiBold"/>
              </a:rPr>
              <a:t>tipicamente</a:t>
            </a:r>
            <a:r>
              <a:rPr lang="fr-CA" sz="1600" dirty="0">
                <a:cs typeface="Hellix SemiBold"/>
              </a:rPr>
              <a:t> de corpo </a:t>
            </a:r>
            <a:r>
              <a:rPr lang="fr-CA" sz="1600" dirty="0" err="1">
                <a:cs typeface="Hellix SemiBold"/>
              </a:rPr>
              <a:t>leve</a:t>
            </a:r>
            <a:r>
              <a:rPr lang="fr-CA" sz="1600" dirty="0">
                <a:cs typeface="Hellix SemiBold"/>
              </a:rPr>
              <a:t> a médio, com </a:t>
            </a:r>
            <a:r>
              <a:rPr lang="fr-CA" sz="1600" dirty="0" err="1">
                <a:cs typeface="Hellix SemiBold"/>
              </a:rPr>
              <a:t>sabores</a:t>
            </a:r>
            <a:r>
              <a:rPr lang="fr-CA" sz="1600" dirty="0">
                <a:cs typeface="Hellix SemiBold"/>
              </a:rPr>
              <a:t> de </a:t>
            </a:r>
            <a:r>
              <a:rPr lang="fr-CA" sz="1600" dirty="0" err="1">
                <a:cs typeface="Hellix SemiBold"/>
              </a:rPr>
              <a:t>cereja</a:t>
            </a:r>
            <a:r>
              <a:rPr lang="fr-CA" sz="1600" dirty="0">
                <a:cs typeface="Hellix SemiBold"/>
              </a:rPr>
              <a:t>, </a:t>
            </a:r>
            <a:r>
              <a:rPr lang="fr-CA" sz="1600" dirty="0" err="1">
                <a:cs typeface="Hellix SemiBold"/>
              </a:rPr>
              <a:t>morango</a:t>
            </a:r>
            <a:r>
              <a:rPr lang="fr-CA" sz="1600" dirty="0">
                <a:cs typeface="Hellix SemiBold"/>
              </a:rPr>
              <a:t> e </a:t>
            </a:r>
            <a:r>
              <a:rPr lang="fr-CA" sz="1600" dirty="0" err="1">
                <a:cs typeface="Hellix SemiBold"/>
              </a:rPr>
              <a:t>ameixa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fresca</a:t>
            </a:r>
            <a:endParaRPr lang="fr-CA" sz="1600" dirty="0">
              <a:cs typeface="Hellix SemiBold"/>
            </a:endParaRPr>
          </a:p>
          <a:p>
            <a:pPr>
              <a:lnSpc>
                <a:spcPct val="98000"/>
              </a:lnSpc>
              <a:buClr>
                <a:srgbClr val="F40000"/>
              </a:buClr>
            </a:pPr>
            <a:endParaRPr lang="fr-CA" sz="1600" dirty="0">
              <a:cs typeface="Hellix SemiBold"/>
            </a:endParaRPr>
          </a:p>
        </p:txBody>
      </p:sp>
      <p:pic>
        <p:nvPicPr>
          <p:cNvPr id="12" name="Picture Placeholder 8">
            <a:extLst>
              <a:ext uri="{FF2B5EF4-FFF2-40B4-BE49-F238E27FC236}">
                <a16:creationId xmlns:a16="http://schemas.microsoft.com/office/drawing/2014/main" id="{3B73C61F-AC13-7586-3262-774F1DB070E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009" r="8009"/>
          <a:stretch/>
        </p:blipFill>
        <p:spPr>
          <a:xfrm>
            <a:off x="5187274" y="474127"/>
            <a:ext cx="2114328" cy="6400800"/>
          </a:xfrm>
          <a:prstGeom prst="rect">
            <a:avLst/>
          </a:prstGeom>
        </p:spPr>
      </p:pic>
      <p:sp>
        <p:nvSpPr>
          <p:cNvPr id="13" name="object 10">
            <a:extLst>
              <a:ext uri="{FF2B5EF4-FFF2-40B4-BE49-F238E27FC236}">
                <a16:creationId xmlns:a16="http://schemas.microsoft.com/office/drawing/2014/main" id="{D3524000-460B-67AA-014D-34D79392D70D}"/>
              </a:ext>
            </a:extLst>
          </p:cNvPr>
          <p:cNvSpPr txBox="1"/>
          <p:nvPr/>
        </p:nvSpPr>
        <p:spPr>
          <a:xfrm rot="16200000">
            <a:off x="3985515" y="4038411"/>
            <a:ext cx="4652237" cy="55976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 defTabSz="914453">
              <a:lnSpc>
                <a:spcPct val="80000"/>
              </a:lnSpc>
              <a:spcBef>
                <a:spcPct val="0"/>
              </a:spcBef>
            </a:pPr>
            <a:r>
              <a:rPr lang="en-AU" sz="4400" b="1">
                <a:solidFill>
                  <a:schemeClr val="bg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PINOT NOIR</a:t>
            </a:r>
            <a:endParaRPr lang="en-AU" sz="4400" b="1" cap="all">
              <a:solidFill>
                <a:schemeClr val="bg1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4312649"/>
      </p:ext>
    </p:extLst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6C6D7CD-855F-45D5-B346-71223F407688}"/>
              </a:ext>
            </a:extLst>
          </p:cNvPr>
          <p:cNvSpPr txBox="1"/>
          <p:nvPr/>
        </p:nvSpPr>
        <p:spPr>
          <a:xfrm>
            <a:off x="1480874" y="3506316"/>
            <a:ext cx="4939976" cy="3523025"/>
          </a:xfrm>
          <a:prstGeom prst="rect">
            <a:avLst/>
          </a:prstGeom>
          <a:noFill/>
        </p:spPr>
        <p:txBody>
          <a:bodyPr/>
          <a:lstStyle>
            <a:lvl1pPr marL="18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800"/>
              </a:spcBef>
            </a:pPr>
            <a:endParaRPr lang="en-US" sz="1600">
              <a:solidFill>
                <a:schemeClr val="bg1"/>
              </a:solidFill>
              <a:latin typeface="Neue Haas Grotesk Text Pro" panose="020B0504020202020204" pitchFamily="34" charset="77"/>
            </a:endParaRPr>
          </a:p>
        </p:txBody>
      </p:sp>
      <p:sp>
        <p:nvSpPr>
          <p:cNvPr id="2" name="object 4">
            <a:extLst>
              <a:ext uri="{FF2B5EF4-FFF2-40B4-BE49-F238E27FC236}">
                <a16:creationId xmlns:a16="http://schemas.microsoft.com/office/drawing/2014/main" id="{57CE5D63-59C4-C391-8D71-CEE501EF727A}"/>
              </a:ext>
            </a:extLst>
          </p:cNvPr>
          <p:cNvSpPr txBox="1"/>
          <p:nvPr/>
        </p:nvSpPr>
        <p:spPr>
          <a:xfrm>
            <a:off x="620175" y="1568901"/>
            <a:ext cx="11918390" cy="907601"/>
          </a:xfrm>
          <a:prstGeom prst="rect">
            <a:avLst/>
          </a:prstGeom>
        </p:spPr>
        <p:txBody>
          <a:bodyPr vert="horz" wrap="none" lIns="0" tIns="11521" rIns="0" bIns="0" rtlCol="0">
            <a:noAutofit/>
          </a:bodyPr>
          <a:lstStyle/>
          <a:p>
            <a:pPr defTabSz="914453">
              <a:lnSpc>
                <a:spcPct val="80000"/>
              </a:lnSpc>
              <a:defRPr/>
            </a:pPr>
            <a:r>
              <a:rPr lang="en-AU" sz="3200" cap="all" dirty="0">
                <a:solidFill>
                  <a:schemeClr val="accent5"/>
                </a:solidFill>
                <a:uFill>
                  <a:solidFill>
                    <a:srgbClr val="F40000"/>
                  </a:solidFill>
                </a:u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RENASCIMENTO </a:t>
            </a:r>
          </a:p>
          <a:p>
            <a:pPr defTabSz="914453">
              <a:lnSpc>
                <a:spcPct val="80000"/>
              </a:lnSpc>
              <a:defRPr/>
            </a:pPr>
            <a:r>
              <a:rPr lang="en-AU" sz="3200" cap="all" dirty="0">
                <a:solidFill>
                  <a:schemeClr val="accent5"/>
                </a:solidFill>
                <a:uFill>
                  <a:solidFill>
                    <a:srgbClr val="F40000"/>
                  </a:solidFill>
                </a:u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DE UM CLÁSSICO</a:t>
            </a:r>
          </a:p>
          <a:p>
            <a:pPr defTabSz="914453">
              <a:lnSpc>
                <a:spcPct val="80000"/>
              </a:lnSpc>
              <a:defRPr/>
            </a:pPr>
            <a:endParaRPr lang="en-AU" sz="3200" cap="all" dirty="0">
              <a:solidFill>
                <a:schemeClr val="accent5"/>
              </a:solidFill>
              <a:uFill>
                <a:solidFill>
                  <a:srgbClr val="F40000"/>
                </a:solidFill>
              </a:u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pic>
        <p:nvPicPr>
          <p:cNvPr id="13" name="Picture Placeholder 12" descr="A bunch of grapes on a vine&#10;&#10;Description automatically generated">
            <a:extLst>
              <a:ext uri="{FF2B5EF4-FFF2-40B4-BE49-F238E27FC236}">
                <a16:creationId xmlns:a16="http://schemas.microsoft.com/office/drawing/2014/main" id="{9F159C8C-3DD5-37E8-60E1-06B1F73046E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197" r="16197"/>
          <a:stretch>
            <a:fillRect/>
          </a:stretch>
        </p:blipFill>
        <p:spPr/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37E7D677-0764-ACA2-00D9-D00CF6F8B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175" y="800033"/>
            <a:ext cx="5402508" cy="768868"/>
          </a:xfrm>
        </p:spPr>
        <p:txBody>
          <a:bodyPr/>
          <a:lstStyle/>
          <a:p>
            <a:r>
              <a:rPr lang="en-US" sz="5400">
                <a:solidFill>
                  <a:schemeClr val="accent4"/>
                </a:solidFill>
              </a:rPr>
              <a:t>GRENACHE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CC2C95B-6AD6-C3BE-E379-81A209007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0175" y="2748960"/>
            <a:ext cx="4732001" cy="3244409"/>
          </a:xfrm>
        </p:spPr>
        <p:txBody>
          <a:bodyPr/>
          <a:lstStyle/>
          <a:p>
            <a:pPr marL="285750" indent="-285750">
              <a:spcBef>
                <a:spcPts val="800"/>
              </a:spcBef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Uma das </a:t>
            </a:r>
            <a:r>
              <a:rPr lang="en-US" sz="1600" dirty="0" err="1"/>
              <a:t>variedades</a:t>
            </a:r>
            <a:r>
              <a:rPr lang="en-US" sz="1600" dirty="0"/>
              <a:t> </a:t>
            </a:r>
            <a:r>
              <a:rPr lang="en-US" sz="1600" dirty="0" err="1"/>
              <a:t>originais</a:t>
            </a:r>
            <a:r>
              <a:rPr lang="en-US" sz="1600" dirty="0"/>
              <a:t> </a:t>
            </a:r>
            <a:r>
              <a:rPr lang="en-US" sz="1600" dirty="0" err="1"/>
              <a:t>plantadas</a:t>
            </a:r>
            <a:r>
              <a:rPr lang="en-US" sz="1600" dirty="0"/>
              <a:t> </a:t>
            </a:r>
            <a:r>
              <a:rPr lang="en-US" sz="1600" dirty="0" err="1"/>
              <a:t>na</a:t>
            </a:r>
            <a:r>
              <a:rPr lang="en-US" sz="1600" dirty="0"/>
              <a:t> </a:t>
            </a:r>
            <a:r>
              <a:rPr lang="en-US" sz="1600" dirty="0" err="1"/>
              <a:t>Austrália</a:t>
            </a:r>
            <a:endParaRPr lang="en-US" sz="1600" dirty="0"/>
          </a:p>
          <a:p>
            <a:pPr marL="285750" indent="-285750">
              <a:spcBef>
                <a:spcPts val="800"/>
              </a:spcBef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A </a:t>
            </a:r>
            <a:r>
              <a:rPr lang="en-US" sz="1600" dirty="0" err="1"/>
              <a:t>Austrália</a:t>
            </a:r>
            <a:r>
              <a:rPr lang="en-US" sz="1600" dirty="0"/>
              <a:t> </a:t>
            </a:r>
            <a:r>
              <a:rPr lang="en-US" sz="1600" dirty="0" err="1"/>
              <a:t>possui</a:t>
            </a:r>
            <a:r>
              <a:rPr lang="en-US" sz="1600" dirty="0"/>
              <a:t> </a:t>
            </a:r>
            <a:r>
              <a:rPr lang="en-US" sz="1600" dirty="0" err="1"/>
              <a:t>algumas</a:t>
            </a:r>
            <a:r>
              <a:rPr lang="en-US" sz="1600" dirty="0"/>
              <a:t> das </a:t>
            </a:r>
            <a:r>
              <a:rPr lang="en-US" sz="1600" dirty="0" err="1"/>
              <a:t>videiras</a:t>
            </a:r>
            <a:r>
              <a:rPr lang="en-US" sz="1600" dirty="0"/>
              <a:t> Grenache </a:t>
            </a:r>
            <a:r>
              <a:rPr lang="en-US" sz="1600" dirty="0" err="1"/>
              <a:t>mais</a:t>
            </a:r>
            <a:r>
              <a:rPr lang="en-US" sz="1600" dirty="0"/>
              <a:t> </a:t>
            </a:r>
            <a:r>
              <a:rPr lang="en-US" sz="1600" dirty="0" err="1"/>
              <a:t>antigas</a:t>
            </a:r>
            <a:r>
              <a:rPr lang="en-US" sz="1600" dirty="0"/>
              <a:t> do </a:t>
            </a:r>
            <a:r>
              <a:rPr lang="en-US" sz="1600" dirty="0" err="1"/>
              <a:t>mundo</a:t>
            </a:r>
            <a:endParaRPr lang="en-US" sz="1600" dirty="0"/>
          </a:p>
          <a:p>
            <a:pPr marL="285750" indent="-285750">
              <a:spcBef>
                <a:spcPts val="800"/>
              </a:spcBef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Uma uva de vinhos </a:t>
            </a:r>
            <a:r>
              <a:rPr lang="en-US" sz="1600" dirty="0" err="1"/>
              <a:t>básicos</a:t>
            </a:r>
            <a:r>
              <a:rPr lang="en-US" sz="1600" dirty="0"/>
              <a:t>, simples, um tanto </a:t>
            </a:r>
            <a:r>
              <a:rPr lang="en-US" sz="1600" dirty="0" err="1"/>
              <a:t>esquecida</a:t>
            </a:r>
            <a:r>
              <a:rPr lang="en-US" sz="1600" dirty="0"/>
              <a:t> </a:t>
            </a:r>
            <a:r>
              <a:rPr lang="en-US" sz="1600" dirty="0" err="1"/>
              <a:t>nos</a:t>
            </a:r>
            <a:r>
              <a:rPr lang="en-US" sz="1600" dirty="0"/>
              <a:t> </a:t>
            </a:r>
            <a:r>
              <a:rPr lang="en-US" sz="1600" dirty="0" err="1"/>
              <a:t>primeiros</a:t>
            </a:r>
            <a:r>
              <a:rPr lang="en-US" sz="1600" dirty="0"/>
              <a:t> </a:t>
            </a:r>
            <a:r>
              <a:rPr lang="en-US" sz="1600" dirty="0" err="1"/>
              <a:t>anos</a:t>
            </a:r>
            <a:endParaRPr lang="en-US" sz="1600" dirty="0"/>
          </a:p>
          <a:p>
            <a:pPr marL="285750" indent="-285750">
              <a:spcBef>
                <a:spcPts val="800"/>
              </a:spcBef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600" dirty="0" err="1"/>
              <a:t>Hoje</a:t>
            </a:r>
            <a:r>
              <a:rPr lang="en-US" sz="1600" dirty="0"/>
              <a:t> </a:t>
            </a:r>
            <a:r>
              <a:rPr lang="en-US" sz="1600" dirty="0" err="1"/>
              <a:t>está</a:t>
            </a:r>
            <a:r>
              <a:rPr lang="en-US" sz="1600" dirty="0"/>
              <a:t> </a:t>
            </a:r>
            <a:r>
              <a:rPr lang="en-US" sz="1600" dirty="0" err="1"/>
              <a:t>passando</a:t>
            </a:r>
            <a:r>
              <a:rPr lang="en-US" sz="1600" dirty="0"/>
              <a:t> </a:t>
            </a:r>
            <a:r>
              <a:rPr lang="en-US" sz="1600" dirty="0" err="1"/>
              <a:t>por</a:t>
            </a:r>
            <a:r>
              <a:rPr lang="en-US" sz="1600" dirty="0"/>
              <a:t> um </a:t>
            </a:r>
            <a:r>
              <a:rPr lang="en-US" sz="1600" dirty="0" err="1"/>
              <a:t>renascimento</a:t>
            </a:r>
            <a:r>
              <a:rPr lang="en-US" sz="1600" dirty="0"/>
              <a:t>, pois </a:t>
            </a:r>
            <a:r>
              <a:rPr lang="en-US" sz="1600" dirty="0" err="1"/>
              <a:t>os</a:t>
            </a:r>
            <a:r>
              <a:rPr lang="en-US" sz="1600" dirty="0"/>
              <a:t> </a:t>
            </a:r>
            <a:r>
              <a:rPr lang="en-US" sz="1600" dirty="0" err="1"/>
              <a:t>enólogos</a:t>
            </a:r>
            <a:r>
              <a:rPr lang="en-US" sz="1600" dirty="0"/>
              <a:t> </a:t>
            </a:r>
            <a:r>
              <a:rPr lang="en-US" sz="1600" dirty="0" err="1"/>
              <a:t>reconhecem</a:t>
            </a:r>
            <a:r>
              <a:rPr lang="en-US" sz="1600" dirty="0"/>
              <a:t> </a:t>
            </a:r>
            <a:r>
              <a:rPr lang="en-US" sz="1600" dirty="0" err="1"/>
              <a:t>seu</a:t>
            </a:r>
            <a:r>
              <a:rPr lang="en-US" sz="1600" dirty="0"/>
              <a:t> </a:t>
            </a:r>
            <a:r>
              <a:rPr lang="en-US" sz="1600" dirty="0" err="1"/>
              <a:t>potencial</a:t>
            </a:r>
            <a:r>
              <a:rPr lang="en-US" sz="1600" dirty="0"/>
              <a:t> </a:t>
            </a:r>
            <a:r>
              <a:rPr lang="en-US" sz="1600" dirty="0" err="1"/>
              <a:t>empolgante</a:t>
            </a:r>
            <a:endParaRPr lang="en-US" sz="1600" dirty="0"/>
          </a:p>
          <a:p>
            <a:pPr marL="285750" indent="-285750">
              <a:spcBef>
                <a:spcPts val="800"/>
              </a:spcBef>
              <a:buClr>
                <a:schemeClr val="accent5"/>
              </a:buClr>
              <a:buFont typeface="Arial" panose="020B0604020202020204" pitchFamily="34" charset="0"/>
              <a:buChar char="•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125851332"/>
      </p:ext>
    </p:extLst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D031B7C-F261-3814-A42E-956330115537}"/>
              </a:ext>
            </a:extLst>
          </p:cNvPr>
          <p:cNvCxnSpPr>
            <a:cxnSpLocks/>
          </p:cNvCxnSpPr>
          <p:nvPr/>
        </p:nvCxnSpPr>
        <p:spPr>
          <a:xfrm>
            <a:off x="6283354" y="3291905"/>
            <a:ext cx="1124125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AFF53F5-9609-3F97-4363-024B4803D8FF}"/>
              </a:ext>
            </a:extLst>
          </p:cNvPr>
          <p:cNvCxnSpPr>
            <a:cxnSpLocks/>
          </p:cNvCxnSpPr>
          <p:nvPr/>
        </p:nvCxnSpPr>
        <p:spPr>
          <a:xfrm>
            <a:off x="6283354" y="5087149"/>
            <a:ext cx="1124125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60DFE35-271B-1834-98E1-2074BE7F1DEA}"/>
              </a:ext>
            </a:extLst>
          </p:cNvPr>
          <p:cNvCxnSpPr>
            <a:cxnSpLocks/>
          </p:cNvCxnSpPr>
          <p:nvPr/>
        </p:nvCxnSpPr>
        <p:spPr>
          <a:xfrm>
            <a:off x="2510448" y="4889590"/>
            <a:ext cx="3485378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5390CD91-2C0A-B629-3656-B5797CE4E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377" y="584487"/>
            <a:ext cx="5770977" cy="1325562"/>
          </a:xfrm>
        </p:spPr>
        <p:txBody>
          <a:bodyPr/>
          <a:lstStyle/>
          <a:p>
            <a:r>
              <a:rPr lang="en-US" sz="4000" dirty="0">
                <a:solidFill>
                  <a:schemeClr val="accent4"/>
                </a:solidFill>
              </a:rPr>
              <a:t>ESTILOS E CARACTERÍSTICAS</a:t>
            </a:r>
            <a:br>
              <a:rPr lang="en-US" sz="4000" dirty="0">
                <a:solidFill>
                  <a:schemeClr val="accent4"/>
                </a:solidFill>
              </a:rPr>
            </a:br>
            <a:endParaRPr lang="en-US" sz="4000" dirty="0">
              <a:solidFill>
                <a:schemeClr val="accent4"/>
              </a:solidFill>
            </a:endParaRPr>
          </a:p>
        </p:txBody>
      </p:sp>
      <p:sp>
        <p:nvSpPr>
          <p:cNvPr id="6" name="object 58">
            <a:extLst>
              <a:ext uri="{FF2B5EF4-FFF2-40B4-BE49-F238E27FC236}">
                <a16:creationId xmlns:a16="http://schemas.microsoft.com/office/drawing/2014/main" id="{90574801-844C-B739-DDAD-5772BACF8B62}"/>
              </a:ext>
            </a:extLst>
          </p:cNvPr>
          <p:cNvSpPr txBox="1"/>
          <p:nvPr/>
        </p:nvSpPr>
        <p:spPr>
          <a:xfrm>
            <a:off x="3203179" y="5590321"/>
            <a:ext cx="1984095" cy="766813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marL="285750" indent="-285750">
              <a:lnSpc>
                <a:spcPct val="98000"/>
              </a:lnSpc>
              <a:spcAft>
                <a:spcPts val="1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Cereja</a:t>
            </a:r>
          </a:p>
          <a:p>
            <a:pPr marL="285750" indent="-285750">
              <a:lnSpc>
                <a:spcPct val="98000"/>
              </a:lnSpc>
              <a:spcAft>
                <a:spcPts val="1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Frutas</a:t>
            </a: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vermelhas</a:t>
            </a:r>
            <a:endParaRPr lang="en-AU" sz="1600" dirty="0">
              <a:latin typeface="Neue Haas Grotesk Text Pro" panose="020B0504020202020204" pitchFamily="34" charset="77"/>
              <a:cs typeface="Hellix SemiBold"/>
            </a:endParaRPr>
          </a:p>
          <a:p>
            <a:pPr marL="285750" indent="-285750">
              <a:lnSpc>
                <a:spcPct val="98000"/>
              </a:lnSpc>
              <a:spcAft>
                <a:spcPts val="1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Especiarias</a:t>
            </a:r>
            <a:endParaRPr lang="en-AU" sz="1600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9" name="object 58">
            <a:extLst>
              <a:ext uri="{FF2B5EF4-FFF2-40B4-BE49-F238E27FC236}">
                <a16:creationId xmlns:a16="http://schemas.microsoft.com/office/drawing/2014/main" id="{2B4707A3-8D47-92B0-139A-8F1BB933B402}"/>
              </a:ext>
            </a:extLst>
          </p:cNvPr>
          <p:cNvSpPr txBox="1"/>
          <p:nvPr/>
        </p:nvSpPr>
        <p:spPr>
          <a:xfrm>
            <a:off x="512377" y="1739505"/>
            <a:ext cx="4961144" cy="1808572"/>
          </a:xfrm>
          <a:prstGeom prst="rect">
            <a:avLst/>
          </a:prstGeom>
        </p:spPr>
        <p:txBody>
          <a:bodyPr vert="horz" wrap="square" lIns="0" tIns="17145" rIns="0" bIns="0" rtlCol="0" anchor="ctr" anchorCtr="0">
            <a:spAutoFit/>
          </a:bodyPr>
          <a:lstStyle/>
          <a:p>
            <a:pPr marL="285750" indent="-285750">
              <a:lnSpc>
                <a:spcPct val="90000"/>
              </a:lnSpc>
              <a:spcAft>
                <a:spcPts val="12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Tipicamente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de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corpo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médio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a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encorpado</a:t>
            </a:r>
            <a:endParaRPr lang="en-US" sz="1600" dirty="0">
              <a:latin typeface="Neue Haas Grotesk Text Pro" panose="020B0504020202020204" pitchFamily="34" charset="77"/>
              <a:cs typeface="Hellix SemiBold"/>
            </a:endParaRPr>
          </a:p>
          <a:p>
            <a:pPr marL="285750" indent="-285750">
              <a:lnSpc>
                <a:spcPct val="90000"/>
              </a:lnSpc>
              <a:spcAft>
                <a:spcPts val="12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Perfumado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, elegante 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versátil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para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harmonizar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com comida</a:t>
            </a:r>
          </a:p>
          <a:p>
            <a:pPr marL="285750" indent="-285750">
              <a:lnSpc>
                <a:spcPct val="90000"/>
              </a:lnSpc>
              <a:spcAft>
                <a:spcPts val="12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Os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estilos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de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hoje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variam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de vinhos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exuberantes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intensos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, a vinhos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mais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leves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vivazes</a:t>
            </a:r>
            <a:endParaRPr lang="en-US" sz="1600" dirty="0">
              <a:latin typeface="Neue Haas Grotesk Text Pro" panose="020B0504020202020204" pitchFamily="34" charset="77"/>
              <a:cs typeface="Hellix SemiBold"/>
            </a:endParaRPr>
          </a:p>
          <a:p>
            <a:pPr marL="285750" indent="-285750">
              <a:lnSpc>
                <a:spcPct val="90000"/>
              </a:lnSpc>
              <a:spcAft>
                <a:spcPts val="12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endParaRPr lang="en-US" sz="1600" dirty="0" err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1" name="object 58">
            <a:extLst>
              <a:ext uri="{FF2B5EF4-FFF2-40B4-BE49-F238E27FC236}">
                <a16:creationId xmlns:a16="http://schemas.microsoft.com/office/drawing/2014/main" id="{D2E14B3A-7305-E099-9271-02EDB6965F9C}"/>
              </a:ext>
            </a:extLst>
          </p:cNvPr>
          <p:cNvSpPr txBox="1"/>
          <p:nvPr/>
        </p:nvSpPr>
        <p:spPr>
          <a:xfrm>
            <a:off x="7643720" y="2360141"/>
            <a:ext cx="2096301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>
                <a:latin typeface="Neue Haas Grotesk Text Pro" panose="020B0504020202020204" pitchFamily="34" charset="77"/>
                <a:cs typeface="Hellix SemiBold"/>
              </a:rPr>
              <a:t>BAROSSA VALLEY</a:t>
            </a:r>
            <a:endParaRPr lang="en-US" sz="1600" b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2" name="object 58">
            <a:extLst>
              <a:ext uri="{FF2B5EF4-FFF2-40B4-BE49-F238E27FC236}">
                <a16:creationId xmlns:a16="http://schemas.microsoft.com/office/drawing/2014/main" id="{A9EB16C6-F409-8126-0820-B3B2FD7D33E3}"/>
              </a:ext>
            </a:extLst>
          </p:cNvPr>
          <p:cNvSpPr txBox="1"/>
          <p:nvPr/>
        </p:nvSpPr>
        <p:spPr>
          <a:xfrm>
            <a:off x="7653720" y="2645855"/>
            <a:ext cx="4109464" cy="1706301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fr-CA" sz="1600" dirty="0" err="1">
                <a:cs typeface="Hellix SemiBold"/>
              </a:rPr>
              <a:t>Condições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quentes</a:t>
            </a:r>
            <a:r>
              <a:rPr lang="fr-CA" sz="1600" dirty="0">
                <a:cs typeface="Hellix SemiBold"/>
              </a:rPr>
              <a:t> e </a:t>
            </a:r>
            <a:r>
              <a:rPr lang="fr-CA" sz="1600" dirty="0" err="1">
                <a:cs typeface="Hellix SemiBold"/>
              </a:rPr>
              <a:t>noites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frias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produzem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vinhos</a:t>
            </a:r>
            <a:r>
              <a:rPr lang="fr-CA" sz="1600" dirty="0">
                <a:cs typeface="Hellix SemiBold"/>
              </a:rPr>
              <a:t> de corpo médio a </a:t>
            </a:r>
            <a:r>
              <a:rPr lang="fr-CA" sz="1600" dirty="0" err="1">
                <a:cs typeface="Hellix SemiBold"/>
              </a:rPr>
              <a:t>encorpado</a:t>
            </a:r>
            <a:r>
              <a:rPr lang="fr-CA" sz="1600" dirty="0">
                <a:cs typeface="Hellix SemiBold"/>
              </a:rPr>
              <a:t>, </a:t>
            </a:r>
            <a:r>
              <a:rPr lang="fr-CA" sz="1600" dirty="0" err="1">
                <a:cs typeface="Hellix SemiBold"/>
              </a:rPr>
              <a:t>uma</a:t>
            </a:r>
            <a:r>
              <a:rPr lang="fr-CA" sz="1600" dirty="0">
                <a:cs typeface="Hellix SemiBold"/>
              </a:rPr>
              <a:t> textura mais </a:t>
            </a:r>
            <a:r>
              <a:rPr lang="fr-CA" sz="1600" dirty="0" err="1">
                <a:cs typeface="Hellix SemiBold"/>
              </a:rPr>
              <a:t>poderosa</a:t>
            </a:r>
            <a:r>
              <a:rPr lang="fr-CA" sz="1600" dirty="0">
                <a:cs typeface="Hellix SemiBold"/>
              </a:rPr>
              <a:t> e notas </a:t>
            </a:r>
            <a:r>
              <a:rPr lang="fr-CA" sz="1600" dirty="0" err="1">
                <a:cs typeface="Hellix SemiBold"/>
              </a:rPr>
              <a:t>terrosas</a:t>
            </a:r>
            <a:r>
              <a:rPr lang="fr-CA" sz="1600" dirty="0">
                <a:cs typeface="Hellix SemiBold"/>
              </a:rPr>
              <a:t>, de </a:t>
            </a:r>
            <a:r>
              <a:rPr lang="fr-CA" sz="1600" dirty="0" err="1">
                <a:cs typeface="Hellix SemiBold"/>
              </a:rPr>
              <a:t>frutas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vermelhas</a:t>
            </a:r>
            <a:r>
              <a:rPr lang="fr-CA" sz="1600" dirty="0">
                <a:cs typeface="Hellix SemiBold"/>
              </a:rPr>
              <a:t> e de pimenta </a:t>
            </a:r>
            <a:r>
              <a:rPr lang="fr-CA" sz="1600" dirty="0" err="1">
                <a:cs typeface="Hellix SemiBold"/>
              </a:rPr>
              <a:t>branca</a:t>
            </a:r>
            <a:r>
              <a:rPr lang="fr-CA" sz="1600" dirty="0">
                <a:cs typeface="Hellix SemiBold"/>
              </a:rPr>
              <a:t>; Os </a:t>
            </a:r>
            <a:r>
              <a:rPr lang="fr-CA" sz="1600" dirty="0" err="1">
                <a:cs typeface="Hellix SemiBold"/>
              </a:rPr>
              <a:t>blends</a:t>
            </a:r>
            <a:r>
              <a:rPr lang="fr-CA" sz="1600" dirty="0">
                <a:cs typeface="Hellix SemiBold"/>
              </a:rPr>
              <a:t> GSM, </a:t>
            </a:r>
            <a:r>
              <a:rPr lang="fr-CA" sz="1600" dirty="0" err="1">
                <a:cs typeface="Hellix SemiBold"/>
              </a:rPr>
              <a:t>geralmente</a:t>
            </a:r>
            <a:r>
              <a:rPr lang="fr-CA" sz="1600" dirty="0">
                <a:cs typeface="Hellix SemiBold"/>
              </a:rPr>
              <a:t>, </a:t>
            </a:r>
            <a:r>
              <a:rPr lang="fr-CA" sz="1600" dirty="0" err="1">
                <a:cs typeface="Hellix SemiBold"/>
              </a:rPr>
              <a:t>consistem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em</a:t>
            </a:r>
            <a:r>
              <a:rPr lang="fr-CA" sz="1600" dirty="0">
                <a:cs typeface="Hellix SemiBold"/>
              </a:rPr>
              <a:t> Grenache de </a:t>
            </a:r>
            <a:r>
              <a:rPr lang="fr-CA" sz="1600" dirty="0" err="1">
                <a:cs typeface="Hellix SemiBold"/>
              </a:rPr>
              <a:t>vinhas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antigas</a:t>
            </a:r>
            <a:endParaRPr lang="fr-CA" sz="1600" dirty="0">
              <a:cs typeface="Hellix SemiBold"/>
            </a:endParaRPr>
          </a:p>
          <a:p>
            <a:pPr>
              <a:lnSpc>
                <a:spcPct val="98000"/>
              </a:lnSpc>
              <a:buClr>
                <a:srgbClr val="F40000"/>
              </a:buClr>
            </a:pPr>
            <a:endParaRPr lang="fr-CA" sz="1600" dirty="0">
              <a:cs typeface="Hellix SemiBold"/>
            </a:endParaRPr>
          </a:p>
        </p:txBody>
      </p:sp>
      <p:sp>
        <p:nvSpPr>
          <p:cNvPr id="13" name="object 58">
            <a:extLst>
              <a:ext uri="{FF2B5EF4-FFF2-40B4-BE49-F238E27FC236}">
                <a16:creationId xmlns:a16="http://schemas.microsoft.com/office/drawing/2014/main" id="{D16B635A-B385-614E-B304-6E2A9DBABDBA}"/>
              </a:ext>
            </a:extLst>
          </p:cNvPr>
          <p:cNvSpPr txBox="1"/>
          <p:nvPr/>
        </p:nvSpPr>
        <p:spPr>
          <a:xfrm>
            <a:off x="7653720" y="4398959"/>
            <a:ext cx="2096301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>
                <a:latin typeface="Neue Haas Grotesk Text Pro" panose="020B0504020202020204" pitchFamily="34" charset="77"/>
                <a:cs typeface="Hellix SemiBold"/>
              </a:rPr>
              <a:t>McLAREN VALE</a:t>
            </a:r>
            <a:endParaRPr lang="en-US" sz="1600" b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4" name="object 58">
            <a:extLst>
              <a:ext uri="{FF2B5EF4-FFF2-40B4-BE49-F238E27FC236}">
                <a16:creationId xmlns:a16="http://schemas.microsoft.com/office/drawing/2014/main" id="{C9338B5F-FA60-B623-6EE4-A902FC605127}"/>
              </a:ext>
            </a:extLst>
          </p:cNvPr>
          <p:cNvSpPr txBox="1"/>
          <p:nvPr/>
        </p:nvSpPr>
        <p:spPr>
          <a:xfrm>
            <a:off x="7653720" y="4762434"/>
            <a:ext cx="3904296" cy="1465016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fr-CA" sz="1600" dirty="0" err="1">
                <a:cs typeface="Hellix SemiBold"/>
              </a:rPr>
              <a:t>Vinhos</a:t>
            </a:r>
            <a:r>
              <a:rPr lang="fr-CA" sz="1600" dirty="0">
                <a:cs typeface="Hellix SemiBold"/>
              </a:rPr>
              <a:t> de corpo médio a </a:t>
            </a:r>
            <a:r>
              <a:rPr lang="fr-CA" sz="1600" dirty="0" err="1">
                <a:cs typeface="Hellix SemiBold"/>
              </a:rPr>
              <a:t>encorpado</a:t>
            </a:r>
            <a:r>
              <a:rPr lang="fr-CA" sz="1600" dirty="0">
                <a:cs typeface="Hellix SemiBold"/>
              </a:rPr>
              <a:t> com textura mais </a:t>
            </a:r>
            <a:r>
              <a:rPr lang="fr-CA" sz="1600" dirty="0" err="1">
                <a:cs typeface="Hellix SemiBold"/>
              </a:rPr>
              <a:t>poderosa</a:t>
            </a:r>
            <a:r>
              <a:rPr lang="fr-CA" sz="1600" dirty="0">
                <a:cs typeface="Hellix SemiBold"/>
              </a:rPr>
              <a:t>, </a:t>
            </a:r>
            <a:r>
              <a:rPr lang="fr-CA" sz="1600" dirty="0" err="1">
                <a:cs typeface="Hellix SemiBold"/>
              </a:rPr>
              <a:t>especiarias</a:t>
            </a:r>
            <a:r>
              <a:rPr lang="fr-CA" sz="1600" dirty="0">
                <a:cs typeface="Hellix SemiBold"/>
              </a:rPr>
              <a:t> e </a:t>
            </a:r>
            <a:r>
              <a:rPr lang="fr-CA" sz="1600" dirty="0" err="1">
                <a:cs typeface="Hellix SemiBold"/>
              </a:rPr>
              <a:t>fruta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madura</a:t>
            </a:r>
            <a:r>
              <a:rPr lang="fr-CA" sz="1600" dirty="0">
                <a:cs typeface="Hellix SemiBold"/>
              </a:rPr>
              <a:t> e </a:t>
            </a:r>
            <a:r>
              <a:rPr lang="fr-CA" sz="1600" dirty="0" err="1">
                <a:cs typeface="Hellix SemiBold"/>
              </a:rPr>
              <a:t>suculenta</a:t>
            </a:r>
            <a:r>
              <a:rPr lang="fr-CA" sz="1600" dirty="0">
                <a:cs typeface="Hellix SemiBold"/>
              </a:rPr>
              <a:t>; os GSMs </a:t>
            </a:r>
            <a:r>
              <a:rPr lang="fr-CA" sz="1600" dirty="0" err="1">
                <a:cs typeface="Hellix SemiBold"/>
              </a:rPr>
              <a:t>são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encorpados</a:t>
            </a:r>
            <a:r>
              <a:rPr lang="fr-CA" sz="1600" dirty="0">
                <a:cs typeface="Hellix SemiBold"/>
              </a:rPr>
              <a:t>, com </a:t>
            </a:r>
            <a:r>
              <a:rPr lang="fr-CA" sz="1600" dirty="0" err="1">
                <a:cs typeface="Hellix SemiBold"/>
              </a:rPr>
              <a:t>paladar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suculento</a:t>
            </a:r>
            <a:r>
              <a:rPr lang="fr-CA" sz="1600" dirty="0">
                <a:cs typeface="Hellix SemiBold"/>
              </a:rPr>
              <a:t>, </a:t>
            </a:r>
            <a:r>
              <a:rPr lang="fr-CA" sz="1600" dirty="0" err="1">
                <a:cs typeface="Hellix SemiBold"/>
              </a:rPr>
              <a:t>taninos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finos</a:t>
            </a:r>
            <a:r>
              <a:rPr lang="fr-CA" sz="1600" dirty="0">
                <a:cs typeface="Hellix SemiBold"/>
              </a:rPr>
              <a:t> e </a:t>
            </a:r>
            <a:r>
              <a:rPr lang="fr-CA" sz="1600" dirty="0" err="1">
                <a:cs typeface="Hellix SemiBold"/>
              </a:rPr>
              <a:t>longa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persistência</a:t>
            </a:r>
            <a:endParaRPr lang="fr-CA" sz="1600" dirty="0">
              <a:cs typeface="Hellix SemiBold"/>
            </a:endParaRPr>
          </a:p>
          <a:p>
            <a:pPr>
              <a:lnSpc>
                <a:spcPct val="98000"/>
              </a:lnSpc>
              <a:buClr>
                <a:srgbClr val="F40000"/>
              </a:buClr>
            </a:pPr>
            <a:endParaRPr lang="fr-CA" sz="1600" dirty="0">
              <a:cs typeface="Hellix SemiBold"/>
            </a:endParaRPr>
          </a:p>
        </p:txBody>
      </p:sp>
      <p:pic>
        <p:nvPicPr>
          <p:cNvPr id="15" name="Picture Placeholder 8">
            <a:extLst>
              <a:ext uri="{FF2B5EF4-FFF2-40B4-BE49-F238E27FC236}">
                <a16:creationId xmlns:a16="http://schemas.microsoft.com/office/drawing/2014/main" id="{0CF2D743-2E58-4DEE-49D0-4F8DB483A05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009" r="8009"/>
          <a:stretch/>
        </p:blipFill>
        <p:spPr>
          <a:xfrm>
            <a:off x="5187274" y="474127"/>
            <a:ext cx="2114328" cy="6400800"/>
          </a:xfrm>
          <a:prstGeom prst="rect">
            <a:avLst/>
          </a:prstGeom>
        </p:spPr>
      </p:pic>
      <p:sp>
        <p:nvSpPr>
          <p:cNvPr id="16" name="object 10">
            <a:extLst>
              <a:ext uri="{FF2B5EF4-FFF2-40B4-BE49-F238E27FC236}">
                <a16:creationId xmlns:a16="http://schemas.microsoft.com/office/drawing/2014/main" id="{140B1E9C-2F21-1926-D801-DD8B4A781607}"/>
              </a:ext>
            </a:extLst>
          </p:cNvPr>
          <p:cNvSpPr txBox="1"/>
          <p:nvPr/>
        </p:nvSpPr>
        <p:spPr>
          <a:xfrm rot="16200000">
            <a:off x="3985515" y="4038411"/>
            <a:ext cx="4652237" cy="55976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 defTabSz="914453">
              <a:lnSpc>
                <a:spcPct val="80000"/>
              </a:lnSpc>
              <a:spcBef>
                <a:spcPct val="0"/>
              </a:spcBef>
            </a:pPr>
            <a:r>
              <a:rPr lang="en-AU" sz="4400" b="1">
                <a:solidFill>
                  <a:schemeClr val="bg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GRENACHE</a:t>
            </a:r>
            <a:endParaRPr lang="en-AU" sz="4400" b="1" cap="all">
              <a:solidFill>
                <a:schemeClr val="bg1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934502E-4272-96DB-9FE5-7DF0D63B44DB}"/>
              </a:ext>
            </a:extLst>
          </p:cNvPr>
          <p:cNvSpPr/>
          <p:nvPr/>
        </p:nvSpPr>
        <p:spPr>
          <a:xfrm>
            <a:off x="440946" y="3613876"/>
            <a:ext cx="2377338" cy="237733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eue Haas Grotesk Text Pro" panose="020B0504020202020204" pitchFamily="34" charset="77"/>
            </a:endParaRPr>
          </a:p>
        </p:txBody>
      </p:sp>
      <p:sp>
        <p:nvSpPr>
          <p:cNvPr id="19" name="object 58">
            <a:extLst>
              <a:ext uri="{FF2B5EF4-FFF2-40B4-BE49-F238E27FC236}">
                <a16:creationId xmlns:a16="http://schemas.microsoft.com/office/drawing/2014/main" id="{86B35A0B-2E60-AAAF-E35F-603079136806}"/>
              </a:ext>
            </a:extLst>
          </p:cNvPr>
          <p:cNvSpPr txBox="1"/>
          <p:nvPr/>
        </p:nvSpPr>
        <p:spPr>
          <a:xfrm>
            <a:off x="3170402" y="5272287"/>
            <a:ext cx="3246242" cy="238912"/>
          </a:xfrm>
          <a:prstGeom prst="rect">
            <a:avLst/>
          </a:prstGeom>
          <a:noFill/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US" sz="1600" b="1" dirty="0">
                <a:latin typeface="Neue Haas Grotesk Text Pro" panose="020B0504020202020204" pitchFamily="34" charset="77"/>
              </a:rPr>
              <a:t>SABORES TÍPICOS</a:t>
            </a:r>
          </a:p>
        </p:txBody>
      </p:sp>
      <p:sp>
        <p:nvSpPr>
          <p:cNvPr id="5" name="object 58">
            <a:extLst>
              <a:ext uri="{FF2B5EF4-FFF2-40B4-BE49-F238E27FC236}">
                <a16:creationId xmlns:a16="http://schemas.microsoft.com/office/drawing/2014/main" id="{1D40BC85-A500-418F-D512-AB8E557B9D26}"/>
              </a:ext>
            </a:extLst>
          </p:cNvPr>
          <p:cNvSpPr txBox="1"/>
          <p:nvPr/>
        </p:nvSpPr>
        <p:spPr>
          <a:xfrm>
            <a:off x="711973" y="4047466"/>
            <a:ext cx="1835283" cy="1510157"/>
          </a:xfrm>
          <a:prstGeom prst="rect">
            <a:avLst/>
          </a:prstGeom>
        </p:spPr>
        <p:txBody>
          <a:bodyPr vert="horz" wrap="square" lIns="0" tIns="17145" rIns="0" bIns="0" rtlCol="0" anchor="ctr" anchorCtr="0">
            <a:spAutoFit/>
          </a:bodyPr>
          <a:lstStyle/>
          <a:p>
            <a:pPr algn="ctr">
              <a:lnSpc>
                <a:spcPct val="99000"/>
              </a:lnSpc>
              <a:buClr>
                <a:srgbClr val="F40000"/>
              </a:buClr>
            </a:pPr>
            <a:r>
              <a:rPr lang="en-US" sz="1400" b="1" dirty="0">
                <a:latin typeface="Neue Haas Grotesk Text Pro" panose="020B0504020202020204" pitchFamily="34" charset="77"/>
                <a:cs typeface="Hellix SemiBold"/>
              </a:rPr>
              <a:t>UTILIZADO DE VÁRIAS FORMAS: COMO VINHO TINTO VARIETAL, EM BLENDS, EM ROSÉS E EM VINHOS FORTIFICADOS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2AEC9CD-E271-C965-3E2F-380FCA60AE0F}"/>
              </a:ext>
            </a:extLst>
          </p:cNvPr>
          <p:cNvSpPr txBox="1">
            <a:spLocks/>
          </p:cNvSpPr>
          <p:nvPr/>
        </p:nvSpPr>
        <p:spPr>
          <a:xfrm>
            <a:off x="7570159" y="894629"/>
            <a:ext cx="11283754" cy="132556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53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43" b="0" i="0" kern="1200" cap="all" baseline="0">
                <a:solidFill>
                  <a:schemeClr val="accent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defRPr>
            </a:lvl1pPr>
          </a:lstStyle>
          <a:p>
            <a:r>
              <a:rPr lang="en-US" sz="4000">
                <a:solidFill>
                  <a:schemeClr val="accent4"/>
                </a:solidFill>
              </a:rPr>
              <a:t>PRINCIPAIS</a:t>
            </a:r>
            <a:br>
              <a:rPr lang="en-US" sz="4000">
                <a:solidFill>
                  <a:schemeClr val="accent4"/>
                </a:solidFill>
              </a:rPr>
            </a:br>
            <a:r>
              <a:rPr lang="en-US" sz="4000">
                <a:solidFill>
                  <a:schemeClr val="accent4"/>
                </a:solidFill>
              </a:rPr>
              <a:t>REGIÕES</a:t>
            </a:r>
            <a:endParaRPr lang="en-US" sz="40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939791"/>
      </p:ext>
    </p:extLst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5789F4C2-6187-4D99-9661-821741FA63FC}"/>
              </a:ext>
            </a:extLst>
          </p:cNvPr>
          <p:cNvSpPr txBox="1"/>
          <p:nvPr/>
        </p:nvSpPr>
        <p:spPr>
          <a:xfrm>
            <a:off x="645466" y="1767112"/>
            <a:ext cx="11918390" cy="689369"/>
          </a:xfrm>
          <a:prstGeom prst="rect">
            <a:avLst/>
          </a:prstGeom>
        </p:spPr>
        <p:txBody>
          <a:bodyPr vert="horz" wrap="none" lIns="0" tIns="11521" rIns="0" bIns="0" rtlCol="0">
            <a:noAutofit/>
          </a:bodyPr>
          <a:lstStyle/>
          <a:p>
            <a:pPr defTabSz="914453">
              <a:lnSpc>
                <a:spcPct val="80000"/>
              </a:lnSpc>
              <a:defRPr/>
            </a:pPr>
            <a:endParaRPr lang="en-AU" sz="6000" cap="all">
              <a:solidFill>
                <a:schemeClr val="bg2"/>
              </a:solidFill>
              <a:uFill>
                <a:solidFill>
                  <a:srgbClr val="F40000"/>
                </a:solidFill>
              </a:u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6C6D7CD-855F-45D5-B346-71223F407688}"/>
              </a:ext>
            </a:extLst>
          </p:cNvPr>
          <p:cNvSpPr txBox="1"/>
          <p:nvPr/>
        </p:nvSpPr>
        <p:spPr>
          <a:xfrm>
            <a:off x="620175" y="2674713"/>
            <a:ext cx="4939976" cy="3523025"/>
          </a:xfrm>
          <a:prstGeom prst="rect">
            <a:avLst/>
          </a:prstGeom>
          <a:noFill/>
        </p:spPr>
        <p:txBody>
          <a:bodyPr/>
          <a:lstStyle>
            <a:lvl1pPr marL="18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800"/>
              </a:spcBef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A uva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mais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icônica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da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Austrália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e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sua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exportação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de vinho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mais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famosa</a:t>
            </a:r>
            <a:endParaRPr lang="en-US" sz="1600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  <a:p>
            <a:pPr>
              <a:spcBef>
                <a:spcPts val="800"/>
              </a:spcBef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Cultivada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em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quase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todas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as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regiões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e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corresponde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a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quase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um quarto da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produção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total de vinho</a:t>
            </a:r>
          </a:p>
          <a:p>
            <a:pPr>
              <a:spcBef>
                <a:spcPts val="800"/>
              </a:spcBef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Produzido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em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uma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ampla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gama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de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expressões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,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desde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tintos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acessíveis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e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saborosos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,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até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clássicos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com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potencial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de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guarda</a:t>
            </a:r>
            <a:endParaRPr lang="en-US" sz="1600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  <a:p>
            <a:pPr>
              <a:spcBef>
                <a:spcPts val="800"/>
              </a:spcBef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A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Austrália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tem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uma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das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mais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antigas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videiras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Shiraz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em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produção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contínua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no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mundo</a:t>
            </a:r>
            <a:endParaRPr lang="en-US" sz="1600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  <a:p>
            <a:pPr>
              <a:spcBef>
                <a:spcPts val="800"/>
              </a:spcBef>
              <a:buClr>
                <a:schemeClr val="accent5"/>
              </a:buClr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</p:txBody>
      </p:sp>
      <p:sp>
        <p:nvSpPr>
          <p:cNvPr id="2" name="object 4">
            <a:extLst>
              <a:ext uri="{FF2B5EF4-FFF2-40B4-BE49-F238E27FC236}">
                <a16:creationId xmlns:a16="http://schemas.microsoft.com/office/drawing/2014/main" id="{57CE5D63-59C4-C391-8D71-CEE501EF727A}"/>
              </a:ext>
            </a:extLst>
          </p:cNvPr>
          <p:cNvSpPr txBox="1"/>
          <p:nvPr/>
        </p:nvSpPr>
        <p:spPr>
          <a:xfrm>
            <a:off x="620175" y="1548384"/>
            <a:ext cx="11918390" cy="907601"/>
          </a:xfrm>
          <a:prstGeom prst="rect">
            <a:avLst/>
          </a:prstGeom>
        </p:spPr>
        <p:txBody>
          <a:bodyPr vert="horz" wrap="none" lIns="0" tIns="11521" rIns="0" bIns="0" rtlCol="0">
            <a:noAutofit/>
          </a:bodyPr>
          <a:lstStyle/>
          <a:p>
            <a:pPr defTabSz="914453">
              <a:lnSpc>
                <a:spcPct val="80000"/>
              </a:lnSpc>
              <a:defRPr/>
            </a:pPr>
            <a:r>
              <a:rPr lang="en-AU" sz="2800" cap="all" dirty="0">
                <a:solidFill>
                  <a:schemeClr val="accent4"/>
                </a:solidFill>
                <a:uFill>
                  <a:solidFill>
                    <a:srgbClr val="F40000"/>
                  </a:solidFill>
                </a:u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UMA LENDA AUSTRALIANA</a:t>
            </a:r>
          </a:p>
          <a:p>
            <a:pPr defTabSz="914453">
              <a:lnSpc>
                <a:spcPct val="80000"/>
              </a:lnSpc>
              <a:defRPr/>
            </a:pPr>
            <a:endParaRPr lang="en-AU" sz="2800" cap="all" dirty="0">
              <a:solidFill>
                <a:schemeClr val="accent4"/>
              </a:solidFill>
              <a:uFill>
                <a:solidFill>
                  <a:srgbClr val="F40000"/>
                </a:solidFill>
              </a:u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pic>
        <p:nvPicPr>
          <p:cNvPr id="11" name="Picture Placeholder 10" descr="A close-up of a vine&#10;&#10;Description automatically generated">
            <a:extLst>
              <a:ext uri="{FF2B5EF4-FFF2-40B4-BE49-F238E27FC236}">
                <a16:creationId xmlns:a16="http://schemas.microsoft.com/office/drawing/2014/main" id="{D0546B73-EB92-086C-1138-E1ECBE36CA9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130" b="17130"/>
          <a:stretch>
            <a:fillRect/>
          </a:stretch>
        </p:blipFill>
        <p:spPr>
          <a:xfrm>
            <a:off x="6022683" y="388842"/>
            <a:ext cx="6169315" cy="6083199"/>
          </a:xfr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BEFBB73-47D4-EE09-AA73-417E9F538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175" y="800033"/>
            <a:ext cx="5402508" cy="590885"/>
          </a:xfrm>
        </p:spPr>
        <p:txBody>
          <a:bodyPr/>
          <a:lstStyle/>
          <a:p>
            <a:r>
              <a:rPr lang="en-AU" sz="5400" cap="all" dirty="0">
                <a:solidFill>
                  <a:schemeClr val="accent5"/>
                </a:solidFill>
                <a:uFill>
                  <a:solidFill>
                    <a:srgbClr val="F40000"/>
                  </a:solidFill>
                </a:uFill>
              </a:rPr>
              <a:t>SHIRAZ</a:t>
            </a:r>
            <a:endParaRPr lang="en-US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802481"/>
      </p:ext>
    </p:extLst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C4117AD-48BD-E46D-CBA3-94425FE6BD70}"/>
              </a:ext>
            </a:extLst>
          </p:cNvPr>
          <p:cNvCxnSpPr>
            <a:cxnSpLocks/>
          </p:cNvCxnSpPr>
          <p:nvPr/>
        </p:nvCxnSpPr>
        <p:spPr>
          <a:xfrm flipV="1">
            <a:off x="1610686" y="2189330"/>
            <a:ext cx="4485314" cy="5546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3709960-2299-8557-5E50-34F3C148A6BE}"/>
              </a:ext>
            </a:extLst>
          </p:cNvPr>
          <p:cNvCxnSpPr>
            <a:cxnSpLocks/>
          </p:cNvCxnSpPr>
          <p:nvPr/>
        </p:nvCxnSpPr>
        <p:spPr>
          <a:xfrm flipV="1">
            <a:off x="1610686" y="4211076"/>
            <a:ext cx="4485314" cy="5546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B03AE03-1A12-4687-A730-9E7C760A6434}"/>
              </a:ext>
            </a:extLst>
          </p:cNvPr>
          <p:cNvCxnSpPr>
            <a:cxnSpLocks/>
          </p:cNvCxnSpPr>
          <p:nvPr/>
        </p:nvCxnSpPr>
        <p:spPr>
          <a:xfrm>
            <a:off x="6853806" y="4566977"/>
            <a:ext cx="836102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E6C28E18-5079-4104-40AC-DFCBDAF7EE0E}"/>
              </a:ext>
            </a:extLst>
          </p:cNvPr>
          <p:cNvSpPr/>
          <p:nvPr/>
        </p:nvSpPr>
        <p:spPr>
          <a:xfrm>
            <a:off x="7735055" y="1333129"/>
            <a:ext cx="2256385" cy="225638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eue Haas Grotesk Text Pro" panose="020B0504020202020204" pitchFamily="34" charset="77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90CD91-2C0A-B629-3656-B5797CE4E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ESTILOS E </a:t>
            </a:r>
            <a:br>
              <a:rPr lang="en-US" sz="4000" dirty="0"/>
            </a:br>
            <a:r>
              <a:rPr lang="en-US" sz="4000" dirty="0"/>
              <a:t>CARACTERÍSTICAS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5" name="object 58">
            <a:extLst>
              <a:ext uri="{FF2B5EF4-FFF2-40B4-BE49-F238E27FC236}">
                <a16:creationId xmlns:a16="http://schemas.microsoft.com/office/drawing/2014/main" id="{9F15D272-30DD-0CF9-9E3C-4AA951F9CA6D}"/>
              </a:ext>
            </a:extLst>
          </p:cNvPr>
          <p:cNvSpPr txBox="1"/>
          <p:nvPr/>
        </p:nvSpPr>
        <p:spPr>
          <a:xfrm>
            <a:off x="7902449" y="5084939"/>
            <a:ext cx="1671319" cy="1020921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marL="285750" indent="-285750">
              <a:lnSpc>
                <a:spcPct val="98000"/>
              </a:lnSpc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Cereja </a:t>
            </a: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escura</a:t>
            </a: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,</a:t>
            </a:r>
          </a:p>
          <a:p>
            <a:pPr marL="285750" indent="-285750">
              <a:lnSpc>
                <a:spcPct val="98000"/>
              </a:lnSpc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Ameixa</a:t>
            </a: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 fresca</a:t>
            </a:r>
          </a:p>
          <a:p>
            <a:pPr marL="285750" indent="-285750">
              <a:lnSpc>
                <a:spcPct val="98000"/>
              </a:lnSpc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Chocolate</a:t>
            </a:r>
          </a:p>
          <a:p>
            <a:pPr marL="285750" indent="-285750">
              <a:lnSpc>
                <a:spcPct val="98000"/>
              </a:lnSpc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AU" sz="1600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7" name="object 58">
            <a:extLst>
              <a:ext uri="{FF2B5EF4-FFF2-40B4-BE49-F238E27FC236}">
                <a16:creationId xmlns:a16="http://schemas.microsoft.com/office/drawing/2014/main" id="{D6597F8C-DD41-690E-E6B9-4492E633930F}"/>
              </a:ext>
            </a:extLst>
          </p:cNvPr>
          <p:cNvSpPr txBox="1"/>
          <p:nvPr/>
        </p:nvSpPr>
        <p:spPr>
          <a:xfrm>
            <a:off x="7999358" y="1935184"/>
            <a:ext cx="1771903" cy="1296893"/>
          </a:xfrm>
          <a:prstGeom prst="rect">
            <a:avLst/>
          </a:prstGeom>
        </p:spPr>
        <p:txBody>
          <a:bodyPr vert="horz" wrap="square" lIns="0" tIns="17145" rIns="0" bIns="0" rtlCol="0" anchor="ctr" anchorCtr="0">
            <a:spAutoFit/>
          </a:bodyPr>
          <a:lstStyle/>
          <a:p>
            <a:pPr algn="ctr">
              <a:lnSpc>
                <a:spcPct val="99000"/>
              </a:lnSpc>
              <a:buClr>
                <a:srgbClr val="F40000"/>
              </a:buClr>
            </a:pPr>
            <a:r>
              <a:rPr lang="en-US" sz="1400" b="1" dirty="0">
                <a:solidFill>
                  <a:schemeClr val="bg1"/>
                </a:solidFill>
                <a:latin typeface="Neue Haas Grotesk Text Pro" panose="020B0504020202020204" pitchFamily="34" charset="77"/>
                <a:cs typeface="Hellix SemiBold"/>
              </a:rPr>
              <a:t>PARCEIRO DE BLEND IDEAL – GSM, SHIRAZ CABERNET, SHIRAZ VIOGNIER</a:t>
            </a:r>
          </a:p>
          <a:p>
            <a:pPr algn="ctr">
              <a:lnSpc>
                <a:spcPct val="99000"/>
              </a:lnSpc>
              <a:buClr>
                <a:srgbClr val="F40000"/>
              </a:buClr>
            </a:pPr>
            <a:endParaRPr lang="en-US" sz="1400" b="1" dirty="0">
              <a:solidFill>
                <a:schemeClr val="bg1"/>
              </a:solidFill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8" name="object 58">
            <a:extLst>
              <a:ext uri="{FF2B5EF4-FFF2-40B4-BE49-F238E27FC236}">
                <a16:creationId xmlns:a16="http://schemas.microsoft.com/office/drawing/2014/main" id="{95462CAC-4F4C-9454-6DD0-3DBF644A8E50}"/>
              </a:ext>
            </a:extLst>
          </p:cNvPr>
          <p:cNvSpPr txBox="1"/>
          <p:nvPr/>
        </p:nvSpPr>
        <p:spPr>
          <a:xfrm>
            <a:off x="607330" y="4771262"/>
            <a:ext cx="2022480" cy="903709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US" sz="1600" b="1" dirty="0">
                <a:latin typeface="Neue Haas Grotesk Text Pro" panose="020B0504020202020204" pitchFamily="34" charset="77"/>
                <a:cs typeface="Hellix SemiBold"/>
              </a:rPr>
              <a:t>Jovem</a:t>
            </a:r>
          </a:p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Textura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poderosa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,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fruta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escura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madura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exuberante</a:t>
            </a:r>
            <a:endParaRPr lang="en-AU" sz="1600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1" name="object 58">
            <a:extLst>
              <a:ext uri="{FF2B5EF4-FFF2-40B4-BE49-F238E27FC236}">
                <a16:creationId xmlns:a16="http://schemas.microsoft.com/office/drawing/2014/main" id="{88C392EF-A519-565E-CFDF-A48D96268C04}"/>
              </a:ext>
            </a:extLst>
          </p:cNvPr>
          <p:cNvSpPr txBox="1"/>
          <p:nvPr/>
        </p:nvSpPr>
        <p:spPr>
          <a:xfrm>
            <a:off x="2908719" y="4854020"/>
            <a:ext cx="2224792" cy="1790105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US" sz="1600" b="1" dirty="0" err="1">
                <a:latin typeface="Neue Haas Grotesk Text Pro" panose="020B0504020202020204" pitchFamily="34" charset="77"/>
                <a:cs typeface="Hellix SemiBold"/>
              </a:rPr>
              <a:t>Envelhecido</a:t>
            </a:r>
            <a:endParaRPr lang="en-US" sz="1600" b="1" dirty="0">
              <a:latin typeface="Neue Haas Grotesk Text Pro" panose="020B0504020202020204" pitchFamily="34" charset="77"/>
              <a:cs typeface="Hellix SemiBold"/>
            </a:endParaRPr>
          </a:p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Taninos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sedosos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com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uma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característica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balanceada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notas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terrosas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, de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especiarias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, e de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alcaçuz</a:t>
            </a:r>
            <a:endParaRPr lang="en-US" sz="1600" dirty="0">
              <a:latin typeface="Neue Haas Grotesk Text Pro" panose="020B0504020202020204" pitchFamily="34" charset="77"/>
              <a:cs typeface="Hellix SemiBold"/>
            </a:endParaRPr>
          </a:p>
          <a:p>
            <a:pPr algn="ctr">
              <a:lnSpc>
                <a:spcPct val="90000"/>
              </a:lnSpc>
              <a:buClr>
                <a:srgbClr val="F40000"/>
              </a:buClr>
            </a:pPr>
            <a:endParaRPr lang="en-US" sz="1600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2" name="object 58">
            <a:extLst>
              <a:ext uri="{FF2B5EF4-FFF2-40B4-BE49-F238E27FC236}">
                <a16:creationId xmlns:a16="http://schemas.microsoft.com/office/drawing/2014/main" id="{976B3C93-E72A-1708-A30E-BA6AD360220F}"/>
              </a:ext>
            </a:extLst>
          </p:cNvPr>
          <p:cNvSpPr txBox="1"/>
          <p:nvPr/>
        </p:nvSpPr>
        <p:spPr>
          <a:xfrm>
            <a:off x="9771261" y="5098403"/>
            <a:ext cx="1871239" cy="741165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marL="285750" indent="-285750">
              <a:lnSpc>
                <a:spcPct val="98000"/>
              </a:lnSpc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Frutas</a:t>
            </a: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vermelhas</a:t>
            </a: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maduras</a:t>
            </a:r>
            <a:endParaRPr lang="en-AU" sz="1600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5" name="object 58">
            <a:extLst>
              <a:ext uri="{FF2B5EF4-FFF2-40B4-BE49-F238E27FC236}">
                <a16:creationId xmlns:a16="http://schemas.microsoft.com/office/drawing/2014/main" id="{E44DEB32-C198-0CFC-E5D5-7ED4B94702EB}"/>
              </a:ext>
            </a:extLst>
          </p:cNvPr>
          <p:cNvSpPr txBox="1"/>
          <p:nvPr/>
        </p:nvSpPr>
        <p:spPr>
          <a:xfrm>
            <a:off x="592183" y="2741223"/>
            <a:ext cx="2022480" cy="1790105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US" sz="1600" b="1" dirty="0" err="1">
                <a:latin typeface="Neue Haas Grotesk Text Pro" panose="020B0504020202020204" pitchFamily="34" charset="77"/>
                <a:cs typeface="Hellix SemiBold"/>
              </a:rPr>
              <a:t>Clima</a:t>
            </a:r>
            <a:r>
              <a:rPr lang="en-US" sz="1600" b="1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b="1" dirty="0" err="1">
                <a:latin typeface="Neue Haas Grotesk Text Pro" panose="020B0504020202020204" pitchFamily="34" charset="77"/>
                <a:cs typeface="Hellix SemiBold"/>
              </a:rPr>
              <a:t>quente</a:t>
            </a:r>
            <a:endParaRPr lang="en-US" sz="1600" b="1" dirty="0">
              <a:latin typeface="Neue Haas Grotesk Text Pro" panose="020B0504020202020204" pitchFamily="34" charset="77"/>
              <a:cs typeface="Hellix SemiBold"/>
            </a:endParaRPr>
          </a:p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Sabores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ousados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,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frutas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escuras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suculentas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gelatinosas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,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taninos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maduros 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textura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aveludada</a:t>
            </a:r>
            <a:endParaRPr lang="en-US" sz="1600" dirty="0">
              <a:latin typeface="Neue Haas Grotesk Text Pro" panose="020B0504020202020204" pitchFamily="34" charset="77"/>
              <a:cs typeface="Hellix SemiBold"/>
            </a:endParaRPr>
          </a:p>
          <a:p>
            <a:pPr algn="ctr">
              <a:lnSpc>
                <a:spcPct val="90000"/>
              </a:lnSpc>
              <a:buClr>
                <a:srgbClr val="F40000"/>
              </a:buClr>
            </a:pPr>
            <a:endParaRPr lang="en-US" sz="1600" dirty="0" err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6" name="object 58">
            <a:extLst>
              <a:ext uri="{FF2B5EF4-FFF2-40B4-BE49-F238E27FC236}">
                <a16:creationId xmlns:a16="http://schemas.microsoft.com/office/drawing/2014/main" id="{2DDDFC13-EE66-B633-AFD7-684A1EA49DD1}"/>
              </a:ext>
            </a:extLst>
          </p:cNvPr>
          <p:cNvSpPr txBox="1"/>
          <p:nvPr/>
        </p:nvSpPr>
        <p:spPr>
          <a:xfrm>
            <a:off x="7902449" y="4825446"/>
            <a:ext cx="2094227" cy="460511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Clima</a:t>
            </a: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quente</a:t>
            </a:r>
            <a:endParaRPr lang="en-AU" sz="1600" dirty="0">
              <a:latin typeface="Neue Haas Grotesk Text Pro" panose="020B0504020202020204" pitchFamily="34" charset="77"/>
              <a:cs typeface="Hellix SemiBold"/>
            </a:endParaRPr>
          </a:p>
          <a:p>
            <a:pPr>
              <a:lnSpc>
                <a:spcPct val="90000"/>
              </a:lnSpc>
              <a:buClr>
                <a:srgbClr val="F40000"/>
              </a:buClr>
            </a:pPr>
            <a:endParaRPr lang="en-AU" sz="1600" dirty="0" err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8" name="object 58">
            <a:extLst>
              <a:ext uri="{FF2B5EF4-FFF2-40B4-BE49-F238E27FC236}">
                <a16:creationId xmlns:a16="http://schemas.microsoft.com/office/drawing/2014/main" id="{941FE382-59A1-2019-1B91-991EB6ED183C}"/>
              </a:ext>
            </a:extLst>
          </p:cNvPr>
          <p:cNvSpPr txBox="1"/>
          <p:nvPr/>
        </p:nvSpPr>
        <p:spPr>
          <a:xfrm>
            <a:off x="2908718" y="2799923"/>
            <a:ext cx="2184650" cy="1346907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US" sz="1600" b="1" dirty="0" err="1">
                <a:latin typeface="Neue Haas Grotesk Text Pro" panose="020B0504020202020204" pitchFamily="34" charset="77"/>
                <a:cs typeface="Hellix SemiBold"/>
              </a:rPr>
              <a:t>Clima</a:t>
            </a:r>
            <a:r>
              <a:rPr lang="en-US" sz="1600" b="1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b="1" dirty="0" err="1">
                <a:latin typeface="Neue Haas Grotesk Text Pro" panose="020B0504020202020204" pitchFamily="34" charset="77"/>
                <a:cs typeface="Hellix SemiBold"/>
              </a:rPr>
              <a:t>frio</a:t>
            </a:r>
            <a:endParaRPr lang="en-US" sz="1600" b="1" dirty="0">
              <a:latin typeface="Neue Haas Grotesk Text Pro" panose="020B0504020202020204" pitchFamily="34" charset="77"/>
              <a:cs typeface="Hellix SemiBold"/>
            </a:endParaRPr>
          </a:p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Elegante,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versátil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para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harmonizar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com comida, de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corpo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médio</a:t>
            </a:r>
            <a:endParaRPr lang="en-US" sz="1600" dirty="0">
              <a:latin typeface="Neue Haas Grotesk Text Pro" panose="020B0504020202020204" pitchFamily="34" charset="77"/>
              <a:cs typeface="Hellix SemiBold"/>
            </a:endParaRPr>
          </a:p>
          <a:p>
            <a:pPr algn="ctr">
              <a:lnSpc>
                <a:spcPct val="90000"/>
              </a:lnSpc>
              <a:buClr>
                <a:srgbClr val="F40000"/>
              </a:buClr>
            </a:pPr>
            <a:endParaRPr lang="en-US" sz="1600" b="1" dirty="0" err="1">
              <a:latin typeface="Neue Haas Grotesk Text Pro" panose="020B0504020202020204" pitchFamily="34" charset="77"/>
              <a:cs typeface="Hellix SemiBold"/>
            </a:endParaRPr>
          </a:p>
        </p:txBody>
      </p:sp>
      <p:pic>
        <p:nvPicPr>
          <p:cNvPr id="4" name="Picture Placeholder 8">
            <a:extLst>
              <a:ext uri="{FF2B5EF4-FFF2-40B4-BE49-F238E27FC236}">
                <a16:creationId xmlns:a16="http://schemas.microsoft.com/office/drawing/2014/main" id="{C69C54A9-F55B-31F9-8AA7-D9EB45F2180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637" r="8637"/>
          <a:stretch/>
        </p:blipFill>
        <p:spPr>
          <a:xfrm>
            <a:off x="5041655" y="157089"/>
            <a:ext cx="2256385" cy="6830856"/>
          </a:xfrm>
          <a:prstGeom prst="rect">
            <a:avLst/>
          </a:prstGeom>
        </p:spPr>
      </p:pic>
      <p:sp>
        <p:nvSpPr>
          <p:cNvPr id="20" name="object 10">
            <a:extLst>
              <a:ext uri="{FF2B5EF4-FFF2-40B4-BE49-F238E27FC236}">
                <a16:creationId xmlns:a16="http://schemas.microsoft.com/office/drawing/2014/main" id="{A8C01080-AD4F-D996-1AB7-6911D2052DB1}"/>
              </a:ext>
            </a:extLst>
          </p:cNvPr>
          <p:cNvSpPr txBox="1"/>
          <p:nvPr/>
        </p:nvSpPr>
        <p:spPr>
          <a:xfrm rot="16200000">
            <a:off x="3984909" y="4241111"/>
            <a:ext cx="4652237" cy="55976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 defTabSz="914453">
              <a:lnSpc>
                <a:spcPct val="80000"/>
              </a:lnSpc>
              <a:spcBef>
                <a:spcPct val="0"/>
              </a:spcBef>
            </a:pPr>
            <a:r>
              <a:rPr lang="en-AU" sz="4400" b="1">
                <a:solidFill>
                  <a:schemeClr val="bg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SHIRAZ</a:t>
            </a:r>
            <a:endParaRPr lang="en-AU" sz="4400" b="1" cap="all">
              <a:solidFill>
                <a:schemeClr val="bg1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21" name="object 58">
            <a:extLst>
              <a:ext uri="{FF2B5EF4-FFF2-40B4-BE49-F238E27FC236}">
                <a16:creationId xmlns:a16="http://schemas.microsoft.com/office/drawing/2014/main" id="{B6942429-8EFD-F66E-C0CD-AA9CE741D4C2}"/>
              </a:ext>
            </a:extLst>
          </p:cNvPr>
          <p:cNvSpPr txBox="1"/>
          <p:nvPr/>
        </p:nvSpPr>
        <p:spPr>
          <a:xfrm>
            <a:off x="7902449" y="4425750"/>
            <a:ext cx="3246242" cy="238912"/>
          </a:xfrm>
          <a:prstGeom prst="rect">
            <a:avLst/>
          </a:prstGeom>
          <a:noFill/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US" sz="1600" b="1" dirty="0">
                <a:latin typeface="Neue Haas Grotesk Text Pro" panose="020B0504020202020204" pitchFamily="34" charset="77"/>
              </a:rPr>
              <a:t>SABORES TÍPICOS</a:t>
            </a:r>
          </a:p>
        </p:txBody>
      </p:sp>
      <p:sp>
        <p:nvSpPr>
          <p:cNvPr id="23" name="object 58">
            <a:extLst>
              <a:ext uri="{FF2B5EF4-FFF2-40B4-BE49-F238E27FC236}">
                <a16:creationId xmlns:a16="http://schemas.microsoft.com/office/drawing/2014/main" id="{E2974DC0-2605-7574-D77E-1AE5DC8C3B7F}"/>
              </a:ext>
            </a:extLst>
          </p:cNvPr>
          <p:cNvSpPr txBox="1"/>
          <p:nvPr/>
        </p:nvSpPr>
        <p:spPr>
          <a:xfrm>
            <a:off x="9771262" y="4833176"/>
            <a:ext cx="2094227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Clima</a:t>
            </a: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frio</a:t>
            </a:r>
            <a:endParaRPr lang="en-AU" sz="1600" dirty="0">
              <a:latin typeface="Neue Haas Grotesk Text Pro" panose="020B0504020202020204" pitchFamily="34" charset="77"/>
              <a:cs typeface="Hellix SemiBold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A445217-F6C7-CB49-C393-0DE8826FF1CC}"/>
              </a:ext>
            </a:extLst>
          </p:cNvPr>
          <p:cNvCxnSpPr>
            <a:cxnSpLocks/>
          </p:cNvCxnSpPr>
          <p:nvPr/>
        </p:nvCxnSpPr>
        <p:spPr>
          <a:xfrm flipV="1">
            <a:off x="1618570" y="2178893"/>
            <a:ext cx="0" cy="463443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1DDB595-334E-CB3A-BD77-CD1D44FAD01B}"/>
              </a:ext>
            </a:extLst>
          </p:cNvPr>
          <p:cNvCxnSpPr>
            <a:cxnSpLocks/>
          </p:cNvCxnSpPr>
          <p:nvPr/>
        </p:nvCxnSpPr>
        <p:spPr>
          <a:xfrm flipV="1">
            <a:off x="4001044" y="2178893"/>
            <a:ext cx="0" cy="463443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1A01860-8130-2B95-0187-AD14209BF527}"/>
              </a:ext>
            </a:extLst>
          </p:cNvPr>
          <p:cNvCxnSpPr>
            <a:cxnSpLocks/>
          </p:cNvCxnSpPr>
          <p:nvPr/>
        </p:nvCxnSpPr>
        <p:spPr>
          <a:xfrm flipV="1">
            <a:off x="1618570" y="4200639"/>
            <a:ext cx="0" cy="463443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497464C-2787-9F97-5B2B-B93DFF05EB78}"/>
              </a:ext>
            </a:extLst>
          </p:cNvPr>
          <p:cNvCxnSpPr>
            <a:cxnSpLocks/>
          </p:cNvCxnSpPr>
          <p:nvPr/>
        </p:nvCxnSpPr>
        <p:spPr>
          <a:xfrm flipV="1">
            <a:off x="4001044" y="4200639"/>
            <a:ext cx="0" cy="463443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405C53B-7339-25CA-73A0-F86ACF38955E}"/>
              </a:ext>
            </a:extLst>
          </p:cNvPr>
          <p:cNvCxnSpPr>
            <a:cxnSpLocks/>
          </p:cNvCxnSpPr>
          <p:nvPr/>
        </p:nvCxnSpPr>
        <p:spPr>
          <a:xfrm>
            <a:off x="6853806" y="2583631"/>
            <a:ext cx="836102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3904001"/>
      </p:ext>
    </p:extLst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A85BC11-7E24-B43A-4E9C-81A725BB8382}"/>
              </a:ext>
            </a:extLst>
          </p:cNvPr>
          <p:cNvCxnSpPr>
            <a:cxnSpLocks/>
          </p:cNvCxnSpPr>
          <p:nvPr/>
        </p:nvCxnSpPr>
        <p:spPr>
          <a:xfrm>
            <a:off x="6795083" y="5347153"/>
            <a:ext cx="836102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04AF7D2-FA3C-B766-D425-29892A55980F}"/>
              </a:ext>
            </a:extLst>
          </p:cNvPr>
          <p:cNvCxnSpPr>
            <a:cxnSpLocks/>
          </p:cNvCxnSpPr>
          <p:nvPr/>
        </p:nvCxnSpPr>
        <p:spPr>
          <a:xfrm>
            <a:off x="6795083" y="4248195"/>
            <a:ext cx="836102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C5E8410-09F1-0C3A-1FBA-91B8A38B86AD}"/>
              </a:ext>
            </a:extLst>
          </p:cNvPr>
          <p:cNvCxnSpPr>
            <a:cxnSpLocks/>
          </p:cNvCxnSpPr>
          <p:nvPr/>
        </p:nvCxnSpPr>
        <p:spPr>
          <a:xfrm>
            <a:off x="6186881" y="1966390"/>
            <a:ext cx="1275127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3D3B526-B885-3F16-625C-2343AE718D64}"/>
              </a:ext>
            </a:extLst>
          </p:cNvPr>
          <p:cNvCxnSpPr>
            <a:cxnSpLocks/>
          </p:cNvCxnSpPr>
          <p:nvPr/>
        </p:nvCxnSpPr>
        <p:spPr>
          <a:xfrm>
            <a:off x="4714613" y="1689553"/>
            <a:ext cx="1275127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AA51202-459B-16DF-2B5D-7FD6B0762C9A}"/>
              </a:ext>
            </a:extLst>
          </p:cNvPr>
          <p:cNvCxnSpPr>
            <a:cxnSpLocks/>
          </p:cNvCxnSpPr>
          <p:nvPr/>
        </p:nvCxnSpPr>
        <p:spPr>
          <a:xfrm>
            <a:off x="4572000" y="2746566"/>
            <a:ext cx="1275127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17AB974A-DCC2-2089-7EBC-0DDFB6064729}"/>
              </a:ext>
            </a:extLst>
          </p:cNvPr>
          <p:cNvCxnSpPr>
            <a:cxnSpLocks/>
          </p:cNvCxnSpPr>
          <p:nvPr/>
        </p:nvCxnSpPr>
        <p:spPr>
          <a:xfrm>
            <a:off x="4429387" y="3929414"/>
            <a:ext cx="1275127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FA5119B6-D196-E57D-1E95-2FE9E5B9B8D6}"/>
              </a:ext>
            </a:extLst>
          </p:cNvPr>
          <p:cNvCxnSpPr>
            <a:cxnSpLocks/>
          </p:cNvCxnSpPr>
          <p:nvPr/>
        </p:nvCxnSpPr>
        <p:spPr>
          <a:xfrm>
            <a:off x="4538444" y="5061927"/>
            <a:ext cx="1275127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bject 58">
            <a:extLst>
              <a:ext uri="{FF2B5EF4-FFF2-40B4-BE49-F238E27FC236}">
                <a16:creationId xmlns:a16="http://schemas.microsoft.com/office/drawing/2014/main" id="{037BE07A-6C46-0B87-E599-B5AF7395C109}"/>
              </a:ext>
            </a:extLst>
          </p:cNvPr>
          <p:cNvSpPr txBox="1"/>
          <p:nvPr/>
        </p:nvSpPr>
        <p:spPr>
          <a:xfrm>
            <a:off x="7804050" y="1106974"/>
            <a:ext cx="3552862" cy="741165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en-US" sz="1600" dirty="0">
                <a:cs typeface="Hellix SemiBold"/>
              </a:rPr>
              <a:t>Elegante, </a:t>
            </a:r>
            <a:r>
              <a:rPr lang="en-US" sz="1600" dirty="0" err="1">
                <a:cs typeface="Hellix SemiBold"/>
              </a:rPr>
              <a:t>saboroso</a:t>
            </a:r>
            <a:r>
              <a:rPr lang="en-US" sz="1600" dirty="0">
                <a:cs typeface="Hellix SemiBold"/>
              </a:rPr>
              <a:t> e picante; de </a:t>
            </a:r>
            <a:r>
              <a:rPr lang="en-US" sz="1600" dirty="0" err="1">
                <a:cs typeface="Hellix SemiBold"/>
              </a:rPr>
              <a:t>cor</a:t>
            </a:r>
            <a:r>
              <a:rPr lang="en-US" sz="1600" dirty="0">
                <a:cs typeface="Hellix SemiBold"/>
              </a:rPr>
              <a:t> </a:t>
            </a:r>
            <a:r>
              <a:rPr lang="en-US" sz="1600" dirty="0" err="1">
                <a:cs typeface="Hellix SemiBold"/>
              </a:rPr>
              <a:t>roxa</a:t>
            </a:r>
            <a:r>
              <a:rPr lang="en-US" sz="1600" dirty="0">
                <a:cs typeface="Hellix SemiBold"/>
              </a:rPr>
              <a:t> profunda</a:t>
            </a:r>
          </a:p>
          <a:p>
            <a:pPr>
              <a:lnSpc>
                <a:spcPct val="98000"/>
              </a:lnSpc>
              <a:buClr>
                <a:srgbClr val="F40000"/>
              </a:buClr>
            </a:pPr>
            <a:endParaRPr lang="en-US" sz="1600" dirty="0" err="1">
              <a:cs typeface="Hellix SemiBold"/>
            </a:endParaRPr>
          </a:p>
        </p:txBody>
      </p:sp>
      <p:sp>
        <p:nvSpPr>
          <p:cNvPr id="5" name="object 58">
            <a:extLst>
              <a:ext uri="{FF2B5EF4-FFF2-40B4-BE49-F238E27FC236}">
                <a16:creationId xmlns:a16="http://schemas.microsoft.com/office/drawing/2014/main" id="{28FF84F5-7F14-9BD0-1E7B-A4E197042DD8}"/>
              </a:ext>
            </a:extLst>
          </p:cNvPr>
          <p:cNvSpPr txBox="1"/>
          <p:nvPr/>
        </p:nvSpPr>
        <p:spPr>
          <a:xfrm>
            <a:off x="1069061" y="4966680"/>
            <a:ext cx="1777948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>
                <a:latin typeface="Neue Haas Grotesk Text Pro" panose="020B0504020202020204" pitchFamily="34" charset="77"/>
                <a:cs typeface="Hellix SemiBold"/>
              </a:rPr>
              <a:t>CLARE VALLEY</a:t>
            </a:r>
            <a:endParaRPr lang="en-US" sz="1600" b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6" name="object 58">
            <a:extLst>
              <a:ext uri="{FF2B5EF4-FFF2-40B4-BE49-F238E27FC236}">
                <a16:creationId xmlns:a16="http://schemas.microsoft.com/office/drawing/2014/main" id="{F3B8192F-8B51-501C-9EDF-BF68EB2DF2A3}"/>
              </a:ext>
            </a:extLst>
          </p:cNvPr>
          <p:cNvSpPr txBox="1"/>
          <p:nvPr/>
        </p:nvSpPr>
        <p:spPr>
          <a:xfrm>
            <a:off x="1069060" y="1569680"/>
            <a:ext cx="2096301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>
                <a:latin typeface="Neue Haas Grotesk Text Pro" panose="020B0504020202020204" pitchFamily="34" charset="77"/>
                <a:cs typeface="Hellix SemiBold"/>
              </a:rPr>
              <a:t>ADELAIDE HILLS</a:t>
            </a:r>
            <a:endParaRPr lang="en-US" sz="1600" b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7" name="object 58">
            <a:extLst>
              <a:ext uri="{FF2B5EF4-FFF2-40B4-BE49-F238E27FC236}">
                <a16:creationId xmlns:a16="http://schemas.microsoft.com/office/drawing/2014/main" id="{009E16F3-C51E-A7B1-4656-E64349EAE466}"/>
              </a:ext>
            </a:extLst>
          </p:cNvPr>
          <p:cNvSpPr txBox="1"/>
          <p:nvPr/>
        </p:nvSpPr>
        <p:spPr>
          <a:xfrm>
            <a:off x="1069061" y="2929120"/>
            <a:ext cx="2669273" cy="741165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en-US" sz="1600" dirty="0">
                <a:cs typeface="Hellix SemiBold"/>
              </a:rPr>
              <a:t>Shiraz </a:t>
            </a:r>
            <a:r>
              <a:rPr lang="en-US" sz="1600" dirty="0" err="1">
                <a:cs typeface="Hellix SemiBold"/>
              </a:rPr>
              <a:t>ousado</a:t>
            </a:r>
            <a:r>
              <a:rPr lang="en-US" sz="1600" dirty="0">
                <a:cs typeface="Hellix SemiBold"/>
              </a:rPr>
              <a:t> </a:t>
            </a:r>
            <a:r>
              <a:rPr lang="en-US" sz="1600" dirty="0" err="1">
                <a:cs typeface="Hellix SemiBold"/>
              </a:rPr>
              <a:t>repleto</a:t>
            </a:r>
            <a:r>
              <a:rPr lang="en-US" sz="1600" dirty="0">
                <a:cs typeface="Hellix SemiBold"/>
              </a:rPr>
              <a:t> de </a:t>
            </a:r>
            <a:r>
              <a:rPr lang="en-US" sz="1600" dirty="0" err="1">
                <a:cs typeface="Hellix SemiBold"/>
              </a:rPr>
              <a:t>sabor</a:t>
            </a:r>
            <a:r>
              <a:rPr lang="en-US" sz="1600" dirty="0">
                <a:cs typeface="Hellix SemiBold"/>
              </a:rPr>
              <a:t> e </a:t>
            </a:r>
            <a:r>
              <a:rPr lang="en-US" sz="1600" dirty="0" err="1">
                <a:cs typeface="Hellix SemiBold"/>
              </a:rPr>
              <a:t>personalidade</a:t>
            </a:r>
            <a:endParaRPr lang="en-US" sz="1600" dirty="0">
              <a:cs typeface="Hellix SemiBold"/>
            </a:endParaRPr>
          </a:p>
          <a:p>
            <a:pPr>
              <a:lnSpc>
                <a:spcPct val="98000"/>
              </a:lnSpc>
              <a:buClr>
                <a:srgbClr val="F40000"/>
              </a:buClr>
            </a:pPr>
            <a:endParaRPr lang="en-US" sz="1600" dirty="0" err="1">
              <a:cs typeface="Hellix SemiBold"/>
            </a:endParaRPr>
          </a:p>
        </p:txBody>
      </p:sp>
      <p:sp>
        <p:nvSpPr>
          <p:cNvPr id="8" name="object 58">
            <a:extLst>
              <a:ext uri="{FF2B5EF4-FFF2-40B4-BE49-F238E27FC236}">
                <a16:creationId xmlns:a16="http://schemas.microsoft.com/office/drawing/2014/main" id="{B1139623-6651-2B73-2CA6-4F3AD48D5709}"/>
              </a:ext>
            </a:extLst>
          </p:cNvPr>
          <p:cNvSpPr txBox="1"/>
          <p:nvPr/>
        </p:nvSpPr>
        <p:spPr>
          <a:xfrm>
            <a:off x="1069061" y="1826299"/>
            <a:ext cx="4043852" cy="741165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en-US" sz="1600" dirty="0" err="1">
                <a:cs typeface="Hellix SemiBold"/>
              </a:rPr>
              <a:t>Álcool</a:t>
            </a:r>
            <a:r>
              <a:rPr lang="en-US" sz="1600" dirty="0">
                <a:cs typeface="Hellix SemiBold"/>
              </a:rPr>
              <a:t> </a:t>
            </a:r>
            <a:r>
              <a:rPr lang="en-US" sz="1600" dirty="0" err="1">
                <a:cs typeface="Hellix SemiBold"/>
              </a:rPr>
              <a:t>moderado</a:t>
            </a:r>
            <a:r>
              <a:rPr lang="en-US" sz="1600" dirty="0">
                <a:cs typeface="Hellix SemiBold"/>
              </a:rPr>
              <a:t>, aromas de </a:t>
            </a:r>
            <a:r>
              <a:rPr lang="en-US" sz="1600" dirty="0" err="1">
                <a:cs typeface="Hellix SemiBold"/>
              </a:rPr>
              <a:t>pimenta</a:t>
            </a:r>
            <a:r>
              <a:rPr lang="en-US" sz="1600" dirty="0">
                <a:cs typeface="Hellix SemiBold"/>
              </a:rPr>
              <a:t> e </a:t>
            </a:r>
            <a:r>
              <a:rPr lang="en-US" sz="1600" dirty="0" err="1">
                <a:cs typeface="Hellix SemiBold"/>
              </a:rPr>
              <a:t>especiarias</a:t>
            </a:r>
            <a:r>
              <a:rPr lang="en-US" sz="1600" dirty="0">
                <a:cs typeface="Hellix SemiBold"/>
              </a:rPr>
              <a:t>, </a:t>
            </a:r>
            <a:r>
              <a:rPr lang="en-US" sz="1600" dirty="0" err="1">
                <a:cs typeface="Hellix SemiBold"/>
              </a:rPr>
              <a:t>taninos</a:t>
            </a:r>
            <a:r>
              <a:rPr lang="en-US" sz="1600" dirty="0">
                <a:cs typeface="Hellix SemiBold"/>
              </a:rPr>
              <a:t> </a:t>
            </a:r>
            <a:r>
              <a:rPr lang="en-US" sz="1600" dirty="0" err="1">
                <a:cs typeface="Hellix SemiBold"/>
              </a:rPr>
              <a:t>finos</a:t>
            </a:r>
            <a:r>
              <a:rPr lang="en-US" sz="1600" dirty="0">
                <a:cs typeface="Hellix SemiBold"/>
              </a:rPr>
              <a:t> e </a:t>
            </a:r>
            <a:r>
              <a:rPr lang="en-US" sz="1600" dirty="0" err="1">
                <a:cs typeface="Hellix SemiBold"/>
              </a:rPr>
              <a:t>ácidos</a:t>
            </a:r>
            <a:endParaRPr lang="en-US" sz="1600" dirty="0">
              <a:cs typeface="Hellix SemiBold"/>
            </a:endParaRPr>
          </a:p>
          <a:p>
            <a:pPr>
              <a:lnSpc>
                <a:spcPct val="98000"/>
              </a:lnSpc>
              <a:buClr>
                <a:srgbClr val="F40000"/>
              </a:buClr>
            </a:pPr>
            <a:endParaRPr lang="en-US" sz="1600" dirty="0" err="1">
              <a:cs typeface="Hellix SemiBold"/>
            </a:endParaRPr>
          </a:p>
        </p:txBody>
      </p:sp>
      <p:sp>
        <p:nvSpPr>
          <p:cNvPr id="9" name="object 58">
            <a:extLst>
              <a:ext uri="{FF2B5EF4-FFF2-40B4-BE49-F238E27FC236}">
                <a16:creationId xmlns:a16="http://schemas.microsoft.com/office/drawing/2014/main" id="{13F95180-ADB4-38CF-4064-997824510E53}"/>
              </a:ext>
            </a:extLst>
          </p:cNvPr>
          <p:cNvSpPr txBox="1"/>
          <p:nvPr/>
        </p:nvSpPr>
        <p:spPr>
          <a:xfrm>
            <a:off x="7804050" y="5225585"/>
            <a:ext cx="2096301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>
                <a:latin typeface="Neue Haas Grotesk Text Pro" panose="020B0504020202020204" pitchFamily="34" charset="77"/>
                <a:cs typeface="Hellix SemiBold"/>
              </a:rPr>
              <a:t>MOUNT BARKER</a:t>
            </a:r>
            <a:endParaRPr lang="en-US" sz="1600" b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0" name="object 58">
            <a:extLst>
              <a:ext uri="{FF2B5EF4-FFF2-40B4-BE49-F238E27FC236}">
                <a16:creationId xmlns:a16="http://schemas.microsoft.com/office/drawing/2014/main" id="{2AB991A8-4E90-E692-351A-FF35BE409143}"/>
              </a:ext>
            </a:extLst>
          </p:cNvPr>
          <p:cNvSpPr txBox="1"/>
          <p:nvPr/>
        </p:nvSpPr>
        <p:spPr>
          <a:xfrm>
            <a:off x="7804050" y="5512576"/>
            <a:ext cx="3263774" cy="982448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en-US" sz="1600" dirty="0">
                <a:cs typeface="Hellix SemiBold"/>
              </a:rPr>
              <a:t>Shiraz </a:t>
            </a:r>
            <a:r>
              <a:rPr lang="en-US" sz="1600" dirty="0" err="1">
                <a:cs typeface="Hellix SemiBold"/>
              </a:rPr>
              <a:t>sedoso</a:t>
            </a:r>
            <a:r>
              <a:rPr lang="en-US" sz="1600" dirty="0">
                <a:cs typeface="Hellix SemiBold"/>
              </a:rPr>
              <a:t> e elegante com </a:t>
            </a:r>
            <a:r>
              <a:rPr lang="en-US" sz="1600" dirty="0" err="1">
                <a:cs typeface="Hellix SemiBold"/>
              </a:rPr>
              <a:t>notas</a:t>
            </a:r>
            <a:r>
              <a:rPr lang="en-US" sz="1600" dirty="0">
                <a:cs typeface="Hellix SemiBold"/>
              </a:rPr>
              <a:t> de </a:t>
            </a:r>
            <a:r>
              <a:rPr lang="en-US" sz="1600" dirty="0" err="1">
                <a:cs typeface="Hellix SemiBold"/>
              </a:rPr>
              <a:t>alcaçuz</a:t>
            </a:r>
            <a:r>
              <a:rPr lang="en-US" sz="1600" dirty="0">
                <a:cs typeface="Hellix SemiBold"/>
              </a:rPr>
              <a:t>, </a:t>
            </a:r>
            <a:r>
              <a:rPr lang="en-US" sz="1600" dirty="0" err="1">
                <a:cs typeface="Hellix SemiBold"/>
              </a:rPr>
              <a:t>cereja</a:t>
            </a:r>
            <a:r>
              <a:rPr lang="en-US" sz="1600" dirty="0">
                <a:cs typeface="Hellix SemiBold"/>
              </a:rPr>
              <a:t> preta e </a:t>
            </a:r>
            <a:r>
              <a:rPr lang="en-US" sz="1600" dirty="0" err="1">
                <a:cs typeface="Hellix SemiBold"/>
              </a:rPr>
              <a:t>especiarias</a:t>
            </a:r>
            <a:r>
              <a:rPr lang="en-US" sz="1600" dirty="0">
                <a:cs typeface="Hellix SemiBold"/>
              </a:rPr>
              <a:t> </a:t>
            </a:r>
            <a:r>
              <a:rPr lang="en-US" sz="1600" dirty="0" err="1">
                <a:cs typeface="Hellix SemiBold"/>
              </a:rPr>
              <a:t>apimentadas</a:t>
            </a:r>
            <a:endParaRPr lang="en-US" sz="1600" dirty="0">
              <a:cs typeface="Hellix SemiBold"/>
            </a:endParaRPr>
          </a:p>
          <a:p>
            <a:pPr>
              <a:lnSpc>
                <a:spcPct val="98000"/>
              </a:lnSpc>
              <a:buClr>
                <a:srgbClr val="F40000"/>
              </a:buClr>
            </a:pPr>
            <a:endParaRPr lang="en-US" sz="1600" dirty="0" err="1">
              <a:cs typeface="Hellix SemiBold"/>
            </a:endParaRPr>
          </a:p>
        </p:txBody>
      </p:sp>
      <p:sp>
        <p:nvSpPr>
          <p:cNvPr id="11" name="object 58">
            <a:extLst>
              <a:ext uri="{FF2B5EF4-FFF2-40B4-BE49-F238E27FC236}">
                <a16:creationId xmlns:a16="http://schemas.microsoft.com/office/drawing/2014/main" id="{E193154E-30BC-AD69-B312-671B619C76A9}"/>
              </a:ext>
            </a:extLst>
          </p:cNvPr>
          <p:cNvSpPr txBox="1"/>
          <p:nvPr/>
        </p:nvSpPr>
        <p:spPr>
          <a:xfrm>
            <a:off x="1069060" y="2659081"/>
            <a:ext cx="2096301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>
                <a:latin typeface="Neue Haas Grotesk Text Pro" panose="020B0504020202020204" pitchFamily="34" charset="77"/>
                <a:cs typeface="Hellix SemiBold"/>
              </a:rPr>
              <a:t>BAROSSA VALLEY</a:t>
            </a:r>
            <a:endParaRPr lang="en-US" sz="1600" b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2" name="object 58">
            <a:extLst>
              <a:ext uri="{FF2B5EF4-FFF2-40B4-BE49-F238E27FC236}">
                <a16:creationId xmlns:a16="http://schemas.microsoft.com/office/drawing/2014/main" id="{2F565A62-3E8E-3657-B945-6A162D7274FD}"/>
              </a:ext>
            </a:extLst>
          </p:cNvPr>
          <p:cNvSpPr txBox="1"/>
          <p:nvPr/>
        </p:nvSpPr>
        <p:spPr>
          <a:xfrm>
            <a:off x="1069061" y="3793029"/>
            <a:ext cx="2574845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>
                <a:latin typeface="Neue Haas Grotesk Text Pro" panose="020B0504020202020204" pitchFamily="34" charset="77"/>
                <a:cs typeface="Hellix SemiBold"/>
              </a:rPr>
              <a:t>CANBERRA DISTRICT</a:t>
            </a:r>
            <a:endParaRPr lang="en-US" sz="1600" b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3" name="object 58">
            <a:extLst>
              <a:ext uri="{FF2B5EF4-FFF2-40B4-BE49-F238E27FC236}">
                <a16:creationId xmlns:a16="http://schemas.microsoft.com/office/drawing/2014/main" id="{13408633-8AA3-72AD-5821-C66C4BB5A989}"/>
              </a:ext>
            </a:extLst>
          </p:cNvPr>
          <p:cNvSpPr txBox="1"/>
          <p:nvPr/>
        </p:nvSpPr>
        <p:spPr>
          <a:xfrm>
            <a:off x="7804050" y="1849065"/>
            <a:ext cx="1643528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>
                <a:latin typeface="Neue Haas Grotesk Text Pro" panose="020B0504020202020204" pitchFamily="34" charset="77"/>
                <a:cs typeface="Hellix SemiBold"/>
              </a:rPr>
              <a:t>EDEN VALLEY</a:t>
            </a:r>
            <a:endParaRPr lang="en-US" sz="1600" b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4" name="object 58">
            <a:extLst>
              <a:ext uri="{FF2B5EF4-FFF2-40B4-BE49-F238E27FC236}">
                <a16:creationId xmlns:a16="http://schemas.microsoft.com/office/drawing/2014/main" id="{BFA254B6-068B-B71F-5CB7-D29D51F0995A}"/>
              </a:ext>
            </a:extLst>
          </p:cNvPr>
          <p:cNvSpPr txBox="1"/>
          <p:nvPr/>
        </p:nvSpPr>
        <p:spPr>
          <a:xfrm>
            <a:off x="7804050" y="2976801"/>
            <a:ext cx="2096301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>
                <a:latin typeface="Neue Haas Grotesk Text Pro" panose="020B0504020202020204" pitchFamily="34" charset="77"/>
                <a:cs typeface="Hellix SemiBold"/>
              </a:rPr>
              <a:t>HUNTER VALLEY</a:t>
            </a:r>
            <a:endParaRPr lang="en-US" sz="1600" b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5" name="object 58">
            <a:extLst>
              <a:ext uri="{FF2B5EF4-FFF2-40B4-BE49-F238E27FC236}">
                <a16:creationId xmlns:a16="http://schemas.microsoft.com/office/drawing/2014/main" id="{BC4DBB26-03A4-8415-1752-B57B0B02C0B4}"/>
              </a:ext>
            </a:extLst>
          </p:cNvPr>
          <p:cNvSpPr txBox="1"/>
          <p:nvPr/>
        </p:nvSpPr>
        <p:spPr>
          <a:xfrm>
            <a:off x="7804050" y="845866"/>
            <a:ext cx="2096301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>
                <a:latin typeface="Neue Haas Grotesk Text Pro" panose="020B0504020202020204" pitchFamily="34" charset="77"/>
                <a:cs typeface="Hellix SemiBold"/>
              </a:rPr>
              <a:t>THE GRAMPIANS</a:t>
            </a:r>
            <a:endParaRPr lang="en-US" sz="1600" b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6" name="object 58">
            <a:extLst>
              <a:ext uri="{FF2B5EF4-FFF2-40B4-BE49-F238E27FC236}">
                <a16:creationId xmlns:a16="http://schemas.microsoft.com/office/drawing/2014/main" id="{802FA831-D204-53C0-777B-69645945FFF6}"/>
              </a:ext>
            </a:extLst>
          </p:cNvPr>
          <p:cNvSpPr txBox="1"/>
          <p:nvPr/>
        </p:nvSpPr>
        <p:spPr>
          <a:xfrm>
            <a:off x="7804050" y="4112528"/>
            <a:ext cx="2096301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>
                <a:latin typeface="Neue Haas Grotesk Text Pro" panose="020B0504020202020204" pitchFamily="34" charset="77"/>
                <a:cs typeface="Hellix SemiBold"/>
              </a:rPr>
              <a:t>McLAREN VALE</a:t>
            </a:r>
            <a:endParaRPr lang="en-US" sz="1600" b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7" name="object 58">
            <a:extLst>
              <a:ext uri="{FF2B5EF4-FFF2-40B4-BE49-F238E27FC236}">
                <a16:creationId xmlns:a16="http://schemas.microsoft.com/office/drawing/2014/main" id="{D72011D9-1A47-E47E-AD9C-0224E83B5ABD}"/>
              </a:ext>
            </a:extLst>
          </p:cNvPr>
          <p:cNvSpPr txBox="1"/>
          <p:nvPr/>
        </p:nvSpPr>
        <p:spPr>
          <a:xfrm>
            <a:off x="1069061" y="4067356"/>
            <a:ext cx="3470236" cy="741165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en-US" sz="1600" dirty="0">
                <a:cs typeface="Hellix SemiBold"/>
              </a:rPr>
              <a:t>Shiraz </a:t>
            </a:r>
            <a:r>
              <a:rPr lang="en-US" sz="1600" dirty="0" err="1">
                <a:cs typeface="Hellix SemiBold"/>
              </a:rPr>
              <a:t>poderoso</a:t>
            </a:r>
            <a:r>
              <a:rPr lang="en-US" sz="1600" dirty="0">
                <a:cs typeface="Hellix SemiBold"/>
              </a:rPr>
              <a:t> e elegante, picante, </a:t>
            </a:r>
            <a:r>
              <a:rPr lang="en-US" sz="1600" dirty="0" err="1">
                <a:cs typeface="Hellix SemiBold"/>
              </a:rPr>
              <a:t>equilibrado</a:t>
            </a:r>
            <a:r>
              <a:rPr lang="en-US" sz="1600" dirty="0">
                <a:cs typeface="Hellix SemiBold"/>
              </a:rPr>
              <a:t> e </a:t>
            </a:r>
            <a:r>
              <a:rPr lang="en-US" sz="1600" dirty="0" err="1">
                <a:cs typeface="Hellix SemiBold"/>
              </a:rPr>
              <a:t>cheio</a:t>
            </a:r>
            <a:r>
              <a:rPr lang="en-US" sz="1600" dirty="0">
                <a:cs typeface="Hellix SemiBold"/>
              </a:rPr>
              <a:t> de </a:t>
            </a:r>
            <a:r>
              <a:rPr lang="en-US" sz="1600" dirty="0" err="1">
                <a:cs typeface="Hellix SemiBold"/>
              </a:rPr>
              <a:t>sabor</a:t>
            </a:r>
            <a:endParaRPr lang="en-US" sz="1600" dirty="0">
              <a:cs typeface="Hellix SemiBold"/>
            </a:endParaRPr>
          </a:p>
          <a:p>
            <a:pPr>
              <a:lnSpc>
                <a:spcPct val="98000"/>
              </a:lnSpc>
              <a:buClr>
                <a:srgbClr val="F40000"/>
              </a:buClr>
            </a:pPr>
            <a:endParaRPr lang="en-US" sz="1600" dirty="0" err="1">
              <a:cs typeface="Hellix SemiBold"/>
            </a:endParaRPr>
          </a:p>
        </p:txBody>
      </p:sp>
      <p:sp>
        <p:nvSpPr>
          <p:cNvPr id="18" name="object 58">
            <a:extLst>
              <a:ext uri="{FF2B5EF4-FFF2-40B4-BE49-F238E27FC236}">
                <a16:creationId xmlns:a16="http://schemas.microsoft.com/office/drawing/2014/main" id="{B5BAEAF3-15FB-0EC9-B810-3FA29E5BD895}"/>
              </a:ext>
            </a:extLst>
          </p:cNvPr>
          <p:cNvSpPr txBox="1"/>
          <p:nvPr/>
        </p:nvSpPr>
        <p:spPr>
          <a:xfrm>
            <a:off x="1069061" y="5210746"/>
            <a:ext cx="3900751" cy="741165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en-US" sz="1600" dirty="0">
                <a:cs typeface="Hellix SemiBold"/>
              </a:rPr>
              <a:t>Macio, </a:t>
            </a:r>
            <a:r>
              <a:rPr lang="en-US" sz="1600" dirty="0" err="1">
                <a:cs typeface="Hellix SemiBold"/>
              </a:rPr>
              <a:t>encorpado</a:t>
            </a:r>
            <a:r>
              <a:rPr lang="en-US" sz="1600" dirty="0">
                <a:cs typeface="Hellix SemiBold"/>
              </a:rPr>
              <a:t> e </a:t>
            </a:r>
            <a:r>
              <a:rPr lang="en-US" sz="1600" dirty="0" err="1">
                <a:cs typeface="Hellix SemiBold"/>
              </a:rPr>
              <a:t>textura</a:t>
            </a:r>
            <a:r>
              <a:rPr lang="en-US" sz="1600" dirty="0">
                <a:cs typeface="Hellix SemiBold"/>
              </a:rPr>
              <a:t> </a:t>
            </a:r>
            <a:r>
              <a:rPr lang="en-US" sz="1600" dirty="0" err="1">
                <a:cs typeface="Hellix SemiBold"/>
              </a:rPr>
              <a:t>exuberante</a:t>
            </a:r>
            <a:r>
              <a:rPr lang="en-US" sz="1600" dirty="0">
                <a:cs typeface="Hellix SemiBold"/>
              </a:rPr>
              <a:t>, com </a:t>
            </a:r>
            <a:r>
              <a:rPr lang="en-US" sz="1600" dirty="0" err="1">
                <a:cs typeface="Hellix SemiBold"/>
              </a:rPr>
              <a:t>sabores</a:t>
            </a:r>
            <a:r>
              <a:rPr lang="en-US" sz="1600" dirty="0">
                <a:cs typeface="Hellix SemiBold"/>
              </a:rPr>
              <a:t> de amora, </a:t>
            </a:r>
            <a:r>
              <a:rPr lang="en-US" sz="1600" dirty="0" err="1">
                <a:cs typeface="Hellix SemiBold"/>
              </a:rPr>
              <a:t>ameixa</a:t>
            </a:r>
            <a:r>
              <a:rPr lang="en-US" sz="1600" dirty="0">
                <a:cs typeface="Hellix SemiBold"/>
              </a:rPr>
              <a:t> e </a:t>
            </a:r>
            <a:r>
              <a:rPr lang="en-US" sz="1600" dirty="0" err="1">
                <a:cs typeface="Hellix SemiBold"/>
              </a:rPr>
              <a:t>alcaçuz</a:t>
            </a:r>
            <a:endParaRPr lang="en-US" sz="1600" dirty="0">
              <a:cs typeface="Hellix SemiBold"/>
            </a:endParaRPr>
          </a:p>
          <a:p>
            <a:pPr>
              <a:lnSpc>
                <a:spcPct val="98000"/>
              </a:lnSpc>
              <a:buClr>
                <a:srgbClr val="F40000"/>
              </a:buClr>
            </a:pPr>
            <a:endParaRPr lang="en-US" sz="1600" dirty="0" err="1">
              <a:cs typeface="Hellix SemiBold"/>
            </a:endParaRPr>
          </a:p>
        </p:txBody>
      </p:sp>
      <p:sp>
        <p:nvSpPr>
          <p:cNvPr id="19" name="object 58">
            <a:extLst>
              <a:ext uri="{FF2B5EF4-FFF2-40B4-BE49-F238E27FC236}">
                <a16:creationId xmlns:a16="http://schemas.microsoft.com/office/drawing/2014/main" id="{2B3132AE-BE26-C3BD-76A9-ED261BBBA05F}"/>
              </a:ext>
            </a:extLst>
          </p:cNvPr>
          <p:cNvSpPr txBox="1"/>
          <p:nvPr/>
        </p:nvSpPr>
        <p:spPr>
          <a:xfrm>
            <a:off x="7804050" y="2092441"/>
            <a:ext cx="3552862" cy="982448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en-US" sz="1600" dirty="0">
                <a:cs typeface="Hellix SemiBold"/>
              </a:rPr>
              <a:t>De </a:t>
            </a:r>
            <a:r>
              <a:rPr lang="en-US" sz="1600" dirty="0" err="1">
                <a:cs typeface="Hellix SemiBold"/>
              </a:rPr>
              <a:t>corpo</a:t>
            </a:r>
            <a:r>
              <a:rPr lang="en-US" sz="1600" dirty="0">
                <a:cs typeface="Hellix SemiBold"/>
              </a:rPr>
              <a:t> </a:t>
            </a:r>
            <a:r>
              <a:rPr lang="en-US" sz="1600" dirty="0" err="1">
                <a:cs typeface="Hellix SemiBold"/>
              </a:rPr>
              <a:t>médio</a:t>
            </a:r>
            <a:r>
              <a:rPr lang="en-US" sz="1600" dirty="0">
                <a:cs typeface="Hellix SemiBold"/>
              </a:rPr>
              <a:t> a </a:t>
            </a:r>
            <a:r>
              <a:rPr lang="en-US" sz="1600" dirty="0" err="1">
                <a:cs typeface="Hellix SemiBold"/>
              </a:rPr>
              <a:t>encorpado</a:t>
            </a:r>
            <a:r>
              <a:rPr lang="en-US" sz="1600" dirty="0">
                <a:cs typeface="Hellix SemiBold"/>
              </a:rPr>
              <a:t> com </a:t>
            </a:r>
            <a:r>
              <a:rPr lang="en-US" sz="1600" dirty="0" err="1">
                <a:cs typeface="Hellix SemiBold"/>
              </a:rPr>
              <a:t>notas</a:t>
            </a:r>
            <a:r>
              <a:rPr lang="en-US" sz="1600" dirty="0">
                <a:cs typeface="Hellix SemiBold"/>
              </a:rPr>
              <a:t> </a:t>
            </a:r>
            <a:r>
              <a:rPr lang="en-US" sz="1600" dirty="0" err="1">
                <a:cs typeface="Hellix SemiBold"/>
              </a:rPr>
              <a:t>clássicas</a:t>
            </a:r>
            <a:r>
              <a:rPr lang="en-US" sz="1600" dirty="0">
                <a:cs typeface="Hellix SemiBold"/>
              </a:rPr>
              <a:t> de </a:t>
            </a:r>
            <a:r>
              <a:rPr lang="en-US" sz="1600" dirty="0" err="1">
                <a:cs typeface="Hellix SemiBold"/>
              </a:rPr>
              <a:t>frutas</a:t>
            </a:r>
            <a:r>
              <a:rPr lang="en-US" sz="1600" dirty="0">
                <a:cs typeface="Hellix SemiBold"/>
              </a:rPr>
              <a:t> </a:t>
            </a:r>
            <a:r>
              <a:rPr lang="en-US" sz="1600" dirty="0" err="1">
                <a:cs typeface="Hellix SemiBold"/>
              </a:rPr>
              <a:t>silvestres</a:t>
            </a:r>
            <a:r>
              <a:rPr lang="en-US" sz="1600" dirty="0">
                <a:cs typeface="Hellix SemiBold"/>
              </a:rPr>
              <a:t>, </a:t>
            </a:r>
            <a:r>
              <a:rPr lang="en-US" sz="1600" dirty="0" err="1">
                <a:cs typeface="Hellix SemiBold"/>
              </a:rPr>
              <a:t>sálvia</a:t>
            </a:r>
            <a:r>
              <a:rPr lang="en-US" sz="1600" dirty="0">
                <a:cs typeface="Hellix SemiBold"/>
              </a:rPr>
              <a:t> e </a:t>
            </a:r>
            <a:r>
              <a:rPr lang="en-US" sz="1600" dirty="0" err="1">
                <a:cs typeface="Hellix SemiBold"/>
              </a:rPr>
              <a:t>pimenta</a:t>
            </a:r>
            <a:endParaRPr lang="en-US" sz="1600" dirty="0">
              <a:cs typeface="Hellix SemiBold"/>
            </a:endParaRPr>
          </a:p>
          <a:p>
            <a:pPr>
              <a:lnSpc>
                <a:spcPct val="98000"/>
              </a:lnSpc>
              <a:buClr>
                <a:srgbClr val="F40000"/>
              </a:buClr>
            </a:pPr>
            <a:endParaRPr lang="en-US" sz="1600" dirty="0">
              <a:cs typeface="Hellix SemiBold"/>
            </a:endParaRPr>
          </a:p>
        </p:txBody>
      </p:sp>
      <p:sp>
        <p:nvSpPr>
          <p:cNvPr id="20" name="object 58">
            <a:extLst>
              <a:ext uri="{FF2B5EF4-FFF2-40B4-BE49-F238E27FC236}">
                <a16:creationId xmlns:a16="http://schemas.microsoft.com/office/drawing/2014/main" id="{7DC49B88-DB12-A752-FACE-E00821750CD5}"/>
              </a:ext>
            </a:extLst>
          </p:cNvPr>
          <p:cNvSpPr txBox="1"/>
          <p:nvPr/>
        </p:nvSpPr>
        <p:spPr>
          <a:xfrm>
            <a:off x="7804050" y="4408162"/>
            <a:ext cx="3868969" cy="741165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en-US" sz="1600" dirty="0" err="1">
                <a:cs typeface="Hellix SemiBold"/>
              </a:rPr>
              <a:t>Encorpado</a:t>
            </a:r>
            <a:r>
              <a:rPr lang="en-US" sz="1600" dirty="0">
                <a:cs typeface="Hellix SemiBold"/>
              </a:rPr>
              <a:t> com </a:t>
            </a:r>
            <a:r>
              <a:rPr lang="en-US" sz="1600" dirty="0" err="1">
                <a:cs typeface="Hellix SemiBold"/>
              </a:rPr>
              <a:t>notas</a:t>
            </a:r>
            <a:r>
              <a:rPr lang="en-US" sz="1600" dirty="0">
                <a:cs typeface="Hellix SemiBold"/>
              </a:rPr>
              <a:t> </a:t>
            </a:r>
            <a:r>
              <a:rPr lang="en-US" sz="1600" dirty="0" err="1">
                <a:cs typeface="Hellix SemiBold"/>
              </a:rPr>
              <a:t>exuberantes</a:t>
            </a:r>
            <a:r>
              <a:rPr lang="en-US" sz="1600" dirty="0">
                <a:cs typeface="Hellix SemiBold"/>
              </a:rPr>
              <a:t> de </a:t>
            </a:r>
            <a:r>
              <a:rPr lang="en-US" sz="1600" dirty="0" err="1">
                <a:cs typeface="Hellix SemiBold"/>
              </a:rPr>
              <a:t>mirtilo</a:t>
            </a:r>
            <a:r>
              <a:rPr lang="en-US" sz="1600" dirty="0">
                <a:cs typeface="Hellix SemiBold"/>
              </a:rPr>
              <a:t> e chocolate</a:t>
            </a:r>
          </a:p>
          <a:p>
            <a:pPr>
              <a:lnSpc>
                <a:spcPct val="98000"/>
              </a:lnSpc>
              <a:buClr>
                <a:srgbClr val="F40000"/>
              </a:buClr>
            </a:pPr>
            <a:endParaRPr lang="en-US" sz="1600" dirty="0">
              <a:cs typeface="Hellix SemiBold"/>
            </a:endParaRPr>
          </a:p>
        </p:txBody>
      </p:sp>
      <p:sp>
        <p:nvSpPr>
          <p:cNvPr id="21" name="object 58">
            <a:extLst>
              <a:ext uri="{FF2B5EF4-FFF2-40B4-BE49-F238E27FC236}">
                <a16:creationId xmlns:a16="http://schemas.microsoft.com/office/drawing/2014/main" id="{D0DCF563-BB0A-B4BA-A191-D19DB81E73E9}"/>
              </a:ext>
            </a:extLst>
          </p:cNvPr>
          <p:cNvSpPr txBox="1"/>
          <p:nvPr/>
        </p:nvSpPr>
        <p:spPr>
          <a:xfrm>
            <a:off x="7804050" y="3244074"/>
            <a:ext cx="4057392" cy="982448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en-US" sz="1600" dirty="0" err="1">
                <a:cs typeface="Hellix SemiBold"/>
              </a:rPr>
              <a:t>Evoluiu</a:t>
            </a:r>
            <a:r>
              <a:rPr lang="en-US" sz="1600" dirty="0">
                <a:cs typeface="Hellix SemiBold"/>
              </a:rPr>
              <a:t> para vinhos de </a:t>
            </a:r>
            <a:r>
              <a:rPr lang="en-US" sz="1600" dirty="0" err="1">
                <a:cs typeface="Hellix SemiBold"/>
              </a:rPr>
              <a:t>corpo</a:t>
            </a:r>
            <a:r>
              <a:rPr lang="en-US" sz="1600" dirty="0">
                <a:cs typeface="Hellix SemiBold"/>
              </a:rPr>
              <a:t> </a:t>
            </a:r>
            <a:r>
              <a:rPr lang="en-US" sz="1600" dirty="0" err="1">
                <a:cs typeface="Hellix SemiBold"/>
              </a:rPr>
              <a:t>médio</a:t>
            </a:r>
            <a:r>
              <a:rPr lang="en-US" sz="1600" dirty="0">
                <a:cs typeface="Hellix SemiBold"/>
              </a:rPr>
              <a:t>, </a:t>
            </a:r>
            <a:r>
              <a:rPr lang="en-US" sz="1600" dirty="0" err="1">
                <a:cs typeface="Hellix SemiBold"/>
              </a:rPr>
              <a:t>saborosos</a:t>
            </a:r>
            <a:r>
              <a:rPr lang="en-US" sz="1600" dirty="0">
                <a:cs typeface="Hellix SemiBold"/>
              </a:rPr>
              <a:t>, </a:t>
            </a:r>
            <a:r>
              <a:rPr lang="en-US" sz="1600" dirty="0" err="1">
                <a:cs typeface="Hellix SemiBold"/>
              </a:rPr>
              <a:t>complexos</a:t>
            </a:r>
            <a:r>
              <a:rPr lang="en-US" sz="1600" dirty="0">
                <a:cs typeface="Hellix SemiBold"/>
              </a:rPr>
              <a:t> e </a:t>
            </a:r>
            <a:r>
              <a:rPr lang="en-US" sz="1600" dirty="0" err="1">
                <a:cs typeface="Hellix SemiBold"/>
              </a:rPr>
              <a:t>versáteis</a:t>
            </a:r>
            <a:r>
              <a:rPr lang="en-US" sz="1600" dirty="0">
                <a:cs typeface="Hellix SemiBold"/>
              </a:rPr>
              <a:t> para </a:t>
            </a:r>
            <a:r>
              <a:rPr lang="en-US" sz="1600" dirty="0" err="1">
                <a:cs typeface="Hellix SemiBold"/>
              </a:rPr>
              <a:t>harmonizar</a:t>
            </a:r>
            <a:r>
              <a:rPr lang="en-US" sz="1600" dirty="0">
                <a:cs typeface="Hellix SemiBold"/>
              </a:rPr>
              <a:t> com comida</a:t>
            </a:r>
          </a:p>
          <a:p>
            <a:pPr>
              <a:lnSpc>
                <a:spcPct val="98000"/>
              </a:lnSpc>
              <a:buClr>
                <a:srgbClr val="F40000"/>
              </a:buClr>
            </a:pPr>
            <a:endParaRPr lang="en-US" sz="1600" dirty="0" err="1">
              <a:cs typeface="Hellix SemiBold"/>
            </a:endParaRPr>
          </a:p>
        </p:txBody>
      </p:sp>
      <p:pic>
        <p:nvPicPr>
          <p:cNvPr id="22" name="Picture Placeholder 8">
            <a:extLst>
              <a:ext uri="{FF2B5EF4-FFF2-40B4-BE49-F238E27FC236}">
                <a16:creationId xmlns:a16="http://schemas.microsoft.com/office/drawing/2014/main" id="{60787AAB-031D-405A-4ABB-3E994A97065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637" r="8637"/>
          <a:stretch/>
        </p:blipFill>
        <p:spPr>
          <a:xfrm>
            <a:off x="5041655" y="157089"/>
            <a:ext cx="2256385" cy="6830856"/>
          </a:xfrm>
          <a:prstGeom prst="rect">
            <a:avLst/>
          </a:prstGeom>
        </p:spPr>
      </p:pic>
      <p:sp>
        <p:nvSpPr>
          <p:cNvPr id="23" name="object 10">
            <a:extLst>
              <a:ext uri="{FF2B5EF4-FFF2-40B4-BE49-F238E27FC236}">
                <a16:creationId xmlns:a16="http://schemas.microsoft.com/office/drawing/2014/main" id="{22E55CC6-A05D-4C50-EC44-CB7892AD15B0}"/>
              </a:ext>
            </a:extLst>
          </p:cNvPr>
          <p:cNvSpPr txBox="1"/>
          <p:nvPr/>
        </p:nvSpPr>
        <p:spPr>
          <a:xfrm rot="16200000">
            <a:off x="3984909" y="4241111"/>
            <a:ext cx="4652237" cy="55976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 defTabSz="914453">
              <a:lnSpc>
                <a:spcPct val="80000"/>
              </a:lnSpc>
              <a:spcBef>
                <a:spcPct val="0"/>
              </a:spcBef>
            </a:pPr>
            <a:r>
              <a:rPr lang="en-AU" sz="4400" b="1">
                <a:solidFill>
                  <a:schemeClr val="bg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SHIRAZ</a:t>
            </a:r>
            <a:endParaRPr lang="en-AU" sz="4400" b="1" cap="all">
              <a:solidFill>
                <a:schemeClr val="bg1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3A97802-06DA-DB7B-CCF2-43AC20B632E2}"/>
              </a:ext>
            </a:extLst>
          </p:cNvPr>
          <p:cNvCxnSpPr>
            <a:cxnSpLocks/>
          </p:cNvCxnSpPr>
          <p:nvPr/>
        </p:nvCxnSpPr>
        <p:spPr>
          <a:xfrm>
            <a:off x="6795083" y="3090515"/>
            <a:ext cx="836102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A524496-B853-2D95-4D5C-3E501EC49E03}"/>
              </a:ext>
            </a:extLst>
          </p:cNvPr>
          <p:cNvCxnSpPr>
            <a:cxnSpLocks/>
          </p:cNvCxnSpPr>
          <p:nvPr/>
        </p:nvCxnSpPr>
        <p:spPr>
          <a:xfrm>
            <a:off x="6186881" y="959711"/>
            <a:ext cx="1216404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1">
            <a:extLst>
              <a:ext uri="{FF2B5EF4-FFF2-40B4-BE49-F238E27FC236}">
                <a16:creationId xmlns:a16="http://schemas.microsoft.com/office/drawing/2014/main" id="{362C1778-02F5-DEBB-C81B-90B4C6FD6408}"/>
              </a:ext>
            </a:extLst>
          </p:cNvPr>
          <p:cNvSpPr txBox="1">
            <a:spLocks/>
          </p:cNvSpPr>
          <p:nvPr/>
        </p:nvSpPr>
        <p:spPr>
          <a:xfrm>
            <a:off x="389265" y="382311"/>
            <a:ext cx="11283754" cy="132556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53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43" b="0" i="0" kern="1200" cap="all" baseline="0">
                <a:solidFill>
                  <a:schemeClr val="accent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defRPr>
            </a:lvl1pPr>
          </a:lstStyle>
          <a:p>
            <a:r>
              <a:rPr lang="en-US" sz="4000" dirty="0"/>
              <a:t>PRINCIPAIS</a:t>
            </a:r>
            <a:br>
              <a:rPr lang="en-US" sz="4000" dirty="0"/>
            </a:br>
            <a:r>
              <a:rPr lang="en-US" sz="4000" dirty="0"/>
              <a:t>REGIÕES</a:t>
            </a:r>
          </a:p>
        </p:txBody>
      </p:sp>
    </p:spTree>
    <p:extLst>
      <p:ext uri="{BB962C8B-B14F-4D97-AF65-F5344CB8AC3E}">
        <p14:creationId xmlns:p14="http://schemas.microsoft.com/office/powerpoint/2010/main" val="2783657479"/>
      </p:ext>
    </p:extLst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5789F4C2-6187-4D99-9661-821741FA63FC}"/>
              </a:ext>
            </a:extLst>
          </p:cNvPr>
          <p:cNvSpPr txBox="1"/>
          <p:nvPr/>
        </p:nvSpPr>
        <p:spPr>
          <a:xfrm>
            <a:off x="645466" y="1767112"/>
            <a:ext cx="11918390" cy="689369"/>
          </a:xfrm>
          <a:prstGeom prst="rect">
            <a:avLst/>
          </a:prstGeom>
        </p:spPr>
        <p:txBody>
          <a:bodyPr vert="horz" wrap="none" lIns="0" tIns="11521" rIns="0" bIns="0" rtlCol="0">
            <a:noAutofit/>
          </a:bodyPr>
          <a:lstStyle/>
          <a:p>
            <a:pPr defTabSz="914453">
              <a:lnSpc>
                <a:spcPct val="80000"/>
              </a:lnSpc>
              <a:defRPr/>
            </a:pPr>
            <a:endParaRPr lang="en-AU" sz="6000" cap="all">
              <a:solidFill>
                <a:schemeClr val="bg2"/>
              </a:solidFill>
              <a:uFill>
                <a:solidFill>
                  <a:srgbClr val="F40000"/>
                </a:solidFill>
              </a:u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6C6D7CD-855F-45D5-B346-71223F407688}"/>
              </a:ext>
            </a:extLst>
          </p:cNvPr>
          <p:cNvSpPr txBox="1"/>
          <p:nvPr/>
        </p:nvSpPr>
        <p:spPr>
          <a:xfrm>
            <a:off x="620175" y="3187720"/>
            <a:ext cx="4939976" cy="3523025"/>
          </a:xfrm>
          <a:prstGeom prst="rect">
            <a:avLst/>
          </a:prstGeom>
          <a:noFill/>
        </p:spPr>
        <p:txBody>
          <a:bodyPr/>
          <a:lstStyle>
            <a:lvl1pPr marL="18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800"/>
              </a:spcBef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A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terceira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variedade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de uva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mais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plantada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na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Austrália</a:t>
            </a:r>
            <a:endParaRPr lang="en-US" sz="1600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  <a:p>
            <a:pPr>
              <a:spcBef>
                <a:spcPts val="800"/>
              </a:spcBef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Conhecido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pela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sua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intensidade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de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cor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,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sabor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,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acidez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e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taninos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, e pela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sua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capacidade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de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envelhecimento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durante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muitas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décadas</a:t>
            </a:r>
            <a:endParaRPr lang="en-US" sz="1600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  <a:p>
            <a:pPr>
              <a:spcBef>
                <a:spcPts val="800"/>
              </a:spcBef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Um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acessório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em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muitos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dos vinhos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mais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históricos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e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bem-sucedidos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da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Austrália</a:t>
            </a:r>
            <a:endParaRPr lang="en-US" sz="1600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  <a:p>
            <a:pPr>
              <a:spcBef>
                <a:spcPts val="800"/>
              </a:spcBef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Cresce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melhor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em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regiões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quentes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a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frias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e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secas</a:t>
            </a:r>
            <a:endParaRPr lang="en-US" sz="1600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  <a:p>
            <a:pPr>
              <a:spcBef>
                <a:spcPts val="800"/>
              </a:spcBef>
              <a:buClr>
                <a:schemeClr val="accent5"/>
              </a:buClr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</p:txBody>
      </p:sp>
      <p:sp>
        <p:nvSpPr>
          <p:cNvPr id="2" name="object 4">
            <a:extLst>
              <a:ext uri="{FF2B5EF4-FFF2-40B4-BE49-F238E27FC236}">
                <a16:creationId xmlns:a16="http://schemas.microsoft.com/office/drawing/2014/main" id="{57CE5D63-59C4-C391-8D71-CEE501EF727A}"/>
              </a:ext>
            </a:extLst>
          </p:cNvPr>
          <p:cNvSpPr txBox="1"/>
          <p:nvPr/>
        </p:nvSpPr>
        <p:spPr>
          <a:xfrm>
            <a:off x="645466" y="2280119"/>
            <a:ext cx="11918390" cy="907601"/>
          </a:xfrm>
          <a:prstGeom prst="rect">
            <a:avLst/>
          </a:prstGeom>
        </p:spPr>
        <p:txBody>
          <a:bodyPr vert="horz" wrap="none" lIns="0" tIns="11521" rIns="0" bIns="0" rtlCol="0">
            <a:noAutofit/>
          </a:bodyPr>
          <a:lstStyle/>
          <a:p>
            <a:pPr defTabSz="914453">
              <a:lnSpc>
                <a:spcPct val="80000"/>
              </a:lnSpc>
              <a:defRPr/>
            </a:pPr>
            <a:r>
              <a:rPr lang="en-AU" sz="2800" cap="all" dirty="0">
                <a:solidFill>
                  <a:schemeClr val="accent4"/>
                </a:solidFill>
                <a:uFill>
                  <a:solidFill>
                    <a:srgbClr val="F40000"/>
                  </a:solidFill>
                </a:u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PODEROSO E COM </a:t>
            </a:r>
            <a:br>
              <a:rPr lang="en-AU" sz="2800" cap="all" dirty="0">
                <a:solidFill>
                  <a:schemeClr val="accent4"/>
                </a:solidFill>
                <a:uFill>
                  <a:solidFill>
                    <a:srgbClr val="F40000"/>
                  </a:solidFill>
                </a:u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</a:br>
            <a:r>
              <a:rPr lang="en-AU" sz="2800" cap="all" dirty="0">
                <a:solidFill>
                  <a:schemeClr val="accent4"/>
                </a:solidFill>
                <a:uFill>
                  <a:solidFill>
                    <a:srgbClr val="F40000"/>
                  </a:solidFill>
                </a:u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POTENCIAL DE GUARDA</a:t>
            </a:r>
          </a:p>
          <a:p>
            <a:pPr defTabSz="914453">
              <a:lnSpc>
                <a:spcPct val="80000"/>
              </a:lnSpc>
              <a:defRPr/>
            </a:pPr>
            <a:endParaRPr lang="en-AU" sz="2800" cap="all" dirty="0">
              <a:solidFill>
                <a:schemeClr val="accent4"/>
              </a:solidFill>
              <a:uFill>
                <a:solidFill>
                  <a:srgbClr val="F40000"/>
                </a:solidFill>
              </a:u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pic>
        <p:nvPicPr>
          <p:cNvPr id="11" name="Picture Placeholder 10" descr="A bunch of grapes on a vine&#10;&#10;Description automatically generated">
            <a:extLst>
              <a:ext uri="{FF2B5EF4-FFF2-40B4-BE49-F238E27FC236}">
                <a16:creationId xmlns:a16="http://schemas.microsoft.com/office/drawing/2014/main" id="{9ABA7397-4F2E-8659-1BCE-463D68305F9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130" b="17130"/>
          <a:stretch>
            <a:fillRect/>
          </a:stretch>
        </p:blipFill>
        <p:spPr>
          <a:xfrm>
            <a:off x="6016625" y="388938"/>
            <a:ext cx="6169025" cy="6083300"/>
          </a:xfr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949B7B70-91CD-2C1F-84F3-AD324E936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5400" cap="all">
                <a:solidFill>
                  <a:schemeClr val="accent5"/>
                </a:solidFill>
                <a:uFill>
                  <a:solidFill>
                    <a:srgbClr val="F40000"/>
                  </a:solidFill>
                </a:uFill>
              </a:rPr>
              <a:t>Cabernet sauvignon</a:t>
            </a:r>
            <a:endParaRPr lang="en-US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981811"/>
      </p:ext>
    </p:extLst>
  </p:cSld>
  <p:clrMapOvr>
    <a:masterClrMapping/>
  </p:clrMapOvr>
  <p:transition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BFE455C-727B-D2D6-BA75-ED043D5B8A4E}"/>
              </a:ext>
            </a:extLst>
          </p:cNvPr>
          <p:cNvCxnSpPr>
            <a:cxnSpLocks/>
          </p:cNvCxnSpPr>
          <p:nvPr/>
        </p:nvCxnSpPr>
        <p:spPr>
          <a:xfrm>
            <a:off x="3557986" y="2838287"/>
            <a:ext cx="2389821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317FCB6-4E68-44C8-7D07-D7105D864810}"/>
              </a:ext>
            </a:extLst>
          </p:cNvPr>
          <p:cNvCxnSpPr>
            <a:cxnSpLocks/>
          </p:cNvCxnSpPr>
          <p:nvPr/>
        </p:nvCxnSpPr>
        <p:spPr>
          <a:xfrm>
            <a:off x="3557986" y="4943924"/>
            <a:ext cx="2389821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5390CD91-2C0A-B629-3656-B5797CE4E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ESTILOS E </a:t>
            </a:r>
            <a:br>
              <a:rPr lang="en-US" sz="4000" dirty="0"/>
            </a:br>
            <a:r>
              <a:rPr lang="en-US" sz="4000" dirty="0"/>
              <a:t>CARACTERÍSTICAS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4" name="object 58">
            <a:extLst>
              <a:ext uri="{FF2B5EF4-FFF2-40B4-BE49-F238E27FC236}">
                <a16:creationId xmlns:a16="http://schemas.microsoft.com/office/drawing/2014/main" id="{08F2EA1D-C462-1709-13B3-B94CFF449B13}"/>
              </a:ext>
            </a:extLst>
          </p:cNvPr>
          <p:cNvSpPr txBox="1"/>
          <p:nvPr/>
        </p:nvSpPr>
        <p:spPr>
          <a:xfrm>
            <a:off x="7815581" y="4226579"/>
            <a:ext cx="1669709" cy="766813"/>
          </a:xfrm>
          <a:prstGeom prst="rect">
            <a:avLst/>
          </a:prstGeom>
        </p:spPr>
        <p:txBody>
          <a:bodyPr vert="horz" wrap="square" lIns="0" tIns="17145" rIns="0" bIns="0" rtlCol="0" anchor="ctr" anchorCtr="0">
            <a:spAutoFit/>
          </a:bodyPr>
          <a:lstStyle/>
          <a:p>
            <a:pPr marL="285750" indent="-285750">
              <a:lnSpc>
                <a:spcPct val="98000"/>
              </a:lnSpc>
              <a:spcAft>
                <a:spcPts val="1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Amora</a:t>
            </a:r>
          </a:p>
          <a:p>
            <a:pPr marL="285750" indent="-285750">
              <a:lnSpc>
                <a:spcPct val="98000"/>
              </a:lnSpc>
              <a:spcAft>
                <a:spcPts val="1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Cereja</a:t>
            </a:r>
          </a:p>
          <a:p>
            <a:pPr marL="285750" indent="-285750">
              <a:lnSpc>
                <a:spcPct val="98000"/>
              </a:lnSpc>
              <a:spcAft>
                <a:spcPts val="1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Menta</a:t>
            </a:r>
          </a:p>
        </p:txBody>
      </p:sp>
      <p:sp>
        <p:nvSpPr>
          <p:cNvPr id="22" name="object 58">
            <a:extLst>
              <a:ext uri="{FF2B5EF4-FFF2-40B4-BE49-F238E27FC236}">
                <a16:creationId xmlns:a16="http://schemas.microsoft.com/office/drawing/2014/main" id="{C48A0281-EC37-0446-B71F-68AAA51D283A}"/>
              </a:ext>
            </a:extLst>
          </p:cNvPr>
          <p:cNvSpPr txBox="1"/>
          <p:nvPr/>
        </p:nvSpPr>
        <p:spPr>
          <a:xfrm>
            <a:off x="700089" y="2386432"/>
            <a:ext cx="2518599" cy="903709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US" sz="1600" b="1" dirty="0">
                <a:latin typeface="Neue Haas Grotesk Text Pro" panose="020B0504020202020204" pitchFamily="34" charset="77"/>
                <a:cs typeface="Hellix SemiBold"/>
              </a:rPr>
              <a:t>Jovem</a:t>
            </a:r>
          </a:p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Taninos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firmes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,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alta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acidez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,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sabores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de cassis, amora 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ervas</a:t>
            </a:r>
            <a:endParaRPr lang="en-US" sz="1600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25" name="object 58">
            <a:extLst>
              <a:ext uri="{FF2B5EF4-FFF2-40B4-BE49-F238E27FC236}">
                <a16:creationId xmlns:a16="http://schemas.microsoft.com/office/drawing/2014/main" id="{77ACE83F-4F98-3F99-3ADA-5E682F7CCE70}"/>
              </a:ext>
            </a:extLst>
          </p:cNvPr>
          <p:cNvSpPr txBox="1"/>
          <p:nvPr/>
        </p:nvSpPr>
        <p:spPr>
          <a:xfrm>
            <a:off x="730472" y="4426990"/>
            <a:ext cx="2568743" cy="1346907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US" sz="1600" b="1" dirty="0" err="1">
                <a:latin typeface="Neue Haas Grotesk Text Pro" panose="020B0504020202020204" pitchFamily="34" charset="77"/>
                <a:cs typeface="Hellix SemiBold"/>
              </a:rPr>
              <a:t>Envelhecido</a:t>
            </a:r>
            <a:endParaRPr lang="en-US" sz="1600" b="1" dirty="0">
              <a:latin typeface="Neue Haas Grotesk Text Pro" panose="020B0504020202020204" pitchFamily="34" charset="77"/>
              <a:cs typeface="Hellix SemiBold"/>
            </a:endParaRPr>
          </a:p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Os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taninos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ficam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mais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sedosos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, e o vinho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apresenta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notas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de cedro, tabaco, terra,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cacau</a:t>
            </a:r>
            <a:endParaRPr lang="en-US" sz="1600" dirty="0">
              <a:latin typeface="Neue Haas Grotesk Text Pro" panose="020B0504020202020204" pitchFamily="34" charset="77"/>
              <a:cs typeface="Hellix SemiBold"/>
            </a:endParaRPr>
          </a:p>
          <a:p>
            <a:pPr algn="ctr">
              <a:lnSpc>
                <a:spcPct val="90000"/>
              </a:lnSpc>
              <a:buClr>
                <a:srgbClr val="F40000"/>
              </a:buClr>
            </a:pPr>
            <a:endParaRPr lang="en-US" sz="1600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26" name="object 58">
            <a:extLst>
              <a:ext uri="{FF2B5EF4-FFF2-40B4-BE49-F238E27FC236}">
                <a16:creationId xmlns:a16="http://schemas.microsoft.com/office/drawing/2014/main" id="{F5C57B61-7972-19C7-C5C7-325A86664EAD}"/>
              </a:ext>
            </a:extLst>
          </p:cNvPr>
          <p:cNvSpPr txBox="1"/>
          <p:nvPr/>
        </p:nvSpPr>
        <p:spPr>
          <a:xfrm>
            <a:off x="7733093" y="1406924"/>
            <a:ext cx="3658269" cy="2165593"/>
          </a:xfrm>
          <a:prstGeom prst="rect">
            <a:avLst/>
          </a:prstGeom>
        </p:spPr>
        <p:txBody>
          <a:bodyPr vert="horz" wrap="square" lIns="0" tIns="17145" rIns="0" bIns="0" rtlCol="0" anchor="b" anchorCtr="0">
            <a:spAutoFit/>
          </a:bodyPr>
          <a:lstStyle/>
          <a:p>
            <a:pPr marL="285750" indent="-285750">
              <a:lnSpc>
                <a:spcPct val="90000"/>
              </a:lnSpc>
              <a:spcAft>
                <a:spcPts val="12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Neue Haas Grotesk Text Pro" panose="020B0504020202020204" pitchFamily="34" charset="77"/>
              </a:rPr>
              <a:t>A </a:t>
            </a:r>
            <a:r>
              <a:rPr lang="en-US" sz="1600" dirty="0" err="1">
                <a:latin typeface="Neue Haas Grotesk Text Pro" panose="020B0504020202020204" pitchFamily="34" charset="77"/>
              </a:rPr>
              <a:t>Austrália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é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conhecida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pelo</a:t>
            </a:r>
            <a:r>
              <a:rPr lang="en-US" sz="1600" dirty="0">
                <a:latin typeface="Neue Haas Grotesk Text Pro" panose="020B0504020202020204" pitchFamily="34" charset="77"/>
              </a:rPr>
              <a:t> cabernet </a:t>
            </a:r>
            <a:r>
              <a:rPr lang="en-US" sz="1600" dirty="0" err="1">
                <a:latin typeface="Neue Haas Grotesk Text Pro" panose="020B0504020202020204" pitchFamily="34" charset="77"/>
              </a:rPr>
              <a:t>encorpado</a:t>
            </a:r>
            <a:r>
              <a:rPr lang="en-US" sz="1600" dirty="0">
                <a:latin typeface="Neue Haas Grotesk Text Pro" panose="020B0504020202020204" pitchFamily="34" charset="77"/>
              </a:rPr>
              <a:t> e </a:t>
            </a:r>
            <a:r>
              <a:rPr lang="en-US" sz="1600" dirty="0" err="1">
                <a:latin typeface="Neue Haas Grotesk Text Pro" panose="020B0504020202020204" pitchFamily="34" charset="77"/>
              </a:rPr>
              <a:t>concentrado</a:t>
            </a:r>
            <a:r>
              <a:rPr lang="en-US" sz="1600" dirty="0">
                <a:latin typeface="Neue Haas Grotesk Text Pro" panose="020B0504020202020204" pitchFamily="34" charset="77"/>
              </a:rPr>
              <a:t>, mas </a:t>
            </a:r>
            <a:r>
              <a:rPr lang="en-US" sz="1600" dirty="0" err="1">
                <a:latin typeface="Neue Haas Grotesk Text Pro" panose="020B0504020202020204" pitchFamily="34" charset="77"/>
              </a:rPr>
              <a:t>também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produz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estilos</a:t>
            </a:r>
            <a:r>
              <a:rPr lang="en-US" sz="1600" dirty="0">
                <a:latin typeface="Neue Haas Grotesk Text Pro" panose="020B0504020202020204" pitchFamily="34" charset="77"/>
              </a:rPr>
              <a:t> de </a:t>
            </a:r>
            <a:r>
              <a:rPr lang="en-US" sz="1600" dirty="0" err="1">
                <a:latin typeface="Neue Haas Grotesk Text Pro" panose="020B0504020202020204" pitchFamily="34" charset="77"/>
              </a:rPr>
              <a:t>corpo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médio</a:t>
            </a:r>
            <a:r>
              <a:rPr lang="en-US" sz="1600" dirty="0">
                <a:latin typeface="Neue Haas Grotesk Text Pro" panose="020B0504020202020204" pitchFamily="34" charset="77"/>
              </a:rPr>
              <a:t> e </a:t>
            </a:r>
            <a:r>
              <a:rPr lang="en-US" sz="1600" dirty="0" err="1">
                <a:latin typeface="Neue Haas Grotesk Text Pro" panose="020B0504020202020204" pitchFamily="34" charset="77"/>
              </a:rPr>
              <a:t>taninos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firmes</a:t>
            </a:r>
            <a:endParaRPr lang="en-US" sz="1600" dirty="0">
              <a:latin typeface="Neue Haas Grotesk Text Pro" panose="020B0504020202020204" pitchFamily="34" charset="77"/>
            </a:endParaRPr>
          </a:p>
          <a:p>
            <a:pPr marL="285750" indent="-285750">
              <a:lnSpc>
                <a:spcPct val="90000"/>
              </a:lnSpc>
              <a:spcAft>
                <a:spcPts val="12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Neue Haas Grotesk Text Pro" panose="020B0504020202020204" pitchFamily="34" charset="77"/>
              </a:rPr>
              <a:t>Bem </a:t>
            </a:r>
            <a:r>
              <a:rPr lang="en-US" sz="1600" dirty="0" err="1">
                <a:latin typeface="Neue Haas Grotesk Text Pro" panose="020B0504020202020204" pitchFamily="34" charset="77"/>
              </a:rPr>
              <a:t>sucedido</a:t>
            </a:r>
            <a:r>
              <a:rPr lang="en-US" sz="1600" dirty="0">
                <a:latin typeface="Neue Haas Grotesk Text Pro" panose="020B0504020202020204" pitchFamily="34" charset="77"/>
              </a:rPr>
              <a:t> tanto </a:t>
            </a:r>
            <a:r>
              <a:rPr lang="en-US" sz="1600" dirty="0" err="1">
                <a:latin typeface="Neue Haas Grotesk Text Pro" panose="020B0504020202020204" pitchFamily="34" charset="77"/>
              </a:rPr>
              <a:t>como</a:t>
            </a:r>
            <a:r>
              <a:rPr lang="en-US" sz="1600" dirty="0">
                <a:latin typeface="Neue Haas Grotesk Text Pro" panose="020B0504020202020204" pitchFamily="34" charset="77"/>
              </a:rPr>
              <a:t> vinho de </a:t>
            </a:r>
            <a:r>
              <a:rPr lang="en-US" sz="1600" dirty="0" err="1">
                <a:latin typeface="Neue Haas Grotesk Text Pro" panose="020B0504020202020204" pitchFamily="34" charset="77"/>
              </a:rPr>
              <a:t>única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variedade</a:t>
            </a:r>
            <a:r>
              <a:rPr lang="en-US" sz="1600" dirty="0">
                <a:latin typeface="Neue Haas Grotesk Text Pro" panose="020B0504020202020204" pitchFamily="34" charset="77"/>
              </a:rPr>
              <a:t> e </a:t>
            </a:r>
            <a:r>
              <a:rPr lang="en-US" sz="1600" dirty="0" err="1">
                <a:latin typeface="Neue Haas Grotesk Text Pro" panose="020B0504020202020204" pitchFamily="34" charset="77"/>
              </a:rPr>
              <a:t>como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característica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dominante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em</a:t>
            </a:r>
            <a:r>
              <a:rPr lang="en-US" sz="1600" dirty="0">
                <a:latin typeface="Neue Haas Grotesk Text Pro" panose="020B0504020202020204" pitchFamily="34" charset="77"/>
              </a:rPr>
              <a:t> blends </a:t>
            </a:r>
            <a:r>
              <a:rPr lang="en-US" sz="1600" dirty="0" err="1">
                <a:latin typeface="Neue Haas Grotesk Text Pro" panose="020B0504020202020204" pitchFamily="34" charset="77"/>
              </a:rPr>
              <a:t>clássicos</a:t>
            </a:r>
            <a:endParaRPr lang="en-US" sz="1600" dirty="0">
              <a:latin typeface="Neue Haas Grotesk Text Pro" panose="020B0504020202020204" pitchFamily="34" charset="77"/>
            </a:endParaRPr>
          </a:p>
        </p:txBody>
      </p:sp>
      <p:pic>
        <p:nvPicPr>
          <p:cNvPr id="5" name="Picture Placeholder 8">
            <a:extLst>
              <a:ext uri="{FF2B5EF4-FFF2-40B4-BE49-F238E27FC236}">
                <a16:creationId xmlns:a16="http://schemas.microsoft.com/office/drawing/2014/main" id="{77BDCCB6-A099-D721-438B-546C50E0237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637" r="8637"/>
          <a:stretch/>
        </p:blipFill>
        <p:spPr>
          <a:xfrm>
            <a:off x="5041655" y="157089"/>
            <a:ext cx="2256385" cy="6830856"/>
          </a:xfrm>
          <a:prstGeom prst="rect">
            <a:avLst/>
          </a:prstGeom>
        </p:spPr>
      </p:pic>
      <p:sp>
        <p:nvSpPr>
          <p:cNvPr id="6" name="object 10">
            <a:extLst>
              <a:ext uri="{FF2B5EF4-FFF2-40B4-BE49-F238E27FC236}">
                <a16:creationId xmlns:a16="http://schemas.microsoft.com/office/drawing/2014/main" id="{D18EE140-4703-7F2E-1D77-5840418CCAEE}"/>
              </a:ext>
            </a:extLst>
          </p:cNvPr>
          <p:cNvSpPr txBox="1"/>
          <p:nvPr/>
        </p:nvSpPr>
        <p:spPr>
          <a:xfrm rot="16200000">
            <a:off x="3984909" y="4069269"/>
            <a:ext cx="4652237" cy="90345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 defTabSz="914453">
              <a:lnSpc>
                <a:spcPct val="80000"/>
              </a:lnSpc>
              <a:spcBef>
                <a:spcPct val="0"/>
              </a:spcBef>
            </a:pPr>
            <a:r>
              <a:rPr lang="en-AU" sz="3600" b="1">
                <a:solidFill>
                  <a:schemeClr val="bg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CABERNET SAUVIGNON</a:t>
            </a:r>
            <a:endParaRPr lang="en-AU" sz="3600" b="1" cap="all">
              <a:solidFill>
                <a:schemeClr val="bg1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7" name="object 58">
            <a:extLst>
              <a:ext uri="{FF2B5EF4-FFF2-40B4-BE49-F238E27FC236}">
                <a16:creationId xmlns:a16="http://schemas.microsoft.com/office/drawing/2014/main" id="{D2DF5891-08E5-0E75-D959-FC867BDE0CF9}"/>
              </a:ext>
            </a:extLst>
          </p:cNvPr>
          <p:cNvSpPr txBox="1"/>
          <p:nvPr/>
        </p:nvSpPr>
        <p:spPr>
          <a:xfrm>
            <a:off x="7815581" y="3923346"/>
            <a:ext cx="3246242" cy="238912"/>
          </a:xfrm>
          <a:prstGeom prst="rect">
            <a:avLst/>
          </a:prstGeom>
          <a:noFill/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US" sz="1600" b="1" dirty="0">
                <a:latin typeface="Neue Haas Grotesk Text Pro" panose="020B0504020202020204" pitchFamily="34" charset="77"/>
              </a:rPr>
              <a:t>SABORES TÍPICOS</a:t>
            </a:r>
          </a:p>
        </p:txBody>
      </p:sp>
    </p:spTree>
    <p:extLst>
      <p:ext uri="{BB962C8B-B14F-4D97-AF65-F5344CB8AC3E}">
        <p14:creationId xmlns:p14="http://schemas.microsoft.com/office/powerpoint/2010/main" val="1828876261"/>
      </p:ext>
    </p:extLst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ACBDF93-4D69-7998-3083-6554ABACF229}"/>
              </a:ext>
            </a:extLst>
          </p:cNvPr>
          <p:cNvCxnSpPr>
            <a:cxnSpLocks/>
          </p:cNvCxnSpPr>
          <p:nvPr/>
        </p:nvCxnSpPr>
        <p:spPr>
          <a:xfrm>
            <a:off x="4832059" y="2838287"/>
            <a:ext cx="1115748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BA020CE-655C-33E8-E4C2-BE81CF7A8C2A}"/>
              </a:ext>
            </a:extLst>
          </p:cNvPr>
          <p:cNvCxnSpPr>
            <a:cxnSpLocks/>
          </p:cNvCxnSpPr>
          <p:nvPr/>
        </p:nvCxnSpPr>
        <p:spPr>
          <a:xfrm>
            <a:off x="4832059" y="4725810"/>
            <a:ext cx="1115748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6C96233-FAA5-29EE-5B96-30FA609C8DF1}"/>
              </a:ext>
            </a:extLst>
          </p:cNvPr>
          <p:cNvCxnSpPr>
            <a:cxnSpLocks/>
          </p:cNvCxnSpPr>
          <p:nvPr/>
        </p:nvCxnSpPr>
        <p:spPr>
          <a:xfrm>
            <a:off x="6417579" y="3777854"/>
            <a:ext cx="1115748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bject 58">
            <a:extLst>
              <a:ext uri="{FF2B5EF4-FFF2-40B4-BE49-F238E27FC236}">
                <a16:creationId xmlns:a16="http://schemas.microsoft.com/office/drawing/2014/main" id="{38449BC5-CBF7-14A7-DFB6-781AD150E241}"/>
              </a:ext>
            </a:extLst>
          </p:cNvPr>
          <p:cNvSpPr txBox="1"/>
          <p:nvPr/>
        </p:nvSpPr>
        <p:spPr>
          <a:xfrm>
            <a:off x="7845817" y="3443112"/>
            <a:ext cx="3070207" cy="1947584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fr-CA" sz="1600" dirty="0">
                <a:cs typeface="Hellix SemiBold"/>
              </a:rPr>
              <a:t>Corpo médio a </a:t>
            </a:r>
            <a:r>
              <a:rPr lang="fr-CA" sz="1600" dirty="0" err="1">
                <a:cs typeface="Hellix SemiBold"/>
              </a:rPr>
              <a:t>encorpado</a:t>
            </a:r>
            <a:r>
              <a:rPr lang="fr-CA" sz="1600" dirty="0">
                <a:cs typeface="Hellix SemiBold"/>
              </a:rPr>
              <a:t>; textura mais  </a:t>
            </a:r>
            <a:r>
              <a:rPr lang="fr-CA" sz="1600" dirty="0" err="1">
                <a:cs typeface="Hellix SemiBold"/>
              </a:rPr>
              <a:t>exuberante</a:t>
            </a:r>
            <a:r>
              <a:rPr lang="fr-CA" sz="1600" dirty="0">
                <a:cs typeface="Hellix SemiBold"/>
              </a:rPr>
              <a:t> e redonda do que as de </a:t>
            </a:r>
            <a:r>
              <a:rPr lang="fr-CA" sz="1600" dirty="0" err="1">
                <a:cs typeface="Hellix SemiBold"/>
              </a:rPr>
              <a:t>Coonawarra</a:t>
            </a:r>
            <a:r>
              <a:rPr lang="fr-CA" sz="1600" dirty="0">
                <a:cs typeface="Hellix SemiBold"/>
              </a:rPr>
              <a:t>; </a:t>
            </a:r>
            <a:r>
              <a:rPr lang="fr-CA" sz="1600" dirty="0" err="1">
                <a:cs typeface="Hellix SemiBold"/>
              </a:rPr>
              <a:t>aromas</a:t>
            </a:r>
            <a:r>
              <a:rPr lang="fr-CA" sz="1600" dirty="0">
                <a:cs typeface="Hellix SemiBold"/>
              </a:rPr>
              <a:t> de </a:t>
            </a:r>
            <a:r>
              <a:rPr lang="fr-CA" sz="1600" dirty="0" err="1">
                <a:cs typeface="Hellix SemiBold"/>
              </a:rPr>
              <a:t>frutas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escuras</a:t>
            </a:r>
            <a:r>
              <a:rPr lang="fr-CA" sz="1600" dirty="0">
                <a:cs typeface="Hellix SemiBold"/>
              </a:rPr>
              <a:t>, </a:t>
            </a:r>
            <a:r>
              <a:rPr lang="fr-CA" sz="1600" dirty="0" err="1">
                <a:cs typeface="Hellix SemiBold"/>
              </a:rPr>
              <a:t>mirtilos</a:t>
            </a:r>
            <a:r>
              <a:rPr lang="fr-CA" sz="1600" dirty="0">
                <a:cs typeface="Hellix SemiBold"/>
              </a:rPr>
              <a:t> e </a:t>
            </a:r>
            <a:r>
              <a:rPr lang="fr-CA" sz="1600" dirty="0" err="1">
                <a:cs typeface="Hellix SemiBold"/>
              </a:rPr>
              <a:t>folha</a:t>
            </a:r>
            <a:r>
              <a:rPr lang="fr-CA" sz="1600" dirty="0">
                <a:cs typeface="Hellix SemiBold"/>
              </a:rPr>
              <a:t> de </a:t>
            </a:r>
            <a:r>
              <a:rPr lang="fr-CA" sz="1600" dirty="0" err="1">
                <a:cs typeface="Hellix SemiBold"/>
              </a:rPr>
              <a:t>louro</a:t>
            </a:r>
            <a:r>
              <a:rPr lang="fr-CA" sz="1600" dirty="0">
                <a:cs typeface="Hellix SemiBold"/>
              </a:rPr>
              <a:t>, bouquet garni ou </a:t>
            </a:r>
            <a:r>
              <a:rPr lang="fr-CA" sz="1600" dirty="0" err="1">
                <a:cs typeface="Hellix SemiBold"/>
              </a:rPr>
              <a:t>ervas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secas</a:t>
            </a:r>
            <a:endParaRPr lang="fr-CA" sz="1600" dirty="0">
              <a:cs typeface="Hellix SemiBold"/>
            </a:endParaRPr>
          </a:p>
          <a:p>
            <a:pPr>
              <a:lnSpc>
                <a:spcPct val="98000"/>
              </a:lnSpc>
              <a:buClr>
                <a:srgbClr val="F40000"/>
              </a:buClr>
            </a:pPr>
            <a:endParaRPr lang="fr-CA" sz="1600" dirty="0">
              <a:cs typeface="Hellix SemiBold"/>
            </a:endParaRPr>
          </a:p>
        </p:txBody>
      </p:sp>
      <p:sp>
        <p:nvSpPr>
          <p:cNvPr id="23" name="object 58">
            <a:extLst>
              <a:ext uri="{FF2B5EF4-FFF2-40B4-BE49-F238E27FC236}">
                <a16:creationId xmlns:a16="http://schemas.microsoft.com/office/drawing/2014/main" id="{76D9A86E-BFDA-03C3-DCF7-CE512F67A43F}"/>
              </a:ext>
            </a:extLst>
          </p:cNvPr>
          <p:cNvSpPr txBox="1"/>
          <p:nvPr/>
        </p:nvSpPr>
        <p:spPr>
          <a:xfrm>
            <a:off x="1490213" y="4070972"/>
            <a:ext cx="2675388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>
                <a:latin typeface="Neue Haas Grotesk Text Pro" panose="020B0504020202020204" pitchFamily="34" charset="77"/>
                <a:cs typeface="Hellix SemiBold"/>
              </a:rPr>
              <a:t>LANGHORNE CREEK</a:t>
            </a:r>
            <a:endParaRPr lang="en-US" sz="1600" b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24" name="object 58">
            <a:extLst>
              <a:ext uri="{FF2B5EF4-FFF2-40B4-BE49-F238E27FC236}">
                <a16:creationId xmlns:a16="http://schemas.microsoft.com/office/drawing/2014/main" id="{7925686C-1BC9-EC9F-8791-FAFB3663CCF5}"/>
              </a:ext>
            </a:extLst>
          </p:cNvPr>
          <p:cNvSpPr txBox="1"/>
          <p:nvPr/>
        </p:nvSpPr>
        <p:spPr>
          <a:xfrm>
            <a:off x="1490214" y="1941420"/>
            <a:ext cx="2096301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>
                <a:latin typeface="Neue Haas Grotesk Text Pro" panose="020B0504020202020204" pitchFamily="34" charset="77"/>
                <a:cs typeface="Hellix SemiBold"/>
              </a:rPr>
              <a:t>COONAWARRA</a:t>
            </a:r>
            <a:endParaRPr lang="en-US" sz="1600" b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25" name="object 58">
            <a:extLst>
              <a:ext uri="{FF2B5EF4-FFF2-40B4-BE49-F238E27FC236}">
                <a16:creationId xmlns:a16="http://schemas.microsoft.com/office/drawing/2014/main" id="{26863EBE-EC88-2D67-A0C1-4FB9D78C4E32}"/>
              </a:ext>
            </a:extLst>
          </p:cNvPr>
          <p:cNvSpPr txBox="1"/>
          <p:nvPr/>
        </p:nvSpPr>
        <p:spPr>
          <a:xfrm>
            <a:off x="7845817" y="3004996"/>
            <a:ext cx="2257567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>
                <a:latin typeface="Neue Haas Grotesk Text Pro" panose="020B0504020202020204" pitchFamily="34" charset="77"/>
                <a:cs typeface="Hellix SemiBold"/>
              </a:rPr>
              <a:t>MARGARET RIVER</a:t>
            </a:r>
            <a:endParaRPr lang="en-US" sz="1600" b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26" name="object 58">
            <a:extLst>
              <a:ext uri="{FF2B5EF4-FFF2-40B4-BE49-F238E27FC236}">
                <a16:creationId xmlns:a16="http://schemas.microsoft.com/office/drawing/2014/main" id="{82DB398F-970B-388D-541F-E0CB86F8BE1A}"/>
              </a:ext>
            </a:extLst>
          </p:cNvPr>
          <p:cNvSpPr txBox="1"/>
          <p:nvPr/>
        </p:nvSpPr>
        <p:spPr>
          <a:xfrm>
            <a:off x="1490212" y="4400621"/>
            <a:ext cx="3003666" cy="1706301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fr-CA" sz="1600" dirty="0" err="1">
                <a:cs typeface="Hellix SemiBold"/>
              </a:rPr>
              <a:t>Vinhos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encorpados</a:t>
            </a:r>
            <a:r>
              <a:rPr lang="fr-CA" sz="1600" dirty="0">
                <a:cs typeface="Hellix SemiBold"/>
              </a:rPr>
              <a:t>, </a:t>
            </a:r>
            <a:r>
              <a:rPr lang="fr-CA" sz="1600" dirty="0" err="1">
                <a:cs typeface="Hellix SemiBold"/>
              </a:rPr>
              <a:t>exuberantes</a:t>
            </a:r>
            <a:r>
              <a:rPr lang="fr-CA" sz="1600" dirty="0">
                <a:cs typeface="Hellix SemiBold"/>
              </a:rPr>
              <a:t> e </a:t>
            </a:r>
            <a:r>
              <a:rPr lang="fr-CA" sz="1600" dirty="0" err="1">
                <a:cs typeface="Hellix SemiBold"/>
              </a:rPr>
              <a:t>saborosos</a:t>
            </a:r>
            <a:r>
              <a:rPr lang="fr-CA" sz="1600" dirty="0">
                <a:cs typeface="Hellix SemiBold"/>
              </a:rPr>
              <a:t>, com </a:t>
            </a:r>
            <a:r>
              <a:rPr lang="fr-CA" sz="1600" dirty="0" err="1">
                <a:cs typeface="Hellix SemiBold"/>
              </a:rPr>
              <a:t>taninos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macios</a:t>
            </a:r>
            <a:r>
              <a:rPr lang="fr-CA" sz="1600" dirty="0">
                <a:cs typeface="Hellix SemiBold"/>
              </a:rPr>
              <a:t> e </a:t>
            </a:r>
            <a:r>
              <a:rPr lang="fr-CA" sz="1600" dirty="0" err="1">
                <a:cs typeface="Hellix SemiBold"/>
              </a:rPr>
              <a:t>aromas</a:t>
            </a:r>
            <a:r>
              <a:rPr lang="fr-CA" sz="1600" dirty="0">
                <a:cs typeface="Hellix SemiBold"/>
              </a:rPr>
              <a:t> de </a:t>
            </a:r>
            <a:r>
              <a:rPr lang="fr-CA" sz="1600" dirty="0" err="1">
                <a:cs typeface="Hellix SemiBold"/>
              </a:rPr>
              <a:t>frutos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pretos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maduros</a:t>
            </a:r>
            <a:r>
              <a:rPr lang="fr-CA" sz="1600" dirty="0">
                <a:cs typeface="Hellix SemiBold"/>
              </a:rPr>
              <a:t>. </a:t>
            </a:r>
            <a:r>
              <a:rPr lang="fr-CA" sz="1600" dirty="0" err="1">
                <a:cs typeface="Hellix SemiBold"/>
              </a:rPr>
              <a:t>Estilo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típico</a:t>
            </a:r>
            <a:r>
              <a:rPr lang="fr-CA" sz="1600" dirty="0">
                <a:cs typeface="Hellix SemiBold"/>
              </a:rPr>
              <a:t> usa </a:t>
            </a:r>
            <a:r>
              <a:rPr lang="fr-CA" sz="1600" dirty="0" err="1">
                <a:cs typeface="Hellix SemiBold"/>
              </a:rPr>
              <a:t>Shiraz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australiano</a:t>
            </a:r>
            <a:r>
              <a:rPr lang="fr-CA" sz="1600" dirty="0">
                <a:cs typeface="Hellix SemiBold"/>
              </a:rPr>
              <a:t> com Cabernet</a:t>
            </a:r>
          </a:p>
          <a:p>
            <a:pPr>
              <a:lnSpc>
                <a:spcPct val="98000"/>
              </a:lnSpc>
              <a:buClr>
                <a:srgbClr val="F40000"/>
              </a:buClr>
            </a:pPr>
            <a:endParaRPr lang="fr-CA" sz="1600" dirty="0">
              <a:cs typeface="Hellix SemiBold"/>
            </a:endParaRPr>
          </a:p>
        </p:txBody>
      </p:sp>
      <p:sp>
        <p:nvSpPr>
          <p:cNvPr id="27" name="object 58">
            <a:extLst>
              <a:ext uri="{FF2B5EF4-FFF2-40B4-BE49-F238E27FC236}">
                <a16:creationId xmlns:a16="http://schemas.microsoft.com/office/drawing/2014/main" id="{3379BDBD-FB2D-68C6-9E53-7993FCA85B67}"/>
              </a:ext>
            </a:extLst>
          </p:cNvPr>
          <p:cNvSpPr txBox="1"/>
          <p:nvPr/>
        </p:nvSpPr>
        <p:spPr>
          <a:xfrm>
            <a:off x="1490213" y="2281273"/>
            <a:ext cx="3112207" cy="1706301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fr-CA" sz="1600" dirty="0" err="1">
                <a:cs typeface="Hellix SemiBold"/>
              </a:rPr>
              <a:t>Vinhos</a:t>
            </a:r>
            <a:r>
              <a:rPr lang="fr-CA" sz="1600" dirty="0">
                <a:cs typeface="Hellix SemiBold"/>
              </a:rPr>
              <a:t> Cabernet </a:t>
            </a:r>
            <a:r>
              <a:rPr lang="fr-CA" sz="1600" dirty="0" err="1">
                <a:cs typeface="Hellix SemiBold"/>
              </a:rPr>
              <a:t>poderosos</a:t>
            </a:r>
            <a:r>
              <a:rPr lang="fr-CA" sz="1600" dirty="0">
                <a:cs typeface="Hellix SemiBold"/>
              </a:rPr>
              <a:t> e </a:t>
            </a:r>
            <a:r>
              <a:rPr lang="fr-CA" sz="1600" dirty="0" err="1">
                <a:cs typeface="Hellix SemiBold"/>
              </a:rPr>
              <a:t>complexos</a:t>
            </a:r>
            <a:r>
              <a:rPr lang="fr-CA" sz="1600" dirty="0">
                <a:cs typeface="Hellix SemiBold"/>
              </a:rPr>
              <a:t>; corpo médio a </a:t>
            </a:r>
            <a:r>
              <a:rPr lang="fr-CA" sz="1600" dirty="0" err="1">
                <a:cs typeface="Hellix SemiBold"/>
              </a:rPr>
              <a:t>encorpado</a:t>
            </a:r>
            <a:r>
              <a:rPr lang="fr-CA" sz="1600" dirty="0">
                <a:cs typeface="Hellix SemiBold"/>
              </a:rPr>
              <a:t> com </a:t>
            </a:r>
            <a:r>
              <a:rPr lang="fr-CA" sz="1600" dirty="0" err="1">
                <a:cs typeface="Hellix SemiBold"/>
              </a:rPr>
              <a:t>sabores</a:t>
            </a:r>
            <a:r>
              <a:rPr lang="fr-CA" sz="1600" dirty="0">
                <a:cs typeface="Hellix SemiBold"/>
              </a:rPr>
              <a:t> </a:t>
            </a:r>
            <a:r>
              <a:rPr lang="fr-CA" sz="1600" dirty="0" err="1">
                <a:cs typeface="Hellix SemiBold"/>
              </a:rPr>
              <a:t>concentrados</a:t>
            </a:r>
            <a:r>
              <a:rPr lang="fr-CA" sz="1600" dirty="0">
                <a:cs typeface="Hellix SemiBold"/>
              </a:rPr>
              <a:t> de </a:t>
            </a:r>
            <a:r>
              <a:rPr lang="fr-CA" sz="1600" dirty="0" err="1">
                <a:cs typeface="Hellix SemiBold"/>
              </a:rPr>
              <a:t>groselha</a:t>
            </a:r>
            <a:r>
              <a:rPr lang="fr-CA" sz="1600" dirty="0">
                <a:cs typeface="Hellix SemiBold"/>
              </a:rPr>
              <a:t>-preta, </a:t>
            </a:r>
            <a:r>
              <a:rPr lang="fr-CA" sz="1600" dirty="0" err="1">
                <a:cs typeface="Hellix SemiBold"/>
              </a:rPr>
              <a:t>mirtilo</a:t>
            </a:r>
            <a:r>
              <a:rPr lang="fr-CA" sz="1600" dirty="0">
                <a:cs typeface="Hellix SemiBold"/>
              </a:rPr>
              <a:t>, </a:t>
            </a:r>
            <a:r>
              <a:rPr lang="fr-CA" sz="1600" dirty="0" err="1">
                <a:cs typeface="Hellix SemiBold"/>
              </a:rPr>
              <a:t>ameixa</a:t>
            </a:r>
            <a:r>
              <a:rPr lang="fr-CA" sz="1600" dirty="0">
                <a:cs typeface="Hellix SemiBold"/>
              </a:rPr>
              <a:t>, </a:t>
            </a:r>
            <a:r>
              <a:rPr lang="fr-CA" sz="1600" dirty="0" err="1">
                <a:cs typeface="Hellix SemiBold"/>
              </a:rPr>
              <a:t>amora</a:t>
            </a:r>
            <a:r>
              <a:rPr lang="fr-CA" sz="1600" dirty="0">
                <a:cs typeface="Hellix SemiBold"/>
              </a:rPr>
              <a:t> e </a:t>
            </a:r>
            <a:r>
              <a:rPr lang="fr-CA" sz="1600" dirty="0" err="1">
                <a:cs typeface="Hellix SemiBold"/>
              </a:rPr>
              <a:t>cereja</a:t>
            </a:r>
            <a:r>
              <a:rPr lang="fr-CA" sz="1600" dirty="0">
                <a:cs typeface="Hellix SemiBold"/>
              </a:rPr>
              <a:t> preta</a:t>
            </a:r>
          </a:p>
          <a:p>
            <a:pPr>
              <a:lnSpc>
                <a:spcPct val="98000"/>
              </a:lnSpc>
              <a:buClr>
                <a:srgbClr val="F40000"/>
              </a:buClr>
            </a:pPr>
            <a:endParaRPr lang="fr-CA" sz="1600" dirty="0">
              <a:cs typeface="Hellix SemiBold"/>
            </a:endParaRPr>
          </a:p>
        </p:txBody>
      </p:sp>
      <p:pic>
        <p:nvPicPr>
          <p:cNvPr id="4" name="Picture Placeholder 8">
            <a:extLst>
              <a:ext uri="{FF2B5EF4-FFF2-40B4-BE49-F238E27FC236}">
                <a16:creationId xmlns:a16="http://schemas.microsoft.com/office/drawing/2014/main" id="{67144119-B0F4-1505-EE76-5B021E10670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637" r="8637"/>
          <a:stretch/>
        </p:blipFill>
        <p:spPr>
          <a:xfrm>
            <a:off x="5041655" y="157089"/>
            <a:ext cx="2256385" cy="6830856"/>
          </a:xfrm>
          <a:prstGeom prst="rect">
            <a:avLst/>
          </a:prstGeom>
        </p:spPr>
      </p:pic>
      <p:sp>
        <p:nvSpPr>
          <p:cNvPr id="5" name="object 10">
            <a:extLst>
              <a:ext uri="{FF2B5EF4-FFF2-40B4-BE49-F238E27FC236}">
                <a16:creationId xmlns:a16="http://schemas.microsoft.com/office/drawing/2014/main" id="{A0674004-529A-9FD8-2C89-C2B3F680017F}"/>
              </a:ext>
            </a:extLst>
          </p:cNvPr>
          <p:cNvSpPr txBox="1"/>
          <p:nvPr/>
        </p:nvSpPr>
        <p:spPr>
          <a:xfrm rot="16200000">
            <a:off x="3984909" y="3973217"/>
            <a:ext cx="4652237" cy="109555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 defTabSz="914453">
              <a:lnSpc>
                <a:spcPct val="80000"/>
              </a:lnSpc>
              <a:spcBef>
                <a:spcPct val="0"/>
              </a:spcBef>
            </a:pPr>
            <a:r>
              <a:rPr lang="en-AU" sz="4400" b="1">
                <a:solidFill>
                  <a:schemeClr val="bg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CABERNET SAUVIGNON</a:t>
            </a:r>
            <a:endParaRPr lang="en-AU" sz="4400" b="1" cap="all">
              <a:solidFill>
                <a:schemeClr val="bg1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0637A9A-68E0-108F-F936-085BD7C967BE}"/>
              </a:ext>
            </a:extLst>
          </p:cNvPr>
          <p:cNvSpPr txBox="1">
            <a:spLocks/>
          </p:cNvSpPr>
          <p:nvPr/>
        </p:nvSpPr>
        <p:spPr>
          <a:xfrm>
            <a:off x="407988" y="402581"/>
            <a:ext cx="11283754" cy="132556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53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43" b="0" i="0" kern="1200" cap="all" baseline="0">
                <a:solidFill>
                  <a:schemeClr val="accent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defRPr>
            </a:lvl1pPr>
          </a:lstStyle>
          <a:p>
            <a:r>
              <a:rPr lang="en-US" sz="4000" dirty="0"/>
              <a:t>PRINCIPAIS</a:t>
            </a:r>
            <a:br>
              <a:rPr lang="en-US" sz="4000" dirty="0"/>
            </a:br>
            <a:r>
              <a:rPr lang="en-US" sz="4000" dirty="0"/>
              <a:t>REGIÕES</a:t>
            </a:r>
          </a:p>
        </p:txBody>
      </p:sp>
    </p:spTree>
    <p:extLst>
      <p:ext uri="{BB962C8B-B14F-4D97-AF65-F5344CB8AC3E}">
        <p14:creationId xmlns:p14="http://schemas.microsoft.com/office/powerpoint/2010/main" val="198697586"/>
      </p:ext>
    </p:extLst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C6BE2631-3879-9D92-6176-44DC1180FD5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17152" b="17152"/>
          <a:stretch/>
        </p:blipFill>
        <p:spPr>
          <a:xfrm>
            <a:off x="0" y="388842"/>
            <a:ext cx="6169315" cy="6083199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9E5F734-CA31-7ED6-FC03-E451E9BFF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69" y="610923"/>
            <a:ext cx="5198931" cy="1840003"/>
          </a:xfrm>
          <a:solidFill>
            <a:schemeClr val="tx1"/>
          </a:solidFill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AU" sz="5400" dirty="0">
                <a:solidFill>
                  <a:schemeClr val="bg2"/>
                </a:solidFill>
                <a:cs typeface="Hellix"/>
              </a:rPr>
              <a:t>VARIEDADES ALTERNATIVAS</a:t>
            </a:r>
            <a:br>
              <a:rPr lang="en-AU" sz="4000" dirty="0">
                <a:solidFill>
                  <a:schemeClr val="accent1"/>
                </a:solidFill>
                <a:cs typeface="Hellix"/>
              </a:rPr>
            </a:br>
            <a:r>
              <a:rPr lang="en-AU" sz="3200" dirty="0">
                <a:cs typeface="Hellix"/>
              </a:rPr>
              <a:t>INOVAÇÃO E DIVERSIDADE</a:t>
            </a:r>
            <a:br>
              <a:rPr lang="en-AU" sz="3200" dirty="0">
                <a:cs typeface="Hellix"/>
              </a:rPr>
            </a:br>
            <a:br>
              <a:rPr lang="en-AU" sz="3200" dirty="0">
                <a:cs typeface="Hellix"/>
              </a:rPr>
            </a:br>
            <a:br>
              <a:rPr lang="en-AU" sz="4000" dirty="0">
                <a:solidFill>
                  <a:schemeClr val="bg1"/>
                </a:solidFill>
                <a:cs typeface="Hellix"/>
              </a:rPr>
            </a:br>
            <a:endParaRPr lang="en-US" sz="40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13ECB7-AC99-DFF6-F86B-C08C5CCA1E5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93069" y="3724233"/>
            <a:ext cx="4105121" cy="5495616"/>
          </a:xfrm>
        </p:spPr>
        <p:txBody>
          <a:bodyPr/>
          <a:lstStyle/>
          <a:p>
            <a:pPr marL="285750" indent="-285750">
              <a:spcBef>
                <a:spcPts val="800"/>
              </a:spcBef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</a:rPr>
              <a:t>Variedades</a:t>
            </a:r>
            <a:r>
              <a:rPr lang="en-US" sz="1600" dirty="0">
                <a:solidFill>
                  <a:schemeClr val="bg1"/>
                </a:solidFill>
              </a:rPr>
              <a:t> do </a:t>
            </a:r>
            <a:r>
              <a:rPr lang="en-US" sz="1600" dirty="0" err="1">
                <a:solidFill>
                  <a:schemeClr val="bg1"/>
                </a:solidFill>
              </a:rPr>
              <a:t>sul</a:t>
            </a:r>
            <a:r>
              <a:rPr lang="en-US" sz="1600" dirty="0">
                <a:solidFill>
                  <a:schemeClr val="bg1"/>
                </a:solidFill>
              </a:rPr>
              <a:t> do </a:t>
            </a:r>
            <a:r>
              <a:rPr lang="en-US" sz="1600" dirty="0" err="1">
                <a:solidFill>
                  <a:schemeClr val="bg1"/>
                </a:solidFill>
              </a:rPr>
              <a:t>Mediterrâneo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adequadas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ao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clima</a:t>
            </a:r>
            <a:r>
              <a:rPr lang="en-US" sz="1600" dirty="0">
                <a:solidFill>
                  <a:schemeClr val="bg1"/>
                </a:solidFill>
              </a:rPr>
              <a:t>, comida e </a:t>
            </a:r>
            <a:r>
              <a:rPr lang="en-US" sz="1600" dirty="0" err="1">
                <a:solidFill>
                  <a:schemeClr val="bg1"/>
                </a:solidFill>
              </a:rPr>
              <a:t>estilo</a:t>
            </a:r>
            <a:r>
              <a:rPr lang="en-US" sz="1600" dirty="0">
                <a:solidFill>
                  <a:schemeClr val="bg1"/>
                </a:solidFill>
              </a:rPr>
              <a:t> de </a:t>
            </a:r>
            <a:r>
              <a:rPr lang="en-US" sz="1600" dirty="0" err="1">
                <a:solidFill>
                  <a:schemeClr val="bg1"/>
                </a:solidFill>
              </a:rPr>
              <a:t>vida</a:t>
            </a:r>
            <a:r>
              <a:rPr lang="en-US" sz="1600" dirty="0">
                <a:solidFill>
                  <a:schemeClr val="bg1"/>
                </a:solidFill>
              </a:rPr>
              <a:t> da </a:t>
            </a:r>
            <a:r>
              <a:rPr lang="en-US" sz="1600" dirty="0" err="1">
                <a:solidFill>
                  <a:schemeClr val="bg1"/>
                </a:solidFill>
              </a:rPr>
              <a:t>Austrália</a:t>
            </a:r>
            <a:endParaRPr lang="en-US" sz="1600" dirty="0">
              <a:solidFill>
                <a:schemeClr val="bg1"/>
              </a:solidFill>
            </a:endParaRPr>
          </a:p>
          <a:p>
            <a:pPr marL="285750" indent="-285750">
              <a:spcBef>
                <a:spcPts val="800"/>
              </a:spcBef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A </a:t>
            </a:r>
            <a:r>
              <a:rPr lang="en-US" sz="1600" dirty="0" err="1">
                <a:solidFill>
                  <a:schemeClr val="bg1"/>
                </a:solidFill>
              </a:rPr>
              <a:t>cada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ano</a:t>
            </a:r>
            <a:r>
              <a:rPr lang="en-US" sz="1600" dirty="0">
                <a:solidFill>
                  <a:schemeClr val="bg1"/>
                </a:solidFill>
              </a:rPr>
              <a:t>, o </a:t>
            </a:r>
            <a:r>
              <a:rPr lang="en-US" sz="1600" dirty="0" err="1">
                <a:solidFill>
                  <a:schemeClr val="bg1"/>
                </a:solidFill>
              </a:rPr>
              <a:t>número</a:t>
            </a:r>
            <a:r>
              <a:rPr lang="en-US" sz="1600" dirty="0">
                <a:solidFill>
                  <a:schemeClr val="bg1"/>
                </a:solidFill>
              </a:rPr>
              <a:t> de </a:t>
            </a:r>
            <a:r>
              <a:rPr lang="en-US" sz="1600" dirty="0" err="1">
                <a:solidFill>
                  <a:schemeClr val="bg1"/>
                </a:solidFill>
              </a:rPr>
              <a:t>variedades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alternativas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sendo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plantadas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aumenta</a:t>
            </a:r>
            <a:endParaRPr lang="en-US" sz="1600" dirty="0">
              <a:solidFill>
                <a:schemeClr val="bg1"/>
              </a:solidFill>
            </a:endParaRPr>
          </a:p>
          <a:p>
            <a:pPr marL="285750" indent="-285750">
              <a:spcBef>
                <a:spcPts val="800"/>
              </a:spcBef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Eles </a:t>
            </a:r>
            <a:r>
              <a:rPr lang="en-US" sz="1600" dirty="0" err="1">
                <a:solidFill>
                  <a:schemeClr val="bg1"/>
                </a:solidFill>
              </a:rPr>
              <a:t>representam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atualmente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apenas</a:t>
            </a:r>
            <a:r>
              <a:rPr lang="en-US" sz="1600" dirty="0">
                <a:solidFill>
                  <a:schemeClr val="bg1"/>
                </a:solidFill>
              </a:rPr>
              <a:t> 4% dos </a:t>
            </a:r>
            <a:r>
              <a:rPr lang="en-US" sz="1600" dirty="0" err="1">
                <a:solidFill>
                  <a:schemeClr val="bg1"/>
                </a:solidFill>
              </a:rPr>
              <a:t>vinhedos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produtores</a:t>
            </a:r>
            <a:r>
              <a:rPr lang="en-US" sz="1600" dirty="0">
                <a:solidFill>
                  <a:schemeClr val="bg1"/>
                </a:solidFill>
              </a:rPr>
              <a:t> de vinho da </a:t>
            </a:r>
            <a:r>
              <a:rPr lang="en-US" sz="1600" dirty="0" err="1">
                <a:solidFill>
                  <a:schemeClr val="bg1"/>
                </a:solidFill>
              </a:rPr>
              <a:t>Austrália</a:t>
            </a:r>
            <a:r>
              <a:rPr lang="en-US" sz="1600" dirty="0">
                <a:solidFill>
                  <a:schemeClr val="bg1"/>
                </a:solidFill>
              </a:rPr>
              <a:t>, mas </a:t>
            </a:r>
            <a:r>
              <a:rPr lang="en-US" sz="1600" dirty="0" err="1">
                <a:solidFill>
                  <a:schemeClr val="bg1"/>
                </a:solidFill>
              </a:rPr>
              <a:t>estão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atraindo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atenção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em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todo</a:t>
            </a:r>
            <a:r>
              <a:rPr lang="en-US" sz="1600" dirty="0">
                <a:solidFill>
                  <a:schemeClr val="bg1"/>
                </a:solidFill>
              </a:rPr>
              <a:t> o </a:t>
            </a:r>
            <a:r>
              <a:rPr lang="en-US" sz="1600" dirty="0" err="1">
                <a:solidFill>
                  <a:schemeClr val="bg1"/>
                </a:solidFill>
              </a:rPr>
              <a:t>mundo</a:t>
            </a:r>
            <a:endParaRPr lang="en-US" sz="1600" dirty="0">
              <a:solidFill>
                <a:schemeClr val="bg1"/>
              </a:solidFill>
            </a:endParaRPr>
          </a:p>
          <a:p>
            <a:pPr marL="285750" indent="-285750">
              <a:spcBef>
                <a:spcPts val="800"/>
              </a:spcBef>
              <a:buClr>
                <a:schemeClr val="accent3"/>
              </a:buClr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990295"/>
      </p:ext>
    </p:extLst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D99FB727-4B9F-5AF1-D5C0-F923A630551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53421" y="1702708"/>
            <a:ext cx="1080539" cy="2703637"/>
          </a:xfrm>
          <a:prstGeom prst="rect">
            <a:avLst/>
          </a:prstGeom>
        </p:spPr>
      </p:pic>
      <p:sp>
        <p:nvSpPr>
          <p:cNvPr id="2" name="object 37">
            <a:extLst>
              <a:ext uri="{FF2B5EF4-FFF2-40B4-BE49-F238E27FC236}">
                <a16:creationId xmlns:a16="http://schemas.microsoft.com/office/drawing/2014/main" id="{94D27B56-B3DE-134E-87C7-3C55337C2539}"/>
              </a:ext>
            </a:extLst>
          </p:cNvPr>
          <p:cNvSpPr txBox="1"/>
          <p:nvPr/>
        </p:nvSpPr>
        <p:spPr>
          <a:xfrm>
            <a:off x="451564" y="208488"/>
            <a:ext cx="4413581" cy="166199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>
            <a:lvl1pPr>
              <a:defRPr sz="12500" b="1" i="0">
                <a:solidFill>
                  <a:schemeClr val="tx1"/>
                </a:solidFill>
                <a:latin typeface="Hellix"/>
                <a:ea typeface="+mj-ea"/>
                <a:cs typeface="Hellix"/>
              </a:defRPr>
            </a:lvl1pPr>
          </a:lstStyle>
          <a:p>
            <a:r>
              <a:rPr lang="en-US" sz="5400" b="0" dirty="0">
                <a:solidFill>
                  <a:schemeClr val="accent3"/>
                </a:solidFill>
                <a:latin typeface="Neue Haas Grotesk Text Pro" panose="020B0504020202020204" pitchFamily="34" charset="77"/>
              </a:rPr>
              <a:t>VARIEDADES</a:t>
            </a:r>
          </a:p>
          <a:p>
            <a:endParaRPr lang="en-US" sz="5400" b="0" dirty="0">
              <a:solidFill>
                <a:schemeClr val="accent3"/>
              </a:solidFill>
              <a:latin typeface="Neue Haas Grotesk Text Pro" panose="020B0504020202020204" pitchFamily="34" charset="77"/>
            </a:endParaRPr>
          </a:p>
        </p:txBody>
      </p:sp>
      <p:sp>
        <p:nvSpPr>
          <p:cNvPr id="3" name="object 37">
            <a:extLst>
              <a:ext uri="{FF2B5EF4-FFF2-40B4-BE49-F238E27FC236}">
                <a16:creationId xmlns:a16="http://schemas.microsoft.com/office/drawing/2014/main" id="{4D438C2A-B8D6-44AF-DFD6-3B95F52EDC76}"/>
              </a:ext>
            </a:extLst>
          </p:cNvPr>
          <p:cNvSpPr txBox="1"/>
          <p:nvPr/>
        </p:nvSpPr>
        <p:spPr>
          <a:xfrm>
            <a:off x="413752" y="854714"/>
            <a:ext cx="5190460" cy="83099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>
            <a:lvl1pPr>
              <a:defRPr sz="12500" b="1" i="0">
                <a:solidFill>
                  <a:schemeClr val="tx1"/>
                </a:solidFill>
                <a:latin typeface="Hellix"/>
                <a:ea typeface="+mj-ea"/>
                <a:cs typeface="Hellix"/>
              </a:defRPr>
            </a:lvl1pPr>
          </a:lstStyle>
          <a:p>
            <a:r>
              <a:rPr lang="en-US" sz="5400" b="0" dirty="0">
                <a:solidFill>
                  <a:schemeClr val="accent2"/>
                </a:solidFill>
                <a:latin typeface="Neue Haas Grotesk Text Pro" panose="020B0504020202020204" pitchFamily="34" charset="77"/>
              </a:rPr>
              <a:t>EM ASCENSÃO</a:t>
            </a:r>
          </a:p>
        </p:txBody>
      </p:sp>
      <p:sp>
        <p:nvSpPr>
          <p:cNvPr id="4" name="object 58">
            <a:extLst>
              <a:ext uri="{FF2B5EF4-FFF2-40B4-BE49-F238E27FC236}">
                <a16:creationId xmlns:a16="http://schemas.microsoft.com/office/drawing/2014/main" id="{954197B3-2884-3ED0-05FE-923CB23FC38A}"/>
              </a:ext>
            </a:extLst>
          </p:cNvPr>
          <p:cNvSpPr txBox="1"/>
          <p:nvPr/>
        </p:nvSpPr>
        <p:spPr>
          <a:xfrm>
            <a:off x="2664156" y="1969912"/>
            <a:ext cx="1517908" cy="1374607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US" sz="1400" b="1" dirty="0">
                <a:latin typeface="Neue Haas Grotesk Text Pro" panose="020B0504020202020204" pitchFamily="34" charset="77"/>
                <a:cs typeface="Hellix SemiBold"/>
              </a:rPr>
              <a:t>FIANO: </a:t>
            </a:r>
          </a:p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fr-CA" sz="1400" dirty="0" err="1">
                <a:cs typeface="Hellix SemiBold"/>
              </a:rPr>
              <a:t>Fresco</a:t>
            </a:r>
            <a:r>
              <a:rPr lang="fr-CA" sz="1400" dirty="0">
                <a:cs typeface="Hellix SemiBold"/>
              </a:rPr>
              <a:t> e </a:t>
            </a:r>
            <a:r>
              <a:rPr lang="fr-CA" sz="1400" dirty="0" err="1">
                <a:cs typeface="Hellix SemiBold"/>
              </a:rPr>
              <a:t>aromático</a:t>
            </a:r>
            <a:r>
              <a:rPr lang="fr-CA" sz="1400" dirty="0">
                <a:cs typeface="Hellix SemiBold"/>
              </a:rPr>
              <a:t>; os </a:t>
            </a:r>
            <a:r>
              <a:rPr lang="fr-CA" sz="1400" dirty="0" err="1">
                <a:cs typeface="Hellix SemiBold"/>
              </a:rPr>
              <a:t>sabores</a:t>
            </a:r>
            <a:r>
              <a:rPr lang="fr-CA" sz="1400" dirty="0">
                <a:cs typeface="Hellix SemiBold"/>
              </a:rPr>
              <a:t> </a:t>
            </a:r>
            <a:r>
              <a:rPr lang="fr-CA" sz="1400" dirty="0" err="1">
                <a:cs typeface="Hellix SemiBold"/>
              </a:rPr>
              <a:t>variam</a:t>
            </a:r>
            <a:r>
              <a:rPr lang="fr-CA" sz="1400" dirty="0">
                <a:cs typeface="Hellix SemiBold"/>
              </a:rPr>
              <a:t> de </a:t>
            </a:r>
            <a:r>
              <a:rPr lang="fr-CA" sz="1400" dirty="0" err="1">
                <a:cs typeface="Hellix SemiBold"/>
              </a:rPr>
              <a:t>frutas</a:t>
            </a:r>
            <a:r>
              <a:rPr lang="fr-CA" sz="1400" dirty="0">
                <a:cs typeface="Hellix SemiBold"/>
              </a:rPr>
              <a:t> </a:t>
            </a:r>
            <a:r>
              <a:rPr lang="fr-CA" sz="1400" dirty="0" err="1">
                <a:cs typeface="Hellix SemiBold"/>
              </a:rPr>
              <a:t>cítricas</a:t>
            </a:r>
            <a:r>
              <a:rPr lang="fr-CA" sz="1400" dirty="0">
                <a:cs typeface="Hellix SemiBold"/>
              </a:rPr>
              <a:t> a </a:t>
            </a:r>
            <a:r>
              <a:rPr lang="fr-CA" sz="1400" dirty="0" err="1">
                <a:cs typeface="Hellix SemiBold"/>
              </a:rPr>
              <a:t>frutas</a:t>
            </a:r>
            <a:r>
              <a:rPr lang="fr-CA" sz="1400" dirty="0">
                <a:cs typeface="Hellix SemiBold"/>
              </a:rPr>
              <a:t> de </a:t>
            </a:r>
            <a:r>
              <a:rPr lang="fr-CA" sz="1400" dirty="0" err="1">
                <a:cs typeface="Hellix SemiBold"/>
              </a:rPr>
              <a:t>caroço</a:t>
            </a:r>
            <a:r>
              <a:rPr lang="fr-CA" sz="1400" dirty="0">
                <a:cs typeface="Hellix SemiBold"/>
              </a:rPr>
              <a:t> e </a:t>
            </a:r>
            <a:r>
              <a:rPr lang="fr-CA" sz="1400" dirty="0" err="1">
                <a:cs typeface="Hellix SemiBold"/>
              </a:rPr>
              <a:t>avelã</a:t>
            </a:r>
            <a:endParaRPr lang="en-US" sz="1400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9" name="object 58">
            <a:extLst>
              <a:ext uri="{FF2B5EF4-FFF2-40B4-BE49-F238E27FC236}">
                <a16:creationId xmlns:a16="http://schemas.microsoft.com/office/drawing/2014/main" id="{2ECB5415-152F-A1DB-105C-7EC77FFBFE67}"/>
              </a:ext>
            </a:extLst>
          </p:cNvPr>
          <p:cNvSpPr txBox="1"/>
          <p:nvPr/>
        </p:nvSpPr>
        <p:spPr>
          <a:xfrm>
            <a:off x="1635544" y="4822578"/>
            <a:ext cx="1820719" cy="1180708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US" sz="1400" b="1" dirty="0">
                <a:latin typeface="Neue Haas Grotesk Text Pro" panose="020B0504020202020204" pitchFamily="34" charset="77"/>
                <a:cs typeface="Hellix SemiBold"/>
              </a:rPr>
              <a:t>GRÜNER VELTLINER: </a:t>
            </a:r>
            <a:r>
              <a:rPr lang="fr-CA" sz="1400" dirty="0" err="1">
                <a:cs typeface="Hellix SemiBold"/>
              </a:rPr>
              <a:t>Aromático</a:t>
            </a:r>
            <a:r>
              <a:rPr lang="fr-CA" sz="1400" dirty="0">
                <a:cs typeface="Hellix SemiBold"/>
              </a:rPr>
              <a:t> e </a:t>
            </a:r>
            <a:r>
              <a:rPr lang="fr-CA" sz="1400" dirty="0" err="1">
                <a:cs typeface="Hellix SemiBold"/>
              </a:rPr>
              <a:t>refrescante</a:t>
            </a:r>
            <a:r>
              <a:rPr lang="fr-CA" sz="1400" dirty="0">
                <a:cs typeface="Hellix SemiBold"/>
              </a:rPr>
              <a:t>; bastante </a:t>
            </a:r>
            <a:r>
              <a:rPr lang="fr-CA" sz="1400" dirty="0" err="1">
                <a:cs typeface="Hellix SemiBold"/>
              </a:rPr>
              <a:t>seco</a:t>
            </a:r>
            <a:r>
              <a:rPr lang="fr-CA" sz="1400" dirty="0">
                <a:cs typeface="Hellix SemiBold"/>
              </a:rPr>
              <a:t>, </a:t>
            </a:r>
            <a:r>
              <a:rPr lang="fr-CA" sz="1400" dirty="0" err="1">
                <a:cs typeface="Hellix SemiBold"/>
              </a:rPr>
              <a:t>saboroso</a:t>
            </a:r>
            <a:r>
              <a:rPr lang="fr-CA" sz="1400" dirty="0">
                <a:cs typeface="Hellix SemiBold"/>
              </a:rPr>
              <a:t> e um tanto </a:t>
            </a:r>
            <a:r>
              <a:rPr lang="fr-CA" sz="1400" dirty="0" err="1">
                <a:cs typeface="Hellix SemiBold"/>
              </a:rPr>
              <a:t>frutado</a:t>
            </a:r>
            <a:endParaRPr lang="en-US" sz="1400" dirty="0">
              <a:latin typeface="Neue Haas Grotesk Text Pro" panose="020B0504020202020204" pitchFamily="34" charset="77"/>
              <a:cs typeface="Hellix SemiBold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E36A63F-0A37-4FE8-7707-945801FB59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1783" y="1889773"/>
            <a:ext cx="879892" cy="246324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591AECA-5484-E57A-38C3-8EC170B7A38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2553" y="3848334"/>
            <a:ext cx="879892" cy="246324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0D98896-7E5A-B182-272F-D88FA428FF82}"/>
              </a:ext>
            </a:extLst>
          </p:cNvPr>
          <p:cNvSpPr txBox="1"/>
          <p:nvPr/>
        </p:nvSpPr>
        <p:spPr>
          <a:xfrm rot="16200000">
            <a:off x="1821746" y="3280377"/>
            <a:ext cx="8451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AU" sz="1600" b="1">
                <a:solidFill>
                  <a:schemeClr val="bg1"/>
                </a:solidFill>
                <a:effectLst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FIANO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A8F2A36-CDC1-09EE-6566-077970186B26}"/>
              </a:ext>
            </a:extLst>
          </p:cNvPr>
          <p:cNvSpPr txBox="1"/>
          <p:nvPr/>
        </p:nvSpPr>
        <p:spPr>
          <a:xfrm rot="16200000">
            <a:off x="3123778" y="5217019"/>
            <a:ext cx="163378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AU" sz="1100" b="1">
                <a:solidFill>
                  <a:schemeClr val="bg1"/>
                </a:solidFill>
                <a:effectLst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GRÜNER VELTLINER</a:t>
            </a:r>
          </a:p>
        </p:txBody>
      </p:sp>
      <p:sp>
        <p:nvSpPr>
          <p:cNvPr id="15" name="object 58">
            <a:extLst>
              <a:ext uri="{FF2B5EF4-FFF2-40B4-BE49-F238E27FC236}">
                <a16:creationId xmlns:a16="http://schemas.microsoft.com/office/drawing/2014/main" id="{46AA8E70-C895-E276-F8ED-1B8965E98614}"/>
              </a:ext>
            </a:extLst>
          </p:cNvPr>
          <p:cNvSpPr txBox="1"/>
          <p:nvPr/>
        </p:nvSpPr>
        <p:spPr>
          <a:xfrm>
            <a:off x="6037977" y="1969912"/>
            <a:ext cx="1313353" cy="1762406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US" sz="1400" b="1" dirty="0">
                <a:latin typeface="Neue Haas Grotesk Text Pro" panose="020B0504020202020204" pitchFamily="34" charset="77"/>
                <a:cs typeface="Hellix SemiBold"/>
              </a:rPr>
              <a:t>NEBBIOLO: </a:t>
            </a:r>
            <a:r>
              <a:rPr lang="fr-CA" sz="1400" dirty="0">
                <a:cs typeface="Hellix SemiBold"/>
              </a:rPr>
              <a:t> </a:t>
            </a:r>
            <a:r>
              <a:rPr lang="fr-CA" sz="1400" dirty="0" err="1">
                <a:cs typeface="Hellix SemiBold"/>
              </a:rPr>
              <a:t>Frutado</a:t>
            </a:r>
            <a:r>
              <a:rPr lang="fr-CA" sz="1400" dirty="0">
                <a:cs typeface="Hellix SemiBold"/>
              </a:rPr>
              <a:t> e </a:t>
            </a:r>
            <a:r>
              <a:rPr lang="fr-CA" sz="1400" dirty="0" err="1">
                <a:cs typeface="Hellix SemiBold"/>
              </a:rPr>
              <a:t>fresco</a:t>
            </a:r>
            <a:r>
              <a:rPr lang="fr-CA" sz="1400" dirty="0">
                <a:cs typeface="Hellix SemiBold"/>
              </a:rPr>
              <a:t> a </a:t>
            </a:r>
            <a:r>
              <a:rPr lang="fr-CA" sz="1400" dirty="0" err="1">
                <a:cs typeface="Hellix SemiBold"/>
              </a:rPr>
              <a:t>intenso</a:t>
            </a:r>
            <a:r>
              <a:rPr lang="fr-CA" sz="1400" dirty="0">
                <a:cs typeface="Hellix SemiBold"/>
              </a:rPr>
              <a:t>, </a:t>
            </a:r>
            <a:r>
              <a:rPr lang="fr-CA" sz="1400" dirty="0" err="1">
                <a:cs typeface="Hellix SemiBold"/>
              </a:rPr>
              <a:t>envelhecido</a:t>
            </a:r>
            <a:r>
              <a:rPr lang="fr-CA" sz="1400" dirty="0">
                <a:cs typeface="Hellix SemiBold"/>
              </a:rPr>
              <a:t> e com </a:t>
            </a:r>
            <a:r>
              <a:rPr lang="fr-CA" sz="1400" dirty="0" err="1">
                <a:cs typeface="Hellix SemiBold"/>
              </a:rPr>
              <a:t>potencial</a:t>
            </a:r>
            <a:r>
              <a:rPr lang="fr-CA" sz="1400" dirty="0">
                <a:cs typeface="Hellix SemiBold"/>
              </a:rPr>
              <a:t> de </a:t>
            </a:r>
            <a:r>
              <a:rPr lang="fr-CA" sz="1400" dirty="0" err="1">
                <a:cs typeface="Hellix SemiBold"/>
              </a:rPr>
              <a:t>guarda</a:t>
            </a:r>
            <a:endParaRPr lang="fr-CA" sz="1400" dirty="0">
              <a:cs typeface="Hellix SemiBold"/>
            </a:endParaRPr>
          </a:p>
          <a:p>
            <a:pPr>
              <a:lnSpc>
                <a:spcPct val="90000"/>
              </a:lnSpc>
              <a:buClr>
                <a:srgbClr val="F40000"/>
              </a:buClr>
            </a:pPr>
            <a:endParaRPr lang="fr-CA" sz="1400" dirty="0">
              <a:cs typeface="Hellix SemiBold"/>
            </a:endParaRPr>
          </a:p>
          <a:p>
            <a:pPr>
              <a:lnSpc>
                <a:spcPct val="90000"/>
              </a:lnSpc>
              <a:buClr>
                <a:srgbClr val="F40000"/>
              </a:buClr>
            </a:pPr>
            <a:endParaRPr lang="en-US" sz="1400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6" name="object 58">
            <a:extLst>
              <a:ext uri="{FF2B5EF4-FFF2-40B4-BE49-F238E27FC236}">
                <a16:creationId xmlns:a16="http://schemas.microsoft.com/office/drawing/2014/main" id="{8FFD1337-262F-4BF3-B8D5-F5E52F847E33}"/>
              </a:ext>
            </a:extLst>
          </p:cNvPr>
          <p:cNvSpPr txBox="1"/>
          <p:nvPr/>
        </p:nvSpPr>
        <p:spPr>
          <a:xfrm>
            <a:off x="5134222" y="4822578"/>
            <a:ext cx="1811158" cy="1374607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US" sz="1400" b="1" dirty="0">
                <a:latin typeface="Neue Haas Grotesk Text Pro" panose="020B0504020202020204" pitchFamily="34" charset="77"/>
                <a:cs typeface="Hellix SemiBold"/>
              </a:rPr>
              <a:t>NERO D’AVOLA: </a:t>
            </a:r>
            <a:r>
              <a:rPr lang="fr-CA" sz="1400" dirty="0">
                <a:cs typeface="Hellix SemiBold"/>
              </a:rPr>
              <a:t>Corpo médio, </a:t>
            </a:r>
            <a:r>
              <a:rPr lang="fr-CA" sz="1400" dirty="0" err="1">
                <a:cs typeface="Hellix SemiBold"/>
              </a:rPr>
              <a:t>acidez</a:t>
            </a:r>
            <a:r>
              <a:rPr lang="fr-CA" sz="1400" dirty="0">
                <a:cs typeface="Hellix SemiBold"/>
              </a:rPr>
              <a:t> </a:t>
            </a:r>
            <a:r>
              <a:rPr lang="fr-CA" sz="1400" dirty="0" err="1">
                <a:cs typeface="Hellix SemiBold"/>
              </a:rPr>
              <a:t>naturalmente</a:t>
            </a:r>
            <a:r>
              <a:rPr lang="fr-CA" sz="1400" dirty="0">
                <a:cs typeface="Hellix SemiBold"/>
              </a:rPr>
              <a:t> </a:t>
            </a:r>
            <a:r>
              <a:rPr lang="fr-CA" sz="1400" dirty="0" err="1">
                <a:cs typeface="Hellix SemiBold"/>
              </a:rPr>
              <a:t>fresca</a:t>
            </a:r>
            <a:r>
              <a:rPr lang="fr-CA" sz="1400" dirty="0">
                <a:cs typeface="Hellix SemiBold"/>
              </a:rPr>
              <a:t>, </a:t>
            </a:r>
            <a:r>
              <a:rPr lang="fr-CA" sz="1400" dirty="0" err="1">
                <a:cs typeface="Hellix SemiBold"/>
              </a:rPr>
              <a:t>taninos</a:t>
            </a:r>
            <a:r>
              <a:rPr lang="fr-CA" sz="1400" dirty="0">
                <a:cs typeface="Hellix SemiBold"/>
              </a:rPr>
              <a:t> </a:t>
            </a:r>
            <a:r>
              <a:rPr lang="fr-CA" sz="1400" dirty="0" err="1">
                <a:cs typeface="Hellix SemiBold"/>
              </a:rPr>
              <a:t>generosos</a:t>
            </a:r>
            <a:r>
              <a:rPr lang="fr-CA" sz="1400" dirty="0">
                <a:cs typeface="Hellix SemiBold"/>
              </a:rPr>
              <a:t>, </a:t>
            </a:r>
            <a:r>
              <a:rPr lang="fr-CA" sz="1400" dirty="0" err="1">
                <a:cs typeface="Hellix SemiBold"/>
              </a:rPr>
              <a:t>versátil</a:t>
            </a:r>
            <a:r>
              <a:rPr lang="fr-CA" sz="1400" dirty="0">
                <a:cs typeface="Hellix SemiBold"/>
              </a:rPr>
              <a:t> para </a:t>
            </a:r>
            <a:r>
              <a:rPr lang="fr-CA" sz="1400" dirty="0" err="1">
                <a:cs typeface="Hellix SemiBold"/>
              </a:rPr>
              <a:t>harmonizar</a:t>
            </a:r>
            <a:r>
              <a:rPr lang="fr-CA" sz="1400" dirty="0">
                <a:cs typeface="Hellix SemiBold"/>
              </a:rPr>
              <a:t> com </a:t>
            </a:r>
            <a:r>
              <a:rPr lang="fr-CA" sz="1400" dirty="0" err="1">
                <a:cs typeface="Hellix SemiBold"/>
              </a:rPr>
              <a:t>comida</a:t>
            </a:r>
            <a:endParaRPr lang="en-US" sz="1400" dirty="0">
              <a:latin typeface="Neue Haas Grotesk Text Pro" panose="020B0504020202020204" pitchFamily="34" charset="77"/>
              <a:cs typeface="Hellix SemiBold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6AEEC66-435C-A1FF-9DC4-4639D63D61B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84155" y="1808821"/>
            <a:ext cx="1080539" cy="275011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1E3CDC9-C575-88B3-3AD6-F79C95A8F65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49869" y="3752225"/>
            <a:ext cx="1080539" cy="270363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9F20828-ECD2-55CD-CCB0-C9CC8E5A44AC}"/>
              </a:ext>
            </a:extLst>
          </p:cNvPr>
          <p:cNvSpPr txBox="1"/>
          <p:nvPr/>
        </p:nvSpPr>
        <p:spPr>
          <a:xfrm rot="16200000">
            <a:off x="4980830" y="3280377"/>
            <a:ext cx="12745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AU" sz="1600" b="1">
                <a:solidFill>
                  <a:schemeClr val="bg1"/>
                </a:solidFill>
                <a:effectLst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NEBBIOLO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A56D469-07FE-0EC5-D292-77446A1ED2E5}"/>
              </a:ext>
            </a:extLst>
          </p:cNvPr>
          <p:cNvSpPr txBox="1"/>
          <p:nvPr/>
        </p:nvSpPr>
        <p:spPr>
          <a:xfrm rot="16200000">
            <a:off x="6441753" y="5210078"/>
            <a:ext cx="17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AU" sz="1600" b="1">
                <a:solidFill>
                  <a:schemeClr val="bg1"/>
                </a:solidFill>
                <a:effectLst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NERO D’AVOLA</a:t>
            </a:r>
          </a:p>
        </p:txBody>
      </p:sp>
      <p:sp>
        <p:nvSpPr>
          <p:cNvPr id="22" name="object 58">
            <a:extLst>
              <a:ext uri="{FF2B5EF4-FFF2-40B4-BE49-F238E27FC236}">
                <a16:creationId xmlns:a16="http://schemas.microsoft.com/office/drawing/2014/main" id="{3F9E0B14-470A-9D21-FEB9-ACDEAA95669A}"/>
              </a:ext>
            </a:extLst>
          </p:cNvPr>
          <p:cNvSpPr txBox="1"/>
          <p:nvPr/>
        </p:nvSpPr>
        <p:spPr>
          <a:xfrm>
            <a:off x="9241529" y="1969912"/>
            <a:ext cx="1407318" cy="1180708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US" sz="1400" b="1" dirty="0">
                <a:latin typeface="Neue Haas Grotesk Text Pro" panose="020B0504020202020204" pitchFamily="34" charset="77"/>
                <a:cs typeface="Hellix SemiBold"/>
              </a:rPr>
              <a:t>SANGIOVESE: </a:t>
            </a:r>
            <a:r>
              <a:rPr lang="fr-CA" sz="1400" dirty="0" err="1">
                <a:cs typeface="Hellix SemiBold"/>
              </a:rPr>
              <a:t>Taninos</a:t>
            </a:r>
            <a:r>
              <a:rPr lang="fr-CA" sz="1400" dirty="0">
                <a:cs typeface="Hellix SemiBold"/>
              </a:rPr>
              <a:t> firmes; notas </a:t>
            </a:r>
            <a:r>
              <a:rPr lang="fr-CA" sz="1400" dirty="0" err="1">
                <a:cs typeface="Hellix SemiBold"/>
              </a:rPr>
              <a:t>aromáticas</a:t>
            </a:r>
            <a:r>
              <a:rPr lang="fr-CA" sz="1400" dirty="0">
                <a:cs typeface="Hellix SemiBold"/>
              </a:rPr>
              <a:t> de </a:t>
            </a:r>
            <a:r>
              <a:rPr lang="fr-CA" sz="1400" dirty="0" err="1">
                <a:cs typeface="Hellix SemiBold"/>
              </a:rPr>
              <a:t>ameixa</a:t>
            </a:r>
            <a:r>
              <a:rPr lang="fr-CA" sz="1400" dirty="0">
                <a:cs typeface="Hellix SemiBold"/>
              </a:rPr>
              <a:t> </a:t>
            </a:r>
            <a:r>
              <a:rPr lang="fr-CA" sz="1400" dirty="0" err="1">
                <a:cs typeface="Hellix SemiBold"/>
              </a:rPr>
              <a:t>fresca</a:t>
            </a:r>
            <a:r>
              <a:rPr lang="fr-CA" sz="1400" dirty="0">
                <a:cs typeface="Hellix SemiBold"/>
              </a:rPr>
              <a:t>, </a:t>
            </a:r>
            <a:r>
              <a:rPr lang="fr-CA" sz="1400" dirty="0" err="1">
                <a:cs typeface="Hellix SemiBold"/>
              </a:rPr>
              <a:t>cereja</a:t>
            </a:r>
            <a:r>
              <a:rPr lang="fr-CA" sz="1400" dirty="0">
                <a:cs typeface="Hellix SemiBold"/>
              </a:rPr>
              <a:t>, </a:t>
            </a:r>
            <a:r>
              <a:rPr lang="fr-CA" sz="1400" dirty="0" err="1">
                <a:cs typeface="Hellix SemiBold"/>
              </a:rPr>
              <a:t>ervas</a:t>
            </a:r>
            <a:endParaRPr lang="en-US" sz="1400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23" name="object 58">
            <a:extLst>
              <a:ext uri="{FF2B5EF4-FFF2-40B4-BE49-F238E27FC236}">
                <a16:creationId xmlns:a16="http://schemas.microsoft.com/office/drawing/2014/main" id="{3207A9A2-DAB0-16FC-5610-A6D300AA6443}"/>
              </a:ext>
            </a:extLst>
          </p:cNvPr>
          <p:cNvSpPr txBox="1"/>
          <p:nvPr/>
        </p:nvSpPr>
        <p:spPr>
          <a:xfrm>
            <a:off x="8537608" y="4822578"/>
            <a:ext cx="1669534" cy="1180708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US" sz="1400" b="1" dirty="0">
                <a:latin typeface="Neue Haas Grotesk Text Pro" panose="020B0504020202020204" pitchFamily="34" charset="77"/>
                <a:cs typeface="Hellix SemiBold"/>
              </a:rPr>
              <a:t>VERMENTINO: </a:t>
            </a:r>
            <a:r>
              <a:rPr lang="fr-CA" sz="1400" dirty="0">
                <a:cs typeface="Hellix SemiBold"/>
              </a:rPr>
              <a:t>Varia de </a:t>
            </a:r>
            <a:r>
              <a:rPr lang="fr-CA" sz="1400" dirty="0" err="1">
                <a:cs typeface="Hellix SemiBold"/>
              </a:rPr>
              <a:t>fresco</a:t>
            </a:r>
            <a:r>
              <a:rPr lang="fr-CA" sz="1400" dirty="0">
                <a:cs typeface="Hellix SemiBold"/>
              </a:rPr>
              <a:t> a textural; notas de </a:t>
            </a:r>
            <a:r>
              <a:rPr lang="fr-CA" sz="1400" dirty="0" err="1">
                <a:cs typeface="Hellix SemiBold"/>
              </a:rPr>
              <a:t>amêndoa</a:t>
            </a:r>
            <a:r>
              <a:rPr lang="fr-CA" sz="1400" dirty="0">
                <a:cs typeface="Hellix SemiBold"/>
              </a:rPr>
              <a:t>, </a:t>
            </a:r>
            <a:r>
              <a:rPr lang="fr-CA" sz="1400" dirty="0" err="1">
                <a:cs typeface="Hellix SemiBold"/>
              </a:rPr>
              <a:t>frutas</a:t>
            </a:r>
            <a:r>
              <a:rPr lang="fr-CA" sz="1400" dirty="0">
                <a:cs typeface="Hellix SemiBold"/>
              </a:rPr>
              <a:t> </a:t>
            </a:r>
            <a:r>
              <a:rPr lang="fr-CA" sz="1400" dirty="0" err="1">
                <a:cs typeface="Hellix SemiBold"/>
              </a:rPr>
              <a:t>cítricas</a:t>
            </a:r>
            <a:r>
              <a:rPr lang="fr-CA" sz="1400" dirty="0">
                <a:cs typeface="Hellix SemiBold"/>
              </a:rPr>
              <a:t>, </a:t>
            </a:r>
            <a:r>
              <a:rPr lang="fr-CA" sz="1400" dirty="0" err="1">
                <a:cs typeface="Hellix SemiBold"/>
              </a:rPr>
              <a:t>maçã</a:t>
            </a:r>
            <a:r>
              <a:rPr lang="fr-CA" sz="1400" dirty="0">
                <a:cs typeface="Hellix SemiBold"/>
              </a:rPr>
              <a:t> verde e 'spray do </a:t>
            </a:r>
            <a:r>
              <a:rPr lang="fr-CA" sz="1400" dirty="0" err="1">
                <a:cs typeface="Hellix SemiBold"/>
              </a:rPr>
              <a:t>mar</a:t>
            </a:r>
            <a:r>
              <a:rPr lang="fr-CA" sz="1400" dirty="0">
                <a:cs typeface="Hellix SemiBold"/>
              </a:rPr>
              <a:t>'</a:t>
            </a:r>
            <a:endParaRPr lang="en-US" sz="1400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864E0B4-EAD8-EB9B-4608-CF1EAD74D907}"/>
              </a:ext>
            </a:extLst>
          </p:cNvPr>
          <p:cNvSpPr txBox="1"/>
          <p:nvPr/>
        </p:nvSpPr>
        <p:spPr>
          <a:xfrm rot="16200000">
            <a:off x="8040369" y="3175242"/>
            <a:ext cx="15626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AU" sz="1600" b="1">
                <a:solidFill>
                  <a:schemeClr val="bg1"/>
                </a:solidFill>
                <a:effectLst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SANGIOVESE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0ED8729-282C-59DD-69FB-12CEE1336969}"/>
              </a:ext>
            </a:extLst>
          </p:cNvPr>
          <p:cNvSpPr txBox="1"/>
          <p:nvPr/>
        </p:nvSpPr>
        <p:spPr>
          <a:xfrm rot="16200000">
            <a:off x="9712372" y="5217019"/>
            <a:ext cx="16113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AU" sz="1100">
                <a:solidFill>
                  <a:schemeClr val="bg1"/>
                </a:solidFill>
                <a:effectLst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GRÜNER VELTLINER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FDBEC392-8B8F-D60C-7E53-47D3FA067D1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36051" y="3848334"/>
            <a:ext cx="879892" cy="2463245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DC9001D7-0D0C-8B1A-EB2B-052FF17F0813}"/>
              </a:ext>
            </a:extLst>
          </p:cNvPr>
          <p:cNvSpPr txBox="1"/>
          <p:nvPr/>
        </p:nvSpPr>
        <p:spPr>
          <a:xfrm rot="16200000">
            <a:off x="9844108" y="5178547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AU" sz="1600" b="1">
                <a:solidFill>
                  <a:schemeClr val="bg1"/>
                </a:solidFill>
                <a:effectLst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VERMENTINO</a:t>
            </a:r>
          </a:p>
        </p:txBody>
      </p:sp>
    </p:spTree>
    <p:extLst>
      <p:ext uri="{BB962C8B-B14F-4D97-AF65-F5344CB8AC3E}">
        <p14:creationId xmlns:p14="http://schemas.microsoft.com/office/powerpoint/2010/main" val="1197068376"/>
      </p:ext>
    </p:extLst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00C41355-E177-C2C0-B6D2-1699B72D690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14495" b="39823"/>
          <a:stretch/>
        </p:blipFill>
        <p:spPr>
          <a:xfrm>
            <a:off x="0" y="2241550"/>
            <a:ext cx="6169315" cy="4230491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D0FD986-0DD7-57E1-9E11-37EDAEE27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9" y="496451"/>
            <a:ext cx="11784012" cy="1560301"/>
          </a:xfrm>
          <a:noFill/>
        </p:spPr>
        <p:txBody>
          <a:bodyPr anchor="ctr"/>
          <a:lstStyle/>
          <a:p>
            <a:r>
              <a:rPr lang="en-US" sz="5400" dirty="0">
                <a:solidFill>
                  <a:schemeClr val="bg2"/>
                </a:solidFill>
              </a:rPr>
              <a:t>VINHO AUSTRALIANO </a:t>
            </a:r>
            <a:br>
              <a:rPr lang="en-US" sz="5400" dirty="0">
                <a:solidFill>
                  <a:schemeClr val="bg2"/>
                </a:solidFill>
              </a:rPr>
            </a:br>
            <a:r>
              <a:rPr lang="en-US" sz="5400" dirty="0">
                <a:solidFill>
                  <a:schemeClr val="accent3"/>
                </a:solidFill>
              </a:rPr>
              <a:t>TÃO DIVERSO QUANTO O PAÍS QUE O PRODUZIU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E70153-53DF-3E59-9E7A-D9F6530000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59600" y="2781801"/>
            <a:ext cx="4502597" cy="5495616"/>
          </a:xfrm>
        </p:spPr>
        <p:txBody>
          <a:bodyPr/>
          <a:lstStyle/>
          <a:p>
            <a:pPr marL="285750" lvl="0" indent="-285750" defTabSz="1007943">
              <a:spcBef>
                <a:spcPts val="1400"/>
              </a:spcBef>
              <a:spcAft>
                <a:spcPct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en-AU" sz="1600" dirty="0">
                <a:solidFill>
                  <a:schemeClr val="bg1"/>
                </a:solidFill>
              </a:rPr>
              <a:t>As </a:t>
            </a:r>
            <a:r>
              <a:rPr lang="en-AU" sz="1600" dirty="0" err="1">
                <a:solidFill>
                  <a:schemeClr val="bg1"/>
                </a:solidFill>
              </a:rPr>
              <a:t>primeiras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vinhas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foram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plantadas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na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Austrália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em</a:t>
            </a:r>
            <a:r>
              <a:rPr lang="en-AU" sz="1600" dirty="0">
                <a:solidFill>
                  <a:schemeClr val="bg1"/>
                </a:solidFill>
              </a:rPr>
              <a:t> 1788; </a:t>
            </a:r>
            <a:r>
              <a:rPr lang="en-AU" sz="1600" dirty="0" err="1">
                <a:solidFill>
                  <a:schemeClr val="bg1"/>
                </a:solidFill>
              </a:rPr>
              <a:t>hoje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existem</a:t>
            </a:r>
            <a:r>
              <a:rPr lang="en-AU" sz="1600" dirty="0">
                <a:solidFill>
                  <a:schemeClr val="bg1"/>
                </a:solidFill>
              </a:rPr>
              <a:t> 65 </a:t>
            </a:r>
            <a:r>
              <a:rPr lang="en-AU" sz="1600" dirty="0" err="1">
                <a:solidFill>
                  <a:schemeClr val="bg1"/>
                </a:solidFill>
              </a:rPr>
              <a:t>regiões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vinícolas</a:t>
            </a:r>
            <a:r>
              <a:rPr lang="en-AU" sz="1600" dirty="0">
                <a:solidFill>
                  <a:schemeClr val="bg1"/>
                </a:solidFill>
              </a:rPr>
              <a:t> que </a:t>
            </a:r>
            <a:r>
              <a:rPr lang="en-AU" sz="1600" dirty="0" err="1">
                <a:solidFill>
                  <a:schemeClr val="bg1"/>
                </a:solidFill>
              </a:rPr>
              <a:t>cultivam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mais</a:t>
            </a:r>
            <a:r>
              <a:rPr lang="en-AU" sz="1600" dirty="0">
                <a:solidFill>
                  <a:schemeClr val="bg1"/>
                </a:solidFill>
              </a:rPr>
              <a:t> de 100 </a:t>
            </a:r>
            <a:r>
              <a:rPr lang="en-AU" sz="1600" dirty="0" err="1">
                <a:solidFill>
                  <a:schemeClr val="bg1"/>
                </a:solidFill>
              </a:rPr>
              <a:t>variedades</a:t>
            </a:r>
            <a:r>
              <a:rPr lang="en-AU" sz="1600" dirty="0">
                <a:solidFill>
                  <a:schemeClr val="bg1"/>
                </a:solidFill>
              </a:rPr>
              <a:t> de uva</a:t>
            </a:r>
          </a:p>
          <a:p>
            <a:pPr marL="285750" lvl="0" indent="-285750" defTabSz="1007943">
              <a:spcBef>
                <a:spcPts val="1400"/>
              </a:spcBef>
              <a:spcAft>
                <a:spcPct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en-AU" sz="1600" dirty="0">
                <a:solidFill>
                  <a:schemeClr val="bg1"/>
                </a:solidFill>
              </a:rPr>
              <a:t>O </a:t>
            </a:r>
            <a:r>
              <a:rPr lang="en-AU" sz="1600" dirty="0" err="1">
                <a:solidFill>
                  <a:schemeClr val="bg1"/>
                </a:solidFill>
              </a:rPr>
              <a:t>clima</a:t>
            </a:r>
            <a:r>
              <a:rPr lang="en-AU" sz="1600" dirty="0">
                <a:solidFill>
                  <a:schemeClr val="bg1"/>
                </a:solidFill>
              </a:rPr>
              <a:t> e </a:t>
            </a:r>
            <a:r>
              <a:rPr lang="en-AU" sz="1600" dirty="0" err="1">
                <a:solidFill>
                  <a:schemeClr val="bg1"/>
                </a:solidFill>
              </a:rPr>
              <a:t>os</a:t>
            </a:r>
            <a:r>
              <a:rPr lang="en-AU" sz="1600" dirty="0">
                <a:solidFill>
                  <a:schemeClr val="bg1"/>
                </a:solidFill>
              </a:rPr>
              <a:t> solos da </a:t>
            </a:r>
            <a:r>
              <a:rPr lang="en-AU" sz="1600" dirty="0" err="1">
                <a:solidFill>
                  <a:schemeClr val="bg1"/>
                </a:solidFill>
              </a:rPr>
              <a:t>Austrália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são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extremamente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diversos</a:t>
            </a:r>
            <a:r>
              <a:rPr lang="en-AU" sz="1600" dirty="0">
                <a:solidFill>
                  <a:schemeClr val="bg1"/>
                </a:solidFill>
              </a:rPr>
              <a:t> e o vinho </a:t>
            </a:r>
            <a:r>
              <a:rPr lang="en-AU" sz="1600" dirty="0" err="1">
                <a:solidFill>
                  <a:schemeClr val="bg1"/>
                </a:solidFill>
              </a:rPr>
              <a:t>é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produzido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em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todo</a:t>
            </a:r>
            <a:r>
              <a:rPr lang="en-AU" sz="1600" dirty="0">
                <a:solidFill>
                  <a:schemeClr val="bg1"/>
                </a:solidFill>
              </a:rPr>
              <a:t> o </a:t>
            </a:r>
            <a:r>
              <a:rPr lang="en-AU" sz="1600" dirty="0" err="1">
                <a:solidFill>
                  <a:schemeClr val="bg1"/>
                </a:solidFill>
              </a:rPr>
              <a:t>país</a:t>
            </a:r>
            <a:r>
              <a:rPr lang="en-AU" sz="1600" dirty="0">
                <a:solidFill>
                  <a:schemeClr val="bg1"/>
                </a:solidFill>
              </a:rPr>
              <a:t>, </a:t>
            </a:r>
            <a:r>
              <a:rPr lang="en-AU" sz="1600" dirty="0" err="1">
                <a:solidFill>
                  <a:schemeClr val="bg1"/>
                </a:solidFill>
              </a:rPr>
              <a:t>embora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esteja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concentrado</a:t>
            </a:r>
            <a:r>
              <a:rPr lang="en-AU" sz="1600" dirty="0">
                <a:solidFill>
                  <a:schemeClr val="bg1"/>
                </a:solidFill>
              </a:rPr>
              <a:t> no </a:t>
            </a:r>
            <a:r>
              <a:rPr lang="en-AU" sz="1600" dirty="0" err="1">
                <a:solidFill>
                  <a:schemeClr val="bg1"/>
                </a:solidFill>
              </a:rPr>
              <a:t>sudeste</a:t>
            </a:r>
            <a:r>
              <a:rPr lang="en-AU" sz="1600" dirty="0">
                <a:solidFill>
                  <a:schemeClr val="bg1"/>
                </a:solidFill>
              </a:rPr>
              <a:t> e </a:t>
            </a:r>
            <a:r>
              <a:rPr lang="en-AU" sz="1600" dirty="0" err="1">
                <a:solidFill>
                  <a:schemeClr val="bg1"/>
                </a:solidFill>
              </a:rPr>
              <a:t>sudoeste</a:t>
            </a:r>
            <a:endParaRPr lang="en-AU" sz="1600" dirty="0">
              <a:solidFill>
                <a:schemeClr val="bg1"/>
              </a:solidFill>
            </a:endParaRPr>
          </a:p>
          <a:p>
            <a:pPr marL="285750" lvl="0" indent="-285750" defTabSz="1007943">
              <a:spcBef>
                <a:spcPts val="1400"/>
              </a:spcBef>
              <a:spcAft>
                <a:spcPct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en-AU" sz="1600" dirty="0">
                <a:solidFill>
                  <a:schemeClr val="bg1"/>
                </a:solidFill>
              </a:rPr>
              <a:t>A </a:t>
            </a:r>
            <a:r>
              <a:rPr lang="en-AU" sz="1600" dirty="0" err="1">
                <a:solidFill>
                  <a:schemeClr val="bg1"/>
                </a:solidFill>
              </a:rPr>
              <a:t>Austrália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tem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sido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uma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porção</a:t>
            </a:r>
            <a:r>
              <a:rPr lang="en-AU" sz="1600" dirty="0">
                <a:solidFill>
                  <a:schemeClr val="bg1"/>
                </a:solidFill>
              </a:rPr>
              <a:t> de terra </a:t>
            </a:r>
            <a:r>
              <a:rPr lang="en-AU" sz="1600" dirty="0" err="1">
                <a:solidFill>
                  <a:schemeClr val="bg1"/>
                </a:solidFill>
              </a:rPr>
              <a:t>há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mais</a:t>
            </a:r>
            <a:r>
              <a:rPr lang="en-AU" sz="1600" dirty="0">
                <a:solidFill>
                  <a:schemeClr val="bg1"/>
                </a:solidFill>
              </a:rPr>
              <a:t> de 100 </a:t>
            </a:r>
            <a:r>
              <a:rPr lang="en-AU" sz="1600" dirty="0" err="1">
                <a:solidFill>
                  <a:schemeClr val="bg1"/>
                </a:solidFill>
              </a:rPr>
              <a:t>milhões</a:t>
            </a:r>
            <a:r>
              <a:rPr lang="en-AU" sz="1600" dirty="0">
                <a:solidFill>
                  <a:schemeClr val="bg1"/>
                </a:solidFill>
              </a:rPr>
              <a:t> de </a:t>
            </a:r>
            <a:r>
              <a:rPr lang="en-AU" sz="1600" dirty="0" err="1">
                <a:solidFill>
                  <a:schemeClr val="bg1"/>
                </a:solidFill>
              </a:rPr>
              <a:t>anos</a:t>
            </a:r>
            <a:r>
              <a:rPr lang="en-AU" sz="1600" dirty="0">
                <a:solidFill>
                  <a:schemeClr val="bg1"/>
                </a:solidFill>
              </a:rPr>
              <a:t> e </a:t>
            </a:r>
            <a:r>
              <a:rPr lang="en-AU" sz="1600" dirty="0" err="1">
                <a:solidFill>
                  <a:schemeClr val="bg1"/>
                </a:solidFill>
              </a:rPr>
              <a:t>seus</a:t>
            </a:r>
            <a:r>
              <a:rPr lang="en-AU" sz="1600" dirty="0">
                <a:solidFill>
                  <a:schemeClr val="bg1"/>
                </a:solidFill>
              </a:rPr>
              <a:t> solos </a:t>
            </a:r>
            <a:r>
              <a:rPr lang="en-AU" sz="1600" dirty="0" err="1">
                <a:solidFill>
                  <a:schemeClr val="bg1"/>
                </a:solidFill>
              </a:rPr>
              <a:t>são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alguns</a:t>
            </a:r>
            <a:r>
              <a:rPr lang="en-AU" sz="1600" dirty="0">
                <a:solidFill>
                  <a:schemeClr val="bg1"/>
                </a:solidFill>
              </a:rPr>
              <a:t> dos </a:t>
            </a:r>
            <a:r>
              <a:rPr lang="en-AU" sz="1600" dirty="0" err="1">
                <a:solidFill>
                  <a:schemeClr val="bg1"/>
                </a:solidFill>
              </a:rPr>
              <a:t>mais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antigos</a:t>
            </a:r>
            <a:r>
              <a:rPr lang="en-AU" sz="1600" dirty="0">
                <a:solidFill>
                  <a:schemeClr val="bg1"/>
                </a:solidFill>
              </a:rPr>
              <a:t> da Terra; </a:t>
            </a:r>
            <a:r>
              <a:rPr lang="en-AU" sz="1600" dirty="0" err="1">
                <a:solidFill>
                  <a:schemeClr val="bg1"/>
                </a:solidFill>
              </a:rPr>
              <a:t>os</a:t>
            </a:r>
            <a:r>
              <a:rPr lang="en-AU" sz="1600" dirty="0">
                <a:solidFill>
                  <a:schemeClr val="bg1"/>
                </a:solidFill>
              </a:rPr>
              <a:t> solos </a:t>
            </a:r>
            <a:r>
              <a:rPr lang="en-AU" sz="1600" dirty="0" err="1">
                <a:solidFill>
                  <a:schemeClr val="bg1"/>
                </a:solidFill>
              </a:rPr>
              <a:t>variam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muito</a:t>
            </a:r>
            <a:r>
              <a:rPr lang="en-AU" sz="1600" dirty="0">
                <a:solidFill>
                  <a:schemeClr val="bg1"/>
                </a:solidFill>
              </a:rPr>
              <a:t> entre e </a:t>
            </a:r>
            <a:r>
              <a:rPr lang="en-AU" sz="1600" dirty="0" err="1">
                <a:solidFill>
                  <a:schemeClr val="bg1"/>
                </a:solidFill>
              </a:rPr>
              <a:t>dentro</a:t>
            </a:r>
            <a:r>
              <a:rPr lang="en-AU" sz="1600" dirty="0">
                <a:solidFill>
                  <a:schemeClr val="bg1"/>
                </a:solidFill>
              </a:rPr>
              <a:t> das </a:t>
            </a:r>
            <a:r>
              <a:rPr lang="en-AU" sz="1600" dirty="0" err="1">
                <a:solidFill>
                  <a:schemeClr val="bg1"/>
                </a:solidFill>
              </a:rPr>
              <a:t>regiões</a:t>
            </a:r>
            <a:endParaRPr lang="en-US" dirty="0"/>
          </a:p>
        </p:txBody>
      </p:sp>
      <p:sp>
        <p:nvSpPr>
          <p:cNvPr id="5" name="object 58">
            <a:extLst>
              <a:ext uri="{FF2B5EF4-FFF2-40B4-BE49-F238E27FC236}">
                <a16:creationId xmlns:a16="http://schemas.microsoft.com/office/drawing/2014/main" id="{6DFB0947-1272-2657-088D-59F8FA9F0C5E}"/>
              </a:ext>
            </a:extLst>
          </p:cNvPr>
          <p:cNvSpPr txBox="1"/>
          <p:nvPr/>
        </p:nvSpPr>
        <p:spPr>
          <a:xfrm>
            <a:off x="6959599" y="2204948"/>
            <a:ext cx="4680713" cy="543610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lvl="0" defTabSz="91440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F40000"/>
              </a:buClr>
              <a:defRPr/>
            </a:pPr>
            <a:r>
              <a:rPr lang="en-AU" sz="1900" b="1" dirty="0">
                <a:solidFill>
                  <a:schemeClr val="bg1"/>
                </a:solidFill>
                <a:latin typeface="Neue Haas Grotesk Text Pro" panose="020B0504020202020204" pitchFamily="34" charset="77"/>
                <a:ea typeface="Inter Display Medium" panose="02000503000000020004" pitchFamily="2" charset="0"/>
                <a:cs typeface="Inter Display Medium" panose="02000503000000020004" pitchFamily="2" charset="0"/>
              </a:rPr>
              <a:t>PONTOS PRINCIPAIS PARA LEMBRAR:</a:t>
            </a:r>
          </a:p>
          <a:p>
            <a:pPr lvl="0" defTabSz="91440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F40000"/>
              </a:buClr>
              <a:defRPr/>
            </a:pPr>
            <a:endParaRPr lang="en-AU" sz="1900" b="1" dirty="0">
              <a:solidFill>
                <a:schemeClr val="bg1"/>
              </a:solidFill>
              <a:latin typeface="Neue Haas Grotesk Text Pro" panose="020B0504020202020204" pitchFamily="34" charset="77"/>
              <a:ea typeface="Inter Display Medium" panose="02000503000000020004" pitchFamily="2" charset="0"/>
              <a:cs typeface="Inter Display Medium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692902"/>
      </p:ext>
    </p:extLst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E70153-53DF-3E59-9E7A-D9F6530000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59600" y="681192"/>
            <a:ext cx="4560552" cy="5495616"/>
          </a:xfrm>
        </p:spPr>
        <p:txBody>
          <a:bodyPr/>
          <a:lstStyle/>
          <a:p>
            <a:pPr marL="285750" lvl="0" indent="-285750" defTabSz="1007943">
              <a:spcBef>
                <a:spcPts val="1400"/>
              </a:spcBef>
              <a:spcAft>
                <a:spcPct val="0"/>
              </a:spcAft>
              <a:buClr>
                <a:schemeClr val="accent5"/>
              </a:buClr>
              <a:buFont typeface="Arial" panose="020B0604020202020204" pitchFamily="34" charset="0"/>
              <a:buChar char="•"/>
              <a:defRPr/>
            </a:pPr>
            <a:r>
              <a:rPr lang="en-AU" sz="1600" dirty="0">
                <a:solidFill>
                  <a:schemeClr val="bg1"/>
                </a:solidFill>
              </a:rPr>
              <a:t>Latitude, </a:t>
            </a:r>
            <a:r>
              <a:rPr lang="en-AU" sz="1600" dirty="0" err="1">
                <a:solidFill>
                  <a:schemeClr val="bg1"/>
                </a:solidFill>
              </a:rPr>
              <a:t>influências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marítimas</a:t>
            </a:r>
            <a:r>
              <a:rPr lang="en-AU" sz="1600" dirty="0">
                <a:solidFill>
                  <a:schemeClr val="bg1"/>
                </a:solidFill>
              </a:rPr>
              <a:t> e </a:t>
            </a:r>
            <a:r>
              <a:rPr lang="en-AU" sz="1600" dirty="0" err="1">
                <a:solidFill>
                  <a:schemeClr val="bg1"/>
                </a:solidFill>
              </a:rPr>
              <a:t>elevação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contribuem</a:t>
            </a:r>
            <a:r>
              <a:rPr lang="en-AU" sz="1600" dirty="0">
                <a:solidFill>
                  <a:schemeClr val="bg1"/>
                </a:solidFill>
              </a:rPr>
              <a:t> para </a:t>
            </a:r>
            <a:r>
              <a:rPr lang="en-AU" sz="1600" dirty="0" err="1">
                <a:solidFill>
                  <a:schemeClr val="bg1"/>
                </a:solidFill>
              </a:rPr>
              <a:t>uma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surpreendente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diversidade</a:t>
            </a:r>
            <a:r>
              <a:rPr lang="en-AU" sz="1600" dirty="0">
                <a:solidFill>
                  <a:schemeClr val="bg1"/>
                </a:solidFill>
              </a:rPr>
              <a:t> de </a:t>
            </a:r>
            <a:r>
              <a:rPr lang="en-AU" sz="1600" dirty="0" err="1">
                <a:solidFill>
                  <a:schemeClr val="bg1"/>
                </a:solidFill>
              </a:rPr>
              <a:t>climas</a:t>
            </a:r>
            <a:r>
              <a:rPr lang="en-AU" sz="1600" dirty="0">
                <a:solidFill>
                  <a:schemeClr val="bg1"/>
                </a:solidFill>
              </a:rPr>
              <a:t> — </a:t>
            </a:r>
            <a:r>
              <a:rPr lang="en-AU" sz="1600" dirty="0" err="1">
                <a:solidFill>
                  <a:schemeClr val="bg1"/>
                </a:solidFill>
              </a:rPr>
              <a:t>variando</a:t>
            </a:r>
            <a:r>
              <a:rPr lang="en-AU" sz="1600" dirty="0">
                <a:solidFill>
                  <a:schemeClr val="bg1"/>
                </a:solidFill>
              </a:rPr>
              <a:t> de zonas </a:t>
            </a:r>
            <a:r>
              <a:rPr lang="en-AU" sz="1600" dirty="0" err="1">
                <a:solidFill>
                  <a:schemeClr val="bg1"/>
                </a:solidFill>
              </a:rPr>
              <a:t>alpinas</a:t>
            </a:r>
            <a:r>
              <a:rPr lang="en-AU" sz="1600" dirty="0">
                <a:solidFill>
                  <a:schemeClr val="bg1"/>
                </a:solidFill>
              </a:rPr>
              <a:t> a </a:t>
            </a:r>
            <a:r>
              <a:rPr lang="en-AU" sz="1600" dirty="0" err="1">
                <a:solidFill>
                  <a:schemeClr val="bg1"/>
                </a:solidFill>
              </a:rPr>
              <a:t>áreas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mediterrâneas</a:t>
            </a:r>
            <a:r>
              <a:rPr lang="en-AU" sz="1600" dirty="0">
                <a:solidFill>
                  <a:schemeClr val="bg1"/>
                </a:solidFill>
              </a:rPr>
              <a:t>, </a:t>
            </a:r>
            <a:r>
              <a:rPr lang="en-AU" sz="1600" dirty="0" err="1">
                <a:solidFill>
                  <a:schemeClr val="bg1"/>
                </a:solidFill>
              </a:rPr>
              <a:t>aos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trópicos</a:t>
            </a:r>
            <a:r>
              <a:rPr lang="en-AU" sz="1600" dirty="0">
                <a:solidFill>
                  <a:schemeClr val="bg1"/>
                </a:solidFill>
              </a:rPr>
              <a:t>, </a:t>
            </a:r>
            <a:r>
              <a:rPr lang="en-AU" sz="1600" dirty="0" err="1">
                <a:solidFill>
                  <a:schemeClr val="bg1"/>
                </a:solidFill>
              </a:rPr>
              <a:t>ao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centro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muito</a:t>
            </a:r>
            <a:r>
              <a:rPr lang="en-AU" sz="1600" dirty="0">
                <a:solidFill>
                  <a:schemeClr val="bg1"/>
                </a:solidFill>
              </a:rPr>
              <a:t> seco</a:t>
            </a:r>
          </a:p>
          <a:p>
            <a:pPr marL="285750" lvl="0" indent="-285750" defTabSz="1007943">
              <a:spcBef>
                <a:spcPts val="1400"/>
              </a:spcBef>
              <a:spcAft>
                <a:spcPct val="0"/>
              </a:spcAft>
              <a:buClr>
                <a:schemeClr val="accent5"/>
              </a:buClr>
              <a:buFont typeface="Arial" panose="020B0604020202020204" pitchFamily="34" charset="0"/>
              <a:buChar char="•"/>
              <a:defRPr/>
            </a:pPr>
            <a:r>
              <a:rPr lang="en-AU" sz="1600" dirty="0">
                <a:solidFill>
                  <a:schemeClr val="bg1"/>
                </a:solidFill>
              </a:rPr>
              <a:t>Cada </a:t>
            </a:r>
            <a:r>
              <a:rPr lang="en-AU" sz="1600" dirty="0" err="1">
                <a:solidFill>
                  <a:schemeClr val="bg1"/>
                </a:solidFill>
              </a:rPr>
              <a:t>uma</a:t>
            </a:r>
            <a:r>
              <a:rPr lang="en-AU" sz="1600" dirty="0">
                <a:solidFill>
                  <a:schemeClr val="bg1"/>
                </a:solidFill>
              </a:rPr>
              <a:t> das 65 </a:t>
            </a:r>
            <a:r>
              <a:rPr lang="en-AU" sz="1600" dirty="0" err="1">
                <a:solidFill>
                  <a:schemeClr val="bg1"/>
                </a:solidFill>
              </a:rPr>
              <a:t>regiões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vinícolas</a:t>
            </a:r>
            <a:r>
              <a:rPr lang="en-AU" sz="1600" dirty="0">
                <a:solidFill>
                  <a:schemeClr val="bg1"/>
                </a:solidFill>
              </a:rPr>
              <a:t> da </a:t>
            </a:r>
            <a:r>
              <a:rPr lang="en-AU" sz="1600" dirty="0" err="1">
                <a:solidFill>
                  <a:schemeClr val="bg1"/>
                </a:solidFill>
              </a:rPr>
              <a:t>Austrália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tem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suas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próprias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características</a:t>
            </a:r>
            <a:r>
              <a:rPr lang="en-AU" sz="1600" dirty="0">
                <a:solidFill>
                  <a:schemeClr val="bg1"/>
                </a:solidFill>
              </a:rPr>
              <a:t> e </a:t>
            </a:r>
            <a:r>
              <a:rPr lang="en-AU" sz="1600" dirty="0" err="1">
                <a:solidFill>
                  <a:schemeClr val="bg1"/>
                </a:solidFill>
              </a:rPr>
              <a:t>estilos</a:t>
            </a:r>
            <a:r>
              <a:rPr lang="en-AU" sz="1600" dirty="0">
                <a:solidFill>
                  <a:schemeClr val="bg1"/>
                </a:solidFill>
              </a:rPr>
              <a:t> de vinho; </a:t>
            </a:r>
            <a:r>
              <a:rPr lang="en-AU" sz="1600" dirty="0" err="1">
                <a:solidFill>
                  <a:schemeClr val="bg1"/>
                </a:solidFill>
              </a:rPr>
              <a:t>em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geral</a:t>
            </a:r>
            <a:r>
              <a:rPr lang="en-AU" sz="1600" dirty="0">
                <a:solidFill>
                  <a:schemeClr val="bg1"/>
                </a:solidFill>
              </a:rPr>
              <a:t>, </a:t>
            </a:r>
            <a:r>
              <a:rPr lang="en-AU" sz="1600" dirty="0" err="1">
                <a:solidFill>
                  <a:schemeClr val="bg1"/>
                </a:solidFill>
              </a:rPr>
              <a:t>os</a:t>
            </a:r>
            <a:r>
              <a:rPr lang="en-AU" sz="1600" dirty="0">
                <a:solidFill>
                  <a:schemeClr val="bg1"/>
                </a:solidFill>
              </a:rPr>
              <a:t> vinhos premium de </a:t>
            </a:r>
            <a:r>
              <a:rPr lang="en-AU" sz="1600" dirty="0" err="1">
                <a:solidFill>
                  <a:schemeClr val="bg1"/>
                </a:solidFill>
              </a:rPr>
              <a:t>maior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valor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vêm</a:t>
            </a:r>
            <a:r>
              <a:rPr lang="en-AU" sz="1600" dirty="0">
                <a:solidFill>
                  <a:schemeClr val="bg1"/>
                </a:solidFill>
              </a:rPr>
              <a:t> de </a:t>
            </a:r>
            <a:r>
              <a:rPr lang="en-AU" sz="1600" dirty="0" err="1">
                <a:solidFill>
                  <a:schemeClr val="bg1"/>
                </a:solidFill>
              </a:rPr>
              <a:t>regiões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menores</a:t>
            </a:r>
            <a:r>
              <a:rPr lang="en-AU" sz="1600" dirty="0">
                <a:solidFill>
                  <a:schemeClr val="bg1"/>
                </a:solidFill>
              </a:rPr>
              <a:t> e de </a:t>
            </a:r>
            <a:r>
              <a:rPr lang="en-AU" sz="1600" dirty="0" err="1">
                <a:solidFill>
                  <a:schemeClr val="bg1"/>
                </a:solidFill>
              </a:rPr>
              <a:t>clima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mais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frio</a:t>
            </a:r>
            <a:endParaRPr lang="en-AU" sz="1600" dirty="0">
              <a:solidFill>
                <a:schemeClr val="bg1"/>
              </a:solidFill>
            </a:endParaRPr>
          </a:p>
          <a:p>
            <a:pPr marL="285750" lvl="0" indent="-285750" defTabSz="1007943">
              <a:spcBef>
                <a:spcPts val="1400"/>
              </a:spcBef>
              <a:spcAft>
                <a:spcPct val="0"/>
              </a:spcAft>
              <a:buClr>
                <a:schemeClr val="accent5"/>
              </a:buClr>
              <a:buFont typeface="Arial" panose="020B0604020202020204" pitchFamily="34" charset="0"/>
              <a:buChar char="•"/>
              <a:defRPr/>
            </a:pPr>
            <a:r>
              <a:rPr lang="en-AU" sz="1600" dirty="0">
                <a:solidFill>
                  <a:schemeClr val="bg1"/>
                </a:solidFill>
              </a:rPr>
              <a:t>As </a:t>
            </a:r>
            <a:r>
              <a:rPr lang="en-AU" sz="1600" dirty="0" err="1">
                <a:solidFill>
                  <a:schemeClr val="bg1"/>
                </a:solidFill>
              </a:rPr>
              <a:t>variedades</a:t>
            </a:r>
            <a:r>
              <a:rPr lang="en-AU" sz="1600" dirty="0">
                <a:solidFill>
                  <a:schemeClr val="bg1"/>
                </a:solidFill>
              </a:rPr>
              <a:t> e </a:t>
            </a:r>
            <a:r>
              <a:rPr lang="en-AU" sz="1600" dirty="0" err="1">
                <a:solidFill>
                  <a:schemeClr val="bg1"/>
                </a:solidFill>
              </a:rPr>
              <a:t>estilos</a:t>
            </a:r>
            <a:r>
              <a:rPr lang="en-AU" sz="1600" dirty="0">
                <a:solidFill>
                  <a:schemeClr val="bg1"/>
                </a:solidFill>
              </a:rPr>
              <a:t> de vinho </a:t>
            </a:r>
            <a:r>
              <a:rPr lang="en-AU" sz="1600" dirty="0" err="1">
                <a:solidFill>
                  <a:schemeClr val="bg1"/>
                </a:solidFill>
              </a:rPr>
              <a:t>mais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proeminentes</a:t>
            </a:r>
            <a:r>
              <a:rPr lang="en-AU" sz="1600" dirty="0">
                <a:solidFill>
                  <a:schemeClr val="bg1"/>
                </a:solidFill>
              </a:rPr>
              <a:t> da </a:t>
            </a:r>
            <a:r>
              <a:rPr lang="en-AU" sz="1600" dirty="0" err="1">
                <a:solidFill>
                  <a:schemeClr val="bg1"/>
                </a:solidFill>
              </a:rPr>
              <a:t>Austrália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são</a:t>
            </a:r>
            <a:r>
              <a:rPr lang="en-AU" sz="1600" dirty="0">
                <a:solidFill>
                  <a:schemeClr val="bg1"/>
                </a:solidFill>
              </a:rPr>
              <a:t> vinhos </a:t>
            </a:r>
            <a:r>
              <a:rPr lang="en-AU" sz="1600" dirty="0" err="1">
                <a:solidFill>
                  <a:schemeClr val="bg1"/>
                </a:solidFill>
              </a:rPr>
              <a:t>espumantes</a:t>
            </a:r>
            <a:r>
              <a:rPr lang="en-AU" sz="1600" dirty="0">
                <a:solidFill>
                  <a:schemeClr val="bg1"/>
                </a:solidFill>
              </a:rPr>
              <a:t>, Riesling, Semillon, Chardonnay, Pinot Noir, Grenache, Shiraz e Cabernet Sauvignon</a:t>
            </a:r>
          </a:p>
          <a:p>
            <a:pPr marL="285750" lvl="0" indent="-285750" defTabSz="1007943">
              <a:spcBef>
                <a:spcPts val="1400"/>
              </a:spcBef>
              <a:spcAft>
                <a:spcPct val="0"/>
              </a:spcAft>
              <a:buClr>
                <a:schemeClr val="accent5"/>
              </a:buClr>
              <a:buFont typeface="Arial" panose="020B0604020202020204" pitchFamily="34" charset="0"/>
              <a:buChar char="•"/>
              <a:defRPr/>
            </a:pPr>
            <a:r>
              <a:rPr lang="en-AU" sz="1600" dirty="0" err="1">
                <a:solidFill>
                  <a:schemeClr val="bg1"/>
                </a:solidFill>
              </a:rPr>
              <a:t>Variedades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alternativas</a:t>
            </a:r>
            <a:r>
              <a:rPr lang="en-AU" sz="1600" dirty="0">
                <a:solidFill>
                  <a:schemeClr val="bg1"/>
                </a:solidFill>
              </a:rPr>
              <a:t> — </a:t>
            </a:r>
            <a:r>
              <a:rPr lang="en-AU" sz="1600" dirty="0" err="1">
                <a:solidFill>
                  <a:schemeClr val="bg1"/>
                </a:solidFill>
              </a:rPr>
              <a:t>em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grande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parte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videiras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mediterrâneas</a:t>
            </a:r>
            <a:r>
              <a:rPr lang="en-AU" sz="1600" dirty="0">
                <a:solidFill>
                  <a:schemeClr val="bg1"/>
                </a:solidFill>
              </a:rPr>
              <a:t> — </a:t>
            </a:r>
            <a:r>
              <a:rPr lang="en-AU" sz="1600" dirty="0" err="1">
                <a:solidFill>
                  <a:schemeClr val="bg1"/>
                </a:solidFill>
              </a:rPr>
              <a:t>estão</a:t>
            </a:r>
            <a:r>
              <a:rPr lang="en-AU" sz="1600" dirty="0">
                <a:solidFill>
                  <a:schemeClr val="bg1"/>
                </a:solidFill>
              </a:rPr>
              <a:t> crescendo </a:t>
            </a:r>
            <a:r>
              <a:rPr lang="en-AU" sz="1600" dirty="0" err="1">
                <a:solidFill>
                  <a:schemeClr val="bg1"/>
                </a:solidFill>
              </a:rPr>
              <a:t>rapidamente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em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popularidade</a:t>
            </a:r>
            <a:r>
              <a:rPr lang="en-AU" sz="1600" dirty="0">
                <a:solidFill>
                  <a:schemeClr val="bg1"/>
                </a:solidFill>
              </a:rPr>
              <a:t>, </a:t>
            </a:r>
            <a:r>
              <a:rPr lang="en-AU" sz="1600" dirty="0" err="1">
                <a:solidFill>
                  <a:schemeClr val="bg1"/>
                </a:solidFill>
              </a:rPr>
              <a:t>aumentando</a:t>
            </a:r>
            <a:r>
              <a:rPr lang="en-AU" sz="1600" dirty="0">
                <a:solidFill>
                  <a:schemeClr val="bg1"/>
                </a:solidFill>
              </a:rPr>
              <a:t> a </a:t>
            </a:r>
            <a:r>
              <a:rPr lang="en-AU" sz="1600" dirty="0" err="1">
                <a:solidFill>
                  <a:schemeClr val="bg1"/>
                </a:solidFill>
              </a:rPr>
              <a:t>diversidade</a:t>
            </a:r>
            <a:r>
              <a:rPr lang="en-AU" sz="1600" dirty="0">
                <a:solidFill>
                  <a:schemeClr val="bg1"/>
                </a:solidFill>
              </a:rPr>
              <a:t> do vinho </a:t>
            </a:r>
            <a:r>
              <a:rPr lang="en-AU" sz="1600" dirty="0" err="1">
                <a:solidFill>
                  <a:schemeClr val="bg1"/>
                </a:solidFill>
              </a:rPr>
              <a:t>australiano</a:t>
            </a:r>
            <a:endParaRPr kumimoji="0" lang="en-AU" sz="160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pic>
        <p:nvPicPr>
          <p:cNvPr id="3" name="Picture Placeholder 5">
            <a:extLst>
              <a:ext uri="{FF2B5EF4-FFF2-40B4-BE49-F238E27FC236}">
                <a16:creationId xmlns:a16="http://schemas.microsoft.com/office/drawing/2014/main" id="{AC855CA2-9BDD-1EED-9F56-E31BDFDC402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735" r="23265"/>
          <a:stretch/>
        </p:blipFill>
        <p:spPr>
          <a:xfrm>
            <a:off x="0" y="388842"/>
            <a:ext cx="6169315" cy="6083199"/>
          </a:xfrm>
        </p:spPr>
      </p:pic>
    </p:spTree>
    <p:extLst>
      <p:ext uri="{BB962C8B-B14F-4D97-AF65-F5344CB8AC3E}">
        <p14:creationId xmlns:p14="http://schemas.microsoft.com/office/powerpoint/2010/main" val="3043444319"/>
      </p:ext>
    </p:extLst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933A3AF-83CE-B069-EFE2-FCE7A63BA3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751"/>
          <a:stretch/>
        </p:blipFill>
        <p:spPr>
          <a:xfrm>
            <a:off x="-18287" y="-1"/>
            <a:ext cx="12210288" cy="6858001"/>
          </a:xfrm>
          <a:prstGeom prst="rect">
            <a:avLst/>
          </a:prstGeom>
        </p:spPr>
      </p:pic>
      <p:sp>
        <p:nvSpPr>
          <p:cNvPr id="3" name="object 2">
            <a:extLst>
              <a:ext uri="{FF2B5EF4-FFF2-40B4-BE49-F238E27FC236}">
                <a16:creationId xmlns:a16="http://schemas.microsoft.com/office/drawing/2014/main" id="{C831AF3A-D889-4ECF-BE88-EAD01527B5A4}"/>
              </a:ext>
            </a:extLst>
          </p:cNvPr>
          <p:cNvSpPr txBox="1"/>
          <p:nvPr/>
        </p:nvSpPr>
        <p:spPr>
          <a:xfrm>
            <a:off x="1948595" y="2864765"/>
            <a:ext cx="8105975" cy="1128471"/>
          </a:xfrm>
          <a:prstGeom prst="rect">
            <a:avLst/>
          </a:prstGeom>
        </p:spPr>
        <p:txBody>
          <a:bodyPr vert="horz" wrap="none" lIns="0" tIns="11521" rIns="0" bIns="0" rtlCol="0">
            <a:noAutofit/>
          </a:bodyPr>
          <a:lstStyle>
            <a:lvl1pPr algn="l" defTabSz="1007943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000" b="1" kern="1200" cap="all" baseline="0">
                <a:solidFill>
                  <a:srgbClr val="F400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1522" algn="ctr">
              <a:spcBef>
                <a:spcPts val="91"/>
              </a:spcBef>
              <a:tabLst>
                <a:tab pos="1162574" algn="l"/>
                <a:tab pos="2432878" algn="l"/>
                <a:tab pos="3690509" algn="l"/>
                <a:tab pos="4919334" algn="l"/>
                <a:tab pos="6532419" algn="l"/>
                <a:tab pos="9045952" algn="l"/>
              </a:tabLst>
            </a:pPr>
            <a:r>
              <a:rPr lang="en-AU" altLang="ja-JP" sz="5400" b="0" dirty="0">
                <a:solidFill>
                  <a:schemeClr val="bg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OBRIGADO</a:t>
            </a:r>
            <a:endParaRPr lang="pt-BR" sz="5400" b="0" spc="272" dirty="0">
              <a:solidFill>
                <a:schemeClr val="bg1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B872944F-7255-B49A-CC0E-EFD238254BDE}"/>
              </a:ext>
            </a:extLst>
          </p:cNvPr>
          <p:cNvSpPr/>
          <p:nvPr/>
        </p:nvSpPr>
        <p:spPr>
          <a:xfrm>
            <a:off x="-18288" y="5867700"/>
            <a:ext cx="12271248" cy="990300"/>
          </a:xfrm>
          <a:custGeom>
            <a:avLst/>
            <a:gdLst>
              <a:gd name="connsiteX0" fmla="*/ 0 w 10720039"/>
              <a:gd name="connsiteY0" fmla="*/ 56 h 1011101"/>
              <a:gd name="connsiteX1" fmla="*/ 7434 w 10720039"/>
              <a:gd name="connsiteY1" fmla="*/ 1011101 h 1011101"/>
              <a:gd name="connsiteX2" fmla="*/ 10697736 w 10720039"/>
              <a:gd name="connsiteY2" fmla="*/ 1011100 h 1011101"/>
              <a:gd name="connsiteX3" fmla="*/ 10720039 w 10720039"/>
              <a:gd name="connsiteY3" fmla="*/ 535314 h 1011101"/>
              <a:gd name="connsiteX4" fmla="*/ 7939669 w 10720039"/>
              <a:gd name="connsiteY4" fmla="*/ 587354 h 1011101"/>
              <a:gd name="connsiteX5" fmla="*/ 0 w 10720039"/>
              <a:gd name="connsiteY5" fmla="*/ 56 h 1011101"/>
              <a:gd name="connsiteX6" fmla="*/ 0 w 10712605"/>
              <a:gd name="connsiteY6" fmla="*/ 99484 h 1043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720039" h="1011101">
                <a:moveTo>
                  <a:pt x="0" y="56"/>
                </a:moveTo>
                <a:lnTo>
                  <a:pt x="7434" y="1011101"/>
                </a:lnTo>
                <a:lnTo>
                  <a:pt x="10697736" y="1011100"/>
                </a:lnTo>
                <a:lnTo>
                  <a:pt x="10720039" y="535314"/>
                </a:lnTo>
                <a:cubicBezTo>
                  <a:pt x="10147609" y="619568"/>
                  <a:pt x="9726342" y="676564"/>
                  <a:pt x="7939669" y="587354"/>
                </a:cubicBezTo>
                <a:cubicBezTo>
                  <a:pt x="6152996" y="498144"/>
                  <a:pt x="4143298" y="-6139"/>
                  <a:pt x="0" y="5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79">
              <a:latin typeface="Neue Haas Grotesk Text Pro" panose="020B0504020202020204" pitchFamily="34" charset="77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5BAA86D-E94D-49BB-69D4-28ADEC87ED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080" y="6301153"/>
            <a:ext cx="2822695" cy="123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349937"/>
      </p:ext>
    </p:extLst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30CDB-6A13-9BE7-7934-215BA278D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7BF2AD-4486-831B-A874-EFD1A4166134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4980B6-83DC-24F8-7F75-D3445EAC4B73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82942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20348.0"/>
  <p:tag name="AS_RELEASE_DATE" val="2022.02.14"/>
  <p:tag name="AS_TITLE" val="Aspose.Slides for .NET 4.0"/>
  <p:tag name="AS_VERSION" val="22.2"/>
</p:tagLst>
</file>

<file path=ppt/theme/theme1.xml><?xml version="1.0" encoding="utf-8"?>
<a:theme xmlns:a="http://schemas.openxmlformats.org/drawingml/2006/main" name="Slide layouts">
  <a:themeElements>
    <a:clrScheme name="Australian Wine">
      <a:dk1>
        <a:srgbClr val="000000"/>
      </a:dk1>
      <a:lt1>
        <a:srgbClr val="FFFFFF"/>
      </a:lt1>
      <a:dk2>
        <a:srgbClr val="191B0E"/>
      </a:dk2>
      <a:lt2>
        <a:srgbClr val="B2D8BE"/>
      </a:lt2>
      <a:accent1>
        <a:srgbClr val="601328"/>
      </a:accent1>
      <a:accent2>
        <a:srgbClr val="173F34"/>
      </a:accent2>
      <a:accent3>
        <a:srgbClr val="55D8BF"/>
      </a:accent3>
      <a:accent4>
        <a:srgbClr val="F28F2A"/>
      </a:accent4>
      <a:accent5>
        <a:srgbClr val="FDBCA0"/>
      </a:accent5>
      <a:accent6>
        <a:srgbClr val="FFFFFF"/>
      </a:accent6>
      <a:hlink>
        <a:srgbClr val="000000"/>
      </a:hlink>
      <a:folHlink>
        <a:srgbClr val="000000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>
        <a:spAutoFit/>
      </a:bodyPr>
      <a:lstStyle>
        <a:defPPr algn="l">
          <a:defRPr sz="1600" dirty="0" smtClean="0">
            <a:solidFill>
              <a:srgbClr val="190000"/>
            </a:solidFill>
            <a:effectLst/>
            <a:latin typeface="Inter Display" panose="02000503000000020004" pitchFamily="2" charset="0"/>
            <a:ea typeface="Inter Display" panose="02000503000000020004" pitchFamily="2" charset="0"/>
            <a:cs typeface="Inter Display" panose="02000503000000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ank PPT 2016 Template_16x9.potx" id="{90B4C5AB-49DD-4CE7-B257-1CE91E709E62}" vid="{EB9991EE-BA41-474A-A519-EAA7DE5E9A7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884AF779FE574C89E62754B4999D9C" ma:contentTypeVersion="14" ma:contentTypeDescription="Create a new document." ma:contentTypeScope="" ma:versionID="97b889dec420758f9ecd188adb65a0a0">
  <xsd:schema xmlns:xsd="http://www.w3.org/2001/XMLSchema" xmlns:xs="http://www.w3.org/2001/XMLSchema" xmlns:p="http://schemas.microsoft.com/office/2006/metadata/properties" xmlns:ns2="02256494-4976-4001-aedb-96463ae0d92e" xmlns:ns3="4e8dd08d-258d-47a9-9875-37f1ffd19f33" targetNamespace="http://schemas.microsoft.com/office/2006/metadata/properties" ma:root="true" ma:fieldsID="49682c3f37869f877c832c0415357639" ns2:_="" ns3:_="">
    <xsd:import namespace="02256494-4976-4001-aedb-96463ae0d92e"/>
    <xsd:import namespace="4e8dd08d-258d-47a9-9875-37f1ffd19f3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256494-4976-4001-aedb-96463ae0d92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934aa98b-8686-466b-b341-741970af6e1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8dd08d-258d-47a9-9875-37f1ffd19f33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aeace09f-8b56-4708-9a8b-1c6f80023f39}" ma:internalName="TaxCatchAll" ma:showField="CatchAllData" ma:web="4e8dd08d-258d-47a9-9875-37f1ffd19f3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2256494-4976-4001-aedb-96463ae0d92e">
      <Terms xmlns="http://schemas.microsoft.com/office/infopath/2007/PartnerControls"/>
    </lcf76f155ced4ddcb4097134ff3c332f>
    <TaxCatchAll xmlns="4e8dd08d-258d-47a9-9875-37f1ffd19f33" xsi:nil="true"/>
  </documentManagement>
</p:properties>
</file>

<file path=customXml/itemProps1.xml><?xml version="1.0" encoding="utf-8"?>
<ds:datastoreItem xmlns:ds="http://schemas.openxmlformats.org/officeDocument/2006/customXml" ds:itemID="{6AD751EF-D870-429C-9CCA-1F2DDFEAA04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256494-4976-4001-aedb-96463ae0d92e"/>
    <ds:schemaRef ds:uri="4e8dd08d-258d-47a9-9875-37f1ffd19f3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67DE229-D415-4F5C-8950-CD8A5252257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E451324-E14F-4696-933F-E4B906368CBA}">
  <ds:schemaRefs>
    <ds:schemaRef ds:uri="http://schemas.openxmlformats.org/package/2006/metadata/core-properties"/>
    <ds:schemaRef ds:uri="http://www.w3.org/XML/1998/namespace"/>
    <ds:schemaRef ds:uri="02256494-4976-4001-aedb-96463ae0d92e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4e8dd08d-258d-47a9-9875-37f1ffd19f33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4552</Words>
  <Application>Microsoft Office PowerPoint</Application>
  <PresentationFormat>Widescreen</PresentationFormat>
  <Paragraphs>773</Paragraphs>
  <Slides>67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73" baseType="lpstr">
      <vt:lpstr>Hellix SemiBold</vt:lpstr>
      <vt:lpstr>Neue Haas Grotesk Text Pro</vt:lpstr>
      <vt:lpstr>Arial</vt:lpstr>
      <vt:lpstr>Hellix</vt:lpstr>
      <vt:lpstr>Inter Display</vt:lpstr>
      <vt:lpstr>Slide layouts</vt:lpstr>
      <vt:lpstr>PowerPoint Presentation</vt:lpstr>
      <vt:lpstr>PowerPoint Presentation</vt:lpstr>
      <vt:lpstr>PowerPoint Presentation</vt:lpstr>
      <vt:lpstr>Hoje falaremos sobre…</vt:lpstr>
      <vt:lpstr>PowerPoint Presentation</vt:lpstr>
      <vt:lpstr>PowerPoint Presentation</vt:lpstr>
      <vt:lpstr>ANCESTRAIS E DIVERSOS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CLIMA CONTINENTAL </vt:lpstr>
      <vt:lpstr>CLIMA MARÍTIMO </vt:lpstr>
      <vt:lpstr>CLIMAT MEDITERRÂNEO </vt:lpstr>
      <vt:lpstr>PowerPoint Presentation</vt:lpstr>
      <vt:lpstr>PowerPoint Presentation</vt:lpstr>
      <vt:lpstr>CLASSIFICAÇÕES  GEOLÓGICAS</vt:lpstr>
      <vt:lpstr>PowerPoint Presentation</vt:lpstr>
      <vt:lpstr>PowerPoint Presentation</vt:lpstr>
      <vt:lpstr>PowerPoint Presentation</vt:lpstr>
      <vt:lpstr>ADELAIDE HILLS</vt:lpstr>
      <vt:lpstr>BAROSSA</vt:lpstr>
      <vt:lpstr>CLARE  VALLEY</vt:lpstr>
      <vt:lpstr>coonawarra</vt:lpstr>
      <vt:lpstr>Mclaren vale</vt:lpstr>
      <vt:lpstr>Margaret river</vt:lpstr>
      <vt:lpstr>Canberra district</vt:lpstr>
      <vt:lpstr>Hunter valley</vt:lpstr>
      <vt:lpstr>orange</vt:lpstr>
      <vt:lpstr>Mornington peninsula</vt:lpstr>
      <vt:lpstr>rutherglen</vt:lpstr>
      <vt:lpstr>Yarra  valley</vt:lpstr>
      <vt:lpstr>TASMÂNIA</vt:lpstr>
      <vt:lpstr>VARIEDADES E ESTILOS QUE SE DESTACAM</vt:lpstr>
      <vt:lpstr>VINHO  ESPUMANTE:</vt:lpstr>
      <vt:lpstr>PRINCIPAIS REGIÕES</vt:lpstr>
      <vt:lpstr>PowerPoint Presentation</vt:lpstr>
      <vt:lpstr>ESTILOS E CARACTERÍSTICAS </vt:lpstr>
      <vt:lpstr>PRINCIPAIS REGIÕES</vt:lpstr>
      <vt:lpstr>PowerPoint Presentation</vt:lpstr>
      <vt:lpstr>ESTILOS E  CARACTERÍSTICAS </vt:lpstr>
      <vt:lpstr>PRINCIPAIS REGIÕES</vt:lpstr>
      <vt:lpstr>chardonnay</vt:lpstr>
      <vt:lpstr>ESTILOS E  CARACTERÍSTICAS </vt:lpstr>
      <vt:lpstr>PRINCIPAIS REGIÕES</vt:lpstr>
      <vt:lpstr>PowerPoint Presentation</vt:lpstr>
      <vt:lpstr>ESTILOS E  CARACTERÍSTICAS </vt:lpstr>
      <vt:lpstr>PRINCIPAIS REGIÕES</vt:lpstr>
      <vt:lpstr>GRENACHE</vt:lpstr>
      <vt:lpstr>ESTILOS E CARACTERÍSTICAS </vt:lpstr>
      <vt:lpstr>SHIRAZ</vt:lpstr>
      <vt:lpstr>ESTILOS E  CARACTERÍSTICAS </vt:lpstr>
      <vt:lpstr>PowerPoint Presentation</vt:lpstr>
      <vt:lpstr>Cabernet sauvignon</vt:lpstr>
      <vt:lpstr>ESTILOS E  CARACTERÍSTICAS </vt:lpstr>
      <vt:lpstr>PowerPoint Presentation</vt:lpstr>
      <vt:lpstr>VARIEDADES ALTERNATIVAS INOVAÇÃO E DIVERSIDADE   </vt:lpstr>
      <vt:lpstr>PowerPoint Presentation</vt:lpstr>
      <vt:lpstr>VINHO AUSTRALIANO  TÃO DIVERSO QUANTO O PAÍS QUE O PRODUZIU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2018-07-25T07:02:59Z</dcterms:created>
  <dcterms:modified xsi:type="dcterms:W3CDTF">2026-09-21T03:23:15Z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NKTEK-CHUNK-1">
    <vt:lpwstr>010021{"F":2,"I":"6981-60FE-E215-5441"}</vt:lpwstr>
  </property>
  <property fmtid="{D5CDD505-2E9C-101B-9397-08002B2CF9AE}" pid="3" name="ContentTypeId">
    <vt:lpwstr>0x01010011884AF779FE574C89E62754B4999D9C</vt:lpwstr>
  </property>
  <property fmtid="{D5CDD505-2E9C-101B-9397-08002B2CF9AE}" pid="4" name="MediaServiceImageTags">
    <vt:lpwstr/>
  </property>
  <property fmtid="{D5CDD505-2E9C-101B-9397-08002B2CF9AE}" pid="5" name="MSIP_Label_8cf57b4f-1801-441a-a240-098885f2bcbe_Enabled">
    <vt:lpwstr>true</vt:lpwstr>
  </property>
  <property fmtid="{D5CDD505-2E9C-101B-9397-08002B2CF9AE}" pid="6" name="MSIP_Label_8cf57b4f-1801-441a-a240-098885f2bcbe_SetDate">
    <vt:lpwstr>2025-08-19T07:47:33Z</vt:lpwstr>
  </property>
  <property fmtid="{D5CDD505-2E9C-101B-9397-08002B2CF9AE}" pid="7" name="MSIP_Label_8cf57b4f-1801-441a-a240-098885f2bcbe_Method">
    <vt:lpwstr>Standard</vt:lpwstr>
  </property>
  <property fmtid="{D5CDD505-2E9C-101B-9397-08002B2CF9AE}" pid="8" name="MSIP_Label_8cf57b4f-1801-441a-a240-098885f2bcbe_Name">
    <vt:lpwstr>General</vt:lpwstr>
  </property>
  <property fmtid="{D5CDD505-2E9C-101B-9397-08002B2CF9AE}" pid="9" name="MSIP_Label_8cf57b4f-1801-441a-a240-098885f2bcbe_SiteId">
    <vt:lpwstr>76107ada-99f4-412e-b164-5464438b49a0</vt:lpwstr>
  </property>
  <property fmtid="{D5CDD505-2E9C-101B-9397-08002B2CF9AE}" pid="10" name="MSIP_Label_8cf57b4f-1801-441a-a240-098885f2bcbe_ActionId">
    <vt:lpwstr>766e1d66-7211-422c-a4b9-86f5e2ce23f3</vt:lpwstr>
  </property>
  <property fmtid="{D5CDD505-2E9C-101B-9397-08002B2CF9AE}" pid="11" name="MSIP_Label_8cf57b4f-1801-441a-a240-098885f2bcbe_ContentBits">
    <vt:lpwstr>0</vt:lpwstr>
  </property>
  <property fmtid="{D5CDD505-2E9C-101B-9397-08002B2CF9AE}" pid="12" name="MSIP_Label_8cf57b4f-1801-441a-a240-098885f2bcbe_Tag">
    <vt:lpwstr>50, 3, 0, 1</vt:lpwstr>
  </property>
</Properties>
</file>