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media/image5.svg" ContentType="image/svg+xml"/>
  <Override PartName="/ppt/media/image7.svg" ContentType="image/svg+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p:sldMasterIdLst>
    <p:sldMasterId id="2147483648" r:id="rId4"/>
  </p:sldMasterIdLst>
  <p:notesMasterIdLst>
    <p:notesMasterId r:id="rId33"/>
  </p:notesMasterIdLst>
  <p:sldIdLst>
    <p:sldId id="256" r:id="rId5"/>
    <p:sldId id="478" r:id="rId6"/>
    <p:sldId id="636" r:id="rId7"/>
    <p:sldId id="635" r:id="rId8"/>
    <p:sldId id="645" r:id="rId9"/>
    <p:sldId id="637" r:id="rId10"/>
    <p:sldId id="646" r:id="rId11"/>
    <p:sldId id="647" r:id="rId12"/>
    <p:sldId id="641" r:id="rId13"/>
    <p:sldId id="642" r:id="rId14"/>
    <p:sldId id="643" r:id="rId15"/>
    <p:sldId id="648" r:id="rId16"/>
    <p:sldId id="649" r:id="rId17"/>
    <p:sldId id="661" r:id="rId18"/>
    <p:sldId id="662" r:id="rId19"/>
    <p:sldId id="651" r:id="rId20"/>
    <p:sldId id="652" r:id="rId21"/>
    <p:sldId id="280" r:id="rId22"/>
    <p:sldId id="617" r:id="rId23"/>
    <p:sldId id="657" r:id="rId24"/>
    <p:sldId id="626" r:id="rId25"/>
    <p:sldId id="278" r:id="rId26"/>
    <p:sldId id="658" r:id="rId27"/>
    <p:sldId id="656" r:id="rId28"/>
    <p:sldId id="663" r:id="rId29"/>
    <p:sldId id="659" r:id="rId30"/>
    <p:sldId id="340" r:id="rId31"/>
    <p:sldId id="664" r:id="rId32"/>
  </p:sldIdLst>
  <p:sldSz cx="12192000" cy="6858000"/>
  <p:notesSz cx="6858000" cy="9144000"/>
  <p:embeddedFontLst>
    <p:embeddedFont>
      <p:font typeface="Inter Display" panose="02000503000000020004" pitchFamily="2" charset="0"/>
      <p:regular r:id="rId34"/>
      <p:bold r:id="rId35"/>
      <p:italic r:id="rId36"/>
      <p:boldItalic r:id="rId37"/>
    </p:embeddedFont>
    <p:embeddedFont>
      <p:font typeface="Neue Haas Grotesk Text Pro" panose="020B0504020202020204" pitchFamily="34" charset="77"/>
      <p:regular r:id="rId38"/>
      <p:bold r:id="rId39"/>
      <p:italic r:id="rId40"/>
      <p:boldItalic r:id="rId41"/>
    </p:embeddedFont>
  </p:embeddedFontLst>
  <p:custDataLst>
    <p:tags r:id="rId42"/>
  </p:custDataLst>
  <p:defaultTextStyle>
    <a:defPPr>
      <a:defRPr lang="en-US"/>
    </a:defPPr>
    <a:lvl1pPr marL="0" algn="l" defTabSz="914353" rtl="0" eaLnBrk="1" latinLnBrk="0" hangingPunct="1">
      <a:defRPr sz="1800" kern="1200">
        <a:solidFill>
          <a:schemeClr val="tx1"/>
        </a:solidFill>
        <a:latin typeface="+mn-lt"/>
        <a:ea typeface="+mn-ea"/>
        <a:cs typeface="+mn-cs"/>
      </a:defRPr>
    </a:lvl1pPr>
    <a:lvl2pPr marL="457176"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29" algn="l" defTabSz="914353" rtl="0" eaLnBrk="1" latinLnBrk="0" hangingPunct="1">
      <a:defRPr sz="1800" kern="1200">
        <a:solidFill>
          <a:schemeClr val="tx1"/>
        </a:solidFill>
        <a:latin typeface="+mn-lt"/>
        <a:ea typeface="+mn-ea"/>
        <a:cs typeface="+mn-cs"/>
      </a:defRPr>
    </a:lvl4pPr>
    <a:lvl5pPr marL="1828707"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59"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2" algn="l" defTabSz="914353"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702" userDrawn="1">
          <p15:clr>
            <a:srgbClr val="A4A3A4"/>
          </p15:clr>
        </p15:guide>
        <p15:guide id="2" pos="2116"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256" autoAdjust="0"/>
    <p:restoredTop sz="94744"/>
  </p:normalViewPr>
  <p:slideViewPr>
    <p:cSldViewPr snapToGrid="0">
      <p:cViewPr varScale="1">
        <p:scale>
          <a:sx n="94" d="100"/>
          <a:sy n="94" d="100"/>
        </p:scale>
        <p:origin x="184" y="632"/>
      </p:cViewPr>
      <p:guideLst>
        <p:guide orient="horz" pos="3702"/>
        <p:guide pos="2116"/>
      </p:guideLst>
    </p:cSldViewPr>
  </p:slideViewPr>
  <p:notesTextViewPr>
    <p:cViewPr>
      <p:scale>
        <a:sx n="1" d="1"/>
        <a:sy n="1" d="1"/>
      </p:scale>
      <p:origin x="0" y="0"/>
    </p:cViewPr>
  </p:notesTextViewPr>
  <p:sorterViewPr>
    <p:cViewPr varScale="1">
      <p:scale>
        <a:sx n="1" d="1"/>
        <a:sy n="1" d="1"/>
      </p:scale>
      <p:origin x="0" y="0"/>
    </p:cViewPr>
  </p:sorter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6.fntdata"/><Relationship Id="rId21" Type="http://schemas.openxmlformats.org/officeDocument/2006/relationships/slide" Target="slides/slide17.xml"/><Relationship Id="rId34" Type="http://schemas.openxmlformats.org/officeDocument/2006/relationships/font" Target="fonts/font1.fntdata"/><Relationship Id="rId42" Type="http://schemas.openxmlformats.org/officeDocument/2006/relationships/tags" Target="tags/tag1.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3.fntdata"/><Relationship Id="rId49"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2.fntdata"/><Relationship Id="rId43" Type="http://schemas.openxmlformats.org/officeDocument/2006/relationships/commentAuthors" Target="commentAuthors.xml"/><Relationship Id="rId48"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meron Midson" userId="510fe36d-201b-4d30-8c49-491c55367456" providerId="ADAL" clId="{93217E07-8A0E-5D7D-A37A-49773A2FEA36}"/>
    <pc:docChg chg="modSld">
      <pc:chgData name="Cameron Midson" userId="510fe36d-201b-4d30-8c49-491c55367456" providerId="ADAL" clId="{93217E07-8A0E-5D7D-A37A-49773A2FEA36}" dt="2026-09-18T02:14:19.742" v="3" actId="20577"/>
      <pc:docMkLst>
        <pc:docMk/>
      </pc:docMkLst>
      <pc:sldChg chg="modSp mod">
        <pc:chgData name="Cameron Midson" userId="510fe36d-201b-4d30-8c49-491c55367456" providerId="ADAL" clId="{93217E07-8A0E-5D7D-A37A-49773A2FEA36}" dt="2026-09-18T02:14:19.742" v="3" actId="20577"/>
        <pc:sldMkLst>
          <pc:docMk/>
          <pc:sldMk cId="500136252" sldId="642"/>
        </pc:sldMkLst>
        <pc:spChg chg="mod">
          <ac:chgData name="Cameron Midson" userId="510fe36d-201b-4d30-8c49-491c55367456" providerId="ADAL" clId="{93217E07-8A0E-5D7D-A37A-49773A2FEA36}" dt="2026-09-18T02:14:19.742" v="3" actId="20577"/>
          <ac:spMkLst>
            <pc:docMk/>
            <pc:sldMk cId="500136252" sldId="642"/>
            <ac:spMk id="8" creationId="{C02330F5-AA6E-D44A-DE7C-F0AE1B15F21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Neue Haas Grotesk Text Pro" panose="020B0504020202020204" pitchFamily="34" charset="77"/>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Neue Haas Grotesk Text Pro" panose="020B0504020202020204" pitchFamily="34" charset="77"/>
              </a:defRPr>
            </a:lvl1pPr>
          </a:lstStyle>
          <a:p>
            <a:fld id="{A644BF32-4CA8-4343-91C5-94D89E008D3B}" type="datetimeFigureOut">
              <a:rPr lang="en-US" smtClean="0"/>
              <a:pPr/>
              <a:t>9/18/26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Neue Haas Grotesk Text Pro" panose="020B0504020202020204" pitchFamily="34" charset="77"/>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Neue Haas Grotesk Text Pro" panose="020B0504020202020204" pitchFamily="34" charset="77"/>
              </a:defRPr>
            </a:lvl1pPr>
          </a:lstStyle>
          <a:p>
            <a:fld id="{C8CAF07B-88B1-40ED-9A21-D99161D5F8F5}" type="slidenum">
              <a:rPr lang="en-US" smtClean="0"/>
              <a:pPr/>
              <a:t>‹#›</a:t>
            </a:fld>
            <a:endParaRPr lang="en-US" dirty="0"/>
          </a:p>
        </p:txBody>
      </p:sp>
    </p:spTree>
    <p:extLst>
      <p:ext uri="{BB962C8B-B14F-4D97-AF65-F5344CB8AC3E}">
        <p14:creationId xmlns:p14="http://schemas.microsoft.com/office/powerpoint/2010/main" val="2246632439"/>
      </p:ext>
    </p:extLst>
  </p:cSld>
  <p:clrMap bg1="lt1" tx1="dk1" bg2="lt2" tx2="dk2" accent1="accent1" accent2="accent2" accent3="accent3" accent4="accent4" accent5="accent5" accent6="accent6" hlink="hlink" folHlink="folHlink"/>
  <p:notesStyle>
    <a:lvl1pPr marL="0" algn="l" defTabSz="914353" rtl="0" eaLnBrk="1" latinLnBrk="0" hangingPunct="1">
      <a:defRPr sz="1199" b="0" i="0" kern="1200">
        <a:solidFill>
          <a:schemeClr val="tx1"/>
        </a:solidFill>
        <a:latin typeface="Neue Haas Grotesk Text Pro" panose="020B0504020202020204" pitchFamily="34" charset="77"/>
        <a:ea typeface="+mn-ea"/>
        <a:cs typeface="+mn-cs"/>
      </a:defRPr>
    </a:lvl1pPr>
    <a:lvl2pPr marL="457176" algn="l" defTabSz="914353" rtl="0" eaLnBrk="1" latinLnBrk="0" hangingPunct="1">
      <a:defRPr sz="1199" b="0" i="0" kern="1200">
        <a:solidFill>
          <a:schemeClr val="tx1"/>
        </a:solidFill>
        <a:latin typeface="Neue Haas Grotesk Text Pro" panose="020B0504020202020204" pitchFamily="34" charset="77"/>
        <a:ea typeface="+mn-ea"/>
        <a:cs typeface="+mn-cs"/>
      </a:defRPr>
    </a:lvl2pPr>
    <a:lvl3pPr marL="914353" algn="l" defTabSz="914353" rtl="0" eaLnBrk="1" latinLnBrk="0" hangingPunct="1">
      <a:defRPr sz="1199" b="0" i="0" kern="1200">
        <a:solidFill>
          <a:schemeClr val="tx1"/>
        </a:solidFill>
        <a:latin typeface="Neue Haas Grotesk Text Pro" panose="020B0504020202020204" pitchFamily="34" charset="77"/>
        <a:ea typeface="+mn-ea"/>
        <a:cs typeface="+mn-cs"/>
      </a:defRPr>
    </a:lvl3pPr>
    <a:lvl4pPr marL="1371529" algn="l" defTabSz="914353" rtl="0" eaLnBrk="1" latinLnBrk="0" hangingPunct="1">
      <a:defRPr sz="1199" b="0" i="0" kern="1200">
        <a:solidFill>
          <a:schemeClr val="tx1"/>
        </a:solidFill>
        <a:latin typeface="Neue Haas Grotesk Text Pro" panose="020B0504020202020204" pitchFamily="34" charset="77"/>
        <a:ea typeface="+mn-ea"/>
        <a:cs typeface="+mn-cs"/>
      </a:defRPr>
    </a:lvl4pPr>
    <a:lvl5pPr marL="1828707" algn="l" defTabSz="914353" rtl="0" eaLnBrk="1" latinLnBrk="0" hangingPunct="1">
      <a:defRPr sz="1199" b="0" i="0" kern="1200">
        <a:solidFill>
          <a:schemeClr val="tx1"/>
        </a:solidFill>
        <a:latin typeface="Neue Haas Grotesk Text Pro" panose="020B0504020202020204" pitchFamily="34" charset="77"/>
        <a:ea typeface="+mn-ea"/>
        <a:cs typeface="+mn-cs"/>
      </a:defRPr>
    </a:lvl5pPr>
    <a:lvl6pPr marL="2285883" algn="l" defTabSz="914353" rtl="0" eaLnBrk="1" latinLnBrk="0" hangingPunct="1">
      <a:defRPr sz="1199" kern="1200">
        <a:solidFill>
          <a:schemeClr val="tx1"/>
        </a:solidFill>
        <a:latin typeface="+mn-lt"/>
        <a:ea typeface="+mn-ea"/>
        <a:cs typeface="+mn-cs"/>
      </a:defRPr>
    </a:lvl6pPr>
    <a:lvl7pPr marL="2743059" algn="l" defTabSz="914353" rtl="0" eaLnBrk="1" latinLnBrk="0" hangingPunct="1">
      <a:defRPr sz="1199" kern="1200">
        <a:solidFill>
          <a:schemeClr val="tx1"/>
        </a:solidFill>
        <a:latin typeface="+mn-lt"/>
        <a:ea typeface="+mn-ea"/>
        <a:cs typeface="+mn-cs"/>
      </a:defRPr>
    </a:lvl7pPr>
    <a:lvl8pPr marL="3200236" algn="l" defTabSz="914353" rtl="0" eaLnBrk="1" latinLnBrk="0" hangingPunct="1">
      <a:defRPr sz="1199" kern="1200">
        <a:solidFill>
          <a:schemeClr val="tx1"/>
        </a:solidFill>
        <a:latin typeface="+mn-lt"/>
        <a:ea typeface="+mn-ea"/>
        <a:cs typeface="+mn-cs"/>
      </a:defRPr>
    </a:lvl8pPr>
    <a:lvl9pPr marL="3657412" algn="l" defTabSz="914353" rtl="0" eaLnBrk="1" latinLnBrk="0" hangingPunct="1">
      <a:defRPr sz="119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1</a:t>
            </a:fld>
            <a:endParaRPr lang="en-US" dirty="0"/>
          </a:p>
        </p:txBody>
      </p:sp>
    </p:spTree>
    <p:extLst>
      <p:ext uri="{BB962C8B-B14F-4D97-AF65-F5344CB8AC3E}">
        <p14:creationId xmlns:p14="http://schemas.microsoft.com/office/powerpoint/2010/main" val="16725815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11</a:t>
            </a:fld>
            <a:endParaRPr lang="en-US" dirty="0"/>
          </a:p>
        </p:txBody>
      </p:sp>
    </p:spTree>
    <p:extLst>
      <p:ext uri="{BB962C8B-B14F-4D97-AF65-F5344CB8AC3E}">
        <p14:creationId xmlns:p14="http://schemas.microsoft.com/office/powerpoint/2010/main" val="12885590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19</a:t>
            </a:fld>
            <a:endParaRPr lang="en-US" dirty="0"/>
          </a:p>
        </p:txBody>
      </p:sp>
    </p:spTree>
    <p:extLst>
      <p:ext uri="{BB962C8B-B14F-4D97-AF65-F5344CB8AC3E}">
        <p14:creationId xmlns:p14="http://schemas.microsoft.com/office/powerpoint/2010/main" val="19390118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21</a:t>
            </a:fld>
            <a:endParaRPr lang="en-US" dirty="0"/>
          </a:p>
        </p:txBody>
      </p:sp>
    </p:spTree>
    <p:extLst>
      <p:ext uri="{BB962C8B-B14F-4D97-AF65-F5344CB8AC3E}">
        <p14:creationId xmlns:p14="http://schemas.microsoft.com/office/powerpoint/2010/main" val="2595987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cool">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658813" y="2595220"/>
            <a:ext cx="10975975" cy="4284662"/>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
        <p:nvSpPr>
          <p:cNvPr id="12" name="Text Placeholder 11">
            <a:extLst>
              <a:ext uri="{FF2B5EF4-FFF2-40B4-BE49-F238E27FC236}">
                <a16:creationId xmlns:a16="http://schemas.microsoft.com/office/drawing/2014/main" id="{59F80134-43BD-B065-562C-51001B95FA27}"/>
              </a:ext>
            </a:extLst>
          </p:cNvPr>
          <p:cNvSpPr>
            <a:spLocks noGrp="1"/>
          </p:cNvSpPr>
          <p:nvPr>
            <p:ph type="body" sz="quarter" idx="10" hasCustomPrompt="1"/>
          </p:nvPr>
        </p:nvSpPr>
        <p:spPr>
          <a:xfrm>
            <a:off x="593733" y="1582597"/>
            <a:ext cx="11041110" cy="990300"/>
          </a:xfrm>
        </p:spPr>
        <p:txBody>
          <a:bodyPr/>
          <a:lstStyle>
            <a:lvl1pPr marL="0" indent="0" algn="l" defTabSz="914353" rtl="0" eaLnBrk="1" latinLnBrk="0" hangingPunct="1">
              <a:lnSpc>
                <a:spcPct val="82000"/>
              </a:lnSpc>
              <a:buNone/>
              <a:defRPr lang="en-GB" sz="6000" b="0" i="0" kern="1200" smtClean="0">
                <a:solidFill>
                  <a:schemeClr val="accent3"/>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CLICK TO EDIT MASTER TEXT STYLE</a:t>
            </a:r>
          </a:p>
        </p:txBody>
      </p:sp>
    </p:spTree>
    <p:extLst>
      <p:ext uri="{BB962C8B-B14F-4D97-AF65-F5344CB8AC3E}">
        <p14:creationId xmlns:p14="http://schemas.microsoft.com/office/powerpoint/2010/main" val="326025420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warm">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658813" y="2595220"/>
            <a:ext cx="10975975" cy="4284662"/>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
        <p:nvSpPr>
          <p:cNvPr id="2" name="Text Placeholder 11">
            <a:extLst>
              <a:ext uri="{FF2B5EF4-FFF2-40B4-BE49-F238E27FC236}">
                <a16:creationId xmlns:a16="http://schemas.microsoft.com/office/drawing/2014/main" id="{C333BC92-FCDE-8462-6F85-43C9CCB90968}"/>
              </a:ext>
            </a:extLst>
          </p:cNvPr>
          <p:cNvSpPr>
            <a:spLocks noGrp="1"/>
          </p:cNvSpPr>
          <p:nvPr>
            <p:ph type="body" sz="quarter" idx="10" hasCustomPrompt="1"/>
          </p:nvPr>
        </p:nvSpPr>
        <p:spPr>
          <a:xfrm>
            <a:off x="593733" y="1582597"/>
            <a:ext cx="11041110" cy="990300"/>
          </a:xfrm>
        </p:spPr>
        <p:txBody>
          <a:bodyPr/>
          <a:lstStyle>
            <a:lvl1pPr marL="0" indent="0" algn="l" defTabSz="914353" rtl="0" eaLnBrk="1" latinLnBrk="0" hangingPunct="1">
              <a:lnSpc>
                <a:spcPct val="82000"/>
              </a:lnSpc>
              <a:buNone/>
              <a:defRPr lang="en-GB" sz="6000" b="0" i="0" kern="1200" smtClean="0">
                <a:solidFill>
                  <a:schemeClr val="accent5"/>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CLICK TO EDIT MASTER TEXT STYLE</a:t>
            </a:r>
          </a:p>
        </p:txBody>
      </p:sp>
    </p:spTree>
    <p:extLst>
      <p:ext uri="{BB962C8B-B14F-4D97-AF65-F5344CB8AC3E}">
        <p14:creationId xmlns:p14="http://schemas.microsoft.com/office/powerpoint/2010/main" val="3722644859"/>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warm">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658813" y="2595220"/>
            <a:ext cx="10975975" cy="4284662"/>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solidFill>
                <a:schemeClr val="accent5"/>
              </a:solidFill>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
        <p:nvSpPr>
          <p:cNvPr id="2" name="Text Placeholder 11">
            <a:extLst>
              <a:ext uri="{FF2B5EF4-FFF2-40B4-BE49-F238E27FC236}">
                <a16:creationId xmlns:a16="http://schemas.microsoft.com/office/drawing/2014/main" id="{C333BC92-FCDE-8462-6F85-43C9CCB90968}"/>
              </a:ext>
            </a:extLst>
          </p:cNvPr>
          <p:cNvSpPr>
            <a:spLocks noGrp="1"/>
          </p:cNvSpPr>
          <p:nvPr>
            <p:ph type="body" sz="quarter" idx="10" hasCustomPrompt="1"/>
          </p:nvPr>
        </p:nvSpPr>
        <p:spPr>
          <a:xfrm>
            <a:off x="593733" y="1582597"/>
            <a:ext cx="11041110" cy="990300"/>
          </a:xfrm>
        </p:spPr>
        <p:txBody>
          <a:bodyPr/>
          <a:lstStyle>
            <a:lvl1pPr marL="0" indent="0" algn="l" defTabSz="914353" rtl="0" eaLnBrk="1" latinLnBrk="0" hangingPunct="1">
              <a:lnSpc>
                <a:spcPct val="82000"/>
              </a:lnSpc>
              <a:buNone/>
              <a:defRPr lang="en-GB" sz="6000" b="0" i="0" kern="1200" smtClean="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CLICK TO EDIT MASTER TEXT STYLE</a:t>
            </a:r>
          </a:p>
        </p:txBody>
      </p:sp>
      <p:pic>
        <p:nvPicPr>
          <p:cNvPr id="4" name="Graphic 3">
            <a:extLst>
              <a:ext uri="{FF2B5EF4-FFF2-40B4-BE49-F238E27FC236}">
                <a16:creationId xmlns:a16="http://schemas.microsoft.com/office/drawing/2014/main" id="{A6136049-EFA7-F405-74C6-72FC07DC2CE8}"/>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10243" y="6317194"/>
            <a:ext cx="2822695" cy="123397"/>
          </a:xfrm>
          <a:prstGeom prst="rect">
            <a:avLst/>
          </a:prstGeom>
        </p:spPr>
      </p:pic>
    </p:spTree>
    <p:extLst>
      <p:ext uri="{BB962C8B-B14F-4D97-AF65-F5344CB8AC3E}">
        <p14:creationId xmlns:p14="http://schemas.microsoft.com/office/powerpoint/2010/main" val="250002744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lef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1"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456363" y="2518774"/>
            <a:ext cx="4829691" cy="1530521"/>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3" name="Text Placeholder 4">
            <a:extLst>
              <a:ext uri="{FF2B5EF4-FFF2-40B4-BE49-F238E27FC236}">
                <a16:creationId xmlns:a16="http://schemas.microsoft.com/office/drawing/2014/main" id="{EE31E3C0-4540-7C4D-8378-FEAE6073CA6B}"/>
              </a:ext>
            </a:extLst>
          </p:cNvPr>
          <p:cNvSpPr>
            <a:spLocks noGrp="1"/>
          </p:cNvSpPr>
          <p:nvPr>
            <p:ph type="body" sz="quarter" idx="12" hasCustomPrompt="1"/>
          </p:nvPr>
        </p:nvSpPr>
        <p:spPr>
          <a:xfrm>
            <a:off x="6456363" y="4155068"/>
            <a:ext cx="4829691" cy="1530521"/>
          </a:xfrm>
        </p:spPr>
        <p:txBody>
          <a:bodyPr/>
          <a:lstStyle>
            <a:lvl1pPr marL="285750" indent="-285750">
              <a:buFont typeface="Arial" panose="020B0604020202020204" pitchFamily="34" charset="0"/>
              <a:buChar char="•"/>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
        <p:nvSpPr>
          <p:cNvPr id="5" name="Text Placeholder 4">
            <a:extLst>
              <a:ext uri="{FF2B5EF4-FFF2-40B4-BE49-F238E27FC236}">
                <a16:creationId xmlns:a16="http://schemas.microsoft.com/office/drawing/2014/main" id="{122FB207-1E2B-1D84-3D5E-C8ED9CCCB648}"/>
              </a:ext>
            </a:extLst>
          </p:cNvPr>
          <p:cNvSpPr>
            <a:spLocks noGrp="1"/>
          </p:cNvSpPr>
          <p:nvPr>
            <p:ph type="body" sz="quarter" idx="13" hasCustomPrompt="1"/>
          </p:nvPr>
        </p:nvSpPr>
        <p:spPr>
          <a:xfrm>
            <a:off x="6456363" y="584200"/>
            <a:ext cx="5340350" cy="1325563"/>
          </a:xfrm>
        </p:spPr>
        <p:txBody>
          <a:bodyPr/>
          <a:lstStyle>
            <a:lvl1pPr marL="0" indent="0">
              <a:lnSpc>
                <a:spcPct val="82000"/>
              </a:lnSpc>
              <a:buFontTx/>
              <a:buNone/>
              <a:defRPr sz="544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1272715795"/>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mage Righ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609600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23888" y="2518445"/>
            <a:ext cx="4829691" cy="1610114"/>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3" name="Text Placeholder 4">
            <a:extLst>
              <a:ext uri="{FF2B5EF4-FFF2-40B4-BE49-F238E27FC236}">
                <a16:creationId xmlns:a16="http://schemas.microsoft.com/office/drawing/2014/main" id="{C4DE910F-F974-EC17-D99F-7CF8E351F2CF}"/>
              </a:ext>
            </a:extLst>
          </p:cNvPr>
          <p:cNvSpPr>
            <a:spLocks noGrp="1"/>
          </p:cNvSpPr>
          <p:nvPr>
            <p:ph type="body" sz="quarter" idx="12" hasCustomPrompt="1"/>
          </p:nvPr>
        </p:nvSpPr>
        <p:spPr>
          <a:xfrm>
            <a:off x="623888" y="4226310"/>
            <a:ext cx="4829691" cy="1530521"/>
          </a:xfrm>
        </p:spPr>
        <p:txBody>
          <a:bodyPr/>
          <a:lstStyle>
            <a:lvl1pPr marL="285750" indent="-285750">
              <a:buFont typeface="Arial" panose="020B0604020202020204" pitchFamily="34" charset="0"/>
              <a:buChar char="•"/>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
        <p:nvSpPr>
          <p:cNvPr id="4" name="Text Placeholder 4">
            <a:extLst>
              <a:ext uri="{FF2B5EF4-FFF2-40B4-BE49-F238E27FC236}">
                <a16:creationId xmlns:a16="http://schemas.microsoft.com/office/drawing/2014/main" id="{C0819214-B615-AB05-F590-69F5C5D27731}"/>
              </a:ext>
            </a:extLst>
          </p:cNvPr>
          <p:cNvSpPr>
            <a:spLocks noGrp="1"/>
          </p:cNvSpPr>
          <p:nvPr>
            <p:ph type="body" sz="quarter" idx="13" hasCustomPrompt="1"/>
          </p:nvPr>
        </p:nvSpPr>
        <p:spPr>
          <a:xfrm>
            <a:off x="623888" y="584200"/>
            <a:ext cx="5340350" cy="1325563"/>
          </a:xfrm>
        </p:spPr>
        <p:txBody>
          <a:bodyPr/>
          <a:lstStyle>
            <a:lvl1pPr marL="0" indent="0">
              <a:lnSpc>
                <a:spcPct val="82000"/>
              </a:lnSpc>
              <a:buFontTx/>
              <a:buNone/>
              <a:defRPr sz="544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105257101"/>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Image Right - Blk Background">
    <p:bg>
      <p:bgPr>
        <a:solidFill>
          <a:schemeClr val="tx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6096000" y="388842"/>
            <a:ext cx="6096000" cy="6083199"/>
          </a:xfrm>
          <a:solidFill>
            <a:schemeClr val="bg1">
              <a:lumMod val="85000"/>
            </a:schemeClr>
          </a:solidFill>
        </p:spPr>
        <p:txBody>
          <a:bodyPr anchor="ctr" anchorCtr="0"/>
          <a:lstStyle>
            <a:lvl1pPr marL="0" indent="0" algn="ctr">
              <a:buNone/>
              <a:defRPr b="0" i="0"/>
            </a:lvl1pPr>
          </a:lstStyle>
          <a:p>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23888" y="2518445"/>
            <a:ext cx="4829691" cy="1626156"/>
          </a:xfrm>
        </p:spPr>
        <p:txBody>
          <a:bodyPr/>
          <a:lstStyle>
            <a:lvl1pPr marL="0" indent="0">
              <a:buNone/>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4" name="Text Placeholder 4">
            <a:extLst>
              <a:ext uri="{FF2B5EF4-FFF2-40B4-BE49-F238E27FC236}">
                <a16:creationId xmlns:a16="http://schemas.microsoft.com/office/drawing/2014/main" id="{868B181F-AB89-33FD-8820-F942275C6B29}"/>
              </a:ext>
            </a:extLst>
          </p:cNvPr>
          <p:cNvSpPr>
            <a:spLocks noGrp="1"/>
          </p:cNvSpPr>
          <p:nvPr>
            <p:ph type="body" sz="quarter" idx="12" hasCustomPrompt="1"/>
          </p:nvPr>
        </p:nvSpPr>
        <p:spPr>
          <a:xfrm>
            <a:off x="623888" y="4226310"/>
            <a:ext cx="4829691" cy="1530521"/>
          </a:xfrm>
        </p:spPr>
        <p:txBody>
          <a:bodyPr/>
          <a:lstStyle>
            <a:lvl1pPr marL="285750" indent="-285750">
              <a:buFont typeface="Arial" panose="020B0604020202020204" pitchFamily="34" charset="0"/>
              <a:buChar char="•"/>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
        <p:nvSpPr>
          <p:cNvPr id="3" name="Text Placeholder 4">
            <a:extLst>
              <a:ext uri="{FF2B5EF4-FFF2-40B4-BE49-F238E27FC236}">
                <a16:creationId xmlns:a16="http://schemas.microsoft.com/office/drawing/2014/main" id="{918BF252-60CC-0EC4-2AF1-4A2F4E353D5A}"/>
              </a:ext>
            </a:extLst>
          </p:cNvPr>
          <p:cNvSpPr>
            <a:spLocks noGrp="1"/>
          </p:cNvSpPr>
          <p:nvPr>
            <p:ph type="body" sz="quarter" idx="13" hasCustomPrompt="1"/>
          </p:nvPr>
        </p:nvSpPr>
        <p:spPr>
          <a:xfrm>
            <a:off x="623888" y="584200"/>
            <a:ext cx="5340350" cy="1325563"/>
          </a:xfrm>
        </p:spPr>
        <p:txBody>
          <a:bodyPr/>
          <a:lstStyle>
            <a:lvl1pPr marL="0" indent="0">
              <a:lnSpc>
                <a:spcPct val="82000"/>
              </a:lnSpc>
              <a:buFontTx/>
              <a:buNone/>
              <a:defRPr sz="5440">
                <a:solidFill>
                  <a:schemeClr val="bg1"/>
                </a:solidFill>
              </a:defRPr>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211159152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Image left - Blk Background">
    <p:bg>
      <p:bgPr>
        <a:solidFill>
          <a:schemeClr val="tx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1" y="388842"/>
            <a:ext cx="6096000" cy="6083199"/>
          </a:xfrm>
          <a:solidFill>
            <a:schemeClr val="bg1">
              <a:lumMod val="85000"/>
            </a:schemeClr>
          </a:solidFill>
        </p:spPr>
        <p:txBody>
          <a:bodyPr anchor="ctr" anchorCtr="0"/>
          <a:lstStyle>
            <a:lvl1pPr marL="0" indent="0" algn="ctr">
              <a:buNone/>
              <a:defRPr b="0" i="0"/>
            </a:lvl1pPr>
          </a:lstStyle>
          <a:p>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456364" y="2450086"/>
            <a:ext cx="4829691" cy="1615252"/>
          </a:xfrm>
        </p:spPr>
        <p:txBody>
          <a:bodyPr/>
          <a:lstStyle>
            <a:lvl1pPr marL="0" indent="0">
              <a:buNone/>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4" name="Text Placeholder 4">
            <a:extLst>
              <a:ext uri="{FF2B5EF4-FFF2-40B4-BE49-F238E27FC236}">
                <a16:creationId xmlns:a16="http://schemas.microsoft.com/office/drawing/2014/main" id="{3FB9D6AF-41E9-ACB1-35D7-87CE3683CB53}"/>
              </a:ext>
            </a:extLst>
          </p:cNvPr>
          <p:cNvSpPr>
            <a:spLocks noGrp="1"/>
          </p:cNvSpPr>
          <p:nvPr>
            <p:ph type="body" sz="quarter" idx="12" hasCustomPrompt="1"/>
          </p:nvPr>
        </p:nvSpPr>
        <p:spPr>
          <a:xfrm>
            <a:off x="6456363" y="4155068"/>
            <a:ext cx="4829691" cy="1530521"/>
          </a:xfrm>
        </p:spPr>
        <p:txBody>
          <a:bodyPr/>
          <a:lstStyle>
            <a:lvl1pPr marL="285750" indent="-285750">
              <a:buFont typeface="Arial" panose="020B0604020202020204" pitchFamily="34" charset="0"/>
              <a:buChar char="•"/>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
        <p:nvSpPr>
          <p:cNvPr id="3" name="Text Placeholder 4">
            <a:extLst>
              <a:ext uri="{FF2B5EF4-FFF2-40B4-BE49-F238E27FC236}">
                <a16:creationId xmlns:a16="http://schemas.microsoft.com/office/drawing/2014/main" id="{0229488E-C66F-CE00-D846-4F75FB33336A}"/>
              </a:ext>
            </a:extLst>
          </p:cNvPr>
          <p:cNvSpPr>
            <a:spLocks noGrp="1"/>
          </p:cNvSpPr>
          <p:nvPr>
            <p:ph type="body" sz="quarter" idx="13" hasCustomPrompt="1"/>
          </p:nvPr>
        </p:nvSpPr>
        <p:spPr>
          <a:xfrm>
            <a:off x="6456364" y="584200"/>
            <a:ext cx="5340350" cy="1325563"/>
          </a:xfrm>
        </p:spPr>
        <p:txBody>
          <a:bodyPr/>
          <a:lstStyle>
            <a:lvl1pPr marL="0" indent="0">
              <a:lnSpc>
                <a:spcPct val="82000"/>
              </a:lnSpc>
              <a:buFontTx/>
              <a:buNone/>
              <a:defRPr sz="5440">
                <a:solidFill>
                  <a:schemeClr val="bg1"/>
                </a:solidFill>
              </a:defRPr>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424823394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2" y="0"/>
            <a:ext cx="12191998" cy="6858000"/>
          </a:xfrm>
          <a:solidFill>
            <a:schemeClr val="bg1">
              <a:lumMod val="85000"/>
            </a:schemeClr>
          </a:solidFill>
        </p:spPr>
        <p:txBody>
          <a:bodyPr anchor="ctr" anchorCtr="0"/>
          <a:lstStyle>
            <a:lvl1pPr marL="0" indent="0" algn="ctr">
              <a:buNone/>
              <a:defRPr b="0" i="0"/>
            </a:lvl1pPr>
          </a:lstStyle>
          <a:p>
            <a:endParaRPr lang="en-AU" dirty="0"/>
          </a:p>
        </p:txBody>
      </p:sp>
      <p:sp>
        <p:nvSpPr>
          <p:cNvPr id="2" name="Title 1">
            <a:extLst>
              <a:ext uri="{FF2B5EF4-FFF2-40B4-BE49-F238E27FC236}">
                <a16:creationId xmlns:a16="http://schemas.microsoft.com/office/drawing/2014/main" id="{DDD710B8-9164-41B4-8DAE-ED192B72A716}"/>
              </a:ext>
            </a:extLst>
          </p:cNvPr>
          <p:cNvSpPr>
            <a:spLocks noGrp="1"/>
          </p:cNvSpPr>
          <p:nvPr>
            <p:ph type="title" hasCustomPrompt="1"/>
          </p:nvPr>
        </p:nvSpPr>
        <p:spPr>
          <a:xfrm>
            <a:off x="623888" y="584200"/>
            <a:ext cx="6158452" cy="1325562"/>
          </a:xfrm>
        </p:spPr>
        <p:txBody>
          <a:bodyPr/>
          <a:lstStyle>
            <a:lvl1pPr>
              <a:defRPr sz="5440" b="0" i="0">
                <a:solidFill>
                  <a:schemeClr val="bg1"/>
                </a:solidFill>
              </a:defRPr>
            </a:lvl1pPr>
          </a:lstStyle>
          <a:p>
            <a:r>
              <a:rPr lang="en-US" dirty="0"/>
              <a:t>Click to edit Master title style. Title can be moved to suit background Image</a:t>
            </a:r>
            <a:endParaRPr lang="en-AU" dirty="0"/>
          </a:p>
        </p:txBody>
      </p:sp>
    </p:spTree>
    <p:extLst>
      <p:ext uri="{BB962C8B-B14F-4D97-AF65-F5344CB8AC3E}">
        <p14:creationId xmlns:p14="http://schemas.microsoft.com/office/powerpoint/2010/main" val="4200390875"/>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Left - Sml Title on - White Text Let - Small Title on white">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F395E28A-1E8E-14A6-4DAA-610B6023E289}"/>
              </a:ext>
            </a:extLst>
          </p:cNvPr>
          <p:cNvSpPr>
            <a:spLocks noGrp="1"/>
          </p:cNvSpPr>
          <p:nvPr>
            <p:ph type="pic" sz="quarter" idx="10"/>
          </p:nvPr>
        </p:nvSpPr>
        <p:spPr>
          <a:xfrm>
            <a:off x="609600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4" name="Title 1">
            <a:extLst>
              <a:ext uri="{FF2B5EF4-FFF2-40B4-BE49-F238E27FC236}">
                <a16:creationId xmlns:a16="http://schemas.microsoft.com/office/drawing/2014/main" id="{B6286363-F2CB-2C92-3C1A-C7BA4C7334DC}"/>
              </a:ext>
            </a:extLst>
          </p:cNvPr>
          <p:cNvSpPr>
            <a:spLocks noGrp="1"/>
          </p:cNvSpPr>
          <p:nvPr>
            <p:ph type="title" hasCustomPrompt="1"/>
          </p:nvPr>
        </p:nvSpPr>
        <p:spPr>
          <a:xfrm>
            <a:off x="630419" y="584200"/>
            <a:ext cx="4829691" cy="785732"/>
          </a:xfrm>
        </p:spPr>
        <p:txBody>
          <a:bodyPr anchor="b"/>
          <a:lstStyle>
            <a:lvl1pPr>
              <a:lnSpc>
                <a:spcPct val="82000"/>
              </a:lnSpc>
              <a:defRPr sz="3200" b="0" i="0">
                <a:solidFill>
                  <a:schemeClr val="tx1"/>
                </a:solidFill>
              </a:defRPr>
            </a:lvl1pPr>
          </a:lstStyle>
          <a:p>
            <a:r>
              <a:rPr lang="en-US" dirty="0"/>
              <a:t>Click to edit SMALL title style</a:t>
            </a:r>
            <a:endParaRPr lang="en-AU" dirty="0"/>
          </a:p>
        </p:txBody>
      </p:sp>
      <p:sp>
        <p:nvSpPr>
          <p:cNvPr id="6" name="Text Placeholder 4">
            <a:extLst>
              <a:ext uri="{FF2B5EF4-FFF2-40B4-BE49-F238E27FC236}">
                <a16:creationId xmlns:a16="http://schemas.microsoft.com/office/drawing/2014/main" id="{884AC37A-5D34-FE0E-CE95-AD1AABA7D68E}"/>
              </a:ext>
            </a:extLst>
          </p:cNvPr>
          <p:cNvSpPr>
            <a:spLocks noGrp="1"/>
          </p:cNvSpPr>
          <p:nvPr>
            <p:ph type="body" sz="quarter" idx="11" hasCustomPrompt="1"/>
          </p:nvPr>
        </p:nvSpPr>
        <p:spPr>
          <a:xfrm>
            <a:off x="959192" y="3494249"/>
            <a:ext cx="4829691" cy="2846525"/>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2" name="Text Placeholder 4">
            <a:extLst>
              <a:ext uri="{FF2B5EF4-FFF2-40B4-BE49-F238E27FC236}">
                <a16:creationId xmlns:a16="http://schemas.microsoft.com/office/drawing/2014/main" id="{86C60342-0DCC-EC48-C3AF-9A9F4E1F2943}"/>
              </a:ext>
            </a:extLst>
          </p:cNvPr>
          <p:cNvSpPr>
            <a:spLocks noGrp="1"/>
          </p:cNvSpPr>
          <p:nvPr>
            <p:ph type="body" sz="quarter" idx="13" hasCustomPrompt="1"/>
          </p:nvPr>
        </p:nvSpPr>
        <p:spPr>
          <a:xfrm>
            <a:off x="623888" y="1452064"/>
            <a:ext cx="5340350" cy="1325563"/>
          </a:xfrm>
        </p:spPr>
        <p:txBody>
          <a:bodyPr/>
          <a:lstStyle>
            <a:lvl1pPr marL="0" indent="0">
              <a:lnSpc>
                <a:spcPct val="82000"/>
              </a:lnSpc>
              <a:buFontTx/>
              <a:buNone/>
              <a:defRPr sz="544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63016686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ext Right - Small title on White Background">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F395E28A-1E8E-14A6-4DAA-610B6023E289}"/>
              </a:ext>
            </a:extLst>
          </p:cNvPr>
          <p:cNvSpPr>
            <a:spLocks noGrp="1"/>
          </p:cNvSpPr>
          <p:nvPr>
            <p:ph type="pic" sz="quarter" idx="10"/>
          </p:nvPr>
        </p:nvSpPr>
        <p:spPr>
          <a:xfrm>
            <a:off x="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4" name="Title 1">
            <a:extLst>
              <a:ext uri="{FF2B5EF4-FFF2-40B4-BE49-F238E27FC236}">
                <a16:creationId xmlns:a16="http://schemas.microsoft.com/office/drawing/2014/main" id="{B6286363-F2CB-2C92-3C1A-C7BA4C7334DC}"/>
              </a:ext>
            </a:extLst>
          </p:cNvPr>
          <p:cNvSpPr>
            <a:spLocks noGrp="1"/>
          </p:cNvSpPr>
          <p:nvPr>
            <p:ph type="title" hasCustomPrompt="1"/>
          </p:nvPr>
        </p:nvSpPr>
        <p:spPr>
          <a:xfrm>
            <a:off x="6456363" y="611991"/>
            <a:ext cx="4829691" cy="785732"/>
          </a:xfrm>
        </p:spPr>
        <p:txBody>
          <a:bodyPr anchor="b"/>
          <a:lstStyle>
            <a:lvl1pPr>
              <a:lnSpc>
                <a:spcPct val="82000"/>
              </a:lnSpc>
              <a:defRPr sz="3200" b="0" i="0">
                <a:solidFill>
                  <a:schemeClr val="tx1"/>
                </a:solidFill>
              </a:defRPr>
            </a:lvl1pPr>
          </a:lstStyle>
          <a:p>
            <a:r>
              <a:rPr lang="en-US" dirty="0"/>
              <a:t>Click to edit SMALL title style</a:t>
            </a:r>
            <a:endParaRPr lang="en-AU" dirty="0"/>
          </a:p>
        </p:txBody>
      </p:sp>
      <p:sp>
        <p:nvSpPr>
          <p:cNvPr id="6" name="Text Placeholder 4">
            <a:extLst>
              <a:ext uri="{FF2B5EF4-FFF2-40B4-BE49-F238E27FC236}">
                <a16:creationId xmlns:a16="http://schemas.microsoft.com/office/drawing/2014/main" id="{884AC37A-5D34-FE0E-CE95-AD1AABA7D68E}"/>
              </a:ext>
            </a:extLst>
          </p:cNvPr>
          <p:cNvSpPr>
            <a:spLocks noGrp="1"/>
          </p:cNvSpPr>
          <p:nvPr>
            <p:ph type="body" sz="quarter" idx="11" hasCustomPrompt="1"/>
          </p:nvPr>
        </p:nvSpPr>
        <p:spPr>
          <a:xfrm>
            <a:off x="6456363" y="3491218"/>
            <a:ext cx="4829691" cy="2846525"/>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2" name="Text Placeholder 4">
            <a:extLst>
              <a:ext uri="{FF2B5EF4-FFF2-40B4-BE49-F238E27FC236}">
                <a16:creationId xmlns:a16="http://schemas.microsoft.com/office/drawing/2014/main" id="{172740F4-95EE-1A0E-2830-7BA7F7EA406F}"/>
              </a:ext>
            </a:extLst>
          </p:cNvPr>
          <p:cNvSpPr>
            <a:spLocks noGrp="1"/>
          </p:cNvSpPr>
          <p:nvPr>
            <p:ph type="body" sz="quarter" idx="13" hasCustomPrompt="1"/>
          </p:nvPr>
        </p:nvSpPr>
        <p:spPr>
          <a:xfrm>
            <a:off x="6456363" y="1479855"/>
            <a:ext cx="5340350" cy="1325563"/>
          </a:xfrm>
        </p:spPr>
        <p:txBody>
          <a:bodyPr/>
          <a:lstStyle>
            <a:lvl1pPr marL="0" indent="0">
              <a:lnSpc>
                <a:spcPct val="82000"/>
              </a:lnSpc>
              <a:buFontTx/>
              <a:buNone/>
              <a:defRPr sz="544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2219899511"/>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ext Left - Blk Background">
    <p:bg>
      <p:bgPr>
        <a:solidFill>
          <a:schemeClr val="tx1"/>
        </a:solidFill>
        <a:effectLst/>
      </p:bgPr>
    </p:bg>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F395E28A-1E8E-14A6-4DAA-610B6023E289}"/>
              </a:ext>
            </a:extLst>
          </p:cNvPr>
          <p:cNvSpPr>
            <a:spLocks noGrp="1"/>
          </p:cNvSpPr>
          <p:nvPr>
            <p:ph type="pic" sz="quarter" idx="10"/>
          </p:nvPr>
        </p:nvSpPr>
        <p:spPr>
          <a:xfrm>
            <a:off x="609600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4" name="Title 1">
            <a:extLst>
              <a:ext uri="{FF2B5EF4-FFF2-40B4-BE49-F238E27FC236}">
                <a16:creationId xmlns:a16="http://schemas.microsoft.com/office/drawing/2014/main" id="{B6286363-F2CB-2C92-3C1A-C7BA4C7334DC}"/>
              </a:ext>
            </a:extLst>
          </p:cNvPr>
          <p:cNvSpPr>
            <a:spLocks noGrp="1"/>
          </p:cNvSpPr>
          <p:nvPr>
            <p:ph type="title" hasCustomPrompt="1"/>
          </p:nvPr>
        </p:nvSpPr>
        <p:spPr>
          <a:xfrm>
            <a:off x="630419" y="584200"/>
            <a:ext cx="4829691" cy="785732"/>
          </a:xfrm>
        </p:spPr>
        <p:txBody>
          <a:bodyPr anchor="b"/>
          <a:lstStyle>
            <a:lvl1pPr>
              <a:lnSpc>
                <a:spcPct val="82000"/>
              </a:lnSpc>
              <a:defRPr sz="3200" b="0" i="0">
                <a:solidFill>
                  <a:schemeClr val="bg1"/>
                </a:solidFill>
              </a:defRPr>
            </a:lvl1pPr>
          </a:lstStyle>
          <a:p>
            <a:r>
              <a:rPr lang="en-US" dirty="0"/>
              <a:t>Click to edit SMALL title style</a:t>
            </a:r>
            <a:endParaRPr lang="en-AU" dirty="0"/>
          </a:p>
        </p:txBody>
      </p:sp>
      <p:sp>
        <p:nvSpPr>
          <p:cNvPr id="6" name="Text Placeholder 4">
            <a:extLst>
              <a:ext uri="{FF2B5EF4-FFF2-40B4-BE49-F238E27FC236}">
                <a16:creationId xmlns:a16="http://schemas.microsoft.com/office/drawing/2014/main" id="{884AC37A-5D34-FE0E-CE95-AD1AABA7D68E}"/>
              </a:ext>
            </a:extLst>
          </p:cNvPr>
          <p:cNvSpPr>
            <a:spLocks noGrp="1"/>
          </p:cNvSpPr>
          <p:nvPr>
            <p:ph type="body" sz="quarter" idx="11" hasCustomPrompt="1"/>
          </p:nvPr>
        </p:nvSpPr>
        <p:spPr>
          <a:xfrm>
            <a:off x="630419" y="3463427"/>
            <a:ext cx="4829691" cy="2846525"/>
          </a:xfrm>
        </p:spPr>
        <p:txBody>
          <a:bodyPr/>
          <a:lstStyle>
            <a:lvl1pPr marL="0" indent="0">
              <a:buNone/>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2" name="Text Placeholder 4">
            <a:extLst>
              <a:ext uri="{FF2B5EF4-FFF2-40B4-BE49-F238E27FC236}">
                <a16:creationId xmlns:a16="http://schemas.microsoft.com/office/drawing/2014/main" id="{A75A5A85-FFD2-4B7C-2E12-0B47EB9412F8}"/>
              </a:ext>
            </a:extLst>
          </p:cNvPr>
          <p:cNvSpPr>
            <a:spLocks noGrp="1"/>
          </p:cNvSpPr>
          <p:nvPr>
            <p:ph type="body" sz="quarter" idx="13" hasCustomPrompt="1"/>
          </p:nvPr>
        </p:nvSpPr>
        <p:spPr>
          <a:xfrm>
            <a:off x="623888" y="1452064"/>
            <a:ext cx="5340350" cy="1325563"/>
          </a:xfrm>
        </p:spPr>
        <p:txBody>
          <a:bodyPr/>
          <a:lstStyle>
            <a:lvl1pPr marL="0" indent="0">
              <a:lnSpc>
                <a:spcPct val="82000"/>
              </a:lnSpc>
              <a:buFontTx/>
              <a:buNone/>
              <a:defRPr sz="5440">
                <a:solidFill>
                  <a:schemeClr val="bg1"/>
                </a:solidFill>
              </a:defRPr>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54382663"/>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ext Right - Blk Background">
    <p:bg>
      <p:bgPr>
        <a:solidFill>
          <a:schemeClr val="tx1"/>
        </a:solidFill>
        <a:effectLst/>
      </p:bgPr>
    </p:bg>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F395E28A-1E8E-14A6-4DAA-610B6023E289}"/>
              </a:ext>
            </a:extLst>
          </p:cNvPr>
          <p:cNvSpPr>
            <a:spLocks noGrp="1"/>
          </p:cNvSpPr>
          <p:nvPr>
            <p:ph type="pic" sz="quarter" idx="10"/>
          </p:nvPr>
        </p:nvSpPr>
        <p:spPr>
          <a:xfrm>
            <a:off x="0" y="388842"/>
            <a:ext cx="6096000" cy="6083199"/>
          </a:xfrm>
          <a:solidFill>
            <a:schemeClr val="bg1">
              <a:lumMod val="85000"/>
            </a:schemeClr>
          </a:solidFill>
        </p:spPr>
        <p:txBody>
          <a:bodyPr anchor="ctr" anchorCtr="0"/>
          <a:lstStyle>
            <a:lvl1pPr marL="0" indent="0" algn="ctr">
              <a:buNone/>
              <a:defRPr b="0" i="0"/>
            </a:lvl1pPr>
          </a:lstStyle>
          <a:p>
            <a:endParaRPr lang="en-AU" dirty="0"/>
          </a:p>
        </p:txBody>
      </p:sp>
      <p:sp>
        <p:nvSpPr>
          <p:cNvPr id="4" name="Title 1">
            <a:extLst>
              <a:ext uri="{FF2B5EF4-FFF2-40B4-BE49-F238E27FC236}">
                <a16:creationId xmlns:a16="http://schemas.microsoft.com/office/drawing/2014/main" id="{B6286363-F2CB-2C92-3C1A-C7BA4C7334DC}"/>
              </a:ext>
            </a:extLst>
          </p:cNvPr>
          <p:cNvSpPr>
            <a:spLocks noGrp="1"/>
          </p:cNvSpPr>
          <p:nvPr>
            <p:ph type="title" hasCustomPrompt="1"/>
          </p:nvPr>
        </p:nvSpPr>
        <p:spPr>
          <a:xfrm>
            <a:off x="6456363" y="592898"/>
            <a:ext cx="4829691" cy="785732"/>
          </a:xfrm>
        </p:spPr>
        <p:txBody>
          <a:bodyPr anchor="b"/>
          <a:lstStyle>
            <a:lvl1pPr>
              <a:lnSpc>
                <a:spcPct val="82000"/>
              </a:lnSpc>
              <a:defRPr sz="3200" b="0" i="0">
                <a:solidFill>
                  <a:schemeClr val="bg1"/>
                </a:solidFill>
              </a:defRPr>
            </a:lvl1pPr>
          </a:lstStyle>
          <a:p>
            <a:r>
              <a:rPr lang="en-US" dirty="0"/>
              <a:t>Click to edit SMALL title style</a:t>
            </a:r>
            <a:endParaRPr lang="en-AU" dirty="0"/>
          </a:p>
        </p:txBody>
      </p:sp>
      <p:sp>
        <p:nvSpPr>
          <p:cNvPr id="6" name="Text Placeholder 4">
            <a:extLst>
              <a:ext uri="{FF2B5EF4-FFF2-40B4-BE49-F238E27FC236}">
                <a16:creationId xmlns:a16="http://schemas.microsoft.com/office/drawing/2014/main" id="{884AC37A-5D34-FE0E-CE95-AD1AABA7D68E}"/>
              </a:ext>
            </a:extLst>
          </p:cNvPr>
          <p:cNvSpPr>
            <a:spLocks noGrp="1"/>
          </p:cNvSpPr>
          <p:nvPr>
            <p:ph type="body" sz="quarter" idx="11" hasCustomPrompt="1"/>
          </p:nvPr>
        </p:nvSpPr>
        <p:spPr>
          <a:xfrm>
            <a:off x="6456363" y="3472125"/>
            <a:ext cx="4829691" cy="2846525"/>
          </a:xfrm>
        </p:spPr>
        <p:txBody>
          <a:bodyPr/>
          <a:lstStyle>
            <a:lvl1pPr marL="0" indent="0">
              <a:buNone/>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2" name="Text Placeholder 4">
            <a:extLst>
              <a:ext uri="{FF2B5EF4-FFF2-40B4-BE49-F238E27FC236}">
                <a16:creationId xmlns:a16="http://schemas.microsoft.com/office/drawing/2014/main" id="{A07CDF38-66FC-83A8-05FA-27AB6E20AFAB}"/>
              </a:ext>
            </a:extLst>
          </p:cNvPr>
          <p:cNvSpPr>
            <a:spLocks noGrp="1"/>
          </p:cNvSpPr>
          <p:nvPr>
            <p:ph type="body" sz="quarter" idx="13" hasCustomPrompt="1"/>
          </p:nvPr>
        </p:nvSpPr>
        <p:spPr>
          <a:xfrm>
            <a:off x="6456363" y="1460762"/>
            <a:ext cx="5340350" cy="1325563"/>
          </a:xfrm>
        </p:spPr>
        <p:txBody>
          <a:bodyPr/>
          <a:lstStyle>
            <a:lvl1pPr marL="0" indent="0">
              <a:lnSpc>
                <a:spcPct val="82000"/>
              </a:lnSpc>
              <a:buFontTx/>
              <a:buNone/>
              <a:defRPr sz="5440">
                <a:solidFill>
                  <a:schemeClr val="bg1"/>
                </a:solidFill>
              </a:defRPr>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3092765699"/>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meline Start">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6DCCE697-4019-BB04-2E3D-B591954C0E92}"/>
              </a:ext>
            </a:extLst>
          </p:cNvPr>
          <p:cNvCxnSpPr/>
          <p:nvPr userDrawn="1"/>
        </p:nvCxnSpPr>
        <p:spPr>
          <a:xfrm>
            <a:off x="1635760" y="3429000"/>
            <a:ext cx="10556240"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D87C4ADD-0043-2691-F0F9-61E2A9C9E55B}"/>
              </a:ext>
            </a:extLst>
          </p:cNvPr>
          <p:cNvSpPr/>
          <p:nvPr userDrawn="1"/>
        </p:nvSpPr>
        <p:spPr>
          <a:xfrm>
            <a:off x="1455760"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11" name="Oval 10">
            <a:extLst>
              <a:ext uri="{FF2B5EF4-FFF2-40B4-BE49-F238E27FC236}">
                <a16:creationId xmlns:a16="http://schemas.microsoft.com/office/drawing/2014/main" id="{EB4AC40A-15C3-618A-87BF-95DE760CCE3E}"/>
              </a:ext>
            </a:extLst>
          </p:cNvPr>
          <p:cNvSpPr/>
          <p:nvPr userDrawn="1"/>
        </p:nvSpPr>
        <p:spPr>
          <a:xfrm>
            <a:off x="5547882"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14" name="Picture Placeholder 13">
            <a:extLst>
              <a:ext uri="{FF2B5EF4-FFF2-40B4-BE49-F238E27FC236}">
                <a16:creationId xmlns:a16="http://schemas.microsoft.com/office/drawing/2014/main" id="{A8945C62-1796-2F24-FF4B-EE658021C83A}"/>
              </a:ext>
            </a:extLst>
          </p:cNvPr>
          <p:cNvSpPr>
            <a:spLocks noGrp="1"/>
          </p:cNvSpPr>
          <p:nvPr>
            <p:ph type="pic" sz="quarter" idx="12"/>
          </p:nvPr>
        </p:nvSpPr>
        <p:spPr>
          <a:xfrm>
            <a:off x="8481391" y="592189"/>
            <a:ext cx="3710609" cy="2457174"/>
          </a:xfrm>
        </p:spPr>
        <p:txBody>
          <a:bodyPr/>
          <a:lstStyle>
            <a:lvl1pPr marL="0" indent="0">
              <a:buFont typeface="Arial" panose="020B0604020202020204" pitchFamily="34" charset="0"/>
              <a:buNone/>
              <a:defRPr b="0" i="0"/>
            </a:lvl1pPr>
          </a:lstStyle>
          <a:p>
            <a:endParaRPr lang="en-US" dirty="0"/>
          </a:p>
        </p:txBody>
      </p:sp>
      <p:sp>
        <p:nvSpPr>
          <p:cNvPr id="2" name="Title 1">
            <a:extLst>
              <a:ext uri="{FF2B5EF4-FFF2-40B4-BE49-F238E27FC236}">
                <a16:creationId xmlns:a16="http://schemas.microsoft.com/office/drawing/2014/main" id="{FA8C56E1-4F7A-0A2A-BC11-63617FE632F7}"/>
              </a:ext>
            </a:extLst>
          </p:cNvPr>
          <p:cNvSpPr>
            <a:spLocks noGrp="1"/>
          </p:cNvSpPr>
          <p:nvPr>
            <p:ph type="title" hasCustomPrompt="1"/>
          </p:nvPr>
        </p:nvSpPr>
        <p:spPr>
          <a:xfrm>
            <a:off x="673234" y="3808638"/>
            <a:ext cx="2382787" cy="662774"/>
          </a:xfrm>
        </p:spPr>
        <p:txBody>
          <a:bodyPr anchor="b"/>
          <a:lstStyle>
            <a:lvl1pPr>
              <a:defRPr sz="2400" b="1" cap="none">
                <a:solidFill>
                  <a:schemeClr val="accent1"/>
                </a:solidFill>
                <a:latin typeface="Neue Haas Grotesk Text Pro" panose="020B0504020202020204" pitchFamily="34" charset="77"/>
              </a:defRPr>
            </a:lvl1pPr>
          </a:lstStyle>
          <a:p>
            <a:r>
              <a:rPr lang="en-US" dirty="0"/>
              <a:t>Click to edit title style</a:t>
            </a:r>
            <a:endParaRPr lang="en-AU" dirty="0"/>
          </a:p>
        </p:txBody>
      </p:sp>
      <p:sp>
        <p:nvSpPr>
          <p:cNvPr id="4" name="Text Placeholder 4">
            <a:extLst>
              <a:ext uri="{FF2B5EF4-FFF2-40B4-BE49-F238E27FC236}">
                <a16:creationId xmlns:a16="http://schemas.microsoft.com/office/drawing/2014/main" id="{6B6B924D-09BD-C049-692A-382067D57BF1}"/>
              </a:ext>
            </a:extLst>
          </p:cNvPr>
          <p:cNvSpPr>
            <a:spLocks noGrp="1"/>
          </p:cNvSpPr>
          <p:nvPr>
            <p:ph type="body" sz="quarter" idx="10" hasCustomPrompt="1"/>
          </p:nvPr>
        </p:nvSpPr>
        <p:spPr>
          <a:xfrm>
            <a:off x="673234"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5" name="Text Placeholder 4">
            <a:extLst>
              <a:ext uri="{FF2B5EF4-FFF2-40B4-BE49-F238E27FC236}">
                <a16:creationId xmlns:a16="http://schemas.microsoft.com/office/drawing/2014/main" id="{0476778D-80A8-6E67-51B8-8202C91D7334}"/>
              </a:ext>
            </a:extLst>
          </p:cNvPr>
          <p:cNvSpPr>
            <a:spLocks noGrp="1"/>
          </p:cNvSpPr>
          <p:nvPr>
            <p:ph type="body" sz="quarter" idx="15" hasCustomPrompt="1"/>
          </p:nvPr>
        </p:nvSpPr>
        <p:spPr>
          <a:xfrm>
            <a:off x="4819873" y="4471412"/>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7" name="Text Placeholder 16">
            <a:extLst>
              <a:ext uri="{FF2B5EF4-FFF2-40B4-BE49-F238E27FC236}">
                <a16:creationId xmlns:a16="http://schemas.microsoft.com/office/drawing/2014/main" id="{1F3B1517-037A-CABC-600A-81C653629898}"/>
              </a:ext>
            </a:extLst>
          </p:cNvPr>
          <p:cNvSpPr>
            <a:spLocks noGrp="1"/>
          </p:cNvSpPr>
          <p:nvPr>
            <p:ph type="body" sz="quarter" idx="16" hasCustomPrompt="1"/>
          </p:nvPr>
        </p:nvSpPr>
        <p:spPr>
          <a:xfrm>
            <a:off x="4819873" y="380863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8" name="Text Placeholder 4">
            <a:extLst>
              <a:ext uri="{FF2B5EF4-FFF2-40B4-BE49-F238E27FC236}">
                <a16:creationId xmlns:a16="http://schemas.microsoft.com/office/drawing/2014/main" id="{EFC2E36E-1B11-BBAF-0888-5579301BA825}"/>
              </a:ext>
            </a:extLst>
          </p:cNvPr>
          <p:cNvSpPr>
            <a:spLocks noGrp="1"/>
          </p:cNvSpPr>
          <p:nvPr>
            <p:ph type="body" sz="quarter" idx="13" hasCustomPrompt="1"/>
          </p:nvPr>
        </p:nvSpPr>
        <p:spPr>
          <a:xfrm>
            <a:off x="623888" y="1513497"/>
            <a:ext cx="4657498" cy="1325563"/>
          </a:xfrm>
        </p:spPr>
        <p:txBody>
          <a:bodyPr/>
          <a:lstStyle>
            <a:lvl1pPr marL="0" indent="0">
              <a:lnSpc>
                <a:spcPct val="82000"/>
              </a:lnSpc>
              <a:buFontTx/>
              <a:buNone/>
              <a:defRPr sz="400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
        <p:nvSpPr>
          <p:cNvPr id="16" name="Text Placeholder 15">
            <a:extLst>
              <a:ext uri="{FF2B5EF4-FFF2-40B4-BE49-F238E27FC236}">
                <a16:creationId xmlns:a16="http://schemas.microsoft.com/office/drawing/2014/main" id="{54DFE537-DE09-1E8E-465D-07F0751EACEF}"/>
              </a:ext>
            </a:extLst>
          </p:cNvPr>
          <p:cNvSpPr>
            <a:spLocks noGrp="1"/>
          </p:cNvSpPr>
          <p:nvPr>
            <p:ph type="body" sz="quarter" idx="19"/>
          </p:nvPr>
        </p:nvSpPr>
        <p:spPr>
          <a:xfrm>
            <a:off x="623344" y="512087"/>
            <a:ext cx="4298950" cy="903287"/>
          </a:xfrm>
        </p:spPr>
        <p:txBody>
          <a:bodyPr anchor="b"/>
          <a:lstStyle>
            <a:lvl1pPr marL="0" indent="0">
              <a:lnSpc>
                <a:spcPct val="82000"/>
              </a:lnSpc>
              <a:buFontTx/>
              <a:buNone/>
              <a:defRPr sz="3200"/>
            </a:lvl1pPr>
            <a:lvl2pPr>
              <a:defRPr sz="3200"/>
            </a:lvl2pPr>
            <a:lvl3pPr>
              <a:defRPr sz="3200"/>
            </a:lvl3pPr>
            <a:lvl4pPr>
              <a:defRPr sz="3200"/>
            </a:lvl4pPr>
            <a:lvl5pPr>
              <a:defRPr sz="3200"/>
            </a:lvl5pPr>
          </a:lstStyle>
          <a:p>
            <a:pPr lvl="0"/>
            <a:r>
              <a:rPr lang="en-GB" dirty="0"/>
              <a:t>Click to edit Master text styles</a:t>
            </a:r>
            <a:endParaRPr lang="en-US" dirty="0"/>
          </a:p>
        </p:txBody>
      </p:sp>
      <p:sp>
        <p:nvSpPr>
          <p:cNvPr id="5" name="Oval 4">
            <a:extLst>
              <a:ext uri="{FF2B5EF4-FFF2-40B4-BE49-F238E27FC236}">
                <a16:creationId xmlns:a16="http://schemas.microsoft.com/office/drawing/2014/main" id="{B8A6912E-BA6A-C23E-83FF-641643A6F644}"/>
              </a:ext>
            </a:extLst>
          </p:cNvPr>
          <p:cNvSpPr/>
          <p:nvPr userDrawn="1"/>
        </p:nvSpPr>
        <p:spPr>
          <a:xfrm>
            <a:off x="8788038"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6" name="Text Placeholder 4">
            <a:extLst>
              <a:ext uri="{FF2B5EF4-FFF2-40B4-BE49-F238E27FC236}">
                <a16:creationId xmlns:a16="http://schemas.microsoft.com/office/drawing/2014/main" id="{F6710FA8-29F6-38BC-3F2E-0833CFC8AB7B}"/>
              </a:ext>
            </a:extLst>
          </p:cNvPr>
          <p:cNvSpPr>
            <a:spLocks noGrp="1"/>
          </p:cNvSpPr>
          <p:nvPr>
            <p:ph type="body" sz="quarter" idx="20" hasCustomPrompt="1"/>
          </p:nvPr>
        </p:nvSpPr>
        <p:spPr>
          <a:xfrm>
            <a:off x="8431090" y="4471412"/>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7" name="Text Placeholder 16">
            <a:extLst>
              <a:ext uri="{FF2B5EF4-FFF2-40B4-BE49-F238E27FC236}">
                <a16:creationId xmlns:a16="http://schemas.microsoft.com/office/drawing/2014/main" id="{A098D18A-D6FA-F31D-2615-57F3FC62DFD7}"/>
              </a:ext>
            </a:extLst>
          </p:cNvPr>
          <p:cNvSpPr>
            <a:spLocks noGrp="1"/>
          </p:cNvSpPr>
          <p:nvPr>
            <p:ph type="body" sz="quarter" idx="21" hasCustomPrompt="1"/>
          </p:nvPr>
        </p:nvSpPr>
        <p:spPr>
          <a:xfrm>
            <a:off x="8431090" y="380863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Tree>
    <p:extLst>
      <p:ext uri="{BB962C8B-B14F-4D97-AF65-F5344CB8AC3E}">
        <p14:creationId xmlns:p14="http://schemas.microsoft.com/office/powerpoint/2010/main" val="3400445684"/>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ond Timelin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0868E5D-82E4-9ED7-FE3C-F18B54D61FC0}"/>
              </a:ext>
            </a:extLst>
          </p:cNvPr>
          <p:cNvCxnSpPr>
            <a:cxnSpLocks/>
          </p:cNvCxnSpPr>
          <p:nvPr userDrawn="1"/>
        </p:nvCxnSpPr>
        <p:spPr>
          <a:xfrm>
            <a:off x="0" y="3429000"/>
            <a:ext cx="12192000"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E52DBE86-4A40-5227-0298-A75B20F94D49}"/>
              </a:ext>
            </a:extLst>
          </p:cNvPr>
          <p:cNvSpPr/>
          <p:nvPr userDrawn="1"/>
        </p:nvSpPr>
        <p:spPr>
          <a:xfrm>
            <a:off x="1455760"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438FBB87-CB17-3FE8-2B96-3D05DFD2FB85}"/>
              </a:ext>
            </a:extLst>
          </p:cNvPr>
          <p:cNvSpPr/>
          <p:nvPr userDrawn="1"/>
        </p:nvSpPr>
        <p:spPr>
          <a:xfrm>
            <a:off x="3976197"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3B9587D6-9686-9FBB-0765-D619A1CBCFB4}"/>
              </a:ext>
            </a:extLst>
          </p:cNvPr>
          <p:cNvSpPr/>
          <p:nvPr userDrawn="1"/>
        </p:nvSpPr>
        <p:spPr>
          <a:xfrm>
            <a:off x="9500166"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13">
            <a:extLst>
              <a:ext uri="{FF2B5EF4-FFF2-40B4-BE49-F238E27FC236}">
                <a16:creationId xmlns:a16="http://schemas.microsoft.com/office/drawing/2014/main" id="{03802818-56CD-1263-E46F-6DAEB21B1E72}"/>
              </a:ext>
            </a:extLst>
          </p:cNvPr>
          <p:cNvSpPr>
            <a:spLocks noGrp="1"/>
          </p:cNvSpPr>
          <p:nvPr>
            <p:ph type="pic" sz="quarter" idx="12"/>
          </p:nvPr>
        </p:nvSpPr>
        <p:spPr>
          <a:xfrm>
            <a:off x="9055768" y="3808638"/>
            <a:ext cx="3136232" cy="2800350"/>
          </a:xfrm>
        </p:spPr>
        <p:txBody>
          <a:bodyPr/>
          <a:lstStyle>
            <a:lvl1pPr marL="0" indent="0">
              <a:buFont typeface="Arial" panose="020B0604020202020204" pitchFamily="34" charset="0"/>
              <a:buNone/>
              <a:defRPr/>
            </a:lvl1pPr>
          </a:lstStyle>
          <a:p>
            <a:endParaRPr lang="en-US"/>
          </a:p>
        </p:txBody>
      </p:sp>
      <p:sp>
        <p:nvSpPr>
          <p:cNvPr id="9" name="Oval 8">
            <a:extLst>
              <a:ext uri="{FF2B5EF4-FFF2-40B4-BE49-F238E27FC236}">
                <a16:creationId xmlns:a16="http://schemas.microsoft.com/office/drawing/2014/main" id="{4F11D5CE-BFFC-40BB-DD44-37BC844B666B}"/>
              </a:ext>
            </a:extLst>
          </p:cNvPr>
          <p:cNvSpPr/>
          <p:nvPr userDrawn="1"/>
        </p:nvSpPr>
        <p:spPr>
          <a:xfrm>
            <a:off x="6587661"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4">
            <a:extLst>
              <a:ext uri="{FF2B5EF4-FFF2-40B4-BE49-F238E27FC236}">
                <a16:creationId xmlns:a16="http://schemas.microsoft.com/office/drawing/2014/main" id="{AE79F6EA-A770-C59B-E674-5D7C2420E2BD}"/>
              </a:ext>
            </a:extLst>
          </p:cNvPr>
          <p:cNvSpPr>
            <a:spLocks noGrp="1"/>
          </p:cNvSpPr>
          <p:nvPr>
            <p:ph type="body" sz="quarter" idx="17" hasCustomPrompt="1"/>
          </p:nvPr>
        </p:nvSpPr>
        <p:spPr>
          <a:xfrm>
            <a:off x="692828"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7" name="Text Placeholder 16">
            <a:extLst>
              <a:ext uri="{FF2B5EF4-FFF2-40B4-BE49-F238E27FC236}">
                <a16:creationId xmlns:a16="http://schemas.microsoft.com/office/drawing/2014/main" id="{EC05A9C7-ACEE-CBE6-410B-463E8B19C264}"/>
              </a:ext>
            </a:extLst>
          </p:cNvPr>
          <p:cNvSpPr>
            <a:spLocks noGrp="1"/>
          </p:cNvSpPr>
          <p:nvPr>
            <p:ph type="body" sz="quarter" idx="18" hasCustomPrompt="1"/>
          </p:nvPr>
        </p:nvSpPr>
        <p:spPr>
          <a:xfrm>
            <a:off x="681943" y="378756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18" name="Text Placeholder 4">
            <a:extLst>
              <a:ext uri="{FF2B5EF4-FFF2-40B4-BE49-F238E27FC236}">
                <a16:creationId xmlns:a16="http://schemas.microsoft.com/office/drawing/2014/main" id="{1D01EE4A-6707-AC5C-282A-6CAD0444217D}"/>
              </a:ext>
            </a:extLst>
          </p:cNvPr>
          <p:cNvSpPr>
            <a:spLocks noGrp="1"/>
          </p:cNvSpPr>
          <p:nvPr>
            <p:ph type="body" sz="quarter" idx="19" hasCustomPrompt="1"/>
          </p:nvPr>
        </p:nvSpPr>
        <p:spPr>
          <a:xfrm>
            <a:off x="5793874"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9" name="Text Placeholder 16">
            <a:extLst>
              <a:ext uri="{FF2B5EF4-FFF2-40B4-BE49-F238E27FC236}">
                <a16:creationId xmlns:a16="http://schemas.microsoft.com/office/drawing/2014/main" id="{56AACFBB-ADA6-52A8-6760-35A7AA5BD4AC}"/>
              </a:ext>
            </a:extLst>
          </p:cNvPr>
          <p:cNvSpPr>
            <a:spLocks noGrp="1"/>
          </p:cNvSpPr>
          <p:nvPr>
            <p:ph type="body" sz="quarter" idx="20" hasCustomPrompt="1"/>
          </p:nvPr>
        </p:nvSpPr>
        <p:spPr>
          <a:xfrm>
            <a:off x="5782989" y="378756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0" name="Text Placeholder 4">
            <a:extLst>
              <a:ext uri="{FF2B5EF4-FFF2-40B4-BE49-F238E27FC236}">
                <a16:creationId xmlns:a16="http://schemas.microsoft.com/office/drawing/2014/main" id="{46E2BF96-0406-EAAA-D55F-95A98B3106AE}"/>
              </a:ext>
            </a:extLst>
          </p:cNvPr>
          <p:cNvSpPr>
            <a:spLocks noGrp="1"/>
          </p:cNvSpPr>
          <p:nvPr>
            <p:ph type="body" sz="quarter" idx="21" hasCustomPrompt="1"/>
          </p:nvPr>
        </p:nvSpPr>
        <p:spPr>
          <a:xfrm>
            <a:off x="2927062" y="1715156"/>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1" name="Text Placeholder 16">
            <a:extLst>
              <a:ext uri="{FF2B5EF4-FFF2-40B4-BE49-F238E27FC236}">
                <a16:creationId xmlns:a16="http://schemas.microsoft.com/office/drawing/2014/main" id="{A6CE443F-B368-5A4E-D780-4F510384DB9B}"/>
              </a:ext>
            </a:extLst>
          </p:cNvPr>
          <p:cNvSpPr>
            <a:spLocks noGrp="1"/>
          </p:cNvSpPr>
          <p:nvPr>
            <p:ph type="body" sz="quarter" idx="22" hasCustomPrompt="1"/>
          </p:nvPr>
        </p:nvSpPr>
        <p:spPr>
          <a:xfrm>
            <a:off x="2916177" y="1031305"/>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2" name="Text Placeholder 4">
            <a:extLst>
              <a:ext uri="{FF2B5EF4-FFF2-40B4-BE49-F238E27FC236}">
                <a16:creationId xmlns:a16="http://schemas.microsoft.com/office/drawing/2014/main" id="{2F8AC8E5-6849-85F5-13DE-6C2E5A553787}"/>
              </a:ext>
            </a:extLst>
          </p:cNvPr>
          <p:cNvSpPr>
            <a:spLocks noGrp="1"/>
          </p:cNvSpPr>
          <p:nvPr>
            <p:ph type="body" sz="quarter" idx="23" hasCustomPrompt="1"/>
          </p:nvPr>
        </p:nvSpPr>
        <p:spPr>
          <a:xfrm>
            <a:off x="8413462" y="1715156"/>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3" name="Text Placeholder 16">
            <a:extLst>
              <a:ext uri="{FF2B5EF4-FFF2-40B4-BE49-F238E27FC236}">
                <a16:creationId xmlns:a16="http://schemas.microsoft.com/office/drawing/2014/main" id="{582CF7E7-143F-3302-1448-523D8DD7199D}"/>
              </a:ext>
            </a:extLst>
          </p:cNvPr>
          <p:cNvSpPr>
            <a:spLocks noGrp="1"/>
          </p:cNvSpPr>
          <p:nvPr>
            <p:ph type="body" sz="quarter" idx="24" hasCustomPrompt="1"/>
          </p:nvPr>
        </p:nvSpPr>
        <p:spPr>
          <a:xfrm>
            <a:off x="8402577" y="1031305"/>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Tree>
    <p:extLst>
      <p:ext uri="{BB962C8B-B14F-4D97-AF65-F5344CB8AC3E}">
        <p14:creationId xmlns:p14="http://schemas.microsoft.com/office/powerpoint/2010/main" val="162057050"/>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Future Timelin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0868E5D-82E4-9ED7-FE3C-F18B54D61FC0}"/>
              </a:ext>
            </a:extLst>
          </p:cNvPr>
          <p:cNvCxnSpPr>
            <a:cxnSpLocks/>
          </p:cNvCxnSpPr>
          <p:nvPr userDrawn="1"/>
        </p:nvCxnSpPr>
        <p:spPr>
          <a:xfrm>
            <a:off x="-76802" y="3429000"/>
            <a:ext cx="11220083"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E52DBE86-4A40-5227-0298-A75B20F94D49}"/>
              </a:ext>
            </a:extLst>
          </p:cNvPr>
          <p:cNvSpPr/>
          <p:nvPr userDrawn="1"/>
        </p:nvSpPr>
        <p:spPr>
          <a:xfrm>
            <a:off x="1455760"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438FBB87-CB17-3FE8-2B96-3D05DFD2FB85}"/>
              </a:ext>
            </a:extLst>
          </p:cNvPr>
          <p:cNvSpPr/>
          <p:nvPr userDrawn="1"/>
        </p:nvSpPr>
        <p:spPr>
          <a:xfrm>
            <a:off x="3550290"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13">
            <a:extLst>
              <a:ext uri="{FF2B5EF4-FFF2-40B4-BE49-F238E27FC236}">
                <a16:creationId xmlns:a16="http://schemas.microsoft.com/office/drawing/2014/main" id="{03802818-56CD-1263-E46F-6DAEB21B1E72}"/>
              </a:ext>
            </a:extLst>
          </p:cNvPr>
          <p:cNvSpPr>
            <a:spLocks noGrp="1"/>
          </p:cNvSpPr>
          <p:nvPr>
            <p:ph type="pic" sz="quarter" idx="12"/>
          </p:nvPr>
        </p:nvSpPr>
        <p:spPr>
          <a:xfrm>
            <a:off x="8123583" y="4058665"/>
            <a:ext cx="4068417" cy="2800350"/>
          </a:xfrm>
        </p:spPr>
        <p:txBody>
          <a:bodyPr/>
          <a:lstStyle>
            <a:lvl1pPr marL="0" indent="0">
              <a:buFont typeface="Arial" panose="020B0604020202020204" pitchFamily="34" charset="0"/>
              <a:buNone/>
              <a:defRPr/>
            </a:lvl1pPr>
          </a:lstStyle>
          <a:p>
            <a:endParaRPr lang="en-US"/>
          </a:p>
        </p:txBody>
      </p:sp>
      <p:sp>
        <p:nvSpPr>
          <p:cNvPr id="9" name="Oval 8">
            <a:extLst>
              <a:ext uri="{FF2B5EF4-FFF2-40B4-BE49-F238E27FC236}">
                <a16:creationId xmlns:a16="http://schemas.microsoft.com/office/drawing/2014/main" id="{4F11D5CE-BFFC-40BB-DD44-37BC844B666B}"/>
              </a:ext>
            </a:extLst>
          </p:cNvPr>
          <p:cNvSpPr/>
          <p:nvPr userDrawn="1"/>
        </p:nvSpPr>
        <p:spPr>
          <a:xfrm>
            <a:off x="5734292"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4">
            <a:extLst>
              <a:ext uri="{FF2B5EF4-FFF2-40B4-BE49-F238E27FC236}">
                <a16:creationId xmlns:a16="http://schemas.microsoft.com/office/drawing/2014/main" id="{AE79F6EA-A770-C59B-E674-5D7C2420E2BD}"/>
              </a:ext>
            </a:extLst>
          </p:cNvPr>
          <p:cNvSpPr>
            <a:spLocks noGrp="1"/>
          </p:cNvSpPr>
          <p:nvPr>
            <p:ph type="body" sz="quarter" idx="17" hasCustomPrompt="1"/>
          </p:nvPr>
        </p:nvSpPr>
        <p:spPr>
          <a:xfrm>
            <a:off x="692828"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7" name="Text Placeholder 16">
            <a:extLst>
              <a:ext uri="{FF2B5EF4-FFF2-40B4-BE49-F238E27FC236}">
                <a16:creationId xmlns:a16="http://schemas.microsoft.com/office/drawing/2014/main" id="{EC05A9C7-ACEE-CBE6-410B-463E8B19C264}"/>
              </a:ext>
            </a:extLst>
          </p:cNvPr>
          <p:cNvSpPr>
            <a:spLocks noGrp="1"/>
          </p:cNvSpPr>
          <p:nvPr>
            <p:ph type="body" sz="quarter" idx="18" hasCustomPrompt="1"/>
          </p:nvPr>
        </p:nvSpPr>
        <p:spPr>
          <a:xfrm>
            <a:off x="681943" y="378756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0" name="Text Placeholder 4">
            <a:extLst>
              <a:ext uri="{FF2B5EF4-FFF2-40B4-BE49-F238E27FC236}">
                <a16:creationId xmlns:a16="http://schemas.microsoft.com/office/drawing/2014/main" id="{46E2BF96-0406-EAAA-D55F-95A98B3106AE}"/>
              </a:ext>
            </a:extLst>
          </p:cNvPr>
          <p:cNvSpPr>
            <a:spLocks noGrp="1"/>
          </p:cNvSpPr>
          <p:nvPr>
            <p:ph type="body" sz="quarter" idx="21" hasCustomPrompt="1"/>
          </p:nvPr>
        </p:nvSpPr>
        <p:spPr>
          <a:xfrm>
            <a:off x="2927062" y="1715156"/>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1" name="Text Placeholder 16">
            <a:extLst>
              <a:ext uri="{FF2B5EF4-FFF2-40B4-BE49-F238E27FC236}">
                <a16:creationId xmlns:a16="http://schemas.microsoft.com/office/drawing/2014/main" id="{A6CE443F-B368-5A4E-D780-4F510384DB9B}"/>
              </a:ext>
            </a:extLst>
          </p:cNvPr>
          <p:cNvSpPr>
            <a:spLocks noGrp="1"/>
          </p:cNvSpPr>
          <p:nvPr>
            <p:ph type="body" sz="quarter" idx="22" hasCustomPrompt="1"/>
          </p:nvPr>
        </p:nvSpPr>
        <p:spPr>
          <a:xfrm>
            <a:off x="2916177" y="1031305"/>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2" name="Text Placeholder 4">
            <a:extLst>
              <a:ext uri="{FF2B5EF4-FFF2-40B4-BE49-F238E27FC236}">
                <a16:creationId xmlns:a16="http://schemas.microsoft.com/office/drawing/2014/main" id="{2F8AC8E5-6849-85F5-13DE-6C2E5A553787}"/>
              </a:ext>
            </a:extLst>
          </p:cNvPr>
          <p:cNvSpPr>
            <a:spLocks noGrp="1"/>
          </p:cNvSpPr>
          <p:nvPr>
            <p:ph type="body" sz="quarter" idx="23" hasCustomPrompt="1"/>
          </p:nvPr>
        </p:nvSpPr>
        <p:spPr>
          <a:xfrm>
            <a:off x="5047102"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3" name="Text Placeholder 16">
            <a:extLst>
              <a:ext uri="{FF2B5EF4-FFF2-40B4-BE49-F238E27FC236}">
                <a16:creationId xmlns:a16="http://schemas.microsoft.com/office/drawing/2014/main" id="{582CF7E7-143F-3302-1448-523D8DD7199D}"/>
              </a:ext>
            </a:extLst>
          </p:cNvPr>
          <p:cNvSpPr>
            <a:spLocks noGrp="1"/>
          </p:cNvSpPr>
          <p:nvPr>
            <p:ph type="body" sz="quarter" idx="24" hasCustomPrompt="1"/>
          </p:nvPr>
        </p:nvSpPr>
        <p:spPr>
          <a:xfrm>
            <a:off x="5036217" y="378756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3" name="Right Arrow 2">
            <a:extLst>
              <a:ext uri="{FF2B5EF4-FFF2-40B4-BE49-F238E27FC236}">
                <a16:creationId xmlns:a16="http://schemas.microsoft.com/office/drawing/2014/main" id="{D2A29356-8631-1532-1ED5-5F3A9C6EB4C0}"/>
              </a:ext>
            </a:extLst>
          </p:cNvPr>
          <p:cNvSpPr/>
          <p:nvPr userDrawn="1"/>
        </p:nvSpPr>
        <p:spPr>
          <a:xfrm>
            <a:off x="9923352" y="3302000"/>
            <a:ext cx="1625776" cy="254094"/>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9EF82924-C0A9-2A49-B679-BE874026D733}"/>
              </a:ext>
            </a:extLst>
          </p:cNvPr>
          <p:cNvSpPr/>
          <p:nvPr userDrawn="1"/>
        </p:nvSpPr>
        <p:spPr>
          <a:xfrm>
            <a:off x="7843447" y="3230937"/>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4">
            <a:extLst>
              <a:ext uri="{FF2B5EF4-FFF2-40B4-BE49-F238E27FC236}">
                <a16:creationId xmlns:a16="http://schemas.microsoft.com/office/drawing/2014/main" id="{296D9D94-B9E6-E2C1-428B-9477F8FF0702}"/>
              </a:ext>
            </a:extLst>
          </p:cNvPr>
          <p:cNvSpPr>
            <a:spLocks noGrp="1"/>
          </p:cNvSpPr>
          <p:nvPr>
            <p:ph type="body" sz="quarter" idx="25" hasCustomPrompt="1"/>
          </p:nvPr>
        </p:nvSpPr>
        <p:spPr>
          <a:xfrm>
            <a:off x="7372859" y="1734845"/>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0" name="Text Placeholder 16">
            <a:extLst>
              <a:ext uri="{FF2B5EF4-FFF2-40B4-BE49-F238E27FC236}">
                <a16:creationId xmlns:a16="http://schemas.microsoft.com/office/drawing/2014/main" id="{FEA3E454-DA14-F376-4F21-3D4F98C43B4F}"/>
              </a:ext>
            </a:extLst>
          </p:cNvPr>
          <p:cNvSpPr>
            <a:spLocks noGrp="1"/>
          </p:cNvSpPr>
          <p:nvPr>
            <p:ph type="body" sz="quarter" idx="26" hasCustomPrompt="1"/>
          </p:nvPr>
        </p:nvSpPr>
        <p:spPr>
          <a:xfrm>
            <a:off x="7361974" y="1050994"/>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Tree>
    <p:extLst>
      <p:ext uri="{BB962C8B-B14F-4D97-AF65-F5344CB8AC3E}">
        <p14:creationId xmlns:p14="http://schemas.microsoft.com/office/powerpoint/2010/main" val="1461911708"/>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plit Content 1">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5073EE5-3428-4180-EEFF-EE47B2B4D96F}"/>
              </a:ext>
            </a:extLst>
          </p:cNvPr>
          <p:cNvSpPr>
            <a:spLocks noGrp="1"/>
          </p:cNvSpPr>
          <p:nvPr>
            <p:ph type="pic" sz="quarter" idx="13"/>
          </p:nvPr>
        </p:nvSpPr>
        <p:spPr>
          <a:xfrm>
            <a:off x="0" y="3609474"/>
            <a:ext cx="6096000" cy="2919663"/>
          </a:xfrm>
        </p:spPr>
        <p:txBody>
          <a:bodyPr/>
          <a:lstStyle>
            <a:lvl1pPr marL="0" indent="0">
              <a:buNone/>
              <a:defRPr b="0" i="0"/>
            </a:lvl1pPr>
          </a:lstStyle>
          <a:p>
            <a:endParaRPr lang="en-US" dirty="0"/>
          </a:p>
        </p:txBody>
      </p:sp>
      <p:sp>
        <p:nvSpPr>
          <p:cNvPr id="3" name="Title 1">
            <a:extLst>
              <a:ext uri="{FF2B5EF4-FFF2-40B4-BE49-F238E27FC236}">
                <a16:creationId xmlns:a16="http://schemas.microsoft.com/office/drawing/2014/main" id="{AF9CD240-89C9-6F67-0293-E4735C3325F3}"/>
              </a:ext>
            </a:extLst>
          </p:cNvPr>
          <p:cNvSpPr>
            <a:spLocks noGrp="1"/>
          </p:cNvSpPr>
          <p:nvPr>
            <p:ph type="title"/>
          </p:nvPr>
        </p:nvSpPr>
        <p:spPr>
          <a:xfrm>
            <a:off x="623888" y="1788694"/>
            <a:ext cx="5334275" cy="820910"/>
          </a:xfrm>
        </p:spPr>
        <p:txBody>
          <a:bodyPr anchor="b"/>
          <a:lstStyle>
            <a:lvl1pPr>
              <a:defRPr b="0" i="0">
                <a:solidFill>
                  <a:schemeClr val="tx1"/>
                </a:solidFill>
              </a:defRPr>
            </a:lvl1pPr>
          </a:lstStyle>
          <a:p>
            <a:r>
              <a:rPr lang="en-US" dirty="0"/>
              <a:t>Click to edit Master title style</a:t>
            </a:r>
            <a:endParaRPr lang="en-AU" dirty="0"/>
          </a:p>
        </p:txBody>
      </p:sp>
      <p:sp>
        <p:nvSpPr>
          <p:cNvPr id="4" name="Text Placeholder 4">
            <a:extLst>
              <a:ext uri="{FF2B5EF4-FFF2-40B4-BE49-F238E27FC236}">
                <a16:creationId xmlns:a16="http://schemas.microsoft.com/office/drawing/2014/main" id="{07C108B5-9EC0-EFB0-13AA-E0F24A78D465}"/>
              </a:ext>
            </a:extLst>
          </p:cNvPr>
          <p:cNvSpPr>
            <a:spLocks noGrp="1"/>
          </p:cNvSpPr>
          <p:nvPr>
            <p:ph type="body" sz="quarter" idx="11" hasCustomPrompt="1"/>
          </p:nvPr>
        </p:nvSpPr>
        <p:spPr>
          <a:xfrm>
            <a:off x="623888" y="2609604"/>
            <a:ext cx="4929297" cy="1225103"/>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5" name="Picture Placeholder 6">
            <a:extLst>
              <a:ext uri="{FF2B5EF4-FFF2-40B4-BE49-F238E27FC236}">
                <a16:creationId xmlns:a16="http://schemas.microsoft.com/office/drawing/2014/main" id="{B580F0EA-12DF-314A-0AA0-1614ABC7E64F}"/>
              </a:ext>
            </a:extLst>
          </p:cNvPr>
          <p:cNvSpPr>
            <a:spLocks noGrp="1"/>
          </p:cNvSpPr>
          <p:nvPr>
            <p:ph type="pic" sz="quarter" idx="14"/>
          </p:nvPr>
        </p:nvSpPr>
        <p:spPr>
          <a:xfrm>
            <a:off x="6087979" y="328863"/>
            <a:ext cx="6096000" cy="2919663"/>
          </a:xfrm>
        </p:spPr>
        <p:txBody>
          <a:bodyPr/>
          <a:lstStyle>
            <a:lvl1pPr marL="0" indent="0">
              <a:buNone/>
              <a:defRPr b="0" i="0"/>
            </a:lvl1pPr>
          </a:lstStyle>
          <a:p>
            <a:endParaRPr lang="en-US" dirty="0"/>
          </a:p>
        </p:txBody>
      </p:sp>
      <p:sp>
        <p:nvSpPr>
          <p:cNvPr id="8" name="Text Placeholder 4">
            <a:extLst>
              <a:ext uri="{FF2B5EF4-FFF2-40B4-BE49-F238E27FC236}">
                <a16:creationId xmlns:a16="http://schemas.microsoft.com/office/drawing/2014/main" id="{9D512458-DB29-70F7-7134-052611D2B9E3}"/>
              </a:ext>
            </a:extLst>
          </p:cNvPr>
          <p:cNvSpPr>
            <a:spLocks noGrp="1"/>
          </p:cNvSpPr>
          <p:nvPr>
            <p:ph type="body" sz="quarter" idx="15" hasCustomPrompt="1"/>
          </p:nvPr>
        </p:nvSpPr>
        <p:spPr>
          <a:xfrm>
            <a:off x="6420492" y="5543717"/>
            <a:ext cx="4929297" cy="1225103"/>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10" name="Text Placeholder 9">
            <a:extLst>
              <a:ext uri="{FF2B5EF4-FFF2-40B4-BE49-F238E27FC236}">
                <a16:creationId xmlns:a16="http://schemas.microsoft.com/office/drawing/2014/main" id="{AAF3D2BF-5EA6-8B0E-C22D-C744A6F347CE}"/>
              </a:ext>
            </a:extLst>
          </p:cNvPr>
          <p:cNvSpPr>
            <a:spLocks noGrp="1"/>
          </p:cNvSpPr>
          <p:nvPr>
            <p:ph type="body" sz="quarter" idx="16" hasCustomPrompt="1"/>
          </p:nvPr>
        </p:nvSpPr>
        <p:spPr>
          <a:xfrm>
            <a:off x="6420492" y="3429000"/>
            <a:ext cx="5473058" cy="2038350"/>
          </a:xfrm>
        </p:spPr>
        <p:txBody>
          <a:bodyPr anchor="b"/>
          <a:lstStyle>
            <a:lvl1pPr marL="0" indent="0">
              <a:lnSpc>
                <a:spcPct val="82000"/>
              </a:lnSpc>
              <a:buFontTx/>
              <a:buNone/>
              <a:defRPr sz="5440"/>
            </a:lvl1pPr>
          </a:lstStyle>
          <a:p>
            <a:pPr lvl="0"/>
            <a:r>
              <a:rPr lang="en-US" dirty="0"/>
              <a:t>CLICK TO EDIT MASTER TITLE STYLE</a:t>
            </a:r>
          </a:p>
        </p:txBody>
      </p:sp>
    </p:spTree>
    <p:extLst>
      <p:ext uri="{BB962C8B-B14F-4D97-AF65-F5344CB8AC3E}">
        <p14:creationId xmlns:p14="http://schemas.microsoft.com/office/powerpoint/2010/main" val="1402641830"/>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hank you cool">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0" y="0"/>
            <a:ext cx="12191999" cy="6858000"/>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658368" y="6301151"/>
            <a:ext cx="2822695" cy="123397"/>
          </a:xfrm>
          <a:prstGeom prst="rect">
            <a:avLst/>
          </a:prstGeom>
        </p:spPr>
      </p:pic>
      <p:sp>
        <p:nvSpPr>
          <p:cNvPr id="12" name="Text Placeholder 11">
            <a:extLst>
              <a:ext uri="{FF2B5EF4-FFF2-40B4-BE49-F238E27FC236}">
                <a16:creationId xmlns:a16="http://schemas.microsoft.com/office/drawing/2014/main" id="{59F80134-43BD-B065-562C-51001B95FA27}"/>
              </a:ext>
            </a:extLst>
          </p:cNvPr>
          <p:cNvSpPr>
            <a:spLocks noGrp="1"/>
          </p:cNvSpPr>
          <p:nvPr>
            <p:ph type="body" sz="quarter" idx="10" hasCustomPrompt="1"/>
          </p:nvPr>
        </p:nvSpPr>
        <p:spPr>
          <a:xfrm>
            <a:off x="1" y="2761692"/>
            <a:ext cx="12191998" cy="595462"/>
          </a:xfrm>
        </p:spPr>
        <p:txBody>
          <a:bodyPr/>
          <a:lstStyle>
            <a:lvl1pPr marL="0" indent="0" algn="ctr" defTabSz="914353" rtl="0" eaLnBrk="1" latinLnBrk="0" hangingPunct="1">
              <a:lnSpc>
                <a:spcPct val="82000"/>
              </a:lnSpc>
              <a:buNone/>
              <a:defRPr lang="en-GB" sz="6000" b="0" i="0" kern="1200" smtClean="0">
                <a:solidFill>
                  <a:schemeClr val="accent3"/>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THANK YOU</a:t>
            </a: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93733" y="493138"/>
            <a:ext cx="2333737" cy="765384"/>
          </a:xfrm>
          <a:prstGeom prst="rect">
            <a:avLst/>
          </a:prstGeom>
        </p:spPr>
      </p:pic>
    </p:spTree>
    <p:extLst>
      <p:ext uri="{BB962C8B-B14F-4D97-AF65-F5344CB8AC3E}">
        <p14:creationId xmlns:p14="http://schemas.microsoft.com/office/powerpoint/2010/main" val="178117694"/>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hank You warm">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0" y="0"/>
            <a:ext cx="12191999" cy="6879882"/>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
        <p:nvSpPr>
          <p:cNvPr id="3" name="Text Placeholder 11">
            <a:extLst>
              <a:ext uri="{FF2B5EF4-FFF2-40B4-BE49-F238E27FC236}">
                <a16:creationId xmlns:a16="http://schemas.microsoft.com/office/drawing/2014/main" id="{0ECCE387-4173-9E0F-F2C4-6028F58AF039}"/>
              </a:ext>
            </a:extLst>
          </p:cNvPr>
          <p:cNvSpPr>
            <a:spLocks noGrp="1"/>
          </p:cNvSpPr>
          <p:nvPr>
            <p:ph type="body" sz="quarter" idx="10" hasCustomPrompt="1"/>
          </p:nvPr>
        </p:nvSpPr>
        <p:spPr>
          <a:xfrm>
            <a:off x="1" y="2761692"/>
            <a:ext cx="12191998" cy="608525"/>
          </a:xfrm>
        </p:spPr>
        <p:txBody>
          <a:bodyPr/>
          <a:lstStyle>
            <a:lvl1pPr marL="0" indent="0" algn="ctr" defTabSz="914353" rtl="0" eaLnBrk="1" latinLnBrk="0" hangingPunct="1">
              <a:lnSpc>
                <a:spcPct val="82000"/>
              </a:lnSpc>
              <a:buNone/>
              <a:defRPr lang="en-GB" sz="6000" b="0" i="0" kern="1200" smtClean="0">
                <a:solidFill>
                  <a:schemeClr val="accent5"/>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THANK YOU</a:t>
            </a:r>
          </a:p>
        </p:txBody>
      </p:sp>
    </p:spTree>
    <p:extLst>
      <p:ext uri="{BB962C8B-B14F-4D97-AF65-F5344CB8AC3E}">
        <p14:creationId xmlns:p14="http://schemas.microsoft.com/office/powerpoint/2010/main" val="135598292"/>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Thank You warm">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0" y="0"/>
            <a:ext cx="12191999" cy="6858000"/>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solidFill>
                <a:schemeClr val="accent5"/>
              </a:solidFill>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pic>
        <p:nvPicPr>
          <p:cNvPr id="4" name="Graphic 3">
            <a:extLst>
              <a:ext uri="{FF2B5EF4-FFF2-40B4-BE49-F238E27FC236}">
                <a16:creationId xmlns:a16="http://schemas.microsoft.com/office/drawing/2014/main" id="{A6136049-EFA7-F405-74C6-72FC07DC2CE8}"/>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10243" y="6317194"/>
            <a:ext cx="2822695" cy="123397"/>
          </a:xfrm>
          <a:prstGeom prst="rect">
            <a:avLst/>
          </a:prstGeom>
        </p:spPr>
      </p:pic>
      <p:sp>
        <p:nvSpPr>
          <p:cNvPr id="3" name="Text Placeholder 11">
            <a:extLst>
              <a:ext uri="{FF2B5EF4-FFF2-40B4-BE49-F238E27FC236}">
                <a16:creationId xmlns:a16="http://schemas.microsoft.com/office/drawing/2014/main" id="{876E5A77-F048-FCB3-F187-B09143BE4E48}"/>
              </a:ext>
            </a:extLst>
          </p:cNvPr>
          <p:cNvSpPr>
            <a:spLocks noGrp="1"/>
          </p:cNvSpPr>
          <p:nvPr>
            <p:ph type="body" sz="quarter" idx="10" hasCustomPrompt="1"/>
          </p:nvPr>
        </p:nvSpPr>
        <p:spPr>
          <a:xfrm>
            <a:off x="1" y="2761692"/>
            <a:ext cx="12191998" cy="615057"/>
          </a:xfrm>
        </p:spPr>
        <p:txBody>
          <a:bodyPr/>
          <a:lstStyle>
            <a:lvl1pPr marL="0" indent="0" algn="ctr" defTabSz="914353" rtl="0" eaLnBrk="1" latinLnBrk="0" hangingPunct="1">
              <a:lnSpc>
                <a:spcPct val="82000"/>
              </a:lnSpc>
              <a:buNone/>
              <a:defRPr lang="en-GB" sz="6000" b="0" i="0" kern="1200" smtClean="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THANK YOU</a:t>
            </a:r>
          </a:p>
        </p:txBody>
      </p:sp>
    </p:spTree>
    <p:extLst>
      <p:ext uri="{BB962C8B-B14F-4D97-AF65-F5344CB8AC3E}">
        <p14:creationId xmlns:p14="http://schemas.microsoft.com/office/powerpoint/2010/main" val="1918598596"/>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asting Cool">
    <p:spTree>
      <p:nvGrpSpPr>
        <p:cNvPr id="1" name=""/>
        <p:cNvGrpSpPr/>
        <p:nvPr/>
      </p:nvGrpSpPr>
      <p:grpSpPr>
        <a:xfrm>
          <a:off x="0" y="0"/>
          <a:ext cx="0" cy="0"/>
          <a:chOff x="0" y="0"/>
          <a:chExt cx="0" cy="0"/>
        </a:xfrm>
      </p:grpSpPr>
      <p:sp>
        <p:nvSpPr>
          <p:cNvPr id="12" name="object 3">
            <a:extLst>
              <a:ext uri="{FF2B5EF4-FFF2-40B4-BE49-F238E27FC236}">
                <a16:creationId xmlns:a16="http://schemas.microsoft.com/office/drawing/2014/main" id="{D8AA01C7-FC11-4894-9BC5-76ECB5904818}"/>
              </a:ext>
            </a:extLst>
          </p:cNvPr>
          <p:cNvSpPr txBox="1"/>
          <p:nvPr userDrawn="1"/>
        </p:nvSpPr>
        <p:spPr>
          <a:xfrm>
            <a:off x="535644" y="6111908"/>
            <a:ext cx="2103695" cy="330760"/>
          </a:xfrm>
          <a:prstGeom prst="rect">
            <a:avLst/>
          </a:prstGeom>
        </p:spPr>
        <p:txBody>
          <a:bodyPr vert="horz" wrap="square" lIns="0" tIns="11521" rIns="0" bIns="0" rtlCol="0">
            <a:spAutoFit/>
          </a:bodyPr>
          <a:lstStyle>
            <a:lvl1pPr algn="l" defTabSz="1007943" rtl="0" eaLnBrk="1" latinLnBrk="0" hangingPunct="1">
              <a:lnSpc>
                <a:spcPct val="80000"/>
              </a:lnSpc>
              <a:spcBef>
                <a:spcPct val="0"/>
              </a:spcBef>
              <a:buNone/>
              <a:defRPr sz="6000" b="1" kern="1200" cap="all" baseline="0">
                <a:solidFill>
                  <a:srgbClr val="F40000"/>
                </a:solidFill>
                <a:latin typeface="+mj-lt"/>
                <a:ea typeface="+mj-ea"/>
                <a:cs typeface="+mj-cs"/>
              </a:defRPr>
            </a:lvl1pPr>
          </a:lstStyle>
          <a:p>
            <a:pPr>
              <a:lnSpc>
                <a:spcPct val="75000"/>
              </a:lnSpc>
              <a:spcBef>
                <a:spcPct val="0"/>
              </a:spcBef>
            </a:pPr>
            <a:r>
              <a:rPr lang="en-AU" sz="2722" b="0" i="0" dirty="0">
                <a:solidFill>
                  <a:schemeClr val="bg1"/>
                </a:solidFill>
                <a:latin typeface="Neue Haas Grotesk Text Pro" panose="020B0504020202020204" pitchFamily="34" charset="77"/>
              </a:rPr>
              <a:t>TASTING</a:t>
            </a:r>
          </a:p>
        </p:txBody>
      </p:sp>
      <p:sp>
        <p:nvSpPr>
          <p:cNvPr id="3" name="TextBox 2">
            <a:extLst>
              <a:ext uri="{FF2B5EF4-FFF2-40B4-BE49-F238E27FC236}">
                <a16:creationId xmlns:a16="http://schemas.microsoft.com/office/drawing/2014/main" id="{291E09F4-7558-25BA-F68E-D3CF62E7383E}"/>
              </a:ext>
            </a:extLst>
          </p:cNvPr>
          <p:cNvSpPr txBox="1"/>
          <p:nvPr userDrawn="1"/>
        </p:nvSpPr>
        <p:spPr>
          <a:xfrm>
            <a:off x="1243391" y="5448116"/>
            <a:ext cx="2738086" cy="461665"/>
          </a:xfrm>
          <a:prstGeom prst="rect">
            <a:avLst/>
          </a:prstGeom>
          <a:noFill/>
        </p:spPr>
        <p:txBody>
          <a:bodyPr wrap="square" rtlCol="0">
            <a:spAutoFit/>
          </a:bodyPr>
          <a:lstStyle/>
          <a:p>
            <a:r>
              <a:rPr lang="en-US" sz="2400" b="0" i="0" dirty="0">
                <a:solidFill>
                  <a:schemeClr val="bg2"/>
                </a:solidFill>
                <a:latin typeface="Neue Haas Grotesk Text Pro" panose="020B0504020202020204" pitchFamily="34" charset="77"/>
                <a:ea typeface="Inter Display" panose="02000503000000020004" pitchFamily="2" charset="0"/>
                <a:cs typeface="Inter Display" panose="02000503000000020004" pitchFamily="2" charset="0"/>
              </a:rPr>
              <a:t>TASTING</a:t>
            </a:r>
          </a:p>
        </p:txBody>
      </p:sp>
      <p:sp>
        <p:nvSpPr>
          <p:cNvPr id="4" name="Freeform 3">
            <a:extLst>
              <a:ext uri="{FF2B5EF4-FFF2-40B4-BE49-F238E27FC236}">
                <a16:creationId xmlns:a16="http://schemas.microsoft.com/office/drawing/2014/main" id="{15A3BF27-D1A8-E18A-79B3-53F2BFAE9EBD}"/>
              </a:ext>
            </a:extLst>
          </p:cNvPr>
          <p:cNvSpPr/>
          <p:nvPr userDrawn="1"/>
        </p:nvSpPr>
        <p:spPr>
          <a:xfrm rot="5400000" flipH="1">
            <a:off x="-2941519" y="2905793"/>
            <a:ext cx="6884880" cy="1046413"/>
          </a:xfrm>
          <a:custGeom>
            <a:avLst/>
            <a:gdLst>
              <a:gd name="connsiteX0" fmla="*/ 12240 w 10692940"/>
              <a:gd name="connsiteY0" fmla="*/ 46235 h 1079748"/>
              <a:gd name="connsiteX1" fmla="*/ 0 w 10692940"/>
              <a:gd name="connsiteY1" fmla="*/ 1079748 h 1079748"/>
              <a:gd name="connsiteX2" fmla="*/ 10670641 w 10692940"/>
              <a:gd name="connsiteY2" fmla="*/ 1057284 h 1079748"/>
              <a:gd name="connsiteX3" fmla="*/ 10692940 w 10692940"/>
              <a:gd name="connsiteY3" fmla="*/ 603963 h 1079748"/>
              <a:gd name="connsiteX4" fmla="*/ 5788282 w 10692940"/>
              <a:gd name="connsiteY4" fmla="*/ 498721 h 1079748"/>
              <a:gd name="connsiteX5" fmla="*/ 12240 w 10692940"/>
              <a:gd name="connsiteY5" fmla="*/ 46235 h 1079748"/>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92940" h="1079748">
                <a:moveTo>
                  <a:pt x="12240" y="46235"/>
                </a:moveTo>
                <a:lnTo>
                  <a:pt x="0" y="1079748"/>
                </a:lnTo>
                <a:lnTo>
                  <a:pt x="10670641" y="1057284"/>
                </a:lnTo>
                <a:lnTo>
                  <a:pt x="10692940" y="603963"/>
                </a:lnTo>
                <a:cubicBezTo>
                  <a:pt x="10120510" y="688217"/>
                  <a:pt x="7656910" y="816366"/>
                  <a:pt x="5788282" y="498721"/>
                </a:cubicBezTo>
                <a:cubicBezTo>
                  <a:pt x="3919654" y="181076"/>
                  <a:pt x="2316450" y="-117243"/>
                  <a:pt x="12240" y="46235"/>
                </a:cubicBez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5" name="Graphic 4">
            <a:extLst>
              <a:ext uri="{FF2B5EF4-FFF2-40B4-BE49-F238E27FC236}">
                <a16:creationId xmlns:a16="http://schemas.microsoft.com/office/drawing/2014/main" id="{968F5E33-F5F2-1765-B4DF-BBE89D010E4B}"/>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676029" y="515358"/>
            <a:ext cx="1936405" cy="635073"/>
          </a:xfrm>
          <a:prstGeom prst="rect">
            <a:avLst/>
          </a:prstGeom>
        </p:spPr>
      </p:pic>
      <p:pic>
        <p:nvPicPr>
          <p:cNvPr id="6" name="Graphic 5">
            <a:extLst>
              <a:ext uri="{FF2B5EF4-FFF2-40B4-BE49-F238E27FC236}">
                <a16:creationId xmlns:a16="http://schemas.microsoft.com/office/drawing/2014/main" id="{A9EE3C19-6C15-B2A0-3B9B-325692318953}"/>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368241" y="6000910"/>
            <a:ext cx="1244193" cy="488790"/>
          </a:xfrm>
          <a:prstGeom prst="rect">
            <a:avLst/>
          </a:prstGeom>
        </p:spPr>
      </p:pic>
      <p:sp>
        <p:nvSpPr>
          <p:cNvPr id="7" name="Holder 2">
            <a:extLst>
              <a:ext uri="{FF2B5EF4-FFF2-40B4-BE49-F238E27FC236}">
                <a16:creationId xmlns:a16="http://schemas.microsoft.com/office/drawing/2014/main" id="{AD885E53-C41B-F11B-B131-8EDF072CFDFA}"/>
              </a:ext>
            </a:extLst>
          </p:cNvPr>
          <p:cNvSpPr>
            <a:spLocks noGrp="1"/>
          </p:cNvSpPr>
          <p:nvPr>
            <p:ph type="title" hasCustomPrompt="1"/>
          </p:nvPr>
        </p:nvSpPr>
        <p:spPr>
          <a:xfrm>
            <a:off x="3474720" y="515357"/>
            <a:ext cx="6226704" cy="1042381"/>
          </a:xfrm>
        </p:spPr>
        <p:txBody>
          <a:bodyPr lIns="0" tIns="0" rIns="0" bIns="0" anchor="t" anchorCtr="0"/>
          <a:lstStyle>
            <a:lvl1pPr>
              <a:lnSpc>
                <a:spcPct val="100000"/>
              </a:lnSpc>
              <a:defRPr sz="2177" b="0" i="0" cap="none" baseline="0">
                <a:solidFill>
                  <a:schemeClr val="accent2"/>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AU" dirty="0"/>
              <a:t>Click to add wine name</a:t>
            </a:r>
          </a:p>
        </p:txBody>
      </p:sp>
      <p:sp>
        <p:nvSpPr>
          <p:cNvPr id="8" name="Holder 3">
            <a:extLst>
              <a:ext uri="{FF2B5EF4-FFF2-40B4-BE49-F238E27FC236}">
                <a16:creationId xmlns:a16="http://schemas.microsoft.com/office/drawing/2014/main" id="{351102E3-2CC2-21FF-A51A-EB3EF6E69F9B}"/>
              </a:ext>
            </a:extLst>
          </p:cNvPr>
          <p:cNvSpPr>
            <a:spLocks noGrp="1"/>
          </p:cNvSpPr>
          <p:nvPr>
            <p:ph type="body" idx="10" hasCustomPrompt="1"/>
          </p:nvPr>
        </p:nvSpPr>
        <p:spPr>
          <a:xfrm>
            <a:off x="3474720" y="1480192"/>
            <a:ext cx="6226704" cy="246221"/>
          </a:xfrm>
        </p:spPr>
        <p:txBody>
          <a:bodyPr lIns="0" tIns="0" rIns="0" bIns="0"/>
          <a:lstStyle>
            <a:lvl1pPr marL="0" indent="0">
              <a:buNone/>
              <a:defRPr sz="1634"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AU" dirty="0"/>
              <a:t>Click to add location</a:t>
            </a:r>
          </a:p>
        </p:txBody>
      </p:sp>
      <p:sp>
        <p:nvSpPr>
          <p:cNvPr id="9" name="Holder 3">
            <a:extLst>
              <a:ext uri="{FF2B5EF4-FFF2-40B4-BE49-F238E27FC236}">
                <a16:creationId xmlns:a16="http://schemas.microsoft.com/office/drawing/2014/main" id="{8D47485D-2ECB-6F8E-DCF4-3A1A422E143E}"/>
              </a:ext>
            </a:extLst>
          </p:cNvPr>
          <p:cNvSpPr>
            <a:spLocks noGrp="1"/>
          </p:cNvSpPr>
          <p:nvPr>
            <p:ph type="body" idx="11"/>
          </p:nvPr>
        </p:nvSpPr>
        <p:spPr>
          <a:xfrm>
            <a:off x="3474722" y="2084832"/>
            <a:ext cx="6226704" cy="4434500"/>
          </a:xfrm>
        </p:spPr>
        <p:txBody>
          <a:bodyPr lIns="0" tIns="0" rIns="0" bIns="0"/>
          <a:lstStyle>
            <a:lvl1pPr marL="0" indent="0">
              <a:buNone/>
              <a:defRPr sz="1452"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endParaRPr lang="en-AU" dirty="0"/>
          </a:p>
        </p:txBody>
      </p:sp>
    </p:spTree>
    <p:extLst>
      <p:ext uri="{BB962C8B-B14F-4D97-AF65-F5344CB8AC3E}">
        <p14:creationId xmlns:p14="http://schemas.microsoft.com/office/powerpoint/2010/main" val="1423936349"/>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asting Warm">
    <p:spTree>
      <p:nvGrpSpPr>
        <p:cNvPr id="1" name=""/>
        <p:cNvGrpSpPr/>
        <p:nvPr/>
      </p:nvGrpSpPr>
      <p:grpSpPr>
        <a:xfrm>
          <a:off x="0" y="0"/>
          <a:ext cx="0" cy="0"/>
          <a:chOff x="0" y="0"/>
          <a:chExt cx="0" cy="0"/>
        </a:xfrm>
      </p:grpSpPr>
      <p:sp>
        <p:nvSpPr>
          <p:cNvPr id="12" name="object 3">
            <a:extLst>
              <a:ext uri="{FF2B5EF4-FFF2-40B4-BE49-F238E27FC236}">
                <a16:creationId xmlns:a16="http://schemas.microsoft.com/office/drawing/2014/main" id="{D8AA01C7-FC11-4894-9BC5-76ECB5904818}"/>
              </a:ext>
            </a:extLst>
          </p:cNvPr>
          <p:cNvSpPr txBox="1"/>
          <p:nvPr userDrawn="1"/>
        </p:nvSpPr>
        <p:spPr>
          <a:xfrm>
            <a:off x="535644" y="6111908"/>
            <a:ext cx="2103695" cy="330760"/>
          </a:xfrm>
          <a:prstGeom prst="rect">
            <a:avLst/>
          </a:prstGeom>
        </p:spPr>
        <p:txBody>
          <a:bodyPr vert="horz" wrap="square" lIns="0" tIns="11521" rIns="0" bIns="0" rtlCol="0">
            <a:spAutoFit/>
          </a:bodyPr>
          <a:lstStyle>
            <a:lvl1pPr algn="l" defTabSz="1007943" rtl="0" eaLnBrk="1" latinLnBrk="0" hangingPunct="1">
              <a:lnSpc>
                <a:spcPct val="80000"/>
              </a:lnSpc>
              <a:spcBef>
                <a:spcPct val="0"/>
              </a:spcBef>
              <a:buNone/>
              <a:defRPr sz="6000" b="1" kern="1200" cap="all" baseline="0">
                <a:solidFill>
                  <a:srgbClr val="F40000"/>
                </a:solidFill>
                <a:latin typeface="+mj-lt"/>
                <a:ea typeface="+mj-ea"/>
                <a:cs typeface="+mj-cs"/>
              </a:defRPr>
            </a:lvl1pPr>
          </a:lstStyle>
          <a:p>
            <a:pPr>
              <a:lnSpc>
                <a:spcPct val="75000"/>
              </a:lnSpc>
              <a:spcBef>
                <a:spcPct val="0"/>
              </a:spcBef>
            </a:pPr>
            <a:r>
              <a:rPr lang="en-AU" sz="2722" b="0" i="0">
                <a:solidFill>
                  <a:schemeClr val="bg1"/>
                </a:solidFill>
                <a:latin typeface="Inter Display" panose="02000503000000020004" pitchFamily="2" charset="0"/>
              </a:rPr>
              <a:t>TASTING</a:t>
            </a:r>
          </a:p>
        </p:txBody>
      </p:sp>
      <p:sp>
        <p:nvSpPr>
          <p:cNvPr id="3" name="TextBox 2">
            <a:extLst>
              <a:ext uri="{FF2B5EF4-FFF2-40B4-BE49-F238E27FC236}">
                <a16:creationId xmlns:a16="http://schemas.microsoft.com/office/drawing/2014/main" id="{291E09F4-7558-25BA-F68E-D3CF62E7383E}"/>
              </a:ext>
            </a:extLst>
          </p:cNvPr>
          <p:cNvSpPr txBox="1"/>
          <p:nvPr userDrawn="1"/>
        </p:nvSpPr>
        <p:spPr>
          <a:xfrm>
            <a:off x="1243391" y="5448116"/>
            <a:ext cx="2738086" cy="461665"/>
          </a:xfrm>
          <a:prstGeom prst="rect">
            <a:avLst/>
          </a:prstGeom>
          <a:noFill/>
        </p:spPr>
        <p:txBody>
          <a:bodyPr wrap="square" rtlCol="0">
            <a:spAutoFit/>
          </a:bodyPr>
          <a:lstStyle/>
          <a:p>
            <a:r>
              <a:rPr lang="en-US" sz="2400" b="0" i="0" dirty="0">
                <a:solidFill>
                  <a:schemeClr val="accent5"/>
                </a:solidFill>
                <a:latin typeface="+mj-lt"/>
                <a:ea typeface="Inter Display" panose="02000503000000020004" pitchFamily="2" charset="0"/>
                <a:cs typeface="Inter Display" panose="02000503000000020004" pitchFamily="2" charset="0"/>
              </a:rPr>
              <a:t>TASTING</a:t>
            </a:r>
          </a:p>
        </p:txBody>
      </p:sp>
      <p:sp>
        <p:nvSpPr>
          <p:cNvPr id="4" name="Freeform 3">
            <a:extLst>
              <a:ext uri="{FF2B5EF4-FFF2-40B4-BE49-F238E27FC236}">
                <a16:creationId xmlns:a16="http://schemas.microsoft.com/office/drawing/2014/main" id="{15A3BF27-D1A8-E18A-79B3-53F2BFAE9EBD}"/>
              </a:ext>
            </a:extLst>
          </p:cNvPr>
          <p:cNvSpPr/>
          <p:nvPr userDrawn="1"/>
        </p:nvSpPr>
        <p:spPr>
          <a:xfrm rot="5400000" flipH="1">
            <a:off x="-2941519" y="2905793"/>
            <a:ext cx="6884880" cy="1046413"/>
          </a:xfrm>
          <a:custGeom>
            <a:avLst/>
            <a:gdLst>
              <a:gd name="connsiteX0" fmla="*/ 12240 w 10692940"/>
              <a:gd name="connsiteY0" fmla="*/ 46235 h 1079748"/>
              <a:gd name="connsiteX1" fmla="*/ 0 w 10692940"/>
              <a:gd name="connsiteY1" fmla="*/ 1079748 h 1079748"/>
              <a:gd name="connsiteX2" fmla="*/ 10670641 w 10692940"/>
              <a:gd name="connsiteY2" fmla="*/ 1057284 h 1079748"/>
              <a:gd name="connsiteX3" fmla="*/ 10692940 w 10692940"/>
              <a:gd name="connsiteY3" fmla="*/ 603963 h 1079748"/>
              <a:gd name="connsiteX4" fmla="*/ 5788282 w 10692940"/>
              <a:gd name="connsiteY4" fmla="*/ 498721 h 1079748"/>
              <a:gd name="connsiteX5" fmla="*/ 12240 w 10692940"/>
              <a:gd name="connsiteY5" fmla="*/ 46235 h 1079748"/>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92940" h="1079748">
                <a:moveTo>
                  <a:pt x="12240" y="46235"/>
                </a:moveTo>
                <a:lnTo>
                  <a:pt x="0" y="1079748"/>
                </a:lnTo>
                <a:lnTo>
                  <a:pt x="10670641" y="1057284"/>
                </a:lnTo>
                <a:lnTo>
                  <a:pt x="10692940" y="603963"/>
                </a:lnTo>
                <a:cubicBezTo>
                  <a:pt x="10120510" y="688217"/>
                  <a:pt x="7656910" y="816366"/>
                  <a:pt x="5788282" y="498721"/>
                </a:cubicBezTo>
                <a:cubicBezTo>
                  <a:pt x="3919654" y="181076"/>
                  <a:pt x="2316450" y="-117243"/>
                  <a:pt x="12240" y="46235"/>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a:p>
        </p:txBody>
      </p:sp>
      <p:pic>
        <p:nvPicPr>
          <p:cNvPr id="5" name="Graphic 4">
            <a:extLst>
              <a:ext uri="{FF2B5EF4-FFF2-40B4-BE49-F238E27FC236}">
                <a16:creationId xmlns:a16="http://schemas.microsoft.com/office/drawing/2014/main" id="{968F5E33-F5F2-1765-B4DF-BBE89D010E4B}"/>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676029" y="515358"/>
            <a:ext cx="1936405" cy="635073"/>
          </a:xfrm>
          <a:prstGeom prst="rect">
            <a:avLst/>
          </a:prstGeom>
        </p:spPr>
      </p:pic>
      <p:pic>
        <p:nvPicPr>
          <p:cNvPr id="6" name="Graphic 5">
            <a:extLst>
              <a:ext uri="{FF2B5EF4-FFF2-40B4-BE49-F238E27FC236}">
                <a16:creationId xmlns:a16="http://schemas.microsoft.com/office/drawing/2014/main" id="{A9EE3C19-6C15-B2A0-3B9B-325692318953}"/>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368241" y="6000910"/>
            <a:ext cx="1244193" cy="488790"/>
          </a:xfrm>
          <a:prstGeom prst="rect">
            <a:avLst/>
          </a:prstGeom>
        </p:spPr>
      </p:pic>
      <p:sp>
        <p:nvSpPr>
          <p:cNvPr id="7" name="Holder 2">
            <a:extLst>
              <a:ext uri="{FF2B5EF4-FFF2-40B4-BE49-F238E27FC236}">
                <a16:creationId xmlns:a16="http://schemas.microsoft.com/office/drawing/2014/main" id="{AD885E53-C41B-F11B-B131-8EDF072CFDFA}"/>
              </a:ext>
            </a:extLst>
          </p:cNvPr>
          <p:cNvSpPr>
            <a:spLocks noGrp="1"/>
          </p:cNvSpPr>
          <p:nvPr>
            <p:ph type="title" hasCustomPrompt="1"/>
          </p:nvPr>
        </p:nvSpPr>
        <p:spPr>
          <a:xfrm>
            <a:off x="3474720" y="515357"/>
            <a:ext cx="6226704" cy="1042381"/>
          </a:xfrm>
        </p:spPr>
        <p:txBody>
          <a:bodyPr lIns="0" tIns="0" rIns="0" bIns="0" anchor="t" anchorCtr="0"/>
          <a:lstStyle>
            <a:lvl1pPr>
              <a:lnSpc>
                <a:spcPct val="100000"/>
              </a:lnSpc>
              <a:defRPr sz="2177" b="0" i="0" cap="none" baseline="0">
                <a:solidFill>
                  <a:schemeClr val="accent1"/>
                </a:solidFill>
                <a:latin typeface="+mj-lt"/>
                <a:ea typeface="Inter Display" panose="02000503000000020004" pitchFamily="2" charset="0"/>
                <a:cs typeface="Inter Display" panose="02000503000000020004" pitchFamily="2" charset="0"/>
              </a:defRPr>
            </a:lvl1pPr>
          </a:lstStyle>
          <a:p>
            <a:r>
              <a:rPr lang="en-AU" dirty="0"/>
              <a:t>Click to add wine name</a:t>
            </a:r>
          </a:p>
        </p:txBody>
      </p:sp>
      <p:sp>
        <p:nvSpPr>
          <p:cNvPr id="8" name="Holder 3">
            <a:extLst>
              <a:ext uri="{FF2B5EF4-FFF2-40B4-BE49-F238E27FC236}">
                <a16:creationId xmlns:a16="http://schemas.microsoft.com/office/drawing/2014/main" id="{351102E3-2CC2-21FF-A51A-EB3EF6E69F9B}"/>
              </a:ext>
            </a:extLst>
          </p:cNvPr>
          <p:cNvSpPr>
            <a:spLocks noGrp="1"/>
          </p:cNvSpPr>
          <p:nvPr>
            <p:ph type="body" idx="10" hasCustomPrompt="1"/>
          </p:nvPr>
        </p:nvSpPr>
        <p:spPr>
          <a:xfrm>
            <a:off x="3474720" y="1480192"/>
            <a:ext cx="6226704" cy="246221"/>
          </a:xfrm>
        </p:spPr>
        <p:txBody>
          <a:bodyPr lIns="0" tIns="0" rIns="0" bIns="0"/>
          <a:lstStyle>
            <a:lvl1pPr marL="0" indent="0">
              <a:buNone/>
              <a:defRPr sz="1634"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AU" dirty="0"/>
              <a:t>Click to add location</a:t>
            </a:r>
          </a:p>
        </p:txBody>
      </p:sp>
      <p:sp>
        <p:nvSpPr>
          <p:cNvPr id="9" name="Holder 3">
            <a:extLst>
              <a:ext uri="{FF2B5EF4-FFF2-40B4-BE49-F238E27FC236}">
                <a16:creationId xmlns:a16="http://schemas.microsoft.com/office/drawing/2014/main" id="{8D47485D-2ECB-6F8E-DCF4-3A1A422E143E}"/>
              </a:ext>
            </a:extLst>
          </p:cNvPr>
          <p:cNvSpPr>
            <a:spLocks noGrp="1"/>
          </p:cNvSpPr>
          <p:nvPr>
            <p:ph type="body" idx="11"/>
          </p:nvPr>
        </p:nvSpPr>
        <p:spPr>
          <a:xfrm>
            <a:off x="3474722" y="2084832"/>
            <a:ext cx="6226704" cy="4434500"/>
          </a:xfrm>
        </p:spPr>
        <p:txBody>
          <a:bodyPr lIns="0" tIns="0" rIns="0" bIns="0"/>
          <a:lstStyle>
            <a:lvl1pPr marL="0" indent="0">
              <a:buNone/>
              <a:defRPr sz="1452"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endParaRPr lang="en-AU" dirty="0"/>
          </a:p>
        </p:txBody>
      </p:sp>
    </p:spTree>
    <p:extLst>
      <p:ext uri="{BB962C8B-B14F-4D97-AF65-F5344CB8AC3E}">
        <p14:creationId xmlns:p14="http://schemas.microsoft.com/office/powerpoint/2010/main" val="851017973"/>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Variety bottle sho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857615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1904595"/>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Image Righ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609600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2" name="Title 1">
            <a:extLst>
              <a:ext uri="{FF2B5EF4-FFF2-40B4-BE49-F238E27FC236}">
                <a16:creationId xmlns:a16="http://schemas.microsoft.com/office/drawing/2014/main" id="{DDD710B8-9164-41B4-8DAE-ED192B72A716}"/>
              </a:ext>
            </a:extLst>
          </p:cNvPr>
          <p:cNvSpPr>
            <a:spLocks noGrp="1"/>
          </p:cNvSpPr>
          <p:nvPr>
            <p:ph type="title"/>
          </p:nvPr>
        </p:nvSpPr>
        <p:spPr>
          <a:xfrm>
            <a:off x="627804" y="584200"/>
            <a:ext cx="6158452" cy="1325562"/>
          </a:xfrm>
        </p:spPr>
        <p:txBody>
          <a:bodyPr/>
          <a:lstStyle>
            <a:lvl1pPr>
              <a:defRPr sz="5440" b="0" i="0">
                <a:solidFill>
                  <a:schemeClr val="tx1"/>
                </a:solidFill>
              </a:defRPr>
            </a:lvl1pPr>
          </a:lstStyle>
          <a:p>
            <a:r>
              <a:rPr lang="en-US" dirty="0"/>
              <a:t>Click to edit Master title style</a:t>
            </a:r>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23888" y="2518444"/>
            <a:ext cx="4829691" cy="1610114"/>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3" name="Text Placeholder 4">
            <a:extLst>
              <a:ext uri="{FF2B5EF4-FFF2-40B4-BE49-F238E27FC236}">
                <a16:creationId xmlns:a16="http://schemas.microsoft.com/office/drawing/2014/main" id="{C4DE910F-F974-EC17-D99F-7CF8E351F2CF}"/>
              </a:ext>
            </a:extLst>
          </p:cNvPr>
          <p:cNvSpPr>
            <a:spLocks noGrp="1"/>
          </p:cNvSpPr>
          <p:nvPr>
            <p:ph type="body" sz="quarter" idx="12" hasCustomPrompt="1"/>
          </p:nvPr>
        </p:nvSpPr>
        <p:spPr>
          <a:xfrm>
            <a:off x="623888" y="4226309"/>
            <a:ext cx="4829691" cy="1530521"/>
          </a:xfrm>
        </p:spPr>
        <p:txBody>
          <a:bodyPr/>
          <a:lstStyle>
            <a:lvl1pPr marL="285750" indent="-285750">
              <a:buFont typeface="Arial" panose="020B0604020202020204" pitchFamily="34" charset="0"/>
              <a:buChar char="•"/>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Tree>
    <p:extLst>
      <p:ext uri="{BB962C8B-B14F-4D97-AF65-F5344CB8AC3E}">
        <p14:creationId xmlns:p14="http://schemas.microsoft.com/office/powerpoint/2010/main" val="3292788543"/>
      </p:ext>
    </p:extLst>
  </p:cSld>
  <p:clrMapOvr>
    <a:masterClrMapping/>
  </p:clrMapOvr>
  <p:transition/>
  <p:extLst>
    <p:ext uri="{DCECCB84-F9BA-43D5-87BE-67443E8EF086}">
      <p15:sldGuideLst xmlns:p15="http://schemas.microsoft.com/office/powerpoint/2012/main">
        <p15:guide id="2" pos="393">
          <p15:clr>
            <a:srgbClr val="000000"/>
          </p15:clr>
        </p15:guide>
        <p15:guide id="3" orient="horz" pos="368">
          <p15:clr>
            <a:srgbClr val="00000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Image lef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1"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2" name="Title 1">
            <a:extLst>
              <a:ext uri="{FF2B5EF4-FFF2-40B4-BE49-F238E27FC236}">
                <a16:creationId xmlns:a16="http://schemas.microsoft.com/office/drawing/2014/main" id="{DDD710B8-9164-41B4-8DAE-ED192B72A716}"/>
              </a:ext>
            </a:extLst>
          </p:cNvPr>
          <p:cNvSpPr>
            <a:spLocks noGrp="1"/>
          </p:cNvSpPr>
          <p:nvPr>
            <p:ph type="title"/>
          </p:nvPr>
        </p:nvSpPr>
        <p:spPr>
          <a:xfrm>
            <a:off x="6456363" y="584200"/>
            <a:ext cx="6158452" cy="1325562"/>
          </a:xfrm>
        </p:spPr>
        <p:txBody>
          <a:bodyPr/>
          <a:lstStyle>
            <a:lvl1pPr>
              <a:defRPr sz="5440" b="0" i="0">
                <a:solidFill>
                  <a:schemeClr val="tx1"/>
                </a:solidFill>
              </a:defRPr>
            </a:lvl1pPr>
          </a:lstStyle>
          <a:p>
            <a:r>
              <a:rPr lang="en-US" dirty="0"/>
              <a:t>Click to edit Master title style</a:t>
            </a:r>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456363" y="2518443"/>
            <a:ext cx="4829691" cy="1530521"/>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3" name="Text Placeholder 4">
            <a:extLst>
              <a:ext uri="{FF2B5EF4-FFF2-40B4-BE49-F238E27FC236}">
                <a16:creationId xmlns:a16="http://schemas.microsoft.com/office/drawing/2014/main" id="{EE31E3C0-4540-7C4D-8378-FEAE6073CA6B}"/>
              </a:ext>
            </a:extLst>
          </p:cNvPr>
          <p:cNvSpPr>
            <a:spLocks noGrp="1"/>
          </p:cNvSpPr>
          <p:nvPr>
            <p:ph type="body" sz="quarter" idx="12" hasCustomPrompt="1"/>
          </p:nvPr>
        </p:nvSpPr>
        <p:spPr>
          <a:xfrm>
            <a:off x="6456363" y="4154737"/>
            <a:ext cx="4829691" cy="1530521"/>
          </a:xfrm>
        </p:spPr>
        <p:txBody>
          <a:bodyPr/>
          <a:lstStyle>
            <a:lvl1pPr marL="285750" indent="-285750">
              <a:buFont typeface="Arial" panose="020B0604020202020204" pitchFamily="34" charset="0"/>
              <a:buChar char="•"/>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Tree>
    <p:extLst>
      <p:ext uri="{BB962C8B-B14F-4D97-AF65-F5344CB8AC3E}">
        <p14:creationId xmlns:p14="http://schemas.microsoft.com/office/powerpoint/2010/main" val="3259131561"/>
      </p:ext>
    </p:extLst>
  </p:cSld>
  <p:clrMapOvr>
    <a:masterClrMapping/>
  </p:clrMapOvr>
  <p:transition/>
  <p:extLst>
    <p:ext uri="{DCECCB84-F9BA-43D5-87BE-67443E8EF086}">
      <p15:sldGuideLst xmlns:p15="http://schemas.microsoft.com/office/powerpoint/2012/main">
        <p15:guide id="1" pos="393">
          <p15:clr>
            <a:srgbClr val="000000"/>
          </p15:clr>
        </p15:guide>
        <p15:guide id="2" orient="horz" pos="368">
          <p15:clr>
            <a:srgbClr val="000000"/>
          </p15:clr>
        </p15:guide>
        <p15:guide id="4" pos="4067">
          <p15:clr>
            <a:srgbClr val="00000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D8FB6-8ACF-DF6D-EB79-207CCA01416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8BCFD86-18E3-510D-7574-B45CCD538AD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F9DDADE-588C-E389-9C56-AA1FC59485F2}"/>
              </a:ext>
            </a:extLst>
          </p:cNvPr>
          <p:cNvSpPr>
            <a:spLocks noGrp="1"/>
          </p:cNvSpPr>
          <p:nvPr>
            <p:ph type="dt" sz="half" idx="10"/>
          </p:nvPr>
        </p:nvSpPr>
        <p:spPr/>
        <p:txBody>
          <a:bodyPr/>
          <a:lstStyle/>
          <a:p>
            <a:fld id="{F325D0F3-5617-4E4B-B49A-CF8CB71EDC27}" type="datetimeFigureOut">
              <a:rPr lang="en-US" smtClean="0"/>
              <a:t>9/18/26</a:t>
            </a:fld>
            <a:endParaRPr lang="en-US"/>
          </a:p>
        </p:txBody>
      </p:sp>
      <p:sp>
        <p:nvSpPr>
          <p:cNvPr id="5" name="Footer Placeholder 4">
            <a:extLst>
              <a:ext uri="{FF2B5EF4-FFF2-40B4-BE49-F238E27FC236}">
                <a16:creationId xmlns:a16="http://schemas.microsoft.com/office/drawing/2014/main" id="{7D76191D-47B6-A1DD-B585-B9877068E1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B81B3F-E4E1-8FCB-1AD0-7E72A11F4209}"/>
              </a:ext>
            </a:extLst>
          </p:cNvPr>
          <p:cNvSpPr>
            <a:spLocks noGrp="1"/>
          </p:cNvSpPr>
          <p:nvPr>
            <p:ph type="sldNum" sz="quarter" idx="12"/>
          </p:nvPr>
        </p:nvSpPr>
        <p:spPr/>
        <p:txBody>
          <a:bodyPr/>
          <a:lstStyle/>
          <a:p>
            <a:fld id="{66F106B9-48F5-894C-8B00-7C26AA0507A8}" type="slidenum">
              <a:rPr lang="en-US" smtClean="0"/>
              <a:t>‹#›</a:t>
            </a:fld>
            <a:endParaRPr lang="en-US"/>
          </a:p>
        </p:txBody>
      </p:sp>
    </p:spTree>
    <p:extLst>
      <p:ext uri="{BB962C8B-B14F-4D97-AF65-F5344CB8AC3E}">
        <p14:creationId xmlns:p14="http://schemas.microsoft.com/office/powerpoint/2010/main" val="382644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0B58A3-E193-4684-ABCE-DF0A8B6CD042}"/>
              </a:ext>
            </a:extLst>
          </p:cNvPr>
          <p:cNvSpPr>
            <a:spLocks noGrp="1"/>
          </p:cNvSpPr>
          <p:nvPr>
            <p:ph type="title"/>
          </p:nvPr>
        </p:nvSpPr>
        <p:spPr>
          <a:xfrm>
            <a:off x="623888" y="584200"/>
            <a:ext cx="11371189" cy="1325562"/>
          </a:xfrm>
          <a:prstGeom prst="rect">
            <a:avLst/>
          </a:prstGeom>
        </p:spPr>
        <p:txBody>
          <a:bodyPr vert="horz" lIns="0" tIns="0" rIns="0" bIns="0" rtlCol="0" anchor="t" anchorCtr="0">
            <a:noAutofit/>
          </a:body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01F38D3A-1279-4066-93F5-53800A796276}"/>
              </a:ext>
            </a:extLst>
          </p:cNvPr>
          <p:cNvSpPr>
            <a:spLocks noGrp="1"/>
          </p:cNvSpPr>
          <p:nvPr>
            <p:ph type="body" idx="1"/>
          </p:nvPr>
        </p:nvSpPr>
        <p:spPr>
          <a:xfrm>
            <a:off x="623888" y="2044699"/>
            <a:ext cx="11371189" cy="4351338"/>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a:extLst>
              <a:ext uri="{FF2B5EF4-FFF2-40B4-BE49-F238E27FC236}">
                <a16:creationId xmlns:a16="http://schemas.microsoft.com/office/drawing/2014/main" id="{10EA2CD7-A72C-495B-9228-0E077D24D940}"/>
              </a:ext>
            </a:extLst>
          </p:cNvPr>
          <p:cNvSpPr>
            <a:spLocks noGrp="1"/>
          </p:cNvSpPr>
          <p:nvPr>
            <p:ph type="dt" sz="half" idx="2"/>
          </p:nvPr>
        </p:nvSpPr>
        <p:spPr>
          <a:xfrm>
            <a:off x="410405" y="6356352"/>
            <a:ext cx="2743200" cy="365125"/>
          </a:xfrm>
          <a:prstGeom prst="rect">
            <a:avLst/>
          </a:prstGeom>
        </p:spPr>
        <p:txBody>
          <a:bodyPr vert="horz" lIns="0" tIns="0" rIns="0" bIns="0" rtlCol="0" anchor="ctr"/>
          <a:lstStyle>
            <a:lvl1pPr algn="l">
              <a:defRPr sz="906"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fld id="{42169B3B-8761-4204-AA5A-11BC84B55C93}" type="datetimeFigureOut">
              <a:rPr lang="en-AU" smtClean="0"/>
              <a:pPr/>
              <a:t>18/9/2026</a:t>
            </a:fld>
            <a:endParaRPr lang="en-AU" dirty="0"/>
          </a:p>
        </p:txBody>
      </p:sp>
      <p:sp>
        <p:nvSpPr>
          <p:cNvPr id="5" name="Footer Placeholder 4">
            <a:extLst>
              <a:ext uri="{FF2B5EF4-FFF2-40B4-BE49-F238E27FC236}">
                <a16:creationId xmlns:a16="http://schemas.microsoft.com/office/drawing/2014/main" id="{CBD43B1A-E254-4E8E-8D77-9053126860F2}"/>
              </a:ext>
            </a:extLst>
          </p:cNvPr>
          <p:cNvSpPr>
            <a:spLocks noGrp="1"/>
          </p:cNvSpPr>
          <p:nvPr>
            <p:ph type="ftr" sz="quarter" idx="3"/>
          </p:nvPr>
        </p:nvSpPr>
        <p:spPr>
          <a:xfrm>
            <a:off x="4038601" y="6356352"/>
            <a:ext cx="4114800" cy="365125"/>
          </a:xfrm>
          <a:prstGeom prst="rect">
            <a:avLst/>
          </a:prstGeom>
        </p:spPr>
        <p:txBody>
          <a:bodyPr vert="horz" lIns="0" tIns="0" rIns="0" bIns="0" rtlCol="0" anchor="ctr"/>
          <a:lstStyle>
            <a:lvl1pPr algn="ctr">
              <a:defRPr sz="906"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endParaRPr lang="en-AU" dirty="0"/>
          </a:p>
        </p:txBody>
      </p:sp>
      <p:sp>
        <p:nvSpPr>
          <p:cNvPr id="6" name="Slide Number Placeholder 5">
            <a:extLst>
              <a:ext uri="{FF2B5EF4-FFF2-40B4-BE49-F238E27FC236}">
                <a16:creationId xmlns:a16="http://schemas.microsoft.com/office/drawing/2014/main" id="{7966D85B-9034-49C5-A86E-714985BCC24E}"/>
              </a:ext>
            </a:extLst>
          </p:cNvPr>
          <p:cNvSpPr>
            <a:spLocks noGrp="1"/>
          </p:cNvSpPr>
          <p:nvPr>
            <p:ph type="sldNum" sz="quarter" idx="4"/>
          </p:nvPr>
        </p:nvSpPr>
        <p:spPr>
          <a:xfrm>
            <a:off x="9038394" y="6356352"/>
            <a:ext cx="2743200" cy="365125"/>
          </a:xfrm>
          <a:prstGeom prst="rect">
            <a:avLst/>
          </a:prstGeom>
        </p:spPr>
        <p:txBody>
          <a:bodyPr vert="horz" lIns="0" tIns="0" rIns="0" bIns="0" rtlCol="0" anchor="ctr"/>
          <a:lstStyle>
            <a:lvl1pPr algn="r">
              <a:defRPr sz="906"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fld id="{E6316B6A-336A-44FF-82DA-A4D1594FA055}" type="slidenum">
              <a:rPr lang="en-AU" smtClean="0"/>
              <a:pPr/>
              <a:t>‹#›</a:t>
            </a:fld>
            <a:endParaRPr lang="en-AU" dirty="0"/>
          </a:p>
        </p:txBody>
      </p:sp>
    </p:spTree>
    <p:extLst>
      <p:ext uri="{BB962C8B-B14F-4D97-AF65-F5344CB8AC3E}">
        <p14:creationId xmlns:p14="http://schemas.microsoft.com/office/powerpoint/2010/main" val="7010750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9" r:id="rId3"/>
    <p:sldLayoutId id="2147483656" r:id="rId4"/>
    <p:sldLayoutId id="2147483666" r:id="rId5"/>
    <p:sldLayoutId id="2147483667" r:id="rId6"/>
    <p:sldLayoutId id="2147483668" r:id="rId7"/>
    <p:sldLayoutId id="2147483664" r:id="rId8"/>
    <p:sldLayoutId id="2147483657" r:id="rId9"/>
    <p:sldLayoutId id="2147483670" r:id="rId10"/>
    <p:sldLayoutId id="2147483671" r:id="rId11"/>
    <p:sldLayoutId id="2147483672" r:id="rId12"/>
    <p:sldLayoutId id="2147483655" r:id="rId13"/>
    <p:sldLayoutId id="2147483678" r:id="rId14"/>
    <p:sldLayoutId id="2147483679" r:id="rId15"/>
    <p:sldLayoutId id="2147483660" r:id="rId16"/>
    <p:sldLayoutId id="2147483673" r:id="rId17"/>
    <p:sldLayoutId id="2147483674" r:id="rId18"/>
    <p:sldLayoutId id="2147483675" r:id="rId19"/>
    <p:sldLayoutId id="2147483659" r:id="rId20"/>
    <p:sldLayoutId id="2147483683" r:id="rId21"/>
    <p:sldLayoutId id="2147483676" r:id="rId22"/>
    <p:sldLayoutId id="2147483677" r:id="rId23"/>
    <p:sldLayoutId id="2147483680" r:id="rId24"/>
    <p:sldLayoutId id="2147483681" r:id="rId25"/>
    <p:sldLayoutId id="2147483682" r:id="rId26"/>
  </p:sldLayoutIdLst>
  <p:transition/>
  <p:txStyles>
    <p:titleStyle>
      <a:lvl1pPr algn="l" defTabSz="914453" rtl="0" eaLnBrk="1" latinLnBrk="0" hangingPunct="1">
        <a:lnSpc>
          <a:spcPct val="80000"/>
        </a:lnSpc>
        <a:spcBef>
          <a:spcPct val="0"/>
        </a:spcBef>
        <a:buNone/>
        <a:defRPr sz="5443" b="0" i="0" kern="1200" cap="all" baseline="0">
          <a:solidFill>
            <a:schemeClr val="accent4"/>
          </a:solidFill>
          <a:latin typeface="Neue Haas Grotesk Text Pro" panose="020B0504020202020204" pitchFamily="34" charset="77"/>
          <a:ea typeface="Inter Display" panose="02000503000000020004" pitchFamily="2" charset="0"/>
          <a:cs typeface="Inter Display" panose="02000503000000020004" pitchFamily="2" charset="0"/>
        </a:defRPr>
      </a:lvl1pPr>
    </p:titleStyle>
    <p:body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53" rtl="0" eaLnBrk="1" latinLnBrk="0" hangingPunct="1">
        <a:defRPr sz="1800" kern="1200">
          <a:solidFill>
            <a:schemeClr val="tx1"/>
          </a:solidFill>
          <a:latin typeface="+mn-lt"/>
          <a:ea typeface="+mn-ea"/>
          <a:cs typeface="+mn-cs"/>
        </a:defRPr>
      </a:lvl1pPr>
      <a:lvl2pPr marL="457228" algn="l" defTabSz="914453" rtl="0" eaLnBrk="1" latinLnBrk="0" hangingPunct="1">
        <a:defRPr sz="1800" kern="1200">
          <a:solidFill>
            <a:schemeClr val="tx1"/>
          </a:solidFill>
          <a:latin typeface="+mn-lt"/>
          <a:ea typeface="+mn-ea"/>
          <a:cs typeface="+mn-cs"/>
        </a:defRPr>
      </a:lvl2pPr>
      <a:lvl3pPr marL="914453" algn="l" defTabSz="914453" rtl="0" eaLnBrk="1" latinLnBrk="0" hangingPunct="1">
        <a:defRPr sz="1800" kern="1200">
          <a:solidFill>
            <a:schemeClr val="tx1"/>
          </a:solidFill>
          <a:latin typeface="+mn-lt"/>
          <a:ea typeface="+mn-ea"/>
          <a:cs typeface="+mn-cs"/>
        </a:defRPr>
      </a:lvl3pPr>
      <a:lvl4pPr marL="1371681" algn="l" defTabSz="914453" rtl="0" eaLnBrk="1" latinLnBrk="0" hangingPunct="1">
        <a:defRPr sz="1800" kern="1200">
          <a:solidFill>
            <a:schemeClr val="tx1"/>
          </a:solidFill>
          <a:latin typeface="+mn-lt"/>
          <a:ea typeface="+mn-ea"/>
          <a:cs typeface="+mn-cs"/>
        </a:defRPr>
      </a:lvl4pPr>
      <a:lvl5pPr marL="1828907" algn="l" defTabSz="914453" rtl="0" eaLnBrk="1" latinLnBrk="0" hangingPunct="1">
        <a:defRPr sz="1800" kern="1200">
          <a:solidFill>
            <a:schemeClr val="tx1"/>
          </a:solidFill>
          <a:latin typeface="+mn-lt"/>
          <a:ea typeface="+mn-ea"/>
          <a:cs typeface="+mn-cs"/>
        </a:defRPr>
      </a:lvl5pPr>
      <a:lvl6pPr marL="2286133" algn="l" defTabSz="914453" rtl="0" eaLnBrk="1" latinLnBrk="0" hangingPunct="1">
        <a:defRPr sz="1800" kern="1200">
          <a:solidFill>
            <a:schemeClr val="tx1"/>
          </a:solidFill>
          <a:latin typeface="+mn-lt"/>
          <a:ea typeface="+mn-ea"/>
          <a:cs typeface="+mn-cs"/>
        </a:defRPr>
      </a:lvl6pPr>
      <a:lvl7pPr marL="2743360" algn="l" defTabSz="914453" rtl="0" eaLnBrk="1" latinLnBrk="0" hangingPunct="1">
        <a:defRPr sz="1800" kern="1200">
          <a:solidFill>
            <a:schemeClr val="tx1"/>
          </a:solidFill>
          <a:latin typeface="+mn-lt"/>
          <a:ea typeface="+mn-ea"/>
          <a:cs typeface="+mn-cs"/>
        </a:defRPr>
      </a:lvl7pPr>
      <a:lvl8pPr marL="3200587" algn="l" defTabSz="914453" rtl="0" eaLnBrk="1" latinLnBrk="0" hangingPunct="1">
        <a:defRPr sz="1800" kern="1200">
          <a:solidFill>
            <a:schemeClr val="tx1"/>
          </a:solidFill>
          <a:latin typeface="+mn-lt"/>
          <a:ea typeface="+mn-ea"/>
          <a:cs typeface="+mn-cs"/>
        </a:defRPr>
      </a:lvl8pPr>
      <a:lvl9pPr marL="3657814" algn="l" defTabSz="91445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2" userDrawn="1">
          <p15:clr>
            <a:srgbClr val="F26B43"/>
          </p15:clr>
        </p15:guide>
        <p15:guide id="2" pos="257" userDrawn="1">
          <p15:clr>
            <a:srgbClr val="F26B43"/>
          </p15:clr>
        </p15:guide>
        <p15:guide id="3" pos="3840" userDrawn="1">
          <p15:clr>
            <a:srgbClr val="F26B43"/>
          </p15:clr>
        </p15:guide>
        <p15:guide id="4" pos="4067" userDrawn="1">
          <p15:clr>
            <a:srgbClr val="000000"/>
          </p15:clr>
        </p15:guide>
        <p15:guide id="5" orient="horz" pos="368" userDrawn="1">
          <p15:clr>
            <a:srgbClr val="000000"/>
          </p15:clr>
        </p15:guide>
        <p15:guide id="6" pos="393" userDrawn="1">
          <p15:clr>
            <a:srgbClr val="00000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3.jpe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00A04102-C93B-CD24-0A55-BC37F98C5201}"/>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t="39806" b="1928"/>
          <a:stretch/>
        </p:blipFill>
        <p:spPr>
          <a:xfrm>
            <a:off x="623890" y="2595562"/>
            <a:ext cx="10993501" cy="4262438"/>
          </a:xfrm>
        </p:spPr>
      </p:pic>
      <p:sp>
        <p:nvSpPr>
          <p:cNvPr id="7" name="Text Placeholder 6">
            <a:extLst>
              <a:ext uri="{FF2B5EF4-FFF2-40B4-BE49-F238E27FC236}">
                <a16:creationId xmlns:a16="http://schemas.microsoft.com/office/drawing/2014/main" id="{8B1D4A70-6CA2-23A1-1A5A-497FD63075D8}"/>
              </a:ext>
            </a:extLst>
          </p:cNvPr>
          <p:cNvSpPr>
            <a:spLocks noGrp="1"/>
          </p:cNvSpPr>
          <p:nvPr>
            <p:ph type="body" sz="quarter" idx="4294967295"/>
          </p:nvPr>
        </p:nvSpPr>
        <p:spPr>
          <a:xfrm>
            <a:off x="593733" y="1582597"/>
            <a:ext cx="11041110" cy="990300"/>
          </a:xfrm>
        </p:spPr>
        <p:txBody>
          <a:bodyPr/>
          <a:lstStyle/>
          <a:p>
            <a:pPr marL="0" indent="0">
              <a:buNone/>
            </a:pPr>
            <a:r>
              <a:rPr lang="en-US" sz="6000" dirty="0" err="1">
                <a:solidFill>
                  <a:schemeClr val="accent1"/>
                </a:solidFill>
              </a:rPr>
              <a:t>McLAREN</a:t>
            </a:r>
            <a:r>
              <a:rPr lang="en-US" sz="6000" dirty="0">
                <a:solidFill>
                  <a:schemeClr val="accent1"/>
                </a:solidFill>
              </a:rPr>
              <a:t> VALE</a:t>
            </a:r>
          </a:p>
        </p:txBody>
      </p:sp>
      <p:sp>
        <p:nvSpPr>
          <p:cNvPr id="4" name="object 3">
            <a:extLst>
              <a:ext uri="{FF2B5EF4-FFF2-40B4-BE49-F238E27FC236}">
                <a16:creationId xmlns:a16="http://schemas.microsoft.com/office/drawing/2014/main" id="{9197825A-32B7-42D4-B689-D7C33765AE97}"/>
              </a:ext>
            </a:extLst>
          </p:cNvPr>
          <p:cNvSpPr txBox="1"/>
          <p:nvPr/>
        </p:nvSpPr>
        <p:spPr>
          <a:xfrm>
            <a:off x="1225818" y="2385046"/>
            <a:ext cx="9198790" cy="647913"/>
          </a:xfrm>
          <a:prstGeom prst="rect">
            <a:avLst/>
          </a:prstGeom>
        </p:spPr>
        <p:txBody>
          <a:bodyPr vert="horz" wrap="none" lIns="0" tIns="11521" rIns="0" bIns="0" rtlCol="0">
            <a:noAutofit/>
          </a:bodyPr>
          <a:lstStyle/>
          <a:p>
            <a:pPr>
              <a:lnSpc>
                <a:spcPct val="90000"/>
              </a:lnSpc>
              <a:tabLst>
                <a:tab pos="1657444" algn="l"/>
                <a:tab pos="2477814" algn="l"/>
                <a:tab pos="3004948" algn="l"/>
                <a:tab pos="3746966" algn="l"/>
                <a:tab pos="5342193" algn="l"/>
                <a:tab pos="6106104" algn="l"/>
              </a:tabLst>
            </a:pPr>
            <a:endParaRPr lang="en-US" sz="5534" spc="181" dirty="0">
              <a:latin typeface="Neue Haas Grotesk Text Pro" panose="020B0504020202020204" pitchFamily="34" charset="77"/>
              <a:cs typeface="Hellix"/>
            </a:endParaRPr>
          </a:p>
        </p:txBody>
      </p:sp>
      <p:sp>
        <p:nvSpPr>
          <p:cNvPr id="16" name="Freeform 15">
            <a:extLst>
              <a:ext uri="{FF2B5EF4-FFF2-40B4-BE49-F238E27FC236}">
                <a16:creationId xmlns:a16="http://schemas.microsoft.com/office/drawing/2014/main" id="{7A05B93F-9F39-A34D-5709-D939A123967A}"/>
              </a:ext>
            </a:extLst>
          </p:cNvPr>
          <p:cNvSpPr/>
          <p:nvPr/>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dirty="0">
              <a:latin typeface="Neue Haas Grotesk Text Pro" panose="020B0504020202020204" pitchFamily="34" charset="77"/>
            </a:endParaRPr>
          </a:p>
        </p:txBody>
      </p:sp>
      <p:pic>
        <p:nvPicPr>
          <p:cNvPr id="19" name="Graphic 18">
            <a:extLst>
              <a:ext uri="{FF2B5EF4-FFF2-40B4-BE49-F238E27FC236}">
                <a16:creationId xmlns:a16="http://schemas.microsoft.com/office/drawing/2014/main" id="{1FE4F190-255E-C201-942E-D630F646E938}"/>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58368" y="6301151"/>
            <a:ext cx="2822695" cy="123397"/>
          </a:xfrm>
          <a:prstGeom prst="rect">
            <a:avLst/>
          </a:prstGeom>
        </p:spPr>
      </p:pic>
    </p:spTree>
    <p:extLst>
      <p:ext uri="{BB962C8B-B14F-4D97-AF65-F5344CB8AC3E}">
        <p14:creationId xmlns:p14="http://schemas.microsoft.com/office/powerpoint/2010/main" val="178997084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green field with rows of plants&#10;&#10;Description automatically generated with medium confidence">
            <a:extLst>
              <a:ext uri="{FF2B5EF4-FFF2-40B4-BE49-F238E27FC236}">
                <a16:creationId xmlns:a16="http://schemas.microsoft.com/office/drawing/2014/main" id="{34A24D5C-A3C7-A6FB-3E71-0468B79C6962}"/>
              </a:ext>
            </a:extLst>
          </p:cNvPr>
          <p:cNvPicPr>
            <a:picLocks noChangeAspect="1"/>
          </p:cNvPicPr>
          <p:nvPr/>
        </p:nvPicPr>
        <p:blipFill>
          <a:blip r:embed="rId2" cstate="print">
            <a:extLst>
              <a:ext uri="{28A0092B-C50C-407E-A947-70E740481C1C}">
                <a14:useLocalDpi xmlns:a14="http://schemas.microsoft.com/office/drawing/2010/main"/>
              </a:ext>
            </a:extLst>
          </a:blip>
          <a:srcRect t="-569"/>
          <a:stretch>
            <a:fillRect/>
          </a:stretch>
        </p:blipFill>
        <p:spPr>
          <a:xfrm>
            <a:off x="-24296" y="-39030"/>
            <a:ext cx="6120296" cy="6897030"/>
          </a:xfrm>
          <a:prstGeom prst="rect">
            <a:avLst/>
          </a:prstGeom>
        </p:spPr>
      </p:pic>
      <p:sp>
        <p:nvSpPr>
          <p:cNvPr id="12" name="TextBox 11">
            <a:extLst>
              <a:ext uri="{FF2B5EF4-FFF2-40B4-BE49-F238E27FC236}">
                <a16:creationId xmlns:a16="http://schemas.microsoft.com/office/drawing/2014/main" id="{2EE1723A-80B7-9DAD-0CD2-5CE849685D79}"/>
              </a:ext>
            </a:extLst>
          </p:cNvPr>
          <p:cNvSpPr txBox="1"/>
          <p:nvPr/>
        </p:nvSpPr>
        <p:spPr>
          <a:xfrm>
            <a:off x="6545766" y="568712"/>
            <a:ext cx="5096107" cy="4798165"/>
          </a:xfrm>
          <a:prstGeom prst="rect">
            <a:avLst/>
          </a:prstGeom>
          <a:noFill/>
        </p:spPr>
        <p:txBody>
          <a:bodyPr wrap="square">
            <a:spAutoFit/>
          </a:bodyPr>
          <a:lstStyle/>
          <a:p>
            <a:r>
              <a:rPr lang="en-AU" sz="16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Crafted from grapes grown under vast and diverse climates, across landscapes millions of years in the making, every glass of Australian wine tells a story.</a:t>
            </a:r>
          </a:p>
          <a:p>
            <a:endParaRPr lang="en-AU" sz="16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endParaRPr>
          </a:p>
          <a:p>
            <a:r>
              <a:rPr lang="en-AU" sz="16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Like those who came before us, our modern growers and makers continue to be passionate, resilient and creative; constantly driven to explore new ways to perfect old techniques. Our community is connected by a mutual respect and shared love of crafting exceptional wine, while protecting the natural wonders for future generations to enjoy. Applying modern thinking to our ancient lands, we take playful experimentation very, very seriously.</a:t>
            </a:r>
          </a:p>
          <a:p>
            <a:endParaRPr lang="en-AU" sz="16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endParaRPr>
          </a:p>
          <a:p>
            <a:r>
              <a:rPr lang="en-AU" sz="16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So, if you’re looking for the taste of adventure, let Australian wine be your compass. Because in every bottle of Australian wine, you’ll experience the wonders of Australia – a reminder of the adventure and diversity that defines our culture and our land.</a:t>
            </a:r>
          </a:p>
        </p:txBody>
      </p:sp>
      <p:pic>
        <p:nvPicPr>
          <p:cNvPr id="16" name="Picture 15" descr="A logo with text on it&#10;&#10;Description automatically generated">
            <a:extLst>
              <a:ext uri="{FF2B5EF4-FFF2-40B4-BE49-F238E27FC236}">
                <a16:creationId xmlns:a16="http://schemas.microsoft.com/office/drawing/2014/main" id="{F1DDA9DF-FF59-04BF-7B9E-8D9F0E782C9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6787" y="256477"/>
            <a:ext cx="2845554" cy="1138221"/>
          </a:xfrm>
          <a:prstGeom prst="rect">
            <a:avLst/>
          </a:prstGeom>
        </p:spPr>
      </p:pic>
    </p:spTree>
    <p:extLst>
      <p:ext uri="{BB962C8B-B14F-4D97-AF65-F5344CB8AC3E}">
        <p14:creationId xmlns:p14="http://schemas.microsoft.com/office/powerpoint/2010/main" val="296988829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map of australia with black text&#10;&#10;AI-generated content may be incorrect.">
            <a:extLst>
              <a:ext uri="{FF2B5EF4-FFF2-40B4-BE49-F238E27FC236}">
                <a16:creationId xmlns:a16="http://schemas.microsoft.com/office/drawing/2014/main" id="{7F20E146-122C-C0FD-B947-922A7B0210B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cxnSp>
        <p:nvCxnSpPr>
          <p:cNvPr id="5" name="Straight Connector 4">
            <a:extLst>
              <a:ext uri="{FF2B5EF4-FFF2-40B4-BE49-F238E27FC236}">
                <a16:creationId xmlns:a16="http://schemas.microsoft.com/office/drawing/2014/main" id="{743FFF58-DC4F-D6AF-C854-8C38B0220E57}"/>
              </a:ext>
            </a:extLst>
          </p:cNvPr>
          <p:cNvCxnSpPr>
            <a:cxnSpLocks/>
          </p:cNvCxnSpPr>
          <p:nvPr/>
        </p:nvCxnSpPr>
        <p:spPr>
          <a:xfrm flipV="1">
            <a:off x="7461646" y="4854228"/>
            <a:ext cx="808892" cy="804796"/>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9E5C7FB1-B28C-0668-158E-0A29D941DFE7}"/>
              </a:ext>
            </a:extLst>
          </p:cNvPr>
          <p:cNvSpPr txBox="1"/>
          <p:nvPr/>
        </p:nvSpPr>
        <p:spPr>
          <a:xfrm>
            <a:off x="5378665" y="5659024"/>
            <a:ext cx="3445210" cy="369332"/>
          </a:xfrm>
          <a:prstGeom prst="rect">
            <a:avLst/>
          </a:prstGeom>
          <a:noFill/>
        </p:spPr>
        <p:txBody>
          <a:bodyPr wrap="square">
            <a:spAutoFit/>
          </a:bodyPr>
          <a:lstStyle/>
          <a:p>
            <a:r>
              <a:rPr lang="en-US" b="1" dirty="0" err="1">
                <a:solidFill>
                  <a:schemeClr val="accent2"/>
                </a:solidFill>
                <a:latin typeface="Neue Haas Grotesk Text Pro" panose="020B0504020202020204" pitchFamily="34" charset="77"/>
              </a:rPr>
              <a:t>McLAREN</a:t>
            </a:r>
            <a:r>
              <a:rPr lang="en-US" b="1" dirty="0">
                <a:solidFill>
                  <a:schemeClr val="accent2"/>
                </a:solidFill>
                <a:latin typeface="Neue Haas Grotesk Text Pro" panose="020B0504020202020204" pitchFamily="34" charset="77"/>
              </a:rPr>
              <a:t> VALE</a:t>
            </a:r>
            <a:endParaRPr lang="en-US" dirty="0">
              <a:solidFill>
                <a:schemeClr val="accent2"/>
              </a:solidFill>
            </a:endParaRPr>
          </a:p>
        </p:txBody>
      </p:sp>
      <p:sp>
        <p:nvSpPr>
          <p:cNvPr id="3" name="Title 2">
            <a:extLst>
              <a:ext uri="{FF2B5EF4-FFF2-40B4-BE49-F238E27FC236}">
                <a16:creationId xmlns:a16="http://schemas.microsoft.com/office/drawing/2014/main" id="{2E8299DC-0241-3CE8-904B-330EA39384FE}"/>
              </a:ext>
            </a:extLst>
          </p:cNvPr>
          <p:cNvSpPr>
            <a:spLocks noGrp="1"/>
          </p:cNvSpPr>
          <p:nvPr>
            <p:ph type="title"/>
          </p:nvPr>
        </p:nvSpPr>
        <p:spPr>
          <a:xfrm>
            <a:off x="623888" y="587955"/>
            <a:ext cx="6158452" cy="1325562"/>
          </a:xfrm>
        </p:spPr>
        <p:txBody>
          <a:bodyPr/>
          <a:lstStyle/>
          <a:p>
            <a:r>
              <a:rPr lang="en-US" dirty="0">
                <a:solidFill>
                  <a:schemeClr val="accent2"/>
                </a:solidFill>
              </a:rPr>
              <a:t>AUSTRALIA</a:t>
            </a:r>
          </a:p>
        </p:txBody>
      </p:sp>
    </p:spTree>
    <p:extLst>
      <p:ext uri="{BB962C8B-B14F-4D97-AF65-F5344CB8AC3E}">
        <p14:creationId xmlns:p14="http://schemas.microsoft.com/office/powerpoint/2010/main" val="275462138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map of the earth&#10;&#10;AI-generated content may be incorrect.">
            <a:extLst>
              <a:ext uri="{FF2B5EF4-FFF2-40B4-BE49-F238E27FC236}">
                <a16:creationId xmlns:a16="http://schemas.microsoft.com/office/drawing/2014/main" id="{C0A6068C-25CF-8B12-158D-102F4B665C3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Title 2">
            <a:extLst>
              <a:ext uri="{FF2B5EF4-FFF2-40B4-BE49-F238E27FC236}">
                <a16:creationId xmlns:a16="http://schemas.microsoft.com/office/drawing/2014/main" id="{BEECEE92-FDCE-E773-A43D-DD59895A05E4}"/>
              </a:ext>
            </a:extLst>
          </p:cNvPr>
          <p:cNvSpPr>
            <a:spLocks noGrp="1"/>
          </p:cNvSpPr>
          <p:nvPr>
            <p:ph type="title"/>
          </p:nvPr>
        </p:nvSpPr>
        <p:spPr>
          <a:xfrm>
            <a:off x="623888" y="584200"/>
            <a:ext cx="6158452" cy="1325562"/>
          </a:xfrm>
        </p:spPr>
        <p:txBody>
          <a:bodyPr/>
          <a:lstStyle/>
          <a:p>
            <a:r>
              <a:rPr lang="en-US" dirty="0">
                <a:solidFill>
                  <a:schemeClr val="accent2"/>
                </a:solidFill>
              </a:rPr>
              <a:t>SOUTH</a:t>
            </a:r>
            <a:br>
              <a:rPr lang="en-US" dirty="0">
                <a:solidFill>
                  <a:schemeClr val="accent2"/>
                </a:solidFill>
              </a:rPr>
            </a:br>
            <a:r>
              <a:rPr lang="en-US" dirty="0">
                <a:solidFill>
                  <a:schemeClr val="accent2"/>
                </a:solidFill>
              </a:rPr>
              <a:t>AUSTRALIA</a:t>
            </a:r>
          </a:p>
        </p:txBody>
      </p:sp>
      <p:cxnSp>
        <p:nvCxnSpPr>
          <p:cNvPr id="6" name="Straight Connector 5">
            <a:extLst>
              <a:ext uri="{FF2B5EF4-FFF2-40B4-BE49-F238E27FC236}">
                <a16:creationId xmlns:a16="http://schemas.microsoft.com/office/drawing/2014/main" id="{6D2AB1DE-8DF6-BBA1-D6AB-F3CF8471517E}"/>
              </a:ext>
            </a:extLst>
          </p:cNvPr>
          <p:cNvCxnSpPr>
            <a:cxnSpLocks/>
          </p:cNvCxnSpPr>
          <p:nvPr/>
        </p:nvCxnSpPr>
        <p:spPr>
          <a:xfrm>
            <a:off x="5989834" y="4383881"/>
            <a:ext cx="1196952"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3BBE9EFD-12E1-D84E-3599-DCC6D48EFF53}"/>
              </a:ext>
            </a:extLst>
          </p:cNvPr>
          <p:cNvSpPr txBox="1"/>
          <p:nvPr/>
        </p:nvSpPr>
        <p:spPr>
          <a:xfrm>
            <a:off x="4024074" y="4271134"/>
            <a:ext cx="3445210" cy="369332"/>
          </a:xfrm>
          <a:prstGeom prst="rect">
            <a:avLst/>
          </a:prstGeom>
          <a:noFill/>
        </p:spPr>
        <p:txBody>
          <a:bodyPr wrap="square">
            <a:spAutoFit/>
          </a:bodyPr>
          <a:lstStyle/>
          <a:p>
            <a:r>
              <a:rPr lang="en-US" b="1" dirty="0" err="1">
                <a:solidFill>
                  <a:schemeClr val="accent2"/>
                </a:solidFill>
                <a:latin typeface="Neue Haas Grotesk Text Pro" panose="020B0504020202020204" pitchFamily="34" charset="77"/>
              </a:rPr>
              <a:t>McLAREN</a:t>
            </a:r>
            <a:r>
              <a:rPr lang="en-US" b="1" dirty="0">
                <a:solidFill>
                  <a:schemeClr val="accent2"/>
                </a:solidFill>
                <a:latin typeface="Neue Haas Grotesk Text Pro" panose="020B0504020202020204" pitchFamily="34" charset="77"/>
              </a:rPr>
              <a:t> VALE</a:t>
            </a:r>
            <a:endParaRPr lang="en-US" dirty="0">
              <a:solidFill>
                <a:schemeClr val="accent2"/>
              </a:solidFill>
            </a:endParaRPr>
          </a:p>
        </p:txBody>
      </p:sp>
      <p:sp>
        <p:nvSpPr>
          <p:cNvPr id="2" name="TextBox 1">
            <a:extLst>
              <a:ext uri="{FF2B5EF4-FFF2-40B4-BE49-F238E27FC236}">
                <a16:creationId xmlns:a16="http://schemas.microsoft.com/office/drawing/2014/main" id="{642B57CE-E0DF-C3BE-ACCA-1AA289429A8D}"/>
              </a:ext>
            </a:extLst>
          </p:cNvPr>
          <p:cNvSpPr txBox="1"/>
          <p:nvPr/>
        </p:nvSpPr>
        <p:spPr>
          <a:xfrm>
            <a:off x="6298043" y="3429000"/>
            <a:ext cx="1329978" cy="307777"/>
          </a:xfrm>
          <a:prstGeom prst="rect">
            <a:avLst/>
          </a:prstGeom>
          <a:noFill/>
        </p:spPr>
        <p:txBody>
          <a:bodyPr wrap="square">
            <a:spAutoFit/>
          </a:bodyPr>
          <a:lstStyle/>
          <a:p>
            <a:r>
              <a:rPr lang="en-US" sz="1400" dirty="0">
                <a:latin typeface="Neue Haas Grotesk Text Pro" panose="020B0504020202020204" pitchFamily="34" charset="77"/>
              </a:rPr>
              <a:t>Adelaide</a:t>
            </a:r>
            <a:endParaRPr lang="en-US" sz="1400" dirty="0"/>
          </a:p>
        </p:txBody>
      </p:sp>
    </p:spTree>
    <p:extLst>
      <p:ext uri="{BB962C8B-B14F-4D97-AF65-F5344CB8AC3E}">
        <p14:creationId xmlns:p14="http://schemas.microsoft.com/office/powerpoint/2010/main" val="54947723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07A9F4B9-C793-E942-3C79-DA2F2C2BC40E}"/>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a:xfrm>
            <a:off x="0" y="368300"/>
            <a:ext cx="6096000" cy="6103741"/>
          </a:xfrm>
        </p:spPr>
      </p:pic>
      <p:sp>
        <p:nvSpPr>
          <p:cNvPr id="3" name="Title 2">
            <a:extLst>
              <a:ext uri="{FF2B5EF4-FFF2-40B4-BE49-F238E27FC236}">
                <a16:creationId xmlns:a16="http://schemas.microsoft.com/office/drawing/2014/main" id="{94762CF8-1C9D-0CA1-735C-9E3757B60859}"/>
              </a:ext>
            </a:extLst>
          </p:cNvPr>
          <p:cNvSpPr>
            <a:spLocks noGrp="1"/>
          </p:cNvSpPr>
          <p:nvPr>
            <p:ph type="title"/>
          </p:nvPr>
        </p:nvSpPr>
        <p:spPr>
          <a:xfrm>
            <a:off x="6456364" y="584200"/>
            <a:ext cx="4829691" cy="785732"/>
          </a:xfrm>
        </p:spPr>
        <p:txBody>
          <a:bodyPr/>
          <a:lstStyle/>
          <a:p>
            <a:r>
              <a:rPr lang="en-US" dirty="0" err="1">
                <a:solidFill>
                  <a:schemeClr val="accent5"/>
                </a:solidFill>
              </a:rPr>
              <a:t>M</a:t>
            </a:r>
            <a:r>
              <a:rPr lang="en-US" cap="none" dirty="0" err="1">
                <a:solidFill>
                  <a:schemeClr val="accent5"/>
                </a:solidFill>
              </a:rPr>
              <a:t>c</a:t>
            </a:r>
            <a:r>
              <a:rPr lang="en-US" dirty="0" err="1">
                <a:solidFill>
                  <a:schemeClr val="accent5"/>
                </a:solidFill>
              </a:rPr>
              <a:t>LAREN</a:t>
            </a:r>
            <a:r>
              <a:rPr lang="en-US" dirty="0">
                <a:solidFill>
                  <a:schemeClr val="accent5"/>
                </a:solidFill>
              </a:rPr>
              <a:t> VALE AN ANCIENT REGION WITH</a:t>
            </a:r>
          </a:p>
        </p:txBody>
      </p:sp>
      <p:sp>
        <p:nvSpPr>
          <p:cNvPr id="4" name="Text Placeholder 3">
            <a:extLst>
              <a:ext uri="{FF2B5EF4-FFF2-40B4-BE49-F238E27FC236}">
                <a16:creationId xmlns:a16="http://schemas.microsoft.com/office/drawing/2014/main" id="{2391661C-849C-778D-4496-D3C224862320}"/>
              </a:ext>
            </a:extLst>
          </p:cNvPr>
          <p:cNvSpPr>
            <a:spLocks noGrp="1"/>
          </p:cNvSpPr>
          <p:nvPr>
            <p:ph type="body" sz="quarter" idx="11"/>
          </p:nvPr>
        </p:nvSpPr>
        <p:spPr>
          <a:xfrm>
            <a:off x="6456364" y="3429000"/>
            <a:ext cx="3797979" cy="3684308"/>
          </a:xfrm>
        </p:spPr>
        <p:txBody>
          <a:bodyPr/>
          <a:lstStyle/>
          <a:p>
            <a:pPr marL="0" indent="0">
              <a:lnSpc>
                <a:spcPct val="97000"/>
              </a:lnSpc>
              <a:spcBef>
                <a:spcPct val="0"/>
              </a:spcBef>
              <a:buNone/>
            </a:pPr>
            <a:r>
              <a:rPr lang="en-AU" dirty="0">
                <a:solidFill>
                  <a:schemeClr val="bg1"/>
                </a:solidFill>
              </a:rPr>
              <a:t>McLaren Vale is one of the oldest and most historically significant wine regions in Australia. It’s also one of the most innovative and exciting.</a:t>
            </a:r>
          </a:p>
          <a:p>
            <a:pPr marL="285750" indent="-285750">
              <a:lnSpc>
                <a:spcPct val="73000"/>
              </a:lnSpc>
              <a:spcBef>
                <a:spcPts val="800"/>
              </a:spcBef>
              <a:buFont typeface="Arial" panose="020B0604020202020204" pitchFamily="34" charset="0"/>
              <a:buChar char="•"/>
            </a:pPr>
            <a:r>
              <a:rPr lang="en-AU" dirty="0">
                <a:solidFill>
                  <a:schemeClr val="bg1"/>
                </a:solidFill>
              </a:rPr>
              <a:t>Diversity</a:t>
            </a:r>
          </a:p>
          <a:p>
            <a:pPr marL="285750" indent="-285750">
              <a:lnSpc>
                <a:spcPct val="73000"/>
              </a:lnSpc>
              <a:spcBef>
                <a:spcPts val="800"/>
              </a:spcBef>
              <a:buFont typeface="Arial" panose="020B0604020202020204" pitchFamily="34" charset="0"/>
              <a:buChar char="•"/>
            </a:pPr>
            <a:r>
              <a:rPr lang="en-AU" dirty="0">
                <a:solidFill>
                  <a:schemeClr val="bg1"/>
                </a:solidFill>
              </a:rPr>
              <a:t>Innovation</a:t>
            </a:r>
          </a:p>
          <a:p>
            <a:pPr marL="285750" indent="-285750">
              <a:lnSpc>
                <a:spcPct val="73000"/>
              </a:lnSpc>
              <a:spcBef>
                <a:spcPts val="800"/>
              </a:spcBef>
              <a:buFont typeface="Arial" panose="020B0604020202020204" pitchFamily="34" charset="0"/>
              <a:buChar char="•"/>
            </a:pPr>
            <a:r>
              <a:rPr lang="en-AU" dirty="0">
                <a:solidFill>
                  <a:schemeClr val="bg1"/>
                </a:solidFill>
              </a:rPr>
              <a:t>Sustainability</a:t>
            </a:r>
          </a:p>
          <a:p>
            <a:pPr marL="285750" indent="-285750">
              <a:lnSpc>
                <a:spcPct val="73000"/>
              </a:lnSpc>
              <a:spcBef>
                <a:spcPts val="800"/>
              </a:spcBef>
              <a:buFont typeface="Arial" panose="020B0604020202020204" pitchFamily="34" charset="0"/>
              <a:buChar char="•"/>
            </a:pPr>
            <a:r>
              <a:rPr lang="en-AU" dirty="0">
                <a:solidFill>
                  <a:schemeClr val="bg1"/>
                </a:solidFill>
              </a:rPr>
              <a:t>Natural beauty</a:t>
            </a:r>
          </a:p>
        </p:txBody>
      </p:sp>
      <p:sp>
        <p:nvSpPr>
          <p:cNvPr id="5" name="Text Placeholder 4">
            <a:extLst>
              <a:ext uri="{FF2B5EF4-FFF2-40B4-BE49-F238E27FC236}">
                <a16:creationId xmlns:a16="http://schemas.microsoft.com/office/drawing/2014/main" id="{FDE3DB73-2185-EB6B-CCCA-C32695F3740E}"/>
              </a:ext>
            </a:extLst>
          </p:cNvPr>
          <p:cNvSpPr>
            <a:spLocks noGrp="1"/>
          </p:cNvSpPr>
          <p:nvPr>
            <p:ph type="body" sz="quarter" idx="13"/>
          </p:nvPr>
        </p:nvSpPr>
        <p:spPr>
          <a:xfrm>
            <a:off x="6456364" y="1452064"/>
            <a:ext cx="5735637" cy="1325563"/>
          </a:xfrm>
        </p:spPr>
        <p:txBody>
          <a:bodyPr/>
          <a:lstStyle/>
          <a:p>
            <a:r>
              <a:rPr lang="en-US" sz="5300" dirty="0">
                <a:solidFill>
                  <a:schemeClr val="bg2"/>
                </a:solidFill>
              </a:rPr>
              <a:t>A PROGRESSIVE OUTLOOK</a:t>
            </a:r>
          </a:p>
        </p:txBody>
      </p:sp>
    </p:spTree>
    <p:extLst>
      <p:ext uri="{BB962C8B-B14F-4D97-AF65-F5344CB8AC3E}">
        <p14:creationId xmlns:p14="http://schemas.microsoft.com/office/powerpoint/2010/main" val="60243348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E074BADF-07CD-2B27-08AE-DF38B7EBA5D8}"/>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t="13572" b="19678"/>
          <a:stretch/>
        </p:blipFill>
        <p:spPr>
          <a:xfrm>
            <a:off x="6096000" y="368300"/>
            <a:ext cx="6096000" cy="6103620"/>
          </a:xfrm>
        </p:spPr>
      </p:pic>
      <p:sp>
        <p:nvSpPr>
          <p:cNvPr id="3" name="Title 2">
            <a:extLst>
              <a:ext uri="{FF2B5EF4-FFF2-40B4-BE49-F238E27FC236}">
                <a16:creationId xmlns:a16="http://schemas.microsoft.com/office/drawing/2014/main" id="{9CBCDC0B-F635-F360-B8FF-6CF32D070324}"/>
              </a:ext>
            </a:extLst>
          </p:cNvPr>
          <p:cNvSpPr>
            <a:spLocks noGrp="1"/>
          </p:cNvSpPr>
          <p:nvPr>
            <p:ph type="title"/>
          </p:nvPr>
        </p:nvSpPr>
        <p:spPr>
          <a:xfrm>
            <a:off x="623888" y="584200"/>
            <a:ext cx="6158452" cy="1325562"/>
          </a:xfrm>
        </p:spPr>
        <p:txBody>
          <a:bodyPr/>
          <a:lstStyle/>
          <a:p>
            <a:r>
              <a:rPr lang="en-US" dirty="0">
                <a:solidFill>
                  <a:schemeClr val="accent1"/>
                </a:solidFill>
              </a:rPr>
              <a:t>TODAY WE’LL COVER</a:t>
            </a:r>
          </a:p>
        </p:txBody>
      </p:sp>
      <p:sp>
        <p:nvSpPr>
          <p:cNvPr id="5" name="Text Placeholder 4">
            <a:extLst>
              <a:ext uri="{FF2B5EF4-FFF2-40B4-BE49-F238E27FC236}">
                <a16:creationId xmlns:a16="http://schemas.microsoft.com/office/drawing/2014/main" id="{D84A6FBD-A36B-526C-BC1F-FA8C1FBADFD0}"/>
              </a:ext>
            </a:extLst>
          </p:cNvPr>
          <p:cNvSpPr>
            <a:spLocks noGrp="1"/>
          </p:cNvSpPr>
          <p:nvPr>
            <p:ph type="body" sz="quarter" idx="12"/>
          </p:nvPr>
        </p:nvSpPr>
        <p:spPr>
          <a:xfrm>
            <a:off x="623888" y="2320203"/>
            <a:ext cx="4829691" cy="1530521"/>
          </a:xfrm>
        </p:spPr>
        <p:txBody>
          <a:bodyPr/>
          <a:lstStyle/>
          <a:p>
            <a:pPr>
              <a:lnSpc>
                <a:spcPct val="82000"/>
              </a:lnSpc>
              <a:spcBef>
                <a:spcPts val="800"/>
              </a:spcBef>
            </a:pPr>
            <a:r>
              <a:rPr lang="en-US" dirty="0"/>
              <a:t>The history of McLaren Vale</a:t>
            </a:r>
          </a:p>
          <a:p>
            <a:pPr>
              <a:lnSpc>
                <a:spcPct val="82000"/>
              </a:lnSpc>
              <a:spcBef>
                <a:spcPts val="800"/>
              </a:spcBef>
            </a:pPr>
            <a:r>
              <a:rPr lang="en-US" dirty="0"/>
              <a:t>Climate and soil</a:t>
            </a:r>
          </a:p>
          <a:p>
            <a:pPr>
              <a:lnSpc>
                <a:spcPct val="82000"/>
              </a:lnSpc>
              <a:spcBef>
                <a:spcPts val="800"/>
              </a:spcBef>
            </a:pPr>
            <a:r>
              <a:rPr lang="en-US" dirty="0"/>
              <a:t>Viticulture</a:t>
            </a:r>
          </a:p>
          <a:p>
            <a:pPr>
              <a:lnSpc>
                <a:spcPct val="82000"/>
              </a:lnSpc>
              <a:spcBef>
                <a:spcPts val="800"/>
              </a:spcBef>
            </a:pPr>
            <a:r>
              <a:rPr lang="en-US" dirty="0"/>
              <a:t>Winemaking </a:t>
            </a:r>
          </a:p>
          <a:p>
            <a:pPr>
              <a:lnSpc>
                <a:spcPct val="82000"/>
              </a:lnSpc>
              <a:spcBef>
                <a:spcPts val="800"/>
              </a:spcBef>
            </a:pPr>
            <a:r>
              <a:rPr lang="en-US" dirty="0"/>
              <a:t>Notable varieties</a:t>
            </a:r>
          </a:p>
          <a:p>
            <a:pPr>
              <a:lnSpc>
                <a:spcPct val="82000"/>
              </a:lnSpc>
              <a:spcBef>
                <a:spcPts val="800"/>
              </a:spcBef>
            </a:pPr>
            <a:r>
              <a:rPr lang="en-US" dirty="0"/>
              <a:t>Characteristics and </a:t>
            </a:r>
            <a:r>
              <a:rPr lang="en-US" dirty="0" err="1"/>
              <a:t>flavour</a:t>
            </a:r>
            <a:r>
              <a:rPr lang="en-US" dirty="0"/>
              <a:t> profiles</a:t>
            </a:r>
            <a:endParaRPr lang="en-AU" dirty="0"/>
          </a:p>
        </p:txBody>
      </p:sp>
    </p:spTree>
    <p:extLst>
      <p:ext uri="{BB962C8B-B14F-4D97-AF65-F5344CB8AC3E}">
        <p14:creationId xmlns:p14="http://schemas.microsoft.com/office/powerpoint/2010/main" val="418893328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4953748A-19FA-65E8-827E-4EB8E509E761}"/>
              </a:ext>
            </a:extLst>
          </p:cNvPr>
          <p:cNvPicPr>
            <a:picLocks noGrp="1" noChangeAspect="1"/>
          </p:cNvPicPr>
          <p:nvPr>
            <p:ph type="pic" sz="quarter" idx="12"/>
          </p:nvPr>
        </p:nvPicPr>
        <p:blipFill>
          <a:blip r:embed="rId2">
            <a:extLst>
              <a:ext uri="{28A0092B-C50C-407E-A947-70E740481C1C}">
                <a14:useLocalDpi xmlns:a14="http://schemas.microsoft.com/office/drawing/2010/main"/>
              </a:ext>
            </a:extLst>
          </a:blip>
          <a:srcRect l="-185" t="43596" r="185" b="13326"/>
          <a:stretch/>
        </p:blipFill>
        <p:spPr>
          <a:xfrm>
            <a:off x="7402285" y="3773715"/>
            <a:ext cx="4773281" cy="3084286"/>
          </a:xfrm>
        </p:spPr>
      </p:pic>
      <p:sp>
        <p:nvSpPr>
          <p:cNvPr id="3" name="Title 2">
            <a:extLst>
              <a:ext uri="{FF2B5EF4-FFF2-40B4-BE49-F238E27FC236}">
                <a16:creationId xmlns:a16="http://schemas.microsoft.com/office/drawing/2014/main" id="{2B5B51B5-DA05-CE25-CD97-B952DAC6014F}"/>
              </a:ext>
            </a:extLst>
          </p:cNvPr>
          <p:cNvSpPr>
            <a:spLocks noGrp="1"/>
          </p:cNvSpPr>
          <p:nvPr>
            <p:ph type="title"/>
          </p:nvPr>
        </p:nvSpPr>
        <p:spPr>
          <a:xfrm>
            <a:off x="770670" y="3477251"/>
            <a:ext cx="2382787" cy="662774"/>
          </a:xfrm>
        </p:spPr>
        <p:txBody>
          <a:bodyPr/>
          <a:lstStyle/>
          <a:p>
            <a:r>
              <a:rPr lang="en-US" dirty="0"/>
              <a:t>1838</a:t>
            </a:r>
          </a:p>
        </p:txBody>
      </p:sp>
      <p:sp>
        <p:nvSpPr>
          <p:cNvPr id="4" name="Text Placeholder 3">
            <a:extLst>
              <a:ext uri="{FF2B5EF4-FFF2-40B4-BE49-F238E27FC236}">
                <a16:creationId xmlns:a16="http://schemas.microsoft.com/office/drawing/2014/main" id="{9BC74B72-A378-F166-EE3C-5A671D83C8B7}"/>
              </a:ext>
            </a:extLst>
          </p:cNvPr>
          <p:cNvSpPr>
            <a:spLocks noGrp="1"/>
          </p:cNvSpPr>
          <p:nvPr>
            <p:ph type="body" sz="quarter" idx="10"/>
          </p:nvPr>
        </p:nvSpPr>
        <p:spPr>
          <a:xfrm>
            <a:off x="770671" y="4140032"/>
            <a:ext cx="2212298" cy="1461301"/>
          </a:xfrm>
        </p:spPr>
        <p:txBody>
          <a:bodyPr/>
          <a:lstStyle/>
          <a:p>
            <a:r>
              <a:rPr lang="en-AU" dirty="0">
                <a:solidFill>
                  <a:schemeClr val="tx1"/>
                </a:solidFill>
              </a:rPr>
              <a:t>McLaren Vale is founded, two years after the state of South Australia is established.</a:t>
            </a:r>
          </a:p>
          <a:p>
            <a:endParaRPr lang="en-US" dirty="0"/>
          </a:p>
        </p:txBody>
      </p:sp>
      <p:sp>
        <p:nvSpPr>
          <p:cNvPr id="5" name="Text Placeholder 4">
            <a:extLst>
              <a:ext uri="{FF2B5EF4-FFF2-40B4-BE49-F238E27FC236}">
                <a16:creationId xmlns:a16="http://schemas.microsoft.com/office/drawing/2014/main" id="{C79A53C4-1F84-2B78-9D7D-51A0BC3D92F2}"/>
              </a:ext>
            </a:extLst>
          </p:cNvPr>
          <p:cNvSpPr>
            <a:spLocks noGrp="1"/>
          </p:cNvSpPr>
          <p:nvPr>
            <p:ph type="body" sz="quarter" idx="15"/>
          </p:nvPr>
        </p:nvSpPr>
        <p:spPr>
          <a:xfrm>
            <a:off x="4819873" y="4232256"/>
            <a:ext cx="2342927" cy="1461301"/>
          </a:xfrm>
        </p:spPr>
        <p:txBody>
          <a:bodyPr/>
          <a:lstStyle/>
          <a:p>
            <a:pPr>
              <a:lnSpc>
                <a:spcPct val="95000"/>
              </a:lnSpc>
            </a:pPr>
            <a:r>
              <a:rPr lang="en-AU" sz="1600" dirty="0"/>
              <a:t>John </a:t>
            </a:r>
            <a:r>
              <a:rPr lang="en-AU" sz="1600" dirty="0" err="1"/>
              <a:t>Reynell</a:t>
            </a:r>
            <a:r>
              <a:rPr lang="en-AU" sz="1600" dirty="0"/>
              <a:t> establishes South Australia’s first commercial vineyard. </a:t>
            </a:r>
          </a:p>
        </p:txBody>
      </p:sp>
      <p:sp>
        <p:nvSpPr>
          <p:cNvPr id="6" name="Text Placeholder 5">
            <a:extLst>
              <a:ext uri="{FF2B5EF4-FFF2-40B4-BE49-F238E27FC236}">
                <a16:creationId xmlns:a16="http://schemas.microsoft.com/office/drawing/2014/main" id="{13227501-B1AB-4F15-B0AE-C6D75E846BD3}"/>
              </a:ext>
            </a:extLst>
          </p:cNvPr>
          <p:cNvSpPr>
            <a:spLocks noGrp="1"/>
          </p:cNvSpPr>
          <p:nvPr>
            <p:ph type="body" sz="quarter" idx="16"/>
          </p:nvPr>
        </p:nvSpPr>
        <p:spPr>
          <a:xfrm>
            <a:off x="4819873" y="3490403"/>
            <a:ext cx="2120040" cy="662774"/>
          </a:xfrm>
        </p:spPr>
        <p:txBody>
          <a:bodyPr/>
          <a:lstStyle/>
          <a:p>
            <a:r>
              <a:rPr lang="en-US" dirty="0"/>
              <a:t>1840s</a:t>
            </a:r>
          </a:p>
        </p:txBody>
      </p:sp>
      <p:sp>
        <p:nvSpPr>
          <p:cNvPr id="9" name="Text Placeholder 8">
            <a:extLst>
              <a:ext uri="{FF2B5EF4-FFF2-40B4-BE49-F238E27FC236}">
                <a16:creationId xmlns:a16="http://schemas.microsoft.com/office/drawing/2014/main" id="{20251DBA-EA93-9A56-8C51-724D4F72B993}"/>
              </a:ext>
            </a:extLst>
          </p:cNvPr>
          <p:cNvSpPr>
            <a:spLocks noGrp="1"/>
          </p:cNvSpPr>
          <p:nvPr>
            <p:ph type="body" sz="quarter" idx="13"/>
          </p:nvPr>
        </p:nvSpPr>
        <p:spPr>
          <a:xfrm>
            <a:off x="623887" y="1513497"/>
            <a:ext cx="5160055" cy="1325563"/>
          </a:xfrm>
        </p:spPr>
        <p:txBody>
          <a:bodyPr/>
          <a:lstStyle/>
          <a:p>
            <a:r>
              <a:rPr lang="en-US" dirty="0">
                <a:solidFill>
                  <a:schemeClr val="accent1"/>
                </a:solidFill>
              </a:rPr>
              <a:t>WINE HERITAGE REVIVAL AND SOME CONTROVERSY</a:t>
            </a:r>
          </a:p>
        </p:txBody>
      </p:sp>
      <p:sp>
        <p:nvSpPr>
          <p:cNvPr id="10" name="Text Placeholder 9">
            <a:extLst>
              <a:ext uri="{FF2B5EF4-FFF2-40B4-BE49-F238E27FC236}">
                <a16:creationId xmlns:a16="http://schemas.microsoft.com/office/drawing/2014/main" id="{BCBDA4B4-8791-D067-94E5-39C7A7A95AB8}"/>
              </a:ext>
            </a:extLst>
          </p:cNvPr>
          <p:cNvSpPr>
            <a:spLocks noGrp="1"/>
          </p:cNvSpPr>
          <p:nvPr>
            <p:ph type="body" sz="quarter" idx="19"/>
          </p:nvPr>
        </p:nvSpPr>
        <p:spPr/>
        <p:txBody>
          <a:bodyPr/>
          <a:lstStyle/>
          <a:p>
            <a:r>
              <a:rPr lang="en-US" dirty="0">
                <a:solidFill>
                  <a:schemeClr val="accent5"/>
                </a:solidFill>
              </a:rPr>
              <a:t>THE HISTORY OF </a:t>
            </a:r>
            <a:r>
              <a:rPr lang="en-US" dirty="0" err="1">
                <a:solidFill>
                  <a:schemeClr val="accent5"/>
                </a:solidFill>
              </a:rPr>
              <a:t>McLAREN</a:t>
            </a:r>
            <a:r>
              <a:rPr lang="en-US" dirty="0">
                <a:solidFill>
                  <a:schemeClr val="accent5"/>
                </a:solidFill>
              </a:rPr>
              <a:t> VALE</a:t>
            </a:r>
          </a:p>
        </p:txBody>
      </p:sp>
      <p:sp>
        <p:nvSpPr>
          <p:cNvPr id="2" name="Text Placeholder 4">
            <a:extLst>
              <a:ext uri="{FF2B5EF4-FFF2-40B4-BE49-F238E27FC236}">
                <a16:creationId xmlns:a16="http://schemas.microsoft.com/office/drawing/2014/main" id="{BEFA0911-A258-47D4-5088-8E84C987E4F6}"/>
              </a:ext>
            </a:extLst>
          </p:cNvPr>
          <p:cNvSpPr txBox="1">
            <a:spLocks/>
          </p:cNvSpPr>
          <p:nvPr/>
        </p:nvSpPr>
        <p:spPr>
          <a:xfrm>
            <a:off x="8453286" y="1750313"/>
            <a:ext cx="2772099" cy="1461301"/>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1"/>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dirty="0">
                <a:solidFill>
                  <a:schemeClr val="tx1"/>
                </a:solidFill>
              </a:rPr>
              <a:t>The now-legendary winemaker Thomas Hardy establishes his own property and delivers the largest bulk wine export to England. </a:t>
            </a:r>
          </a:p>
        </p:txBody>
      </p:sp>
      <p:sp>
        <p:nvSpPr>
          <p:cNvPr id="7" name="Text Placeholder 5">
            <a:extLst>
              <a:ext uri="{FF2B5EF4-FFF2-40B4-BE49-F238E27FC236}">
                <a16:creationId xmlns:a16="http://schemas.microsoft.com/office/drawing/2014/main" id="{18A5C074-D778-9E0A-93E4-6AFBD1D7C47A}"/>
              </a:ext>
            </a:extLst>
          </p:cNvPr>
          <p:cNvSpPr txBox="1">
            <a:spLocks/>
          </p:cNvSpPr>
          <p:nvPr/>
        </p:nvSpPr>
        <p:spPr>
          <a:xfrm>
            <a:off x="8453286" y="1008460"/>
            <a:ext cx="2120040" cy="662774"/>
          </a:xfrm>
          <a:prstGeom prst="rect">
            <a:avLst/>
          </a:prstGeom>
        </p:spPr>
        <p:txBody>
          <a:bodyPr vert="horz" lIns="0" tIns="0" rIns="0" bIns="0" rtlCol="0" anchor="b">
            <a:noAutofit/>
          </a:bodyPr>
          <a:lstStyle>
            <a:lvl1pPr marL="0" indent="0" algn="l" defTabSz="914453" rtl="0" eaLnBrk="1" latinLnBrk="0" hangingPunct="1">
              <a:lnSpc>
                <a:spcPct val="82000"/>
              </a:lnSpc>
              <a:spcBef>
                <a:spcPts val="544"/>
              </a:spcBef>
              <a:buClr>
                <a:schemeClr val="accent4"/>
              </a:buClr>
              <a:buFontTx/>
              <a:buNone/>
              <a:defRPr sz="2400" b="1" i="0" kern="120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1850s</a:t>
            </a:r>
          </a:p>
        </p:txBody>
      </p:sp>
    </p:spTree>
    <p:extLst>
      <p:ext uri="{BB962C8B-B14F-4D97-AF65-F5344CB8AC3E}">
        <p14:creationId xmlns:p14="http://schemas.microsoft.com/office/powerpoint/2010/main" val="401303539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C8F1E15B-5B28-00B8-2D40-F31416CF5037}"/>
              </a:ext>
            </a:extLst>
          </p:cNvPr>
          <p:cNvPicPr>
            <a:picLocks noGrp="1" noChangeAspect="1"/>
          </p:cNvPicPr>
          <p:nvPr>
            <p:ph type="pic" sz="quarter" idx="12"/>
          </p:nvPr>
        </p:nvPicPr>
        <p:blipFill>
          <a:blip r:embed="rId2">
            <a:extLst>
              <a:ext uri="{28A0092B-C50C-407E-A947-70E740481C1C}">
                <a14:useLocalDpi xmlns:a14="http://schemas.microsoft.com/office/drawing/2010/main"/>
              </a:ext>
            </a:extLst>
          </a:blip>
          <a:srcRect/>
          <a:stretch/>
        </p:blipFill>
        <p:spPr>
          <a:xfrm>
            <a:off x="7848385" y="3875314"/>
            <a:ext cx="4384917" cy="2982686"/>
          </a:xfrm>
        </p:spPr>
      </p:pic>
      <p:sp>
        <p:nvSpPr>
          <p:cNvPr id="3" name="Text Placeholder 2">
            <a:extLst>
              <a:ext uri="{FF2B5EF4-FFF2-40B4-BE49-F238E27FC236}">
                <a16:creationId xmlns:a16="http://schemas.microsoft.com/office/drawing/2014/main" id="{85A33B8B-6E2A-F7A6-80B4-DE5FFAB81A2B}"/>
              </a:ext>
            </a:extLst>
          </p:cNvPr>
          <p:cNvSpPr>
            <a:spLocks noGrp="1"/>
          </p:cNvSpPr>
          <p:nvPr>
            <p:ph type="body" sz="quarter" idx="17"/>
          </p:nvPr>
        </p:nvSpPr>
        <p:spPr>
          <a:xfrm>
            <a:off x="634773" y="4506873"/>
            <a:ext cx="2935741" cy="1461301"/>
          </a:xfrm>
        </p:spPr>
        <p:txBody>
          <a:bodyPr/>
          <a:lstStyle/>
          <a:p>
            <a:pPr>
              <a:lnSpc>
                <a:spcPct val="96000"/>
              </a:lnSpc>
            </a:pPr>
            <a:r>
              <a:rPr lang="en-AU" sz="1600" dirty="0"/>
              <a:t>Production is focused on fortified wine and business booms. Immigrants from post-war Italy bring fresh vitality and add to the region’s reputation as a centre of gastronomy. </a:t>
            </a:r>
          </a:p>
        </p:txBody>
      </p:sp>
      <p:sp>
        <p:nvSpPr>
          <p:cNvPr id="4" name="Text Placeholder 3">
            <a:extLst>
              <a:ext uri="{FF2B5EF4-FFF2-40B4-BE49-F238E27FC236}">
                <a16:creationId xmlns:a16="http://schemas.microsoft.com/office/drawing/2014/main" id="{1C3E3E3B-F934-9FCE-0D39-5BDAC375B8A7}"/>
              </a:ext>
            </a:extLst>
          </p:cNvPr>
          <p:cNvSpPr>
            <a:spLocks noGrp="1"/>
          </p:cNvSpPr>
          <p:nvPr>
            <p:ph type="body" sz="quarter" idx="18"/>
          </p:nvPr>
        </p:nvSpPr>
        <p:spPr>
          <a:xfrm>
            <a:off x="623888" y="3823022"/>
            <a:ext cx="2120040" cy="662774"/>
          </a:xfrm>
        </p:spPr>
        <p:txBody>
          <a:bodyPr/>
          <a:lstStyle/>
          <a:p>
            <a:r>
              <a:rPr lang="en-US" dirty="0"/>
              <a:t>Mid 1920s – Late 1960s</a:t>
            </a:r>
          </a:p>
        </p:txBody>
      </p:sp>
      <p:sp>
        <p:nvSpPr>
          <p:cNvPr id="7" name="Text Placeholder 6">
            <a:extLst>
              <a:ext uri="{FF2B5EF4-FFF2-40B4-BE49-F238E27FC236}">
                <a16:creationId xmlns:a16="http://schemas.microsoft.com/office/drawing/2014/main" id="{C47C57A6-79A9-7F9F-5002-85511A40BA34}"/>
              </a:ext>
            </a:extLst>
          </p:cNvPr>
          <p:cNvSpPr>
            <a:spLocks noGrp="1"/>
          </p:cNvSpPr>
          <p:nvPr>
            <p:ph type="body" sz="quarter" idx="21"/>
          </p:nvPr>
        </p:nvSpPr>
        <p:spPr>
          <a:xfrm>
            <a:off x="2458358" y="1762312"/>
            <a:ext cx="2529592" cy="1461301"/>
          </a:xfrm>
        </p:spPr>
        <p:txBody>
          <a:bodyPr/>
          <a:lstStyle/>
          <a:p>
            <a:pPr>
              <a:lnSpc>
                <a:spcPct val="92000"/>
              </a:lnSpc>
            </a:pPr>
            <a:r>
              <a:rPr lang="en-AU" dirty="0">
                <a:solidFill>
                  <a:schemeClr val="tx1"/>
                </a:solidFill>
              </a:rPr>
              <a:t>McLaren Vale’s table wines take their place on the world stage. The number of wineries grows along with the region’s reputation for fine wine.</a:t>
            </a:r>
          </a:p>
        </p:txBody>
      </p:sp>
      <p:sp>
        <p:nvSpPr>
          <p:cNvPr id="8" name="Text Placeholder 7">
            <a:extLst>
              <a:ext uri="{FF2B5EF4-FFF2-40B4-BE49-F238E27FC236}">
                <a16:creationId xmlns:a16="http://schemas.microsoft.com/office/drawing/2014/main" id="{F750453E-C66F-1E81-2269-01796EEEBC56}"/>
              </a:ext>
            </a:extLst>
          </p:cNvPr>
          <p:cNvSpPr>
            <a:spLocks noGrp="1"/>
          </p:cNvSpPr>
          <p:nvPr>
            <p:ph type="body" sz="quarter" idx="22"/>
          </p:nvPr>
        </p:nvSpPr>
        <p:spPr>
          <a:xfrm>
            <a:off x="2447471" y="1078461"/>
            <a:ext cx="2246085" cy="662774"/>
          </a:xfrm>
        </p:spPr>
        <p:txBody>
          <a:bodyPr/>
          <a:lstStyle/>
          <a:p>
            <a:r>
              <a:rPr lang="en-US" dirty="0"/>
              <a:t>1970s &amp; 1980s</a:t>
            </a:r>
          </a:p>
        </p:txBody>
      </p:sp>
      <p:sp>
        <p:nvSpPr>
          <p:cNvPr id="9" name="Text Placeholder 8">
            <a:extLst>
              <a:ext uri="{FF2B5EF4-FFF2-40B4-BE49-F238E27FC236}">
                <a16:creationId xmlns:a16="http://schemas.microsoft.com/office/drawing/2014/main" id="{DA5EA62E-0245-44DC-4FE9-D45398AE7052}"/>
              </a:ext>
            </a:extLst>
          </p:cNvPr>
          <p:cNvSpPr>
            <a:spLocks noGrp="1"/>
          </p:cNvSpPr>
          <p:nvPr>
            <p:ph type="body" sz="quarter" idx="23"/>
          </p:nvPr>
        </p:nvSpPr>
        <p:spPr>
          <a:xfrm>
            <a:off x="5453265" y="4237664"/>
            <a:ext cx="1789364" cy="1461301"/>
          </a:xfrm>
        </p:spPr>
        <p:txBody>
          <a:bodyPr/>
          <a:lstStyle/>
          <a:p>
            <a:pPr>
              <a:lnSpc>
                <a:spcPct val="92000"/>
              </a:lnSpc>
            </a:pPr>
            <a:r>
              <a:rPr lang="en-AU" dirty="0">
                <a:solidFill>
                  <a:schemeClr val="tx1"/>
                </a:solidFill>
              </a:rPr>
              <a:t>Australia's first reclaimed water network is built in McLaren Vale. </a:t>
            </a:r>
          </a:p>
        </p:txBody>
      </p:sp>
      <p:sp>
        <p:nvSpPr>
          <p:cNvPr id="10" name="Text Placeholder 9">
            <a:extLst>
              <a:ext uri="{FF2B5EF4-FFF2-40B4-BE49-F238E27FC236}">
                <a16:creationId xmlns:a16="http://schemas.microsoft.com/office/drawing/2014/main" id="{14186AC6-4654-6C3B-9EBD-72667FD66747}"/>
              </a:ext>
            </a:extLst>
          </p:cNvPr>
          <p:cNvSpPr>
            <a:spLocks noGrp="1"/>
          </p:cNvSpPr>
          <p:nvPr>
            <p:ph type="body" sz="quarter" idx="24"/>
          </p:nvPr>
        </p:nvSpPr>
        <p:spPr>
          <a:xfrm>
            <a:off x="5442380" y="3553813"/>
            <a:ext cx="2330020" cy="662774"/>
          </a:xfrm>
        </p:spPr>
        <p:txBody>
          <a:bodyPr/>
          <a:lstStyle/>
          <a:p>
            <a:r>
              <a:rPr lang="en-US" dirty="0"/>
              <a:t>1999</a:t>
            </a:r>
          </a:p>
        </p:txBody>
      </p:sp>
      <p:sp>
        <p:nvSpPr>
          <p:cNvPr id="2" name="Text Placeholder 8">
            <a:extLst>
              <a:ext uri="{FF2B5EF4-FFF2-40B4-BE49-F238E27FC236}">
                <a16:creationId xmlns:a16="http://schemas.microsoft.com/office/drawing/2014/main" id="{A65730A4-A5CD-4F24-5DE7-45F2C9B5454E}"/>
              </a:ext>
            </a:extLst>
          </p:cNvPr>
          <p:cNvSpPr txBox="1">
            <a:spLocks/>
          </p:cNvSpPr>
          <p:nvPr/>
        </p:nvSpPr>
        <p:spPr>
          <a:xfrm>
            <a:off x="7072085" y="2092512"/>
            <a:ext cx="2036586" cy="1461301"/>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1"/>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2000"/>
              </a:lnSpc>
            </a:pPr>
            <a:r>
              <a:rPr lang="en-AU" dirty="0">
                <a:solidFill>
                  <a:schemeClr val="tx1"/>
                </a:solidFill>
              </a:rPr>
              <a:t>Legislation passed to protect the character of McLaren Vale from urban sprawl. </a:t>
            </a:r>
          </a:p>
        </p:txBody>
      </p:sp>
      <p:sp>
        <p:nvSpPr>
          <p:cNvPr id="5" name="Text Placeholder 9">
            <a:extLst>
              <a:ext uri="{FF2B5EF4-FFF2-40B4-BE49-F238E27FC236}">
                <a16:creationId xmlns:a16="http://schemas.microsoft.com/office/drawing/2014/main" id="{7C711AD5-596E-C4D9-5CD9-50C1CB61BEB3}"/>
              </a:ext>
            </a:extLst>
          </p:cNvPr>
          <p:cNvSpPr txBox="1">
            <a:spLocks/>
          </p:cNvSpPr>
          <p:nvPr/>
        </p:nvSpPr>
        <p:spPr>
          <a:xfrm>
            <a:off x="7061201" y="1408661"/>
            <a:ext cx="2330020" cy="662774"/>
          </a:xfrm>
          <a:prstGeom prst="rect">
            <a:avLst/>
          </a:prstGeom>
        </p:spPr>
        <p:txBody>
          <a:bodyPr vert="horz" lIns="0" tIns="0" rIns="0" bIns="0" rtlCol="0" anchor="b">
            <a:noAutofit/>
          </a:bodyPr>
          <a:lstStyle>
            <a:lvl1pPr marL="0" indent="0" algn="l" defTabSz="914453" rtl="0" eaLnBrk="1" latinLnBrk="0" hangingPunct="1">
              <a:lnSpc>
                <a:spcPct val="82000"/>
              </a:lnSpc>
              <a:spcBef>
                <a:spcPts val="544"/>
              </a:spcBef>
              <a:buClr>
                <a:schemeClr val="accent4"/>
              </a:buClr>
              <a:buFontTx/>
              <a:buNone/>
              <a:defRPr sz="2400" b="1" i="0" kern="120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2010</a:t>
            </a:r>
          </a:p>
        </p:txBody>
      </p:sp>
      <p:sp>
        <p:nvSpPr>
          <p:cNvPr id="6" name="Oval 5">
            <a:extLst>
              <a:ext uri="{FF2B5EF4-FFF2-40B4-BE49-F238E27FC236}">
                <a16:creationId xmlns:a16="http://schemas.microsoft.com/office/drawing/2014/main" id="{F555C4E9-23C0-E6DC-C74A-416C6979FBFD}"/>
              </a:ext>
            </a:extLst>
          </p:cNvPr>
          <p:cNvSpPr/>
          <p:nvPr/>
        </p:nvSpPr>
        <p:spPr>
          <a:xfrm>
            <a:off x="10162077" y="3223613"/>
            <a:ext cx="375295" cy="375295"/>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8">
            <a:extLst>
              <a:ext uri="{FF2B5EF4-FFF2-40B4-BE49-F238E27FC236}">
                <a16:creationId xmlns:a16="http://schemas.microsoft.com/office/drawing/2014/main" id="{E99E1E21-EA73-D8C2-7384-7ABCEC45BBAF}"/>
              </a:ext>
            </a:extLst>
          </p:cNvPr>
          <p:cNvSpPr txBox="1">
            <a:spLocks/>
          </p:cNvSpPr>
          <p:nvPr/>
        </p:nvSpPr>
        <p:spPr>
          <a:xfrm>
            <a:off x="9633856" y="1222694"/>
            <a:ext cx="2188029" cy="1461301"/>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1"/>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2000"/>
              </a:lnSpc>
            </a:pPr>
            <a:r>
              <a:rPr lang="en-AU" dirty="0">
                <a:solidFill>
                  <a:schemeClr val="tx1"/>
                </a:solidFill>
              </a:rPr>
              <a:t>With so much to offer winemakers, and a propensity for experimentation, McLaren Vale is increasingly known as one of Australia’s most exciting wine regions.</a:t>
            </a:r>
          </a:p>
        </p:txBody>
      </p:sp>
      <p:sp>
        <p:nvSpPr>
          <p:cNvPr id="13" name="Text Placeholder 9">
            <a:extLst>
              <a:ext uri="{FF2B5EF4-FFF2-40B4-BE49-F238E27FC236}">
                <a16:creationId xmlns:a16="http://schemas.microsoft.com/office/drawing/2014/main" id="{17D38DBB-94E6-ABF6-946A-BCF1DCF8E6C8}"/>
              </a:ext>
            </a:extLst>
          </p:cNvPr>
          <p:cNvSpPr txBox="1">
            <a:spLocks/>
          </p:cNvSpPr>
          <p:nvPr/>
        </p:nvSpPr>
        <p:spPr>
          <a:xfrm>
            <a:off x="9622973" y="538843"/>
            <a:ext cx="2330020" cy="662774"/>
          </a:xfrm>
          <a:prstGeom prst="rect">
            <a:avLst/>
          </a:prstGeom>
        </p:spPr>
        <p:txBody>
          <a:bodyPr vert="horz" lIns="0" tIns="0" rIns="0" bIns="0" rtlCol="0" anchor="b">
            <a:noAutofit/>
          </a:bodyPr>
          <a:lstStyle>
            <a:lvl1pPr marL="0" indent="0" algn="l" defTabSz="914453" rtl="0" eaLnBrk="1" latinLnBrk="0" hangingPunct="1">
              <a:lnSpc>
                <a:spcPct val="82000"/>
              </a:lnSpc>
              <a:spcBef>
                <a:spcPts val="544"/>
              </a:spcBef>
              <a:buClr>
                <a:schemeClr val="accent4"/>
              </a:buClr>
              <a:buFontTx/>
              <a:buNone/>
              <a:defRPr sz="2400" b="1" i="0" kern="120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Today</a:t>
            </a:r>
          </a:p>
        </p:txBody>
      </p:sp>
    </p:spTree>
    <p:extLst>
      <p:ext uri="{BB962C8B-B14F-4D97-AF65-F5344CB8AC3E}">
        <p14:creationId xmlns:p14="http://schemas.microsoft.com/office/powerpoint/2010/main" val="345627340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C23D45FD-E3A2-DD1B-A0C8-428B19C75041}"/>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l="16630" r="16630"/>
          <a:stretch/>
        </p:blipFill>
        <p:spPr>
          <a:xfrm>
            <a:off x="14514" y="368299"/>
            <a:ext cx="6075426" cy="6068787"/>
          </a:xfrm>
        </p:spPr>
      </p:pic>
      <p:sp>
        <p:nvSpPr>
          <p:cNvPr id="3" name="Title 2">
            <a:extLst>
              <a:ext uri="{FF2B5EF4-FFF2-40B4-BE49-F238E27FC236}">
                <a16:creationId xmlns:a16="http://schemas.microsoft.com/office/drawing/2014/main" id="{3A6E41B1-0D03-B675-1213-752E97638708}"/>
              </a:ext>
            </a:extLst>
          </p:cNvPr>
          <p:cNvSpPr>
            <a:spLocks noGrp="1"/>
          </p:cNvSpPr>
          <p:nvPr>
            <p:ph type="title"/>
          </p:nvPr>
        </p:nvSpPr>
        <p:spPr>
          <a:xfrm>
            <a:off x="6456362" y="166017"/>
            <a:ext cx="4688825" cy="836366"/>
          </a:xfrm>
        </p:spPr>
        <p:txBody>
          <a:bodyPr/>
          <a:lstStyle/>
          <a:p>
            <a:r>
              <a:rPr lang="en-US" dirty="0">
                <a:solidFill>
                  <a:schemeClr val="bg2"/>
                </a:solidFill>
              </a:rPr>
              <a:t>ANCIENT LANDS AND</a:t>
            </a:r>
          </a:p>
        </p:txBody>
      </p:sp>
      <p:sp>
        <p:nvSpPr>
          <p:cNvPr id="4" name="Text Placeholder 3">
            <a:extLst>
              <a:ext uri="{FF2B5EF4-FFF2-40B4-BE49-F238E27FC236}">
                <a16:creationId xmlns:a16="http://schemas.microsoft.com/office/drawing/2014/main" id="{7843FB31-28DB-0B6C-5378-29093D1670AF}"/>
              </a:ext>
            </a:extLst>
          </p:cNvPr>
          <p:cNvSpPr>
            <a:spLocks noGrp="1"/>
          </p:cNvSpPr>
          <p:nvPr>
            <p:ph type="body" sz="quarter" idx="11"/>
          </p:nvPr>
        </p:nvSpPr>
        <p:spPr>
          <a:xfrm>
            <a:off x="6456362" y="2865340"/>
            <a:ext cx="3289982" cy="3011585"/>
          </a:xfrm>
        </p:spPr>
        <p:txBody>
          <a:bodyPr/>
          <a:lstStyle/>
          <a:p>
            <a:pPr marL="285750" indent="-285750">
              <a:buFont typeface="Arial" panose="020B0604020202020204" pitchFamily="34" charset="0"/>
              <a:buChar char="•"/>
            </a:pPr>
            <a:r>
              <a:rPr lang="en-AU" dirty="0"/>
              <a:t>Just 40km south of Adelaide</a:t>
            </a:r>
          </a:p>
          <a:p>
            <a:pPr marL="285750" indent="-285750">
              <a:buFont typeface="Arial" panose="020B0604020202020204" pitchFamily="34" charset="0"/>
              <a:buChar char="•"/>
            </a:pPr>
            <a:r>
              <a:rPr lang="en-AU" dirty="0"/>
              <a:t>One of the most ancient and geologically diverse regions in the world</a:t>
            </a:r>
          </a:p>
          <a:p>
            <a:pPr marL="285750" indent="-285750">
              <a:buFont typeface="Arial" panose="020B0604020202020204" pitchFamily="34" charset="0"/>
              <a:buChar char="•"/>
            </a:pPr>
            <a:r>
              <a:rPr lang="en-AU" dirty="0"/>
              <a:t>19 distinct areas based on climate and geology</a:t>
            </a:r>
          </a:p>
        </p:txBody>
      </p:sp>
      <p:sp>
        <p:nvSpPr>
          <p:cNvPr id="2" name="Title 2">
            <a:extLst>
              <a:ext uri="{FF2B5EF4-FFF2-40B4-BE49-F238E27FC236}">
                <a16:creationId xmlns:a16="http://schemas.microsoft.com/office/drawing/2014/main" id="{D311900E-78ED-5EC7-92D9-7ABC2B5363B9}"/>
              </a:ext>
            </a:extLst>
          </p:cNvPr>
          <p:cNvSpPr txBox="1">
            <a:spLocks/>
          </p:cNvSpPr>
          <p:nvPr/>
        </p:nvSpPr>
        <p:spPr>
          <a:xfrm>
            <a:off x="6456362" y="1058646"/>
            <a:ext cx="5176838" cy="1402870"/>
          </a:xfrm>
          <a:prstGeom prst="rect">
            <a:avLst/>
          </a:prstGeom>
        </p:spPr>
        <p:txBody>
          <a:bodyPr vert="horz" lIns="0" tIns="0" rIns="0" bIns="0" rtlCol="0" anchor="b" anchorCtr="0">
            <a:noAutofit/>
          </a:bodyPr>
          <a:lstStyle>
            <a:lvl1pPr algn="l" defTabSz="914453" rtl="0" eaLnBrk="1" latinLnBrk="0" hangingPunct="1">
              <a:lnSpc>
                <a:spcPct val="82000"/>
              </a:lnSpc>
              <a:spcBef>
                <a:spcPct val="0"/>
              </a:spcBef>
              <a:buNone/>
              <a:defRPr sz="3200" b="0" i="0" kern="1200" cap="all" baseline="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US" sz="5440" dirty="0">
                <a:solidFill>
                  <a:schemeClr val="accent5"/>
                </a:solidFill>
              </a:rPr>
              <a:t>DIVERSE SOILS</a:t>
            </a:r>
          </a:p>
        </p:txBody>
      </p:sp>
    </p:spTree>
    <p:extLst>
      <p:ext uri="{BB962C8B-B14F-4D97-AF65-F5344CB8AC3E}">
        <p14:creationId xmlns:p14="http://schemas.microsoft.com/office/powerpoint/2010/main" val="140506241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5D4685A7-3E6D-65F1-31A0-3B15F6A09403}"/>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9909" r="30907"/>
          <a:stretch/>
        </p:blipFill>
        <p:spPr>
          <a:xfrm>
            <a:off x="1" y="1"/>
            <a:ext cx="6096000" cy="6858000"/>
          </a:xfrm>
        </p:spPr>
      </p:pic>
      <p:sp>
        <p:nvSpPr>
          <p:cNvPr id="3" name="Title 2">
            <a:extLst>
              <a:ext uri="{FF2B5EF4-FFF2-40B4-BE49-F238E27FC236}">
                <a16:creationId xmlns:a16="http://schemas.microsoft.com/office/drawing/2014/main" id="{F4E426E7-B3AF-1126-A7BD-FC28F59DDCC8}"/>
              </a:ext>
            </a:extLst>
          </p:cNvPr>
          <p:cNvSpPr>
            <a:spLocks noGrp="1"/>
          </p:cNvSpPr>
          <p:nvPr>
            <p:ph type="title"/>
          </p:nvPr>
        </p:nvSpPr>
        <p:spPr>
          <a:xfrm>
            <a:off x="623888" y="453633"/>
            <a:ext cx="5334275" cy="820910"/>
          </a:xfrm>
        </p:spPr>
        <p:txBody>
          <a:bodyPr/>
          <a:lstStyle/>
          <a:p>
            <a:r>
              <a:rPr lang="en-US" dirty="0">
                <a:solidFill>
                  <a:schemeClr val="accent5"/>
                </a:solidFill>
              </a:rPr>
              <a:t>CLIMATE</a:t>
            </a:r>
          </a:p>
        </p:txBody>
      </p:sp>
      <p:sp>
        <p:nvSpPr>
          <p:cNvPr id="8" name="TextBox 7">
            <a:extLst>
              <a:ext uri="{FF2B5EF4-FFF2-40B4-BE49-F238E27FC236}">
                <a16:creationId xmlns:a16="http://schemas.microsoft.com/office/drawing/2014/main" id="{C02330F5-AA6E-D44A-DE7C-F0AE1B15F21C}"/>
              </a:ext>
            </a:extLst>
          </p:cNvPr>
          <p:cNvSpPr txBox="1"/>
          <p:nvPr/>
        </p:nvSpPr>
        <p:spPr>
          <a:xfrm>
            <a:off x="556459" y="1123759"/>
            <a:ext cx="5183398" cy="584775"/>
          </a:xfrm>
          <a:prstGeom prst="rect">
            <a:avLst/>
          </a:prstGeom>
          <a:noFill/>
        </p:spPr>
        <p:txBody>
          <a:bodyPr wrap="square" rtlCol="0">
            <a:spAutoFit/>
          </a:bodyPr>
          <a:lstStyle/>
          <a:p>
            <a:pPr algn="l"/>
            <a:r>
              <a:rPr lang="en-US" sz="3200" dirty="0">
                <a:solidFill>
                  <a:schemeClr val="bg1"/>
                </a:solidFill>
                <a:effectLst/>
                <a:latin typeface="Neue Haas Grotesk Text Pro" panose="020B0504020202020204" pitchFamily="34" charset="77"/>
                <a:ea typeface="Inter Display" panose="02000503000000020004" pitchFamily="2" charset="0"/>
                <a:cs typeface="Inter Display" panose="02000503000000020004" pitchFamily="2" charset="0"/>
              </a:rPr>
              <a:t>MEDITERRANEAN</a:t>
            </a:r>
          </a:p>
        </p:txBody>
      </p:sp>
      <p:sp>
        <p:nvSpPr>
          <p:cNvPr id="4" name="TextBox 3">
            <a:extLst>
              <a:ext uri="{FF2B5EF4-FFF2-40B4-BE49-F238E27FC236}">
                <a16:creationId xmlns:a16="http://schemas.microsoft.com/office/drawing/2014/main" id="{F6F05948-33DB-055B-AE2C-CEF9374E5478}"/>
              </a:ext>
            </a:extLst>
          </p:cNvPr>
          <p:cNvSpPr txBox="1"/>
          <p:nvPr/>
        </p:nvSpPr>
        <p:spPr>
          <a:xfrm>
            <a:off x="556459" y="1728175"/>
            <a:ext cx="3849274" cy="535531"/>
          </a:xfrm>
          <a:prstGeom prst="rect">
            <a:avLst/>
          </a:prstGeom>
          <a:noFill/>
        </p:spPr>
        <p:txBody>
          <a:bodyPr wrap="square" rtlCol="0">
            <a:spAutoFit/>
          </a:bodyPr>
          <a:lstStyle/>
          <a:p>
            <a:pPr>
              <a:lnSpc>
                <a:spcPct val="90000"/>
              </a:lnSpc>
            </a:pPr>
            <a:r>
              <a:rPr lang="en-AU" sz="1600" dirty="0">
                <a:solidFill>
                  <a:schemeClr val="bg1"/>
                </a:solidFill>
                <a:latin typeface="Neue Haas Grotesk Text Pro" panose="020B0504020202020204" pitchFamily="34" charset="77"/>
              </a:rPr>
              <a:t>WITH A RANGE OF MESOCLIMATES AND MICROCLIMATES</a:t>
            </a:r>
          </a:p>
        </p:txBody>
      </p:sp>
      <p:cxnSp>
        <p:nvCxnSpPr>
          <p:cNvPr id="5" name="Straight Connector 4">
            <a:extLst>
              <a:ext uri="{FF2B5EF4-FFF2-40B4-BE49-F238E27FC236}">
                <a16:creationId xmlns:a16="http://schemas.microsoft.com/office/drawing/2014/main" id="{08654A53-FAD2-3CB2-B3F3-CFAAFA3C2B79}"/>
              </a:ext>
            </a:extLst>
          </p:cNvPr>
          <p:cNvCxnSpPr>
            <a:cxnSpLocks/>
          </p:cNvCxnSpPr>
          <p:nvPr/>
        </p:nvCxnSpPr>
        <p:spPr>
          <a:xfrm flipH="1">
            <a:off x="8610168" y="-119548"/>
            <a:ext cx="2162815" cy="7199078"/>
          </a:xfrm>
          <a:prstGeom prst="line">
            <a:avLst/>
          </a:prstGeom>
          <a:ln w="1270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Title 7">
            <a:extLst>
              <a:ext uri="{FF2B5EF4-FFF2-40B4-BE49-F238E27FC236}">
                <a16:creationId xmlns:a16="http://schemas.microsoft.com/office/drawing/2014/main" id="{E2745914-D2E6-06A3-8588-F65555112ADD}"/>
              </a:ext>
            </a:extLst>
          </p:cNvPr>
          <p:cNvSpPr txBox="1">
            <a:spLocks/>
          </p:cNvSpPr>
          <p:nvPr/>
        </p:nvSpPr>
        <p:spPr>
          <a:xfrm>
            <a:off x="6456363" y="626428"/>
            <a:ext cx="3832460" cy="670055"/>
          </a:xfrm>
          <a:prstGeom prst="rect">
            <a:avLst/>
          </a:prstGeom>
          <a:noFill/>
        </p:spPr>
        <p:txBody>
          <a:bodyPr vert="horz" wrap="square" lIns="0" tIns="0" rIns="0" bIns="0" rtlCol="0" anchor="t" anchorCtr="0">
            <a:spAutoFit/>
          </a:bodyPr>
          <a:lstStyle>
            <a:lvl1pPr algn="l" defTabSz="914453" rtl="0" eaLnBrk="1" latinLnBrk="0" hangingPunct="1">
              <a:lnSpc>
                <a:spcPct val="80000"/>
              </a:lnSpc>
              <a:spcBef>
                <a:spcPct val="0"/>
              </a:spcBef>
              <a:buNone/>
              <a:defRPr sz="5443" b="0" i="0" kern="1200" cap="all" baseline="0">
                <a:solidFill>
                  <a:schemeClr val="bg1">
                    <a:lumMod val="95000"/>
                  </a:schemeClr>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US" dirty="0">
                <a:solidFill>
                  <a:schemeClr val="accent3"/>
                </a:solidFill>
              </a:rPr>
              <a:t>ALTITUDE</a:t>
            </a:r>
          </a:p>
        </p:txBody>
      </p:sp>
      <p:sp>
        <p:nvSpPr>
          <p:cNvPr id="7" name="Text Placeholder 9">
            <a:extLst>
              <a:ext uri="{FF2B5EF4-FFF2-40B4-BE49-F238E27FC236}">
                <a16:creationId xmlns:a16="http://schemas.microsoft.com/office/drawing/2014/main" id="{C1CCBD8F-0DC9-88C0-6ADD-A2A977E72B33}"/>
              </a:ext>
            </a:extLst>
          </p:cNvPr>
          <p:cNvSpPr txBox="1">
            <a:spLocks/>
          </p:cNvSpPr>
          <p:nvPr/>
        </p:nvSpPr>
        <p:spPr>
          <a:xfrm>
            <a:off x="6345802" y="4479842"/>
            <a:ext cx="2748500" cy="785378"/>
          </a:xfrm>
          <a:prstGeom prst="rect">
            <a:avLst/>
          </a:prstGeom>
        </p:spPr>
        <p:txBody>
          <a:bodyPr vert="horz" lIns="0" tIns="0" rIns="0" bIns="0" rtlCol="0" anchor="b">
            <a:noAutofit/>
          </a:bodyPr>
          <a:lstStyle>
            <a:lvl1pPr marL="0" indent="0" algn="l" defTabSz="914453" rtl="0" eaLnBrk="1" latinLnBrk="0" hangingPunct="1">
              <a:lnSpc>
                <a:spcPct val="100000"/>
              </a:lnSpc>
              <a:spcBef>
                <a:spcPts val="544"/>
              </a:spcBef>
              <a:buClr>
                <a:schemeClr val="accent4"/>
              </a:buClr>
              <a:buFontTx/>
              <a:buNone/>
              <a:defRPr sz="2800" b="0" i="0" kern="1200">
                <a:solidFill>
                  <a:schemeClr val="bg1">
                    <a:lumMod val="95000"/>
                  </a:schemeClr>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err="1">
                <a:solidFill>
                  <a:schemeClr val="accent3"/>
                </a:solidFill>
              </a:rPr>
              <a:t>McLAREN</a:t>
            </a:r>
            <a:r>
              <a:rPr lang="en-US" b="1" dirty="0">
                <a:solidFill>
                  <a:schemeClr val="accent3"/>
                </a:solidFill>
              </a:rPr>
              <a:t> VALE</a:t>
            </a:r>
          </a:p>
          <a:p>
            <a:r>
              <a:rPr lang="en-US" sz="1800" dirty="0">
                <a:solidFill>
                  <a:srgbClr val="B2D8BE"/>
                </a:solidFill>
                <a:latin typeface="Neue Haas Grotesk Text Pro" panose="020B0504020202020204" pitchFamily="34" charset="77"/>
              </a:rPr>
              <a:t>10–350M (</a:t>
            </a:r>
            <a:r>
              <a:rPr lang="en-US" sz="1800" dirty="0">
                <a:solidFill>
                  <a:srgbClr val="B2D8BE"/>
                </a:solidFill>
              </a:rPr>
              <a:t>33</a:t>
            </a:r>
            <a:r>
              <a:rPr lang="en-US" sz="1800" dirty="0">
                <a:solidFill>
                  <a:srgbClr val="B2D8BE"/>
                </a:solidFill>
                <a:latin typeface="Neue Haas Grotesk Text Pro" panose="020B0504020202020204" pitchFamily="34" charset="77"/>
              </a:rPr>
              <a:t> – 1,148FT)</a:t>
            </a:r>
          </a:p>
        </p:txBody>
      </p:sp>
      <p:sp>
        <p:nvSpPr>
          <p:cNvPr id="9" name="TextBox 8">
            <a:extLst>
              <a:ext uri="{FF2B5EF4-FFF2-40B4-BE49-F238E27FC236}">
                <a16:creationId xmlns:a16="http://schemas.microsoft.com/office/drawing/2014/main" id="{021CCACE-3870-06CE-9950-B9D8A2FBFFF2}"/>
              </a:ext>
            </a:extLst>
          </p:cNvPr>
          <p:cNvSpPr txBox="1"/>
          <p:nvPr/>
        </p:nvSpPr>
        <p:spPr>
          <a:xfrm>
            <a:off x="9228352" y="5836182"/>
            <a:ext cx="2092341" cy="800219"/>
          </a:xfrm>
          <a:prstGeom prst="rect">
            <a:avLst/>
          </a:prstGeom>
          <a:noFill/>
        </p:spPr>
        <p:txBody>
          <a:bodyPr wrap="square">
            <a:spAutoFit/>
          </a:bodyPr>
          <a:lstStyle/>
          <a:p>
            <a:r>
              <a:rPr lang="en-US" b="1" dirty="0">
                <a:solidFill>
                  <a:srgbClr val="601329"/>
                </a:solidFill>
                <a:latin typeface="Neue Haas Grotesk Text Pro" panose="020B0504020202020204" pitchFamily="34" charset="77"/>
              </a:rPr>
              <a:t>LOW</a:t>
            </a:r>
          </a:p>
          <a:p>
            <a:r>
              <a:rPr lang="en-US" sz="1400" dirty="0">
                <a:solidFill>
                  <a:srgbClr val="601329"/>
                </a:solidFill>
                <a:latin typeface="Neue Haas Grotesk Text Pro" panose="020B0504020202020204" pitchFamily="34" charset="77"/>
              </a:rPr>
              <a:t>0–499m</a:t>
            </a:r>
            <a:br>
              <a:rPr lang="en-US" sz="1400" dirty="0">
                <a:solidFill>
                  <a:srgbClr val="601329"/>
                </a:solidFill>
                <a:latin typeface="Neue Haas Grotesk Text Pro" panose="020B0504020202020204" pitchFamily="34" charset="77"/>
              </a:rPr>
            </a:br>
            <a:r>
              <a:rPr lang="en-US" sz="1400" dirty="0">
                <a:solidFill>
                  <a:srgbClr val="601329"/>
                </a:solidFill>
                <a:latin typeface="Neue Haas Grotesk Text Pro" panose="020B0504020202020204" pitchFamily="34" charset="77"/>
              </a:rPr>
              <a:t>(0–1,639ft)</a:t>
            </a:r>
          </a:p>
        </p:txBody>
      </p:sp>
      <p:sp>
        <p:nvSpPr>
          <p:cNvPr id="17" name="TextBox 16">
            <a:extLst>
              <a:ext uri="{FF2B5EF4-FFF2-40B4-BE49-F238E27FC236}">
                <a16:creationId xmlns:a16="http://schemas.microsoft.com/office/drawing/2014/main" id="{B32F3ACB-BD3F-D20F-BC98-BB320A8ED24B}"/>
              </a:ext>
            </a:extLst>
          </p:cNvPr>
          <p:cNvSpPr txBox="1"/>
          <p:nvPr/>
        </p:nvSpPr>
        <p:spPr>
          <a:xfrm>
            <a:off x="9633083" y="4316851"/>
            <a:ext cx="2399913" cy="800219"/>
          </a:xfrm>
          <a:prstGeom prst="rect">
            <a:avLst/>
          </a:prstGeom>
          <a:noFill/>
        </p:spPr>
        <p:txBody>
          <a:bodyPr wrap="square">
            <a:spAutoFit/>
          </a:bodyPr>
          <a:lstStyle/>
          <a:p>
            <a:r>
              <a:rPr lang="en-US" b="1" dirty="0">
                <a:solidFill>
                  <a:srgbClr val="601329"/>
                </a:solidFill>
                <a:latin typeface="Neue Haas Grotesk Text Pro" panose="020B0504020202020204" pitchFamily="34" charset="77"/>
              </a:rPr>
              <a:t>MEDIUM</a:t>
            </a:r>
          </a:p>
          <a:p>
            <a:r>
              <a:rPr lang="en-US" sz="1400" dirty="0">
                <a:solidFill>
                  <a:srgbClr val="601329"/>
                </a:solidFill>
                <a:latin typeface="Neue Haas Grotesk Text Pro" panose="020B0504020202020204" pitchFamily="34" charset="77"/>
              </a:rPr>
              <a:t>500–749m </a:t>
            </a:r>
          </a:p>
          <a:p>
            <a:r>
              <a:rPr lang="en-US" sz="1400" dirty="0">
                <a:solidFill>
                  <a:srgbClr val="601329"/>
                </a:solidFill>
                <a:latin typeface="Neue Haas Grotesk Text Pro" panose="020B0504020202020204" pitchFamily="34" charset="77"/>
              </a:rPr>
              <a:t>(1,640–2,459ft)</a:t>
            </a:r>
          </a:p>
        </p:txBody>
      </p:sp>
      <p:sp>
        <p:nvSpPr>
          <p:cNvPr id="24" name="TextBox 23">
            <a:extLst>
              <a:ext uri="{FF2B5EF4-FFF2-40B4-BE49-F238E27FC236}">
                <a16:creationId xmlns:a16="http://schemas.microsoft.com/office/drawing/2014/main" id="{A0C651B7-5663-3862-F2FC-63E799DA532C}"/>
              </a:ext>
            </a:extLst>
          </p:cNvPr>
          <p:cNvSpPr txBox="1"/>
          <p:nvPr/>
        </p:nvSpPr>
        <p:spPr>
          <a:xfrm>
            <a:off x="10105808" y="2748202"/>
            <a:ext cx="2399913" cy="800219"/>
          </a:xfrm>
          <a:prstGeom prst="rect">
            <a:avLst/>
          </a:prstGeom>
          <a:noFill/>
        </p:spPr>
        <p:txBody>
          <a:bodyPr wrap="square">
            <a:spAutoFit/>
          </a:bodyPr>
          <a:lstStyle/>
          <a:p>
            <a:r>
              <a:rPr lang="en-US" b="1" dirty="0">
                <a:solidFill>
                  <a:srgbClr val="601329"/>
                </a:solidFill>
                <a:latin typeface="Neue Haas Grotesk Text Pro" panose="020B0504020202020204" pitchFamily="34" charset="77"/>
              </a:rPr>
              <a:t>HIGH</a:t>
            </a:r>
          </a:p>
          <a:p>
            <a:r>
              <a:rPr lang="en-US" sz="1400" dirty="0">
                <a:solidFill>
                  <a:srgbClr val="601329"/>
                </a:solidFill>
                <a:latin typeface="Neue Haas Grotesk Text Pro" panose="020B0504020202020204" pitchFamily="34" charset="77"/>
              </a:rPr>
              <a:t>750–999m</a:t>
            </a:r>
          </a:p>
          <a:p>
            <a:r>
              <a:rPr lang="en-US" sz="1400" dirty="0">
                <a:solidFill>
                  <a:srgbClr val="601329"/>
                </a:solidFill>
                <a:latin typeface="Neue Haas Grotesk Text Pro" panose="020B0504020202020204" pitchFamily="34" charset="77"/>
              </a:rPr>
              <a:t>(2,460–3,279ft)</a:t>
            </a:r>
          </a:p>
        </p:txBody>
      </p:sp>
      <p:cxnSp>
        <p:nvCxnSpPr>
          <p:cNvPr id="25" name="Straight Connector 24">
            <a:extLst>
              <a:ext uri="{FF2B5EF4-FFF2-40B4-BE49-F238E27FC236}">
                <a16:creationId xmlns:a16="http://schemas.microsoft.com/office/drawing/2014/main" id="{4B12D7AB-458E-CAFF-68E3-6AF325ADB88E}"/>
              </a:ext>
            </a:extLst>
          </p:cNvPr>
          <p:cNvCxnSpPr>
            <a:cxnSpLocks/>
          </p:cNvCxnSpPr>
          <p:nvPr/>
        </p:nvCxnSpPr>
        <p:spPr>
          <a:xfrm>
            <a:off x="7561807" y="6447505"/>
            <a:ext cx="96542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77860353-F16C-AD73-0B5F-1DF1FE84E1F5}"/>
              </a:ext>
            </a:extLst>
          </p:cNvPr>
          <p:cNvCxnSpPr>
            <a:cxnSpLocks/>
          </p:cNvCxnSpPr>
          <p:nvPr/>
        </p:nvCxnSpPr>
        <p:spPr>
          <a:xfrm flipV="1">
            <a:off x="7561807" y="5324504"/>
            <a:ext cx="0" cy="1123001"/>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7" name="Oval 26">
            <a:extLst>
              <a:ext uri="{FF2B5EF4-FFF2-40B4-BE49-F238E27FC236}">
                <a16:creationId xmlns:a16="http://schemas.microsoft.com/office/drawing/2014/main" id="{24CA5F6B-CDD9-62AA-AFC4-F17E16AE5BCF}"/>
              </a:ext>
            </a:extLst>
          </p:cNvPr>
          <p:cNvSpPr/>
          <p:nvPr/>
        </p:nvSpPr>
        <p:spPr>
          <a:xfrm>
            <a:off x="10133262" y="1254309"/>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28" name="Oval 27">
            <a:extLst>
              <a:ext uri="{FF2B5EF4-FFF2-40B4-BE49-F238E27FC236}">
                <a16:creationId xmlns:a16="http://schemas.microsoft.com/office/drawing/2014/main" id="{365DF810-81D4-7D28-2B48-6BBEF47F1BC5}"/>
              </a:ext>
            </a:extLst>
          </p:cNvPr>
          <p:cNvSpPr/>
          <p:nvPr/>
        </p:nvSpPr>
        <p:spPr>
          <a:xfrm>
            <a:off x="9675515" y="2748202"/>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29" name="Oval 28">
            <a:extLst>
              <a:ext uri="{FF2B5EF4-FFF2-40B4-BE49-F238E27FC236}">
                <a16:creationId xmlns:a16="http://schemas.microsoft.com/office/drawing/2014/main" id="{A8103E12-447D-C41A-CF2F-C82CAE224FFC}"/>
              </a:ext>
            </a:extLst>
          </p:cNvPr>
          <p:cNvSpPr/>
          <p:nvPr/>
        </p:nvSpPr>
        <p:spPr>
          <a:xfrm>
            <a:off x="9227360" y="4316851"/>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30" name="Oval 29">
            <a:extLst>
              <a:ext uri="{FF2B5EF4-FFF2-40B4-BE49-F238E27FC236}">
                <a16:creationId xmlns:a16="http://schemas.microsoft.com/office/drawing/2014/main" id="{CD972870-5332-5955-7788-74011D874874}"/>
              </a:ext>
            </a:extLst>
          </p:cNvPr>
          <p:cNvSpPr/>
          <p:nvPr/>
        </p:nvSpPr>
        <p:spPr>
          <a:xfrm>
            <a:off x="8739260" y="5874868"/>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31" name="Oval 30">
            <a:extLst>
              <a:ext uri="{FF2B5EF4-FFF2-40B4-BE49-F238E27FC236}">
                <a16:creationId xmlns:a16="http://schemas.microsoft.com/office/drawing/2014/main" id="{9F6D3D17-F1EE-B541-B0FA-0B5416EFD923}"/>
              </a:ext>
            </a:extLst>
          </p:cNvPr>
          <p:cNvSpPr/>
          <p:nvPr/>
        </p:nvSpPr>
        <p:spPr>
          <a:xfrm>
            <a:off x="8623710" y="6274836"/>
            <a:ext cx="392081" cy="392081"/>
          </a:xfrm>
          <a:prstGeom prst="ellipse">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accent3"/>
              </a:solidFill>
            </a:endParaRPr>
          </a:p>
        </p:txBody>
      </p:sp>
      <p:sp>
        <p:nvSpPr>
          <p:cNvPr id="32" name="TextBox 31">
            <a:extLst>
              <a:ext uri="{FF2B5EF4-FFF2-40B4-BE49-F238E27FC236}">
                <a16:creationId xmlns:a16="http://schemas.microsoft.com/office/drawing/2014/main" id="{F4D22628-1E22-FEF6-8920-C0749D161E5E}"/>
              </a:ext>
            </a:extLst>
          </p:cNvPr>
          <p:cNvSpPr txBox="1"/>
          <p:nvPr/>
        </p:nvSpPr>
        <p:spPr>
          <a:xfrm>
            <a:off x="10456533" y="1308425"/>
            <a:ext cx="2643446" cy="800219"/>
          </a:xfrm>
          <a:prstGeom prst="rect">
            <a:avLst/>
          </a:prstGeom>
          <a:noFill/>
        </p:spPr>
        <p:txBody>
          <a:bodyPr wrap="square">
            <a:spAutoFit/>
          </a:bodyPr>
          <a:lstStyle/>
          <a:p>
            <a:r>
              <a:rPr lang="en-US" b="1" dirty="0">
                <a:solidFill>
                  <a:srgbClr val="601329"/>
                </a:solidFill>
                <a:latin typeface="Neue Haas Grotesk Text Pro" panose="020B0504020202020204" pitchFamily="34" charset="77"/>
              </a:rPr>
              <a:t>VERY HIGH</a:t>
            </a:r>
          </a:p>
          <a:p>
            <a:r>
              <a:rPr lang="en-US" sz="1400" dirty="0">
                <a:solidFill>
                  <a:srgbClr val="601329"/>
                </a:solidFill>
                <a:latin typeface="Neue Haas Grotesk Text Pro" panose="020B0504020202020204" pitchFamily="34" charset="77"/>
              </a:rPr>
              <a:t>1000m +</a:t>
            </a:r>
          </a:p>
          <a:p>
            <a:r>
              <a:rPr lang="en-US" sz="1400" dirty="0">
                <a:solidFill>
                  <a:srgbClr val="601329"/>
                </a:solidFill>
                <a:latin typeface="Neue Haas Grotesk Text Pro" panose="020B0504020202020204" pitchFamily="34" charset="77"/>
              </a:rPr>
              <a:t>(&gt;3,280ft +)</a:t>
            </a:r>
          </a:p>
        </p:txBody>
      </p:sp>
    </p:spTree>
    <p:extLst>
      <p:ext uri="{BB962C8B-B14F-4D97-AF65-F5344CB8AC3E}">
        <p14:creationId xmlns:p14="http://schemas.microsoft.com/office/powerpoint/2010/main" val="50013625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6EA52D08-94B3-7F30-DC40-AB2D208750D8}"/>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l="16708" r="16708"/>
          <a:stretch/>
        </p:blipFill>
        <p:spPr>
          <a:xfrm>
            <a:off x="0" y="368300"/>
            <a:ext cx="6096000" cy="6103620"/>
          </a:xfrm>
        </p:spPr>
      </p:pic>
      <p:sp>
        <p:nvSpPr>
          <p:cNvPr id="3" name="Title 2">
            <a:extLst>
              <a:ext uri="{FF2B5EF4-FFF2-40B4-BE49-F238E27FC236}">
                <a16:creationId xmlns:a16="http://schemas.microsoft.com/office/drawing/2014/main" id="{F0EE536F-4524-A39F-F388-FAC174BAED69}"/>
              </a:ext>
            </a:extLst>
          </p:cNvPr>
          <p:cNvSpPr>
            <a:spLocks noGrp="1"/>
          </p:cNvSpPr>
          <p:nvPr>
            <p:ph type="title"/>
          </p:nvPr>
        </p:nvSpPr>
        <p:spPr/>
        <p:txBody>
          <a:bodyPr/>
          <a:lstStyle/>
          <a:p>
            <a:r>
              <a:rPr lang="en-US" dirty="0">
                <a:solidFill>
                  <a:schemeClr val="accent1"/>
                </a:solidFill>
              </a:rPr>
              <a:t>SOIL</a:t>
            </a:r>
          </a:p>
        </p:txBody>
      </p:sp>
      <p:sp>
        <p:nvSpPr>
          <p:cNvPr id="4" name="Text Placeholder 3">
            <a:extLst>
              <a:ext uri="{FF2B5EF4-FFF2-40B4-BE49-F238E27FC236}">
                <a16:creationId xmlns:a16="http://schemas.microsoft.com/office/drawing/2014/main" id="{DFA76B02-4AEC-2172-B359-91D3A36EDA82}"/>
              </a:ext>
            </a:extLst>
          </p:cNvPr>
          <p:cNvSpPr>
            <a:spLocks noGrp="1"/>
          </p:cNvSpPr>
          <p:nvPr>
            <p:ph type="body" sz="quarter" idx="11"/>
          </p:nvPr>
        </p:nvSpPr>
        <p:spPr>
          <a:xfrm>
            <a:off x="6456363" y="2391774"/>
            <a:ext cx="3870551" cy="1530521"/>
          </a:xfrm>
        </p:spPr>
        <p:txBody>
          <a:bodyPr/>
          <a:lstStyle/>
          <a:p>
            <a:pPr marL="0" indent="0">
              <a:buNone/>
            </a:pPr>
            <a:r>
              <a:rPr lang="en-AU" dirty="0"/>
              <a:t>McLaren Vale has over 40 unique geologies that vary in age from 15,000 years to more than 550 million years. </a:t>
            </a:r>
            <a:br>
              <a:rPr lang="en-AU" dirty="0"/>
            </a:br>
            <a:r>
              <a:rPr lang="en-AU" dirty="0"/>
              <a:t>Its wide variety of soil types reflect its varied terrain:</a:t>
            </a:r>
          </a:p>
          <a:p>
            <a:pPr marL="285750" indent="-285750">
              <a:buFont typeface="Arial" panose="020B0604020202020204" pitchFamily="34" charset="0"/>
              <a:buChar char="•"/>
            </a:pPr>
            <a:r>
              <a:rPr lang="en-AU" dirty="0"/>
              <a:t>Red-brown sandy loams</a:t>
            </a:r>
          </a:p>
          <a:p>
            <a:pPr marL="285750" indent="-285750">
              <a:buFont typeface="Arial" panose="020B0604020202020204" pitchFamily="34" charset="0"/>
              <a:buChar char="•"/>
            </a:pPr>
            <a:r>
              <a:rPr lang="en-AU" dirty="0"/>
              <a:t>Grey-brown loamy sands </a:t>
            </a:r>
          </a:p>
          <a:p>
            <a:pPr marL="285750" indent="-285750">
              <a:buFont typeface="Arial" panose="020B0604020202020204" pitchFamily="34" charset="0"/>
              <a:buChar char="•"/>
            </a:pPr>
            <a:r>
              <a:rPr lang="en-AU" dirty="0"/>
              <a:t>Distinctly sandy soils</a:t>
            </a:r>
          </a:p>
          <a:p>
            <a:pPr marL="285750" indent="-285750">
              <a:buFont typeface="Arial" panose="020B0604020202020204" pitchFamily="34" charset="0"/>
              <a:buChar char="•"/>
            </a:pPr>
            <a:r>
              <a:rPr lang="en-AU" dirty="0"/>
              <a:t>Patches of red or black friable loams</a:t>
            </a:r>
          </a:p>
          <a:p>
            <a:pPr marL="285750" indent="-285750">
              <a:buFont typeface="Arial" panose="020B0604020202020204" pitchFamily="34" charset="0"/>
              <a:buChar char="•"/>
            </a:pPr>
            <a:r>
              <a:rPr lang="en-AU" dirty="0"/>
              <a:t>Yellow clay subsoils interspersed </a:t>
            </a:r>
            <a:br>
              <a:rPr lang="en-AU" dirty="0"/>
            </a:br>
            <a:r>
              <a:rPr lang="en-AU" dirty="0"/>
              <a:t>with lime</a:t>
            </a:r>
          </a:p>
        </p:txBody>
      </p:sp>
    </p:spTree>
    <p:extLst>
      <p:ext uri="{BB962C8B-B14F-4D97-AF65-F5344CB8AC3E}">
        <p14:creationId xmlns:p14="http://schemas.microsoft.com/office/powerpoint/2010/main" val="424991755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E025C1A4-CB48-37E7-5004-B5B7EE410F84}"/>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l="16953" r="16953"/>
          <a:stretch/>
        </p:blipFill>
        <p:spPr>
          <a:xfrm>
            <a:off x="6096000" y="388842"/>
            <a:ext cx="6096000" cy="6092317"/>
          </a:xfrm>
        </p:spPr>
      </p:pic>
      <p:sp>
        <p:nvSpPr>
          <p:cNvPr id="3" name="Title 2">
            <a:extLst>
              <a:ext uri="{FF2B5EF4-FFF2-40B4-BE49-F238E27FC236}">
                <a16:creationId xmlns:a16="http://schemas.microsoft.com/office/drawing/2014/main" id="{7C42DB02-A4D5-C1F6-B253-8314459C4C3F}"/>
              </a:ext>
            </a:extLst>
          </p:cNvPr>
          <p:cNvSpPr>
            <a:spLocks noGrp="1"/>
          </p:cNvSpPr>
          <p:nvPr>
            <p:ph type="title"/>
          </p:nvPr>
        </p:nvSpPr>
        <p:spPr/>
        <p:txBody>
          <a:bodyPr/>
          <a:lstStyle/>
          <a:p>
            <a:r>
              <a:rPr lang="en-US" dirty="0"/>
              <a:t>VITICULTURE AND WINEMAKING</a:t>
            </a:r>
          </a:p>
        </p:txBody>
      </p:sp>
      <p:sp>
        <p:nvSpPr>
          <p:cNvPr id="5" name="Text Placeholder 4">
            <a:extLst>
              <a:ext uri="{FF2B5EF4-FFF2-40B4-BE49-F238E27FC236}">
                <a16:creationId xmlns:a16="http://schemas.microsoft.com/office/drawing/2014/main" id="{2CDCD0B9-24C7-5F10-AB48-88B3EFE01A9F}"/>
              </a:ext>
            </a:extLst>
          </p:cNvPr>
          <p:cNvSpPr>
            <a:spLocks noGrp="1"/>
          </p:cNvSpPr>
          <p:nvPr>
            <p:ph type="body" sz="quarter" idx="13"/>
          </p:nvPr>
        </p:nvSpPr>
        <p:spPr/>
        <p:txBody>
          <a:bodyPr/>
          <a:lstStyle/>
          <a:p>
            <a:r>
              <a:rPr lang="en-US" dirty="0" err="1">
                <a:solidFill>
                  <a:schemeClr val="accent5"/>
                </a:solidFill>
              </a:rPr>
              <a:t>McLAREN</a:t>
            </a:r>
            <a:r>
              <a:rPr lang="en-US" dirty="0">
                <a:solidFill>
                  <a:schemeClr val="accent5"/>
                </a:solidFill>
              </a:rPr>
              <a:t> VALE</a:t>
            </a:r>
          </a:p>
        </p:txBody>
      </p:sp>
    </p:spTree>
    <p:extLst>
      <p:ext uri="{BB962C8B-B14F-4D97-AF65-F5344CB8AC3E}">
        <p14:creationId xmlns:p14="http://schemas.microsoft.com/office/powerpoint/2010/main" val="4035883660"/>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471EF1D9-02BD-CC98-2C97-22C2C754AA17}"/>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l="16907" r="16907"/>
          <a:stretch/>
        </p:blipFill>
        <p:spPr>
          <a:xfrm>
            <a:off x="6096000" y="368299"/>
            <a:ext cx="6096000" cy="6140196"/>
          </a:xfrm>
        </p:spPr>
      </p:pic>
      <p:sp>
        <p:nvSpPr>
          <p:cNvPr id="4" name="Text Placeholder 3">
            <a:extLst>
              <a:ext uri="{FF2B5EF4-FFF2-40B4-BE49-F238E27FC236}">
                <a16:creationId xmlns:a16="http://schemas.microsoft.com/office/drawing/2014/main" id="{F71CDB64-E01D-35C0-5842-7F66667D36DA}"/>
              </a:ext>
            </a:extLst>
          </p:cNvPr>
          <p:cNvSpPr>
            <a:spLocks noGrp="1"/>
          </p:cNvSpPr>
          <p:nvPr>
            <p:ph type="body" sz="quarter" idx="12"/>
          </p:nvPr>
        </p:nvSpPr>
        <p:spPr>
          <a:xfrm>
            <a:off x="623887" y="3335508"/>
            <a:ext cx="3745745" cy="2405401"/>
          </a:xfrm>
        </p:spPr>
        <p:txBody>
          <a:bodyPr/>
          <a:lstStyle/>
          <a:p>
            <a:r>
              <a:rPr lang="en-AU" dirty="0"/>
              <a:t>Mediterranean varieties</a:t>
            </a:r>
          </a:p>
          <a:p>
            <a:r>
              <a:rPr lang="en-AU" dirty="0"/>
              <a:t>Many old vines</a:t>
            </a:r>
          </a:p>
          <a:p>
            <a:r>
              <a:rPr lang="en-AU" dirty="0"/>
              <a:t>Innovative viticulture practices </a:t>
            </a:r>
          </a:p>
          <a:p>
            <a:r>
              <a:rPr lang="en-AU" dirty="0"/>
              <a:t>Phylloxera-free</a:t>
            </a:r>
          </a:p>
          <a:p>
            <a:r>
              <a:rPr lang="en-AU" dirty="0"/>
              <a:t>Commitment to experimentation</a:t>
            </a:r>
          </a:p>
        </p:txBody>
      </p:sp>
      <p:sp>
        <p:nvSpPr>
          <p:cNvPr id="5" name="Text Placeholder 4">
            <a:extLst>
              <a:ext uri="{FF2B5EF4-FFF2-40B4-BE49-F238E27FC236}">
                <a16:creationId xmlns:a16="http://schemas.microsoft.com/office/drawing/2014/main" id="{F7320438-B1AF-D84F-E324-5B68204F2AEC}"/>
              </a:ext>
            </a:extLst>
          </p:cNvPr>
          <p:cNvSpPr>
            <a:spLocks noGrp="1"/>
          </p:cNvSpPr>
          <p:nvPr>
            <p:ph type="body" sz="quarter" idx="13"/>
          </p:nvPr>
        </p:nvSpPr>
        <p:spPr>
          <a:xfrm>
            <a:off x="623888" y="584200"/>
            <a:ext cx="5340350" cy="410029"/>
          </a:xfrm>
        </p:spPr>
        <p:txBody>
          <a:bodyPr/>
          <a:lstStyle/>
          <a:p>
            <a:r>
              <a:rPr lang="en-US" sz="3200" dirty="0">
                <a:solidFill>
                  <a:schemeClr val="bg2"/>
                </a:solidFill>
              </a:rPr>
              <a:t>PROUD HISTORY AND</a:t>
            </a:r>
          </a:p>
        </p:txBody>
      </p:sp>
      <p:sp>
        <p:nvSpPr>
          <p:cNvPr id="2" name="Text Placeholder 4">
            <a:extLst>
              <a:ext uri="{FF2B5EF4-FFF2-40B4-BE49-F238E27FC236}">
                <a16:creationId xmlns:a16="http://schemas.microsoft.com/office/drawing/2014/main" id="{801EFFA6-CBD1-47F7-18A3-C867734046A4}"/>
              </a:ext>
            </a:extLst>
          </p:cNvPr>
          <p:cNvSpPr txBox="1">
            <a:spLocks/>
          </p:cNvSpPr>
          <p:nvPr/>
        </p:nvSpPr>
        <p:spPr>
          <a:xfrm>
            <a:off x="623888" y="994229"/>
            <a:ext cx="5340350" cy="1325563"/>
          </a:xfrm>
          <a:prstGeom prst="rect">
            <a:avLst/>
          </a:prstGeom>
        </p:spPr>
        <p:txBody>
          <a:bodyPr vert="horz" lIns="0" tIns="0" rIns="0" bIns="0" rtlCol="0">
            <a:noAutofit/>
          </a:bodyPr>
          <a:lstStyle>
            <a:lvl1pPr marL="0" indent="0" algn="l" defTabSz="914453" rtl="0" eaLnBrk="1" latinLnBrk="0" hangingPunct="1">
              <a:lnSpc>
                <a:spcPct val="82000"/>
              </a:lnSpc>
              <a:spcBef>
                <a:spcPts val="544"/>
              </a:spcBef>
              <a:buClr>
                <a:schemeClr val="accent4"/>
              </a:buClr>
              <a:buFontTx/>
              <a:buNone/>
              <a:defRPr sz="544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5" indent="0" algn="l" defTabSz="914453" rtl="0" eaLnBrk="1" latinLnBrk="0" hangingPunct="1">
              <a:lnSpc>
                <a:spcPct val="100000"/>
              </a:lnSpc>
              <a:spcBef>
                <a:spcPct val="0"/>
              </a:spcBef>
              <a:buClrTx/>
              <a:buFontTx/>
              <a:buNone/>
              <a:defRPr sz="544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Tx/>
              <a:buNone/>
              <a:defRPr sz="544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4" indent="0" algn="l" defTabSz="914453" rtl="0" eaLnBrk="1" latinLnBrk="0" hangingPunct="1">
              <a:lnSpc>
                <a:spcPct val="100000"/>
              </a:lnSpc>
              <a:spcBef>
                <a:spcPct val="0"/>
              </a:spcBef>
              <a:buClrTx/>
              <a:buFontTx/>
              <a:buNone/>
              <a:defRPr sz="544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9" indent="0" algn="l" defTabSz="914453" rtl="0" eaLnBrk="1" latinLnBrk="0" hangingPunct="1">
              <a:lnSpc>
                <a:spcPct val="100000"/>
              </a:lnSpc>
              <a:spcBef>
                <a:spcPct val="0"/>
              </a:spcBef>
              <a:buClrTx/>
              <a:buFontTx/>
              <a:buNone/>
              <a:defRPr sz="544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1"/>
                </a:solidFill>
              </a:rPr>
              <a:t>PROGRESSIVE THINKING</a:t>
            </a:r>
          </a:p>
        </p:txBody>
      </p:sp>
    </p:spTree>
    <p:extLst>
      <p:ext uri="{BB962C8B-B14F-4D97-AF65-F5344CB8AC3E}">
        <p14:creationId xmlns:p14="http://schemas.microsoft.com/office/powerpoint/2010/main" val="259055949"/>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09A97-2CD1-1F1F-D742-16E0A2D17962}"/>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1959CE61-7895-6416-7E9D-5C5E09952DEE}"/>
              </a:ext>
            </a:extLst>
          </p:cNvPr>
          <p:cNvPicPr>
            <a:picLocks noGrp="1" noChangeAspect="1"/>
          </p:cNvPicPr>
          <p:nvPr>
            <p:ph type="pic" sz="quarter" idx="10"/>
          </p:nvPr>
        </p:nvPicPr>
        <p:blipFill>
          <a:blip r:embed="rId2">
            <a:extLst>
              <a:ext uri="{28A0092B-C50C-407E-A947-70E740481C1C}">
                <a14:useLocalDpi xmlns:a14="http://schemas.microsoft.com/office/drawing/2010/main"/>
              </a:ext>
            </a:extLst>
          </a:blip>
          <a:srcRect l="18050" r="18050"/>
          <a:stretch/>
        </p:blipFill>
        <p:spPr>
          <a:xfrm>
            <a:off x="6096000" y="368300"/>
            <a:ext cx="6096000" cy="6103620"/>
          </a:xfrm>
        </p:spPr>
      </p:pic>
      <p:sp>
        <p:nvSpPr>
          <p:cNvPr id="5" name="Text Placeholder 4">
            <a:extLst>
              <a:ext uri="{FF2B5EF4-FFF2-40B4-BE49-F238E27FC236}">
                <a16:creationId xmlns:a16="http://schemas.microsoft.com/office/drawing/2014/main" id="{BA9884EB-ED24-D668-AE7A-1FB4CF611767}"/>
              </a:ext>
            </a:extLst>
          </p:cNvPr>
          <p:cNvSpPr>
            <a:spLocks noGrp="1"/>
          </p:cNvSpPr>
          <p:nvPr>
            <p:ph type="body" sz="quarter" idx="13"/>
          </p:nvPr>
        </p:nvSpPr>
        <p:spPr>
          <a:xfrm>
            <a:off x="623888" y="584200"/>
            <a:ext cx="5472112" cy="693057"/>
          </a:xfrm>
        </p:spPr>
        <p:txBody>
          <a:bodyPr/>
          <a:lstStyle/>
          <a:p>
            <a:r>
              <a:rPr lang="en-US" sz="5000" dirty="0">
                <a:solidFill>
                  <a:schemeClr val="accent1"/>
                </a:solidFill>
              </a:rPr>
              <a:t>SUSTAINABILITY</a:t>
            </a:r>
          </a:p>
        </p:txBody>
      </p:sp>
      <p:sp>
        <p:nvSpPr>
          <p:cNvPr id="8" name="Text Placeholder 3">
            <a:extLst>
              <a:ext uri="{FF2B5EF4-FFF2-40B4-BE49-F238E27FC236}">
                <a16:creationId xmlns:a16="http://schemas.microsoft.com/office/drawing/2014/main" id="{B8981E4E-E86C-4CC6-E314-C27E1CC1F2B2}"/>
              </a:ext>
            </a:extLst>
          </p:cNvPr>
          <p:cNvSpPr txBox="1">
            <a:spLocks/>
          </p:cNvSpPr>
          <p:nvPr/>
        </p:nvSpPr>
        <p:spPr>
          <a:xfrm>
            <a:off x="623887" y="1688136"/>
            <a:ext cx="3745745" cy="2405401"/>
          </a:xfrm>
          <a:prstGeom prst="rect">
            <a:avLst/>
          </a:prstGeom>
        </p:spPr>
        <p:txBody>
          <a:bodyPr/>
          <a:lst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dirty="0"/>
              <a:t>One of Australia’s ‘greenest’</a:t>
            </a:r>
            <a:br>
              <a:rPr lang="en-AU" dirty="0"/>
            </a:br>
            <a:r>
              <a:rPr lang="en-AU" dirty="0"/>
              <a:t>wine regions</a:t>
            </a:r>
          </a:p>
          <a:p>
            <a:r>
              <a:rPr lang="en-AU" dirty="0"/>
              <a:t>Organic products and biodynamic practices</a:t>
            </a:r>
          </a:p>
          <a:p>
            <a:r>
              <a:rPr lang="en-AU" dirty="0"/>
              <a:t>Minimal chemical intervention</a:t>
            </a:r>
          </a:p>
          <a:p>
            <a:r>
              <a:rPr lang="en-AU" dirty="0"/>
              <a:t>Climate-appropriate varieties</a:t>
            </a:r>
          </a:p>
          <a:p>
            <a:r>
              <a:rPr lang="en-AU" dirty="0"/>
              <a:t>World-leading water management</a:t>
            </a:r>
          </a:p>
        </p:txBody>
      </p:sp>
      <p:sp>
        <p:nvSpPr>
          <p:cNvPr id="9" name="Text Placeholder 3">
            <a:extLst>
              <a:ext uri="{FF2B5EF4-FFF2-40B4-BE49-F238E27FC236}">
                <a16:creationId xmlns:a16="http://schemas.microsoft.com/office/drawing/2014/main" id="{929B8813-4508-2215-C478-357D8B05EACE}"/>
              </a:ext>
            </a:extLst>
          </p:cNvPr>
          <p:cNvSpPr txBox="1">
            <a:spLocks/>
          </p:cNvSpPr>
          <p:nvPr/>
        </p:nvSpPr>
        <p:spPr>
          <a:xfrm>
            <a:off x="623888" y="4674224"/>
            <a:ext cx="4470626" cy="2405401"/>
          </a:xfrm>
          <a:prstGeom prst="rect">
            <a:avLst/>
          </a:prstGeom>
        </p:spPr>
        <p:txBody>
          <a:bodyPr/>
          <a:lst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1600" b="1" dirty="0"/>
              <a:t>DID YOU KNOW?</a:t>
            </a:r>
          </a:p>
          <a:p>
            <a:pPr marL="0" indent="0">
              <a:buNone/>
            </a:pPr>
            <a:r>
              <a:rPr lang="en-AU" sz="1600" dirty="0"/>
              <a:t>McLaren Vale has the highest number of certified organic and biodynamic vineyards in Australia, and one of the lowest usage rates of sprays and </a:t>
            </a:r>
            <a:r>
              <a:rPr lang="en-AU" sz="1600" dirty="0" err="1"/>
              <a:t>agro</a:t>
            </a:r>
            <a:r>
              <a:rPr lang="en-AU" sz="1600" dirty="0"/>
              <a:t>-chemicals.</a:t>
            </a:r>
          </a:p>
          <a:p>
            <a:pPr marL="0" indent="0">
              <a:buNone/>
            </a:pPr>
            <a:endParaRPr lang="en-AU" sz="1600" dirty="0"/>
          </a:p>
        </p:txBody>
      </p:sp>
    </p:spTree>
    <p:extLst>
      <p:ext uri="{BB962C8B-B14F-4D97-AF65-F5344CB8AC3E}">
        <p14:creationId xmlns:p14="http://schemas.microsoft.com/office/powerpoint/2010/main" val="3977540224"/>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09A97-2CD1-1F1F-D742-16E0A2D17962}"/>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1959CE61-7895-6416-7E9D-5C5E09952DEE}"/>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l="15440" r="17976"/>
          <a:stretch/>
        </p:blipFill>
        <p:spPr>
          <a:xfrm>
            <a:off x="6096000" y="368300"/>
            <a:ext cx="6096000" cy="6103620"/>
          </a:xfrm>
        </p:spPr>
      </p:pic>
      <p:sp>
        <p:nvSpPr>
          <p:cNvPr id="8" name="Text Placeholder 3">
            <a:extLst>
              <a:ext uri="{FF2B5EF4-FFF2-40B4-BE49-F238E27FC236}">
                <a16:creationId xmlns:a16="http://schemas.microsoft.com/office/drawing/2014/main" id="{B8981E4E-E86C-4CC6-E314-C27E1CC1F2B2}"/>
              </a:ext>
            </a:extLst>
          </p:cNvPr>
          <p:cNvSpPr txBox="1">
            <a:spLocks/>
          </p:cNvSpPr>
          <p:nvPr/>
        </p:nvSpPr>
        <p:spPr>
          <a:xfrm>
            <a:off x="623887" y="2566442"/>
            <a:ext cx="3745745" cy="1011521"/>
          </a:xfrm>
          <a:prstGeom prst="rect">
            <a:avLst/>
          </a:prstGeom>
        </p:spPr>
        <p:txBody>
          <a:bodyPr/>
          <a:lst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8000"/>
              </a:lnSpc>
            </a:pPr>
            <a:r>
              <a:rPr lang="en-AU" dirty="0"/>
              <a:t>Collaboration</a:t>
            </a:r>
          </a:p>
          <a:p>
            <a:pPr>
              <a:lnSpc>
                <a:spcPct val="98000"/>
              </a:lnSpc>
            </a:pPr>
            <a:r>
              <a:rPr lang="en-AU" dirty="0"/>
              <a:t>Experimentation</a:t>
            </a:r>
          </a:p>
          <a:p>
            <a:pPr>
              <a:lnSpc>
                <a:spcPct val="98000"/>
              </a:lnSpc>
            </a:pPr>
            <a:r>
              <a:rPr lang="en-AU" dirty="0"/>
              <a:t>Adaptability</a:t>
            </a:r>
          </a:p>
        </p:txBody>
      </p:sp>
      <p:sp>
        <p:nvSpPr>
          <p:cNvPr id="4" name="Text Placeholder 4">
            <a:extLst>
              <a:ext uri="{FF2B5EF4-FFF2-40B4-BE49-F238E27FC236}">
                <a16:creationId xmlns:a16="http://schemas.microsoft.com/office/drawing/2014/main" id="{A2CC911D-06A0-83AE-04B3-C46E3C6EE13F}"/>
              </a:ext>
            </a:extLst>
          </p:cNvPr>
          <p:cNvSpPr txBox="1">
            <a:spLocks/>
          </p:cNvSpPr>
          <p:nvPr/>
        </p:nvSpPr>
        <p:spPr>
          <a:xfrm>
            <a:off x="623888" y="584200"/>
            <a:ext cx="5340350" cy="410029"/>
          </a:xfrm>
          <a:prstGeom prst="rect">
            <a:avLst/>
          </a:prstGeom>
        </p:spPr>
        <p:txBody>
          <a:bodyPr vert="horz" lIns="0" tIns="0" rIns="0" bIns="0" rtlCol="0">
            <a:noAutofit/>
          </a:bodyPr>
          <a:lstStyle>
            <a:lvl1pPr marL="0" indent="0" algn="l" defTabSz="914453" rtl="0" eaLnBrk="1" latinLnBrk="0" hangingPunct="1">
              <a:lnSpc>
                <a:spcPct val="82000"/>
              </a:lnSpc>
              <a:spcBef>
                <a:spcPts val="544"/>
              </a:spcBef>
              <a:buClr>
                <a:schemeClr val="accent4"/>
              </a:buClr>
              <a:buFontTx/>
              <a:buNone/>
              <a:defRPr sz="544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5" indent="0" algn="l" defTabSz="914453" rtl="0" eaLnBrk="1" latinLnBrk="0" hangingPunct="1">
              <a:lnSpc>
                <a:spcPct val="100000"/>
              </a:lnSpc>
              <a:spcBef>
                <a:spcPct val="0"/>
              </a:spcBef>
              <a:buClrTx/>
              <a:buFontTx/>
              <a:buNone/>
              <a:defRPr sz="544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Tx/>
              <a:buNone/>
              <a:defRPr sz="544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4" indent="0" algn="l" defTabSz="914453" rtl="0" eaLnBrk="1" latinLnBrk="0" hangingPunct="1">
              <a:lnSpc>
                <a:spcPct val="100000"/>
              </a:lnSpc>
              <a:spcBef>
                <a:spcPct val="0"/>
              </a:spcBef>
              <a:buClrTx/>
              <a:buFontTx/>
              <a:buNone/>
              <a:defRPr sz="544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9" indent="0" algn="l" defTabSz="914453" rtl="0" eaLnBrk="1" latinLnBrk="0" hangingPunct="1">
              <a:lnSpc>
                <a:spcPct val="100000"/>
              </a:lnSpc>
              <a:spcBef>
                <a:spcPct val="0"/>
              </a:spcBef>
              <a:buClrTx/>
              <a:buFontTx/>
              <a:buNone/>
              <a:defRPr sz="544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solidFill>
                  <a:schemeClr val="bg2"/>
                </a:solidFill>
              </a:rPr>
              <a:t>WINEMAKING IN</a:t>
            </a:r>
          </a:p>
        </p:txBody>
      </p:sp>
      <p:sp>
        <p:nvSpPr>
          <p:cNvPr id="6" name="Text Placeholder 4">
            <a:extLst>
              <a:ext uri="{FF2B5EF4-FFF2-40B4-BE49-F238E27FC236}">
                <a16:creationId xmlns:a16="http://schemas.microsoft.com/office/drawing/2014/main" id="{49D0431D-FB89-7951-B63C-2CC2572C7F06}"/>
              </a:ext>
            </a:extLst>
          </p:cNvPr>
          <p:cNvSpPr txBox="1">
            <a:spLocks/>
          </p:cNvSpPr>
          <p:nvPr/>
        </p:nvSpPr>
        <p:spPr>
          <a:xfrm>
            <a:off x="623888" y="994229"/>
            <a:ext cx="4838449" cy="693907"/>
          </a:xfrm>
          <a:prstGeom prst="rect">
            <a:avLst/>
          </a:prstGeom>
        </p:spPr>
        <p:txBody>
          <a:bodyPr vert="horz" lIns="0" tIns="0" rIns="0" bIns="0" rtlCol="0">
            <a:noAutofit/>
          </a:bodyPr>
          <a:lstStyle>
            <a:lvl1pPr marL="0" indent="0" algn="l" defTabSz="914453" rtl="0" eaLnBrk="1" latinLnBrk="0" hangingPunct="1">
              <a:lnSpc>
                <a:spcPct val="82000"/>
              </a:lnSpc>
              <a:spcBef>
                <a:spcPts val="544"/>
              </a:spcBef>
              <a:buClr>
                <a:schemeClr val="accent4"/>
              </a:buClr>
              <a:buFontTx/>
              <a:buNone/>
              <a:defRPr sz="544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5" indent="0" algn="l" defTabSz="914453" rtl="0" eaLnBrk="1" latinLnBrk="0" hangingPunct="1">
              <a:lnSpc>
                <a:spcPct val="100000"/>
              </a:lnSpc>
              <a:spcBef>
                <a:spcPct val="0"/>
              </a:spcBef>
              <a:buClrTx/>
              <a:buFontTx/>
              <a:buNone/>
              <a:defRPr sz="544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Tx/>
              <a:buNone/>
              <a:defRPr sz="544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4" indent="0" algn="l" defTabSz="914453" rtl="0" eaLnBrk="1" latinLnBrk="0" hangingPunct="1">
              <a:lnSpc>
                <a:spcPct val="100000"/>
              </a:lnSpc>
              <a:spcBef>
                <a:spcPct val="0"/>
              </a:spcBef>
              <a:buClrTx/>
              <a:buFontTx/>
              <a:buNone/>
              <a:defRPr sz="544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9" indent="0" algn="l" defTabSz="914453" rtl="0" eaLnBrk="1" latinLnBrk="0" hangingPunct="1">
              <a:lnSpc>
                <a:spcPct val="100000"/>
              </a:lnSpc>
              <a:spcBef>
                <a:spcPct val="0"/>
              </a:spcBef>
              <a:buClrTx/>
              <a:buFontTx/>
              <a:buNone/>
              <a:defRPr sz="544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err="1">
                <a:solidFill>
                  <a:schemeClr val="accent1"/>
                </a:solidFill>
              </a:rPr>
              <a:t>McLAREN</a:t>
            </a:r>
            <a:r>
              <a:rPr lang="en-US" dirty="0">
                <a:solidFill>
                  <a:schemeClr val="accent1"/>
                </a:solidFill>
              </a:rPr>
              <a:t> VALE</a:t>
            </a:r>
          </a:p>
        </p:txBody>
      </p:sp>
      <p:sp>
        <p:nvSpPr>
          <p:cNvPr id="10" name="Text Placeholder 3">
            <a:extLst>
              <a:ext uri="{FF2B5EF4-FFF2-40B4-BE49-F238E27FC236}">
                <a16:creationId xmlns:a16="http://schemas.microsoft.com/office/drawing/2014/main" id="{FEE557B5-80A4-70DC-E1BC-E9E67B497A02}"/>
              </a:ext>
            </a:extLst>
          </p:cNvPr>
          <p:cNvSpPr txBox="1">
            <a:spLocks/>
          </p:cNvSpPr>
          <p:nvPr/>
        </p:nvSpPr>
        <p:spPr>
          <a:xfrm>
            <a:off x="623887" y="3760242"/>
            <a:ext cx="3745745" cy="1011521"/>
          </a:xfrm>
          <a:prstGeom prst="rect">
            <a:avLst/>
          </a:prstGeom>
        </p:spPr>
        <p:txBody>
          <a:bodyPr/>
          <a:lst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8000"/>
              </a:lnSpc>
              <a:buNone/>
            </a:pPr>
            <a:r>
              <a:rPr lang="en-AU" sz="1800" b="1" dirty="0"/>
              <a:t>KEY TRENDS</a:t>
            </a:r>
          </a:p>
          <a:p>
            <a:pPr>
              <a:lnSpc>
                <a:spcPct val="98000"/>
              </a:lnSpc>
            </a:pPr>
            <a:r>
              <a:rPr lang="en-AU" dirty="0"/>
              <a:t>Minimal intervention</a:t>
            </a:r>
          </a:p>
          <a:p>
            <a:pPr>
              <a:lnSpc>
                <a:spcPct val="98000"/>
              </a:lnSpc>
            </a:pPr>
            <a:r>
              <a:rPr lang="en-AU" dirty="0"/>
              <a:t>Reviving ancient techniques</a:t>
            </a:r>
          </a:p>
          <a:p>
            <a:pPr>
              <a:lnSpc>
                <a:spcPct val="98000"/>
              </a:lnSpc>
            </a:pPr>
            <a:r>
              <a:rPr lang="en-AU" dirty="0"/>
              <a:t>Showcasing varietal characters and influences of terroir</a:t>
            </a:r>
          </a:p>
          <a:p>
            <a:pPr>
              <a:lnSpc>
                <a:spcPct val="98000"/>
              </a:lnSpc>
            </a:pPr>
            <a:r>
              <a:rPr lang="en-AU" dirty="0"/>
              <a:t>Picking grapes earlier and using less new oak to produce fresher, lighter wines</a:t>
            </a:r>
          </a:p>
        </p:txBody>
      </p:sp>
    </p:spTree>
    <p:extLst>
      <p:ext uri="{BB962C8B-B14F-4D97-AF65-F5344CB8AC3E}">
        <p14:creationId xmlns:p14="http://schemas.microsoft.com/office/powerpoint/2010/main" val="3845167987"/>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9F1CEEF7-D38F-1BEC-28A1-EC2B9620DFF3}"/>
              </a:ext>
            </a:extLst>
          </p:cNvPr>
          <p:cNvPicPr>
            <a:picLocks noGrp="1" noChangeAspect="1"/>
          </p:cNvPicPr>
          <p:nvPr>
            <p:ph type="pic" sz="quarter" idx="10"/>
          </p:nvPr>
        </p:nvPicPr>
        <p:blipFill>
          <a:blip r:embed="rId2">
            <a:extLst>
              <a:ext uri="{28A0092B-C50C-407E-A947-70E740481C1C}">
                <a14:useLocalDpi xmlns:a14="http://schemas.microsoft.com/office/drawing/2010/main"/>
              </a:ext>
            </a:extLst>
          </a:blip>
          <a:srcRect/>
          <a:stretch/>
        </p:blipFill>
        <p:spPr>
          <a:xfrm>
            <a:off x="6096000" y="368300"/>
            <a:ext cx="6096000" cy="6103741"/>
          </a:xfrm>
        </p:spPr>
      </p:pic>
      <p:sp>
        <p:nvSpPr>
          <p:cNvPr id="3" name="Title 2">
            <a:extLst>
              <a:ext uri="{FF2B5EF4-FFF2-40B4-BE49-F238E27FC236}">
                <a16:creationId xmlns:a16="http://schemas.microsoft.com/office/drawing/2014/main" id="{2958846E-2E15-56F6-2216-AEB4A6950047}"/>
              </a:ext>
            </a:extLst>
          </p:cNvPr>
          <p:cNvSpPr>
            <a:spLocks noGrp="1"/>
          </p:cNvSpPr>
          <p:nvPr>
            <p:ph type="title"/>
          </p:nvPr>
        </p:nvSpPr>
        <p:spPr/>
        <p:txBody>
          <a:bodyPr/>
          <a:lstStyle/>
          <a:p>
            <a:r>
              <a:rPr lang="en-US" dirty="0">
                <a:solidFill>
                  <a:schemeClr val="accent5"/>
                </a:solidFill>
              </a:rPr>
              <a:t>TASTE OF </a:t>
            </a:r>
            <a:br>
              <a:rPr lang="en-US" dirty="0">
                <a:solidFill>
                  <a:schemeClr val="accent5"/>
                </a:solidFill>
              </a:rPr>
            </a:br>
            <a:r>
              <a:rPr lang="en-US" dirty="0" err="1">
                <a:solidFill>
                  <a:schemeClr val="accent5"/>
                </a:solidFill>
              </a:rPr>
              <a:t>M</a:t>
            </a:r>
            <a:r>
              <a:rPr lang="en-US" cap="none" dirty="0" err="1">
                <a:solidFill>
                  <a:schemeClr val="accent5"/>
                </a:solidFill>
              </a:rPr>
              <a:t>c</a:t>
            </a:r>
            <a:r>
              <a:rPr lang="en-US" dirty="0" err="1">
                <a:solidFill>
                  <a:schemeClr val="accent5"/>
                </a:solidFill>
              </a:rPr>
              <a:t>LAREN</a:t>
            </a:r>
            <a:r>
              <a:rPr lang="en-US" dirty="0">
                <a:solidFill>
                  <a:schemeClr val="accent5"/>
                </a:solidFill>
              </a:rPr>
              <a:t> VALE</a:t>
            </a:r>
          </a:p>
        </p:txBody>
      </p:sp>
      <p:sp>
        <p:nvSpPr>
          <p:cNvPr id="5" name="Text Placeholder 4">
            <a:extLst>
              <a:ext uri="{FF2B5EF4-FFF2-40B4-BE49-F238E27FC236}">
                <a16:creationId xmlns:a16="http://schemas.microsoft.com/office/drawing/2014/main" id="{44C3F268-D45B-B12B-AE2C-C6A0286E2C03}"/>
              </a:ext>
            </a:extLst>
          </p:cNvPr>
          <p:cNvSpPr>
            <a:spLocks noGrp="1"/>
          </p:cNvSpPr>
          <p:nvPr>
            <p:ph type="body" sz="quarter" idx="13"/>
          </p:nvPr>
        </p:nvSpPr>
        <p:spPr/>
        <p:txBody>
          <a:bodyPr/>
          <a:lstStyle/>
          <a:p>
            <a:r>
              <a:rPr lang="en-US" dirty="0">
                <a:solidFill>
                  <a:schemeClr val="accent1"/>
                </a:solidFill>
              </a:rPr>
              <a:t>NOTEWORTHY</a:t>
            </a:r>
          </a:p>
          <a:p>
            <a:r>
              <a:rPr lang="en-US" dirty="0">
                <a:solidFill>
                  <a:schemeClr val="accent1"/>
                </a:solidFill>
              </a:rPr>
              <a:t>VARIETIES</a:t>
            </a:r>
          </a:p>
        </p:txBody>
      </p:sp>
    </p:spTree>
    <p:extLst>
      <p:ext uri="{BB962C8B-B14F-4D97-AF65-F5344CB8AC3E}">
        <p14:creationId xmlns:p14="http://schemas.microsoft.com/office/powerpoint/2010/main" val="404591134"/>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8">
            <a:extLst>
              <a:ext uri="{FF2B5EF4-FFF2-40B4-BE49-F238E27FC236}">
                <a16:creationId xmlns:a16="http://schemas.microsoft.com/office/drawing/2014/main" id="{4F7AD0FA-65FA-4942-45D7-FFF5F21537C8}"/>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9328409" y="1778557"/>
            <a:ext cx="1270924" cy="3847526"/>
          </a:xfrm>
          <a:prstGeom prst="rect">
            <a:avLst/>
          </a:prstGeom>
        </p:spPr>
      </p:pic>
      <p:pic>
        <p:nvPicPr>
          <p:cNvPr id="2" name="Picture Placeholder 8">
            <a:extLst>
              <a:ext uri="{FF2B5EF4-FFF2-40B4-BE49-F238E27FC236}">
                <a16:creationId xmlns:a16="http://schemas.microsoft.com/office/drawing/2014/main" id="{5896CC81-2FD1-EC08-7FEB-FE5002BE0D5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406059" y="1933074"/>
            <a:ext cx="1182507" cy="3579859"/>
          </a:xfrm>
          <a:prstGeom prst="rect">
            <a:avLst/>
          </a:prstGeom>
        </p:spPr>
      </p:pic>
      <p:pic>
        <p:nvPicPr>
          <p:cNvPr id="27" name="Picture Placeholder 8">
            <a:extLst>
              <a:ext uri="{FF2B5EF4-FFF2-40B4-BE49-F238E27FC236}">
                <a16:creationId xmlns:a16="http://schemas.microsoft.com/office/drawing/2014/main" id="{AB0708A4-22C4-C5FE-02E7-7310E1545F0C}"/>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3166217" y="1770536"/>
            <a:ext cx="1270924" cy="3847526"/>
          </a:xfrm>
          <a:prstGeom prst="rect">
            <a:avLst/>
          </a:prstGeom>
        </p:spPr>
      </p:pic>
      <p:pic>
        <p:nvPicPr>
          <p:cNvPr id="26" name="Picture Placeholder 8">
            <a:extLst>
              <a:ext uri="{FF2B5EF4-FFF2-40B4-BE49-F238E27FC236}">
                <a16:creationId xmlns:a16="http://schemas.microsoft.com/office/drawing/2014/main" id="{AEF2B853-164C-CC75-6705-D523ED50E40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228124" y="1778557"/>
            <a:ext cx="1270924" cy="3847526"/>
          </a:xfrm>
          <a:prstGeom prst="rect">
            <a:avLst/>
          </a:prstGeom>
        </p:spPr>
      </p:pic>
      <p:sp>
        <p:nvSpPr>
          <p:cNvPr id="7" name="Rectangle 6">
            <a:extLst>
              <a:ext uri="{FF2B5EF4-FFF2-40B4-BE49-F238E27FC236}">
                <a16:creationId xmlns:a16="http://schemas.microsoft.com/office/drawing/2014/main" id="{AA3914EA-580A-BF24-C9FA-CC20FB8C22DC}"/>
              </a:ext>
            </a:extLst>
          </p:cNvPr>
          <p:cNvSpPr/>
          <p:nvPr/>
        </p:nvSpPr>
        <p:spPr>
          <a:xfrm>
            <a:off x="4995982" y="5387340"/>
            <a:ext cx="1842968" cy="1475075"/>
          </a:xfrm>
          <a:prstGeom prst="rect">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A354253-B11A-27F2-1427-C5B71D1394AC}"/>
              </a:ext>
            </a:extLst>
          </p:cNvPr>
          <p:cNvSpPr/>
          <p:nvPr/>
        </p:nvSpPr>
        <p:spPr>
          <a:xfrm>
            <a:off x="2951917" y="5387340"/>
            <a:ext cx="1842968" cy="1475075"/>
          </a:xfrm>
          <a:prstGeom prst="rect">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84A1D50-0DCF-3399-F8BF-6AAEC1AC9DB3}"/>
              </a:ext>
            </a:extLst>
          </p:cNvPr>
          <p:cNvSpPr/>
          <p:nvPr/>
        </p:nvSpPr>
        <p:spPr>
          <a:xfrm>
            <a:off x="907852" y="5387340"/>
            <a:ext cx="1842968" cy="1475075"/>
          </a:xfrm>
          <a:prstGeom prst="rect">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C0EE2A0-7F59-C590-4D0E-B9C490164825}"/>
              </a:ext>
            </a:extLst>
          </p:cNvPr>
          <p:cNvSpPr txBox="1"/>
          <p:nvPr/>
        </p:nvSpPr>
        <p:spPr>
          <a:xfrm>
            <a:off x="433787" y="542225"/>
            <a:ext cx="9303629" cy="1465273"/>
          </a:xfrm>
          <a:prstGeom prst="rect">
            <a:avLst/>
          </a:prstGeom>
          <a:noFill/>
        </p:spPr>
        <p:txBody>
          <a:bodyPr wrap="square">
            <a:spAutoFit/>
          </a:bodyPr>
          <a:lstStyle/>
          <a:p>
            <a:pPr>
              <a:lnSpc>
                <a:spcPct val="82000"/>
              </a:lnSpc>
            </a:pPr>
            <a:r>
              <a:rPr lang="en-US" sz="5440" dirty="0" err="1">
                <a:solidFill>
                  <a:srgbClr val="601329"/>
                </a:solidFill>
                <a:latin typeface="Neue Haas Grotesk Text Pro" panose="020B0504020202020204" pitchFamily="34" charset="77"/>
              </a:rPr>
              <a:t>McLAREN</a:t>
            </a:r>
            <a:r>
              <a:rPr lang="en-US" sz="5440" dirty="0">
                <a:solidFill>
                  <a:srgbClr val="601329"/>
                </a:solidFill>
                <a:latin typeface="Neue Haas Grotesk Text Pro" panose="020B0504020202020204" pitchFamily="34" charset="77"/>
              </a:rPr>
              <a:t> VALE</a:t>
            </a:r>
            <a:br>
              <a:rPr lang="en-US" sz="5440" dirty="0">
                <a:solidFill>
                  <a:srgbClr val="B2D8BE"/>
                </a:solidFill>
                <a:latin typeface="Neue Haas Grotesk Text Pro" panose="020B0504020202020204" pitchFamily="34" charset="77"/>
              </a:rPr>
            </a:br>
            <a:r>
              <a:rPr lang="en-US" sz="5440" dirty="0">
                <a:solidFill>
                  <a:srgbClr val="B2D8BE"/>
                </a:solidFill>
                <a:latin typeface="Neue Haas Grotesk Text Pro" panose="020B0504020202020204" pitchFamily="34" charset="77"/>
              </a:rPr>
              <a:t>TOP 5 VARIETIES</a:t>
            </a:r>
          </a:p>
        </p:txBody>
      </p:sp>
      <p:sp>
        <p:nvSpPr>
          <p:cNvPr id="11" name="TextBox 10">
            <a:extLst>
              <a:ext uri="{FF2B5EF4-FFF2-40B4-BE49-F238E27FC236}">
                <a16:creationId xmlns:a16="http://schemas.microsoft.com/office/drawing/2014/main" id="{8362786D-61EA-1185-5300-C0661836E15B}"/>
              </a:ext>
            </a:extLst>
          </p:cNvPr>
          <p:cNvSpPr txBox="1"/>
          <p:nvPr/>
        </p:nvSpPr>
        <p:spPr>
          <a:xfrm>
            <a:off x="907852" y="5470367"/>
            <a:ext cx="1842968" cy="1231106"/>
          </a:xfrm>
          <a:prstGeom prst="rect">
            <a:avLst/>
          </a:prstGeom>
          <a:noFill/>
        </p:spPr>
        <p:txBody>
          <a:bodyPr wrap="square" anchor="b">
            <a:spAutoFit/>
          </a:bodyPr>
          <a:lstStyle/>
          <a:p>
            <a:pPr algn="ctr"/>
            <a:r>
              <a:rPr lang="en-US" dirty="0">
                <a:solidFill>
                  <a:srgbClr val="601329"/>
                </a:solidFill>
                <a:latin typeface="Neue Haas Grotesk Text Pro" panose="020B0504020202020204" pitchFamily="34" charset="77"/>
              </a:rPr>
              <a:t>SHIRAZ</a:t>
            </a:r>
          </a:p>
          <a:p>
            <a:pPr algn="ctr"/>
            <a:endParaRPr lang="en-US" dirty="0">
              <a:solidFill>
                <a:srgbClr val="601329"/>
              </a:solidFill>
              <a:latin typeface="Neue Haas Grotesk Text Pro" panose="020B0504020202020204" pitchFamily="34" charset="77"/>
            </a:endParaRPr>
          </a:p>
          <a:p>
            <a:pPr algn="ctr"/>
            <a:r>
              <a:rPr lang="en-US" sz="3800" b="1" dirty="0">
                <a:solidFill>
                  <a:schemeClr val="bg1"/>
                </a:solidFill>
                <a:latin typeface="Neue Haas Grotesk Text Pro" panose="020B0504020202020204" pitchFamily="34" charset="77"/>
              </a:rPr>
              <a:t>58%</a:t>
            </a:r>
          </a:p>
        </p:txBody>
      </p:sp>
      <p:sp>
        <p:nvSpPr>
          <p:cNvPr id="12" name="TextBox 11">
            <a:extLst>
              <a:ext uri="{FF2B5EF4-FFF2-40B4-BE49-F238E27FC236}">
                <a16:creationId xmlns:a16="http://schemas.microsoft.com/office/drawing/2014/main" id="{60AFC8C5-8832-386B-807E-9CAD33AAED43}"/>
              </a:ext>
            </a:extLst>
          </p:cNvPr>
          <p:cNvSpPr txBox="1"/>
          <p:nvPr/>
        </p:nvSpPr>
        <p:spPr>
          <a:xfrm>
            <a:off x="2951916" y="5470367"/>
            <a:ext cx="1842968" cy="1231106"/>
          </a:xfrm>
          <a:prstGeom prst="rect">
            <a:avLst/>
          </a:prstGeom>
          <a:noFill/>
        </p:spPr>
        <p:txBody>
          <a:bodyPr wrap="square" anchor="t">
            <a:spAutoFit/>
          </a:bodyPr>
          <a:lstStyle/>
          <a:p>
            <a:pPr algn="ctr"/>
            <a:r>
              <a:rPr lang="en-US" dirty="0">
                <a:solidFill>
                  <a:srgbClr val="601329"/>
                </a:solidFill>
                <a:latin typeface="Neue Haas Grotesk Text Pro" panose="020B0504020202020204" pitchFamily="34" charset="77"/>
              </a:rPr>
              <a:t>CABERNET</a:t>
            </a:r>
          </a:p>
          <a:p>
            <a:pPr algn="ctr"/>
            <a:r>
              <a:rPr lang="en-US" dirty="0">
                <a:solidFill>
                  <a:srgbClr val="601329"/>
                </a:solidFill>
                <a:latin typeface="Neue Haas Grotesk Text Pro" panose="020B0504020202020204" pitchFamily="34" charset="77"/>
              </a:rPr>
              <a:t>SAUVIGNON</a:t>
            </a:r>
          </a:p>
          <a:p>
            <a:pPr algn="ctr"/>
            <a:r>
              <a:rPr lang="en-US" sz="3800" b="1" dirty="0">
                <a:solidFill>
                  <a:schemeClr val="bg1"/>
                </a:solidFill>
                <a:latin typeface="Neue Haas Grotesk Text Pro" panose="020B0504020202020204" pitchFamily="34" charset="77"/>
              </a:rPr>
              <a:t>19%</a:t>
            </a:r>
          </a:p>
        </p:txBody>
      </p:sp>
      <p:sp>
        <p:nvSpPr>
          <p:cNvPr id="13" name="TextBox 12">
            <a:extLst>
              <a:ext uri="{FF2B5EF4-FFF2-40B4-BE49-F238E27FC236}">
                <a16:creationId xmlns:a16="http://schemas.microsoft.com/office/drawing/2014/main" id="{6FDF6DC2-3F08-10CC-5370-2A6C33755B9A}"/>
              </a:ext>
            </a:extLst>
          </p:cNvPr>
          <p:cNvSpPr txBox="1"/>
          <p:nvPr/>
        </p:nvSpPr>
        <p:spPr>
          <a:xfrm>
            <a:off x="4995976" y="5470367"/>
            <a:ext cx="1842968" cy="1508105"/>
          </a:xfrm>
          <a:prstGeom prst="rect">
            <a:avLst/>
          </a:prstGeom>
          <a:noFill/>
        </p:spPr>
        <p:txBody>
          <a:bodyPr wrap="square" anchor="b">
            <a:spAutoFit/>
          </a:bodyPr>
          <a:lstStyle/>
          <a:p>
            <a:pPr algn="ctr"/>
            <a:r>
              <a:rPr lang="en-US" dirty="0">
                <a:solidFill>
                  <a:srgbClr val="601329"/>
                </a:solidFill>
                <a:latin typeface="Neue Haas Grotesk Text Pro" panose="020B0504020202020204" pitchFamily="34" charset="77"/>
              </a:rPr>
              <a:t>GRENACHE</a:t>
            </a:r>
          </a:p>
          <a:p>
            <a:pPr algn="ctr"/>
            <a:endParaRPr lang="en-US" sz="1800" b="1" dirty="0">
              <a:solidFill>
                <a:schemeClr val="bg1"/>
              </a:solidFill>
              <a:latin typeface="Neue Haas Grotesk Text Pro" panose="020B0504020202020204" pitchFamily="34" charset="77"/>
            </a:endParaRPr>
          </a:p>
          <a:p>
            <a:pPr algn="ctr"/>
            <a:r>
              <a:rPr lang="en-US" sz="3800" b="1" dirty="0">
                <a:solidFill>
                  <a:schemeClr val="bg1"/>
                </a:solidFill>
                <a:latin typeface="Neue Haas Grotesk Text Pro" panose="020B0504020202020204" pitchFamily="34" charset="77"/>
              </a:rPr>
              <a:t>5%</a:t>
            </a:r>
          </a:p>
          <a:p>
            <a:pPr algn="ctr"/>
            <a:endParaRPr lang="en-US" dirty="0">
              <a:solidFill>
                <a:srgbClr val="601329"/>
              </a:solidFill>
              <a:latin typeface="Neue Haas Grotesk Text Pro" panose="020B0504020202020204" pitchFamily="34" charset="77"/>
            </a:endParaRPr>
          </a:p>
        </p:txBody>
      </p:sp>
      <p:sp>
        <p:nvSpPr>
          <p:cNvPr id="14" name="Rectangle 13">
            <a:extLst>
              <a:ext uri="{FF2B5EF4-FFF2-40B4-BE49-F238E27FC236}">
                <a16:creationId xmlns:a16="http://schemas.microsoft.com/office/drawing/2014/main" id="{E6ED60F5-0CF6-4B5C-7591-2CAD19179AD7}"/>
              </a:ext>
            </a:extLst>
          </p:cNvPr>
          <p:cNvSpPr/>
          <p:nvPr/>
        </p:nvSpPr>
        <p:spPr>
          <a:xfrm>
            <a:off x="7040047" y="5387340"/>
            <a:ext cx="1842968" cy="1475075"/>
          </a:xfrm>
          <a:prstGeom prst="rect">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50DCDE85-F7E4-B9A3-C622-CC1CA8AD422B}"/>
              </a:ext>
            </a:extLst>
          </p:cNvPr>
          <p:cNvSpPr txBox="1"/>
          <p:nvPr/>
        </p:nvSpPr>
        <p:spPr>
          <a:xfrm>
            <a:off x="6951020" y="5479734"/>
            <a:ext cx="2040458" cy="1231106"/>
          </a:xfrm>
          <a:prstGeom prst="rect">
            <a:avLst/>
          </a:prstGeom>
          <a:noFill/>
        </p:spPr>
        <p:txBody>
          <a:bodyPr wrap="square" anchor="t">
            <a:spAutoFit/>
          </a:bodyPr>
          <a:lstStyle/>
          <a:p>
            <a:pPr algn="ctr"/>
            <a:r>
              <a:rPr lang="en-US" dirty="0">
                <a:solidFill>
                  <a:srgbClr val="601329"/>
                </a:solidFill>
                <a:latin typeface="Neue Haas Grotesk Text Pro" panose="020B0504020202020204" pitchFamily="34" charset="77"/>
              </a:rPr>
              <a:t>CHARDONNAY</a:t>
            </a:r>
          </a:p>
          <a:p>
            <a:pPr algn="ctr"/>
            <a:endParaRPr lang="en-US" dirty="0">
              <a:solidFill>
                <a:srgbClr val="601329"/>
              </a:solidFill>
              <a:latin typeface="Neue Haas Grotesk Text Pro" panose="020B0504020202020204" pitchFamily="34" charset="77"/>
            </a:endParaRPr>
          </a:p>
          <a:p>
            <a:pPr algn="ctr"/>
            <a:r>
              <a:rPr lang="en-US" sz="3800" b="1" dirty="0">
                <a:solidFill>
                  <a:schemeClr val="bg1"/>
                </a:solidFill>
                <a:latin typeface="Neue Haas Grotesk Text Pro" panose="020B0504020202020204" pitchFamily="34" charset="77"/>
              </a:rPr>
              <a:t>5%</a:t>
            </a:r>
          </a:p>
        </p:txBody>
      </p:sp>
      <p:sp>
        <p:nvSpPr>
          <p:cNvPr id="16" name="Rectangle 15">
            <a:extLst>
              <a:ext uri="{FF2B5EF4-FFF2-40B4-BE49-F238E27FC236}">
                <a16:creationId xmlns:a16="http://schemas.microsoft.com/office/drawing/2014/main" id="{E7BC2C0F-87D8-8C2E-B5D0-B8EDED573367}"/>
              </a:ext>
            </a:extLst>
          </p:cNvPr>
          <p:cNvSpPr/>
          <p:nvPr/>
        </p:nvSpPr>
        <p:spPr>
          <a:xfrm>
            <a:off x="9084112" y="5387340"/>
            <a:ext cx="1842968" cy="1475075"/>
          </a:xfrm>
          <a:prstGeom prst="rect">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DCFD39E3-6F4B-7BE4-2851-E934DEDFE7BC}"/>
              </a:ext>
            </a:extLst>
          </p:cNvPr>
          <p:cNvSpPr txBox="1"/>
          <p:nvPr/>
        </p:nvSpPr>
        <p:spPr>
          <a:xfrm>
            <a:off x="9084112" y="5470367"/>
            <a:ext cx="1842968" cy="1231106"/>
          </a:xfrm>
          <a:prstGeom prst="rect">
            <a:avLst/>
          </a:prstGeom>
          <a:noFill/>
        </p:spPr>
        <p:txBody>
          <a:bodyPr wrap="square" anchor="t">
            <a:spAutoFit/>
          </a:bodyPr>
          <a:lstStyle/>
          <a:p>
            <a:pPr algn="ctr"/>
            <a:r>
              <a:rPr lang="en-US" dirty="0">
                <a:solidFill>
                  <a:srgbClr val="601329"/>
                </a:solidFill>
                <a:latin typeface="Neue Haas Grotesk Text Pro" panose="020B0504020202020204" pitchFamily="34" charset="77"/>
              </a:rPr>
              <a:t>MERLOT</a:t>
            </a:r>
          </a:p>
          <a:p>
            <a:pPr algn="ctr"/>
            <a:endParaRPr lang="en-US" dirty="0">
              <a:solidFill>
                <a:srgbClr val="601329"/>
              </a:solidFill>
              <a:latin typeface="Neue Haas Grotesk Text Pro" panose="020B0504020202020204" pitchFamily="34" charset="77"/>
            </a:endParaRPr>
          </a:p>
          <a:p>
            <a:pPr algn="ctr"/>
            <a:r>
              <a:rPr lang="en-US" sz="3800" b="1" dirty="0">
                <a:solidFill>
                  <a:schemeClr val="bg1"/>
                </a:solidFill>
                <a:latin typeface="Neue Haas Grotesk Text Pro" panose="020B0504020202020204" pitchFamily="34" charset="77"/>
              </a:rPr>
              <a:t>3%</a:t>
            </a:r>
          </a:p>
        </p:txBody>
      </p:sp>
      <p:sp>
        <p:nvSpPr>
          <p:cNvPr id="18" name="TextBox 17">
            <a:extLst>
              <a:ext uri="{FF2B5EF4-FFF2-40B4-BE49-F238E27FC236}">
                <a16:creationId xmlns:a16="http://schemas.microsoft.com/office/drawing/2014/main" id="{911F2450-4DCC-60B4-81D6-0AB4FD651E94}"/>
              </a:ext>
            </a:extLst>
          </p:cNvPr>
          <p:cNvSpPr txBox="1"/>
          <p:nvPr/>
        </p:nvSpPr>
        <p:spPr>
          <a:xfrm rot="16200000">
            <a:off x="9379866" y="4084438"/>
            <a:ext cx="1395126" cy="371255"/>
          </a:xfrm>
          <a:prstGeom prst="rect">
            <a:avLst/>
          </a:prstGeom>
          <a:noFill/>
        </p:spPr>
        <p:txBody>
          <a:bodyPr wrap="none" rtlCol="0">
            <a:spAutoFit/>
          </a:bodyPr>
          <a:lstStyle/>
          <a:p>
            <a:pPr algn="ctr">
              <a:lnSpc>
                <a:spcPct val="82000"/>
              </a:lnSpc>
            </a:pPr>
            <a:r>
              <a:rPr lang="en-US" sz="2200" b="1" dirty="0">
                <a:solidFill>
                  <a:schemeClr val="bg1"/>
                </a:solidFill>
                <a:latin typeface="Neue Haas Grotesk Text Pro" panose="020B0504020202020204" pitchFamily="34" charset="77"/>
              </a:rPr>
              <a:t>MERLOT</a:t>
            </a:r>
          </a:p>
        </p:txBody>
      </p:sp>
      <p:sp>
        <p:nvSpPr>
          <p:cNvPr id="19" name="TextBox 18">
            <a:extLst>
              <a:ext uri="{FF2B5EF4-FFF2-40B4-BE49-F238E27FC236}">
                <a16:creationId xmlns:a16="http://schemas.microsoft.com/office/drawing/2014/main" id="{D1A8A0A2-2C26-976D-AF4E-0E4CCEC9774D}"/>
              </a:ext>
            </a:extLst>
          </p:cNvPr>
          <p:cNvSpPr txBox="1"/>
          <p:nvPr/>
        </p:nvSpPr>
        <p:spPr>
          <a:xfrm rot="16200000">
            <a:off x="6837375" y="4049269"/>
            <a:ext cx="2260748" cy="371255"/>
          </a:xfrm>
          <a:prstGeom prst="rect">
            <a:avLst/>
          </a:prstGeom>
          <a:noFill/>
        </p:spPr>
        <p:txBody>
          <a:bodyPr wrap="none" rtlCol="0">
            <a:spAutoFit/>
          </a:bodyPr>
          <a:lstStyle/>
          <a:p>
            <a:pPr algn="ctr">
              <a:lnSpc>
                <a:spcPct val="82000"/>
              </a:lnSpc>
            </a:pPr>
            <a:r>
              <a:rPr lang="en-US" sz="2200" b="1" dirty="0">
                <a:solidFill>
                  <a:schemeClr val="bg1"/>
                </a:solidFill>
                <a:latin typeface="Neue Haas Grotesk Text Pro" panose="020B0504020202020204" pitchFamily="34" charset="77"/>
              </a:rPr>
              <a:t>CHARDONNAY</a:t>
            </a:r>
          </a:p>
        </p:txBody>
      </p:sp>
      <p:sp>
        <p:nvSpPr>
          <p:cNvPr id="20" name="TextBox 19">
            <a:extLst>
              <a:ext uri="{FF2B5EF4-FFF2-40B4-BE49-F238E27FC236}">
                <a16:creationId xmlns:a16="http://schemas.microsoft.com/office/drawing/2014/main" id="{D912074E-0F09-7AA3-FACC-5624B6DB03E4}"/>
              </a:ext>
            </a:extLst>
          </p:cNvPr>
          <p:cNvSpPr txBox="1"/>
          <p:nvPr/>
        </p:nvSpPr>
        <p:spPr>
          <a:xfrm rot="16200000">
            <a:off x="4986756" y="4019454"/>
            <a:ext cx="1816909" cy="430887"/>
          </a:xfrm>
          <a:prstGeom prst="rect">
            <a:avLst/>
          </a:prstGeom>
          <a:noFill/>
        </p:spPr>
        <p:txBody>
          <a:bodyPr wrap="none" rtlCol="0">
            <a:spAutoFit/>
          </a:bodyPr>
          <a:lstStyle/>
          <a:p>
            <a:pPr algn="ctr"/>
            <a:r>
              <a:rPr lang="en-US" sz="2200" b="1" dirty="0">
                <a:solidFill>
                  <a:schemeClr val="bg1"/>
                </a:solidFill>
                <a:latin typeface="Neue Haas Grotesk Text Pro" panose="020B0504020202020204" pitchFamily="34" charset="77"/>
              </a:rPr>
              <a:t>GRENACHE</a:t>
            </a:r>
          </a:p>
        </p:txBody>
      </p:sp>
      <p:sp>
        <p:nvSpPr>
          <p:cNvPr id="22" name="TextBox 21">
            <a:extLst>
              <a:ext uri="{FF2B5EF4-FFF2-40B4-BE49-F238E27FC236}">
                <a16:creationId xmlns:a16="http://schemas.microsoft.com/office/drawing/2014/main" id="{C5D5667E-7F87-6EA8-739E-E7FDB88549DE}"/>
              </a:ext>
            </a:extLst>
          </p:cNvPr>
          <p:cNvSpPr txBox="1"/>
          <p:nvPr/>
        </p:nvSpPr>
        <p:spPr>
          <a:xfrm rot="16200000">
            <a:off x="2899543" y="3910450"/>
            <a:ext cx="1929695" cy="648896"/>
          </a:xfrm>
          <a:prstGeom prst="rect">
            <a:avLst/>
          </a:prstGeom>
          <a:noFill/>
        </p:spPr>
        <p:txBody>
          <a:bodyPr wrap="none" rtlCol="0">
            <a:spAutoFit/>
          </a:bodyPr>
          <a:lstStyle/>
          <a:p>
            <a:pPr algn="ctr">
              <a:lnSpc>
                <a:spcPct val="82000"/>
              </a:lnSpc>
            </a:pPr>
            <a:r>
              <a:rPr lang="en-US" sz="2200" b="1" dirty="0">
                <a:solidFill>
                  <a:schemeClr val="bg1"/>
                </a:solidFill>
                <a:latin typeface="Neue Haas Grotesk Text Pro" panose="020B0504020202020204" pitchFamily="34" charset="77"/>
              </a:rPr>
              <a:t>CABERNET </a:t>
            </a:r>
            <a:br>
              <a:rPr lang="en-US" sz="2200" b="1" dirty="0">
                <a:solidFill>
                  <a:schemeClr val="bg1"/>
                </a:solidFill>
                <a:latin typeface="Neue Haas Grotesk Text Pro" panose="020B0504020202020204" pitchFamily="34" charset="77"/>
              </a:rPr>
            </a:br>
            <a:r>
              <a:rPr lang="en-US" sz="2200" b="1" dirty="0">
                <a:solidFill>
                  <a:schemeClr val="bg1"/>
                </a:solidFill>
                <a:latin typeface="Neue Haas Grotesk Text Pro" panose="020B0504020202020204" pitchFamily="34" charset="77"/>
              </a:rPr>
              <a:t>SAUVIGNON</a:t>
            </a:r>
          </a:p>
        </p:txBody>
      </p:sp>
      <p:pic>
        <p:nvPicPr>
          <p:cNvPr id="4" name="Picture Placeholder 8">
            <a:extLst>
              <a:ext uri="{FF2B5EF4-FFF2-40B4-BE49-F238E27FC236}">
                <a16:creationId xmlns:a16="http://schemas.microsoft.com/office/drawing/2014/main" id="{767F01D7-8924-F112-2EAE-63A6DEF5B11A}"/>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93876" y="1770536"/>
            <a:ext cx="1270924" cy="3847526"/>
          </a:xfrm>
          <a:prstGeom prst="rect">
            <a:avLst/>
          </a:prstGeom>
        </p:spPr>
      </p:pic>
      <p:sp>
        <p:nvSpPr>
          <p:cNvPr id="5" name="TextBox 4">
            <a:extLst>
              <a:ext uri="{FF2B5EF4-FFF2-40B4-BE49-F238E27FC236}">
                <a16:creationId xmlns:a16="http://schemas.microsoft.com/office/drawing/2014/main" id="{AD8FBDD6-13EC-0BA5-1121-2E9476226743}"/>
              </a:ext>
            </a:extLst>
          </p:cNvPr>
          <p:cNvSpPr txBox="1"/>
          <p:nvPr/>
        </p:nvSpPr>
        <p:spPr>
          <a:xfrm rot="16200000">
            <a:off x="1252610" y="4049270"/>
            <a:ext cx="1278876" cy="371255"/>
          </a:xfrm>
          <a:prstGeom prst="rect">
            <a:avLst/>
          </a:prstGeom>
          <a:noFill/>
        </p:spPr>
        <p:txBody>
          <a:bodyPr wrap="none" rtlCol="0">
            <a:spAutoFit/>
          </a:bodyPr>
          <a:lstStyle/>
          <a:p>
            <a:pPr algn="ctr">
              <a:lnSpc>
                <a:spcPct val="82000"/>
              </a:lnSpc>
            </a:pPr>
            <a:r>
              <a:rPr lang="en-US" sz="2200" b="1" dirty="0">
                <a:solidFill>
                  <a:schemeClr val="bg1"/>
                </a:solidFill>
                <a:latin typeface="Neue Haas Grotesk Text Pro" panose="020B0504020202020204" pitchFamily="34" charset="77"/>
              </a:rPr>
              <a:t>SHIRAZ</a:t>
            </a:r>
          </a:p>
        </p:txBody>
      </p:sp>
    </p:spTree>
    <p:extLst>
      <p:ext uri="{BB962C8B-B14F-4D97-AF65-F5344CB8AC3E}">
        <p14:creationId xmlns:p14="http://schemas.microsoft.com/office/powerpoint/2010/main" val="3859178516"/>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A53CAD1-41AE-603C-A2AC-6F78511DB248}"/>
              </a:ext>
            </a:extLst>
          </p:cNvPr>
          <p:cNvSpPr txBox="1"/>
          <p:nvPr/>
        </p:nvSpPr>
        <p:spPr>
          <a:xfrm>
            <a:off x="512573" y="523183"/>
            <a:ext cx="5541444" cy="1182631"/>
          </a:xfrm>
          <a:prstGeom prst="rect">
            <a:avLst/>
          </a:prstGeom>
          <a:noFill/>
        </p:spPr>
        <p:txBody>
          <a:bodyPr wrap="square">
            <a:spAutoFit/>
          </a:bodyPr>
          <a:lstStyle/>
          <a:p>
            <a:pPr>
              <a:lnSpc>
                <a:spcPct val="82000"/>
              </a:lnSpc>
            </a:pPr>
            <a:r>
              <a:rPr lang="en-US" sz="3200" dirty="0" err="1">
                <a:solidFill>
                  <a:srgbClr val="601329"/>
                </a:solidFill>
                <a:latin typeface="Neue Haas Grotesk Text Pro" panose="020B0504020202020204" pitchFamily="34" charset="77"/>
              </a:rPr>
              <a:t>McLAREN</a:t>
            </a:r>
            <a:r>
              <a:rPr lang="en-US" sz="3200" dirty="0">
                <a:solidFill>
                  <a:srgbClr val="601329"/>
                </a:solidFill>
                <a:latin typeface="Neue Haas Grotesk Text Pro" panose="020B0504020202020204" pitchFamily="34" charset="77"/>
              </a:rPr>
              <a:t> VALE</a:t>
            </a:r>
            <a:br>
              <a:rPr lang="en-US" sz="6000" dirty="0">
                <a:solidFill>
                  <a:srgbClr val="B2D8BE"/>
                </a:solidFill>
                <a:latin typeface="Neue Haas Grotesk Text Pro" panose="020B0504020202020204" pitchFamily="34" charset="77"/>
              </a:rPr>
            </a:br>
            <a:r>
              <a:rPr lang="en-US" sz="5440" dirty="0">
                <a:solidFill>
                  <a:schemeClr val="bg2"/>
                </a:solidFill>
                <a:latin typeface="Neue Haas Grotesk Text Pro" panose="020B0504020202020204" pitchFamily="34" charset="77"/>
              </a:rPr>
              <a:t>SHIRAZ</a:t>
            </a:r>
          </a:p>
        </p:txBody>
      </p:sp>
      <p:sp>
        <p:nvSpPr>
          <p:cNvPr id="6" name="TextBox 5">
            <a:extLst>
              <a:ext uri="{FF2B5EF4-FFF2-40B4-BE49-F238E27FC236}">
                <a16:creationId xmlns:a16="http://schemas.microsoft.com/office/drawing/2014/main" id="{3937CC6C-038C-22C6-5A1B-F274BB411F78}"/>
              </a:ext>
            </a:extLst>
          </p:cNvPr>
          <p:cNvSpPr txBox="1"/>
          <p:nvPr/>
        </p:nvSpPr>
        <p:spPr>
          <a:xfrm>
            <a:off x="1304226" y="2163169"/>
            <a:ext cx="2821600" cy="830997"/>
          </a:xfrm>
          <a:prstGeom prst="rect">
            <a:avLst/>
          </a:prstGeom>
          <a:noFill/>
        </p:spPr>
        <p:txBody>
          <a:bodyPr wrap="square" anchor="b">
            <a:spAutoFit/>
          </a:bodyPr>
          <a:lstStyle/>
          <a:p>
            <a:pPr algn="ctr">
              <a:spcBef>
                <a:spcPts val="217"/>
              </a:spcBef>
              <a:spcAft>
                <a:spcPts val="315"/>
              </a:spcAft>
            </a:pPr>
            <a:r>
              <a:rPr lang="en-AU" sz="1600" dirty="0">
                <a:effectLst/>
                <a:latin typeface="Neue Haas Grotesk Text Pro" panose="020B0504020202020204" pitchFamily="34" charset="77"/>
              </a:rPr>
              <a:t>NO TYPICAL STYLE DUE TO VARYING GEOLOGY AND SOIL TYPES</a:t>
            </a:r>
          </a:p>
        </p:txBody>
      </p:sp>
      <p:cxnSp>
        <p:nvCxnSpPr>
          <p:cNvPr id="20" name="Straight Connector 19">
            <a:extLst>
              <a:ext uri="{FF2B5EF4-FFF2-40B4-BE49-F238E27FC236}">
                <a16:creationId xmlns:a16="http://schemas.microsoft.com/office/drawing/2014/main" id="{3654D054-7B9D-D4AC-4445-35BFD05D1739}"/>
              </a:ext>
            </a:extLst>
          </p:cNvPr>
          <p:cNvCxnSpPr>
            <a:cxnSpLocks/>
            <a:endCxn id="26" idx="2"/>
          </p:cNvCxnSpPr>
          <p:nvPr/>
        </p:nvCxnSpPr>
        <p:spPr>
          <a:xfrm>
            <a:off x="6735746" y="1898078"/>
            <a:ext cx="2039007" cy="1"/>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1B638749-00FB-780E-CC25-0154A0ECA7AD}"/>
              </a:ext>
            </a:extLst>
          </p:cNvPr>
          <p:cNvCxnSpPr>
            <a:cxnSpLocks/>
          </p:cNvCxnSpPr>
          <p:nvPr/>
        </p:nvCxnSpPr>
        <p:spPr>
          <a:xfrm>
            <a:off x="2705338" y="3033822"/>
            <a:ext cx="0" cy="342029"/>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CB2C604B-08E1-D968-D2A2-6A9E8712F43E}"/>
              </a:ext>
            </a:extLst>
          </p:cNvPr>
          <p:cNvCxnSpPr>
            <a:cxnSpLocks/>
          </p:cNvCxnSpPr>
          <p:nvPr/>
        </p:nvCxnSpPr>
        <p:spPr>
          <a:xfrm>
            <a:off x="2705338" y="3368231"/>
            <a:ext cx="3736213"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6" name="Oval 25">
            <a:extLst>
              <a:ext uri="{FF2B5EF4-FFF2-40B4-BE49-F238E27FC236}">
                <a16:creationId xmlns:a16="http://schemas.microsoft.com/office/drawing/2014/main" id="{EA6BCBDD-680C-58C3-153A-39C29DAC56F3}"/>
              </a:ext>
            </a:extLst>
          </p:cNvPr>
          <p:cNvSpPr/>
          <p:nvPr/>
        </p:nvSpPr>
        <p:spPr>
          <a:xfrm>
            <a:off x="8774753" y="606114"/>
            <a:ext cx="2583929" cy="2583929"/>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2D8BE"/>
              </a:solidFill>
              <a:latin typeface="Neue Haas Grotesk Text Pro" panose="020B0504020202020204" pitchFamily="34" charset="77"/>
            </a:endParaRPr>
          </a:p>
        </p:txBody>
      </p:sp>
      <p:sp>
        <p:nvSpPr>
          <p:cNvPr id="27" name="object 58">
            <a:extLst>
              <a:ext uri="{FF2B5EF4-FFF2-40B4-BE49-F238E27FC236}">
                <a16:creationId xmlns:a16="http://schemas.microsoft.com/office/drawing/2014/main" id="{78AE6EC6-A66B-DA1E-D63F-D79E7AD819BE}"/>
              </a:ext>
            </a:extLst>
          </p:cNvPr>
          <p:cNvSpPr txBox="1"/>
          <p:nvPr/>
        </p:nvSpPr>
        <p:spPr>
          <a:xfrm>
            <a:off x="8883993" y="1180902"/>
            <a:ext cx="2365447" cy="1494640"/>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gn="ctr">
              <a:lnSpc>
                <a:spcPct val="100000"/>
              </a:lnSpc>
              <a:spcBef>
                <a:spcPts val="217"/>
              </a:spcBef>
            </a:pPr>
            <a:r>
              <a:rPr lang="en-AU" sz="2400" b="1" dirty="0" err="1">
                <a:effectLst/>
                <a:latin typeface="Neue Haas Grotesk Text Pro" panose="020B0504020202020204" pitchFamily="34" charset="77"/>
              </a:rPr>
              <a:t>McLAREN</a:t>
            </a:r>
            <a:r>
              <a:rPr lang="en-AU" sz="2400" b="1" dirty="0">
                <a:effectLst/>
                <a:latin typeface="Neue Haas Grotesk Text Pro" panose="020B0504020202020204" pitchFamily="34" charset="77"/>
              </a:rPr>
              <a:t> VALE’S SIGNATURE VARIETY</a:t>
            </a:r>
          </a:p>
        </p:txBody>
      </p:sp>
      <p:cxnSp>
        <p:nvCxnSpPr>
          <p:cNvPr id="33" name="Straight Connector 32">
            <a:extLst>
              <a:ext uri="{FF2B5EF4-FFF2-40B4-BE49-F238E27FC236}">
                <a16:creationId xmlns:a16="http://schemas.microsoft.com/office/drawing/2014/main" id="{3E7C21EF-D9C4-4832-84EE-5205ED202FE8}"/>
              </a:ext>
            </a:extLst>
          </p:cNvPr>
          <p:cNvCxnSpPr>
            <a:cxnSpLocks/>
          </p:cNvCxnSpPr>
          <p:nvPr/>
        </p:nvCxnSpPr>
        <p:spPr>
          <a:xfrm>
            <a:off x="6966857" y="4074216"/>
            <a:ext cx="319306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842884D4-1987-62FE-AF27-1EA78A0186FA}"/>
              </a:ext>
            </a:extLst>
          </p:cNvPr>
          <p:cNvCxnSpPr>
            <a:cxnSpLocks/>
          </p:cNvCxnSpPr>
          <p:nvPr/>
        </p:nvCxnSpPr>
        <p:spPr>
          <a:xfrm>
            <a:off x="3972988" y="5106815"/>
            <a:ext cx="0" cy="359011"/>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pic>
        <p:nvPicPr>
          <p:cNvPr id="3" name="Picture Placeholder 8">
            <a:extLst>
              <a:ext uri="{FF2B5EF4-FFF2-40B4-BE49-F238E27FC236}">
                <a16:creationId xmlns:a16="http://schemas.microsoft.com/office/drawing/2014/main" id="{00E01808-059B-3E38-E255-56D2BA1A6CF6}"/>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340682" y="368300"/>
            <a:ext cx="2114328" cy="6400800"/>
          </a:xfrm>
          <a:prstGeom prst="rect">
            <a:avLst/>
          </a:prstGeom>
        </p:spPr>
      </p:pic>
      <p:sp>
        <p:nvSpPr>
          <p:cNvPr id="5" name="object 10">
            <a:extLst>
              <a:ext uri="{FF2B5EF4-FFF2-40B4-BE49-F238E27FC236}">
                <a16:creationId xmlns:a16="http://schemas.microsoft.com/office/drawing/2014/main" id="{CDA192C4-498D-4B53-51F1-82D359B009E4}"/>
              </a:ext>
            </a:extLst>
          </p:cNvPr>
          <p:cNvSpPr txBox="1"/>
          <p:nvPr/>
        </p:nvSpPr>
        <p:spPr>
          <a:xfrm rot="16200000">
            <a:off x="4214078" y="4194291"/>
            <a:ext cx="4652237" cy="559769"/>
          </a:xfrm>
          <a:prstGeom prst="rect">
            <a:avLst/>
          </a:prstGeom>
        </p:spPr>
        <p:txBody>
          <a:bodyPr vert="horz" wrap="square" lIns="0" tIns="12065" rIns="0" bIns="0" rtlCol="0">
            <a:spAutoFit/>
          </a:bodyPr>
          <a:lstStyle/>
          <a:p>
            <a:pPr algn="ctr" defTabSz="914453">
              <a:lnSpc>
                <a:spcPct val="80000"/>
              </a:lnSpc>
              <a:spcBef>
                <a:spcPct val="0"/>
              </a:spcBef>
            </a:pPr>
            <a:r>
              <a:rPr lang="en-AU" sz="4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SHIRAZ</a:t>
            </a:r>
            <a:endParaRPr lang="en-AU" sz="44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cxnSp>
        <p:nvCxnSpPr>
          <p:cNvPr id="9" name="Straight Connector 8">
            <a:extLst>
              <a:ext uri="{FF2B5EF4-FFF2-40B4-BE49-F238E27FC236}">
                <a16:creationId xmlns:a16="http://schemas.microsoft.com/office/drawing/2014/main" id="{6FC2DDB0-E561-61CC-8D36-A912F346560F}"/>
              </a:ext>
            </a:extLst>
          </p:cNvPr>
          <p:cNvCxnSpPr>
            <a:cxnSpLocks/>
          </p:cNvCxnSpPr>
          <p:nvPr/>
        </p:nvCxnSpPr>
        <p:spPr>
          <a:xfrm>
            <a:off x="3972988" y="5106815"/>
            <a:ext cx="1859126"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80A14EC7-8114-35DE-3C4F-31156DBACCEF}"/>
              </a:ext>
            </a:extLst>
          </p:cNvPr>
          <p:cNvSpPr txBox="1"/>
          <p:nvPr/>
        </p:nvSpPr>
        <p:spPr>
          <a:xfrm>
            <a:off x="9571346" y="4599772"/>
            <a:ext cx="2805709" cy="1713611"/>
          </a:xfrm>
          <a:prstGeom prst="rect">
            <a:avLst/>
          </a:prstGeom>
          <a:noFill/>
        </p:spPr>
        <p:txBody>
          <a:bodyPr wrap="square" anchor="b">
            <a:spAutoFit/>
          </a:bodyPr>
          <a:lstStyle/>
          <a:p>
            <a:pPr>
              <a:lnSpc>
                <a:spcPct val="82000"/>
              </a:lnSpc>
              <a:spcBef>
                <a:spcPts val="150"/>
              </a:spcBef>
              <a:spcAft>
                <a:spcPts val="315"/>
              </a:spcAft>
              <a:buClr>
                <a:srgbClr val="B2D8BE"/>
              </a:buClr>
            </a:pPr>
            <a:r>
              <a:rPr lang="en-AU" sz="1400" dirty="0">
                <a:effectLst/>
                <a:latin typeface="Neue Haas Grotesk Text Pro" panose="020B0504020202020204" pitchFamily="34" charset="77"/>
              </a:rPr>
              <a:t>FLAVOURS</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Blackcurrant</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Blueberry</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Liquorice</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Black olive</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Dark chocolate</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Spice</a:t>
            </a:r>
            <a:endParaRPr lang="en-AU" sz="1400" dirty="0">
              <a:effectLst/>
              <a:latin typeface="Neue Haas Grotesk Text Pro" panose="020B0504020202020204" pitchFamily="34" charset="77"/>
            </a:endParaRPr>
          </a:p>
        </p:txBody>
      </p:sp>
      <p:cxnSp>
        <p:nvCxnSpPr>
          <p:cNvPr id="12" name="Straight Connector 11">
            <a:extLst>
              <a:ext uri="{FF2B5EF4-FFF2-40B4-BE49-F238E27FC236}">
                <a16:creationId xmlns:a16="http://schemas.microsoft.com/office/drawing/2014/main" id="{E8101AB9-3D12-A3D1-F2C5-198FC1CFB4F8}"/>
              </a:ext>
            </a:extLst>
          </p:cNvPr>
          <p:cNvCxnSpPr>
            <a:cxnSpLocks/>
          </p:cNvCxnSpPr>
          <p:nvPr/>
        </p:nvCxnSpPr>
        <p:spPr>
          <a:xfrm>
            <a:off x="10150989" y="4074216"/>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B15FF0B7-EAB1-C710-323B-374024399DF6}"/>
              </a:ext>
            </a:extLst>
          </p:cNvPr>
          <p:cNvSpPr txBox="1"/>
          <p:nvPr/>
        </p:nvSpPr>
        <p:spPr>
          <a:xfrm>
            <a:off x="448494" y="4428000"/>
            <a:ext cx="2462475" cy="856645"/>
          </a:xfrm>
          <a:prstGeom prst="rect">
            <a:avLst/>
          </a:prstGeom>
          <a:noFill/>
        </p:spPr>
        <p:txBody>
          <a:bodyPr wrap="square" anchor="b">
            <a:spAutoFit/>
          </a:bodyPr>
          <a:lstStyle/>
          <a:p>
            <a:pPr algn="ctr">
              <a:spcBef>
                <a:spcPts val="203"/>
              </a:spcBef>
            </a:pPr>
            <a:r>
              <a:rPr lang="en-AU" sz="1600" b="1" dirty="0">
                <a:effectLst/>
                <a:latin typeface="Neue Haas Grotesk Text Pro" panose="020B0504020202020204" pitchFamily="34" charset="77"/>
              </a:rPr>
              <a:t>SMALLER GRAPES</a:t>
            </a:r>
          </a:p>
          <a:p>
            <a:pPr algn="ctr">
              <a:spcBef>
                <a:spcPts val="203"/>
              </a:spcBef>
            </a:pPr>
            <a:r>
              <a:rPr lang="en-AU" sz="1600" dirty="0">
                <a:latin typeface="Neue Haas Grotesk Text Pro" panose="020B0504020202020204" pitchFamily="34" charset="77"/>
              </a:rPr>
              <a:t>= MORE COMPLEX AND INTENSE WINES</a:t>
            </a:r>
            <a:endParaRPr lang="en-AU" sz="1600" dirty="0">
              <a:effectLst/>
              <a:latin typeface="Neue Haas Grotesk Text Pro" panose="020B0504020202020204" pitchFamily="34" charset="77"/>
            </a:endParaRPr>
          </a:p>
        </p:txBody>
      </p:sp>
      <p:cxnSp>
        <p:nvCxnSpPr>
          <p:cNvPr id="21" name="Straight Connector 20">
            <a:extLst>
              <a:ext uri="{FF2B5EF4-FFF2-40B4-BE49-F238E27FC236}">
                <a16:creationId xmlns:a16="http://schemas.microsoft.com/office/drawing/2014/main" id="{16CA38DB-6A8C-77A4-CF65-D548324C2771}"/>
              </a:ext>
            </a:extLst>
          </p:cNvPr>
          <p:cNvCxnSpPr>
            <a:cxnSpLocks/>
          </p:cNvCxnSpPr>
          <p:nvPr/>
        </p:nvCxnSpPr>
        <p:spPr>
          <a:xfrm>
            <a:off x="1706519" y="3967427"/>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7DC2B78B-FE21-E122-0140-C04CF084FB21}"/>
              </a:ext>
            </a:extLst>
          </p:cNvPr>
          <p:cNvCxnSpPr>
            <a:cxnSpLocks/>
          </p:cNvCxnSpPr>
          <p:nvPr/>
        </p:nvCxnSpPr>
        <p:spPr>
          <a:xfrm>
            <a:off x="1706519" y="3967427"/>
            <a:ext cx="4075178"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2339CDFB-A119-4786-FB91-9EE8722292E3}"/>
              </a:ext>
            </a:extLst>
          </p:cNvPr>
          <p:cNvSpPr txBox="1"/>
          <p:nvPr/>
        </p:nvSpPr>
        <p:spPr>
          <a:xfrm>
            <a:off x="2741751" y="5552857"/>
            <a:ext cx="2462475" cy="856645"/>
          </a:xfrm>
          <a:prstGeom prst="rect">
            <a:avLst/>
          </a:prstGeom>
          <a:noFill/>
        </p:spPr>
        <p:txBody>
          <a:bodyPr wrap="square" anchor="b">
            <a:spAutoFit/>
          </a:bodyPr>
          <a:lstStyle/>
          <a:p>
            <a:pPr algn="ctr">
              <a:spcBef>
                <a:spcPts val="203"/>
              </a:spcBef>
            </a:pPr>
            <a:r>
              <a:rPr lang="en-AU" sz="1600" b="1" dirty="0">
                <a:effectLst/>
                <a:latin typeface="Neue Haas Grotesk Text Pro" panose="020B0504020202020204" pitchFamily="34" charset="77"/>
              </a:rPr>
              <a:t>GREATER LONGEVITY</a:t>
            </a:r>
          </a:p>
          <a:p>
            <a:pPr algn="ctr">
              <a:spcBef>
                <a:spcPts val="203"/>
              </a:spcBef>
            </a:pPr>
            <a:r>
              <a:rPr lang="en-AU" sz="1600" dirty="0">
                <a:latin typeface="Neue Haas Grotesk Text Pro" panose="020B0504020202020204" pitchFamily="34" charset="77"/>
              </a:rPr>
              <a:t>FOR SHIRAZ WITH AGEING POTENTIAL</a:t>
            </a:r>
            <a:endParaRPr lang="en-AU" sz="1600" dirty="0">
              <a:effectLst/>
              <a:latin typeface="Neue Haas Grotesk Text Pro" panose="020B0504020202020204" pitchFamily="34" charset="77"/>
            </a:endParaRPr>
          </a:p>
        </p:txBody>
      </p:sp>
    </p:spTree>
    <p:extLst>
      <p:ext uri="{BB962C8B-B14F-4D97-AF65-F5344CB8AC3E}">
        <p14:creationId xmlns:p14="http://schemas.microsoft.com/office/powerpoint/2010/main" val="15214494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A7B58-7FE5-9CFB-75CB-23678C6728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A7B6AD-843F-1C34-2DF4-9132C6369F60}"/>
              </a:ext>
            </a:extLst>
          </p:cNvPr>
          <p:cNvSpPr>
            <a:spLocks noGrp="1"/>
          </p:cNvSpPr>
          <p:nvPr>
            <p:ph type="title" idx="4294967295"/>
          </p:nvPr>
        </p:nvSpPr>
        <p:spPr>
          <a:xfrm>
            <a:off x="592084" y="586508"/>
            <a:ext cx="11283754" cy="1325562"/>
          </a:xfrm>
        </p:spPr>
        <p:txBody>
          <a:bodyPr/>
          <a:lstStyle/>
          <a:p>
            <a:r>
              <a:rPr lang="en-US" sz="3200" dirty="0">
                <a:solidFill>
                  <a:schemeClr val="bg2"/>
                </a:solidFill>
                <a:latin typeface="Neue Haas Grotesk Text Pro" panose="020B0504020202020204" pitchFamily="34" charset="77"/>
              </a:rPr>
              <a:t>SHIRAZ</a:t>
            </a:r>
            <a:br>
              <a:rPr lang="en-US" sz="4000" dirty="0">
                <a:solidFill>
                  <a:schemeClr val="accent3"/>
                </a:solidFill>
                <a:latin typeface="Neue Haas Grotesk Text Pro" panose="020B0504020202020204" pitchFamily="34" charset="77"/>
              </a:rPr>
            </a:br>
            <a:r>
              <a:rPr lang="en-US" sz="5440" dirty="0">
                <a:solidFill>
                  <a:schemeClr val="accent2"/>
                </a:solidFill>
                <a:latin typeface="Neue Haas Grotesk Text Pro" panose="020B0504020202020204" pitchFamily="34" charset="77"/>
              </a:rPr>
              <a:t>characteristics</a:t>
            </a:r>
          </a:p>
        </p:txBody>
      </p:sp>
      <p:pic>
        <p:nvPicPr>
          <p:cNvPr id="20" name="Picture Placeholder 8">
            <a:extLst>
              <a:ext uri="{FF2B5EF4-FFF2-40B4-BE49-F238E27FC236}">
                <a16:creationId xmlns:a16="http://schemas.microsoft.com/office/drawing/2014/main" id="{C64F49F4-C7C2-382F-8134-F77222E4B50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284129" y="368300"/>
            <a:ext cx="2114328" cy="6400800"/>
          </a:xfrm>
          <a:prstGeom prst="rect">
            <a:avLst/>
          </a:prstGeom>
        </p:spPr>
      </p:pic>
      <p:sp>
        <p:nvSpPr>
          <p:cNvPr id="21" name="object 10">
            <a:extLst>
              <a:ext uri="{FF2B5EF4-FFF2-40B4-BE49-F238E27FC236}">
                <a16:creationId xmlns:a16="http://schemas.microsoft.com/office/drawing/2014/main" id="{A9FED8F2-D222-2658-7496-A52278E2F5B7}"/>
              </a:ext>
            </a:extLst>
          </p:cNvPr>
          <p:cNvSpPr txBox="1"/>
          <p:nvPr/>
        </p:nvSpPr>
        <p:spPr>
          <a:xfrm rot="16200000">
            <a:off x="7157525" y="4194291"/>
            <a:ext cx="4652237" cy="559769"/>
          </a:xfrm>
          <a:prstGeom prst="rect">
            <a:avLst/>
          </a:prstGeom>
        </p:spPr>
        <p:txBody>
          <a:bodyPr vert="horz" wrap="square" lIns="0" tIns="12065" rIns="0" bIns="0" rtlCol="0">
            <a:spAutoFit/>
          </a:bodyPr>
          <a:lstStyle/>
          <a:p>
            <a:pPr algn="ctr" defTabSz="914453">
              <a:lnSpc>
                <a:spcPct val="80000"/>
              </a:lnSpc>
              <a:spcBef>
                <a:spcPct val="0"/>
              </a:spcBef>
            </a:pPr>
            <a:r>
              <a:rPr lang="en-AU" sz="4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SHIRAZ</a:t>
            </a:r>
            <a:endParaRPr lang="en-AU" sz="44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5" name="Oval 4">
            <a:extLst>
              <a:ext uri="{FF2B5EF4-FFF2-40B4-BE49-F238E27FC236}">
                <a16:creationId xmlns:a16="http://schemas.microsoft.com/office/drawing/2014/main" id="{B07D034B-FA81-447C-79D9-BD8BFC3849DB}"/>
              </a:ext>
            </a:extLst>
          </p:cNvPr>
          <p:cNvSpPr/>
          <p:nvPr/>
        </p:nvSpPr>
        <p:spPr>
          <a:xfrm>
            <a:off x="2018794" y="1693590"/>
            <a:ext cx="272668" cy="272668"/>
          </a:xfrm>
          <a:prstGeom prst="ellipse">
            <a:avLst/>
          </a:prstGeom>
          <a:solidFill>
            <a:srgbClr val="CD53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 name="Oval 11">
            <a:extLst>
              <a:ext uri="{FF2B5EF4-FFF2-40B4-BE49-F238E27FC236}">
                <a16:creationId xmlns:a16="http://schemas.microsoft.com/office/drawing/2014/main" id="{ECE51254-419D-29CF-E4C7-E8063642813C}"/>
              </a:ext>
            </a:extLst>
          </p:cNvPr>
          <p:cNvSpPr/>
          <p:nvPr/>
        </p:nvSpPr>
        <p:spPr>
          <a:xfrm>
            <a:off x="2382937" y="1690688"/>
            <a:ext cx="272668" cy="272668"/>
          </a:xfrm>
          <a:prstGeom prst="ellipse">
            <a:avLst/>
          </a:prstGeom>
          <a:solidFill>
            <a:srgbClr val="C72E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 name="Oval 17">
            <a:extLst>
              <a:ext uri="{FF2B5EF4-FFF2-40B4-BE49-F238E27FC236}">
                <a16:creationId xmlns:a16="http://schemas.microsoft.com/office/drawing/2014/main" id="{8F9442EB-F8DB-AA97-5543-6832E2FA2144}"/>
              </a:ext>
            </a:extLst>
          </p:cNvPr>
          <p:cNvSpPr/>
          <p:nvPr/>
        </p:nvSpPr>
        <p:spPr>
          <a:xfrm>
            <a:off x="2747080" y="1690688"/>
            <a:ext cx="272668" cy="272668"/>
          </a:xfrm>
          <a:prstGeom prst="ellipse">
            <a:avLst/>
          </a:prstGeom>
          <a:solidFill>
            <a:srgbClr val="C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9" name="Oval 18">
            <a:extLst>
              <a:ext uri="{FF2B5EF4-FFF2-40B4-BE49-F238E27FC236}">
                <a16:creationId xmlns:a16="http://schemas.microsoft.com/office/drawing/2014/main" id="{468D29E8-9680-54FB-ADF6-1FC18021F427}"/>
              </a:ext>
            </a:extLst>
          </p:cNvPr>
          <p:cNvSpPr/>
          <p:nvPr/>
        </p:nvSpPr>
        <p:spPr>
          <a:xfrm>
            <a:off x="3111223" y="1690688"/>
            <a:ext cx="272668" cy="272668"/>
          </a:xfrm>
          <a:prstGeom prst="ellipse">
            <a:avLst/>
          </a:prstGeom>
          <a:solidFill>
            <a:srgbClr val="BD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2" name="Title 2">
            <a:extLst>
              <a:ext uri="{FF2B5EF4-FFF2-40B4-BE49-F238E27FC236}">
                <a16:creationId xmlns:a16="http://schemas.microsoft.com/office/drawing/2014/main" id="{B283C7EC-898C-AD95-22EA-C77E4AED5B94}"/>
              </a:ext>
            </a:extLst>
          </p:cNvPr>
          <p:cNvSpPr txBox="1"/>
          <p:nvPr/>
        </p:nvSpPr>
        <p:spPr>
          <a:xfrm>
            <a:off x="538348" y="1718656"/>
            <a:ext cx="1104374" cy="282528"/>
          </a:xfrm>
          <a:prstGeom prst="rect">
            <a:avLst/>
          </a:prstGeom>
        </p:spPr>
        <p:txBody>
          <a:bodyPr anchor="t">
            <a:normAutofit fontScale="92500" lnSpcReduction="20000"/>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600" dirty="0">
                <a:solidFill>
                  <a:schemeClr val="tx1"/>
                </a:solidFill>
                <a:latin typeface="Neue Haas Grotesk Text Pro" panose="020B0504020202020204" pitchFamily="34" charset="77"/>
              </a:rPr>
              <a:t>COLOUR</a:t>
            </a:r>
          </a:p>
        </p:txBody>
      </p:sp>
      <p:sp>
        <p:nvSpPr>
          <p:cNvPr id="23" name="Oval 22">
            <a:extLst>
              <a:ext uri="{FF2B5EF4-FFF2-40B4-BE49-F238E27FC236}">
                <a16:creationId xmlns:a16="http://schemas.microsoft.com/office/drawing/2014/main" id="{984C8C4D-8F79-3F95-64F0-3F8DF32F7E86}"/>
              </a:ext>
            </a:extLst>
          </p:cNvPr>
          <p:cNvSpPr/>
          <p:nvPr/>
        </p:nvSpPr>
        <p:spPr>
          <a:xfrm>
            <a:off x="3475747" y="1690688"/>
            <a:ext cx="272668" cy="272668"/>
          </a:xfrm>
          <a:prstGeom prst="ellipse">
            <a:avLst/>
          </a:prstGeom>
          <a:solidFill>
            <a:srgbClr val="A32B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5" name="Oval 24">
            <a:extLst>
              <a:ext uri="{FF2B5EF4-FFF2-40B4-BE49-F238E27FC236}">
                <a16:creationId xmlns:a16="http://schemas.microsoft.com/office/drawing/2014/main" id="{B44A9AAF-3CA0-F26C-52DB-452F9F1631C6}"/>
              </a:ext>
            </a:extLst>
          </p:cNvPr>
          <p:cNvSpPr/>
          <p:nvPr/>
        </p:nvSpPr>
        <p:spPr>
          <a:xfrm>
            <a:off x="3840271" y="1690688"/>
            <a:ext cx="272668" cy="272668"/>
          </a:xfrm>
          <a:prstGeom prst="ellipse">
            <a:avLst/>
          </a:prstGeom>
          <a:solidFill>
            <a:srgbClr val="981C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6" name="Oval 25">
            <a:extLst>
              <a:ext uri="{FF2B5EF4-FFF2-40B4-BE49-F238E27FC236}">
                <a16:creationId xmlns:a16="http://schemas.microsoft.com/office/drawing/2014/main" id="{0BDD849F-B1C2-C0FD-0305-6965BC931548}"/>
              </a:ext>
            </a:extLst>
          </p:cNvPr>
          <p:cNvSpPr/>
          <p:nvPr/>
        </p:nvSpPr>
        <p:spPr>
          <a:xfrm>
            <a:off x="4198616" y="1690688"/>
            <a:ext cx="272668" cy="272668"/>
          </a:xfrm>
          <a:prstGeom prst="ellipse">
            <a:avLst/>
          </a:prstGeom>
          <a:solidFill>
            <a:srgbClr val="8713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7" name="Oval 26">
            <a:extLst>
              <a:ext uri="{FF2B5EF4-FFF2-40B4-BE49-F238E27FC236}">
                <a16:creationId xmlns:a16="http://schemas.microsoft.com/office/drawing/2014/main" id="{E480CDAA-7258-4034-77AF-B93ACCC317A4}"/>
              </a:ext>
            </a:extLst>
          </p:cNvPr>
          <p:cNvSpPr/>
          <p:nvPr/>
        </p:nvSpPr>
        <p:spPr>
          <a:xfrm>
            <a:off x="4569318" y="1690688"/>
            <a:ext cx="272668" cy="272668"/>
          </a:xfrm>
          <a:prstGeom prst="ellipse">
            <a:avLst/>
          </a:prstGeom>
          <a:solidFill>
            <a:srgbClr val="7816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8" name="Oval 27">
            <a:extLst>
              <a:ext uri="{FF2B5EF4-FFF2-40B4-BE49-F238E27FC236}">
                <a16:creationId xmlns:a16="http://schemas.microsoft.com/office/drawing/2014/main" id="{FB717671-4407-4D98-7C0A-DF654166562E}"/>
              </a:ext>
            </a:extLst>
          </p:cNvPr>
          <p:cNvSpPr/>
          <p:nvPr/>
        </p:nvSpPr>
        <p:spPr>
          <a:xfrm>
            <a:off x="4933842" y="1690688"/>
            <a:ext cx="272668" cy="272668"/>
          </a:xfrm>
          <a:prstGeom prst="ellipse">
            <a:avLst/>
          </a:prstGeom>
          <a:solidFill>
            <a:srgbClr val="491C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9" name="Title 2">
            <a:extLst>
              <a:ext uri="{FF2B5EF4-FFF2-40B4-BE49-F238E27FC236}">
                <a16:creationId xmlns:a16="http://schemas.microsoft.com/office/drawing/2014/main" id="{1833B393-308B-0E4A-176E-35875238740B}"/>
              </a:ext>
            </a:extLst>
          </p:cNvPr>
          <p:cNvSpPr txBox="1"/>
          <p:nvPr/>
        </p:nvSpPr>
        <p:spPr>
          <a:xfrm>
            <a:off x="4243686" y="2137881"/>
            <a:ext cx="1652979"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Shiraz</a:t>
            </a:r>
          </a:p>
        </p:txBody>
      </p:sp>
      <p:cxnSp>
        <p:nvCxnSpPr>
          <p:cNvPr id="31" name="Straight Connector 30">
            <a:extLst>
              <a:ext uri="{FF2B5EF4-FFF2-40B4-BE49-F238E27FC236}">
                <a16:creationId xmlns:a16="http://schemas.microsoft.com/office/drawing/2014/main" id="{A245A703-6501-56F0-F0BC-9DD08749BE50}"/>
              </a:ext>
            </a:extLst>
          </p:cNvPr>
          <p:cNvCxnSpPr>
            <a:cxnSpLocks/>
          </p:cNvCxnSpPr>
          <p:nvPr/>
        </p:nvCxnSpPr>
        <p:spPr>
          <a:xfrm>
            <a:off x="1517354" y="1827022"/>
            <a:ext cx="44974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3" name="Oval 32">
            <a:extLst>
              <a:ext uri="{FF2B5EF4-FFF2-40B4-BE49-F238E27FC236}">
                <a16:creationId xmlns:a16="http://schemas.microsoft.com/office/drawing/2014/main" id="{01E16359-1627-2920-00FD-6FBE917ED7D7}"/>
              </a:ext>
            </a:extLst>
          </p:cNvPr>
          <p:cNvSpPr/>
          <p:nvPr/>
        </p:nvSpPr>
        <p:spPr>
          <a:xfrm>
            <a:off x="2018794" y="284276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4" name="Oval 33">
            <a:extLst>
              <a:ext uri="{FF2B5EF4-FFF2-40B4-BE49-F238E27FC236}">
                <a16:creationId xmlns:a16="http://schemas.microsoft.com/office/drawing/2014/main" id="{50B36DD8-882F-6FDA-508E-8EF70308D1B1}"/>
              </a:ext>
            </a:extLst>
          </p:cNvPr>
          <p:cNvSpPr/>
          <p:nvPr/>
        </p:nvSpPr>
        <p:spPr>
          <a:xfrm>
            <a:off x="2382937" y="283986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5" name="Oval 34">
            <a:extLst>
              <a:ext uri="{FF2B5EF4-FFF2-40B4-BE49-F238E27FC236}">
                <a16:creationId xmlns:a16="http://schemas.microsoft.com/office/drawing/2014/main" id="{449A331C-3C34-B5D3-9F68-36A4BAB9E1E4}"/>
              </a:ext>
            </a:extLst>
          </p:cNvPr>
          <p:cNvSpPr/>
          <p:nvPr/>
        </p:nvSpPr>
        <p:spPr>
          <a:xfrm>
            <a:off x="2747080" y="283986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6" name="Oval 35">
            <a:extLst>
              <a:ext uri="{FF2B5EF4-FFF2-40B4-BE49-F238E27FC236}">
                <a16:creationId xmlns:a16="http://schemas.microsoft.com/office/drawing/2014/main" id="{89D495A7-4C2F-C7E5-D281-5895A964F108}"/>
              </a:ext>
            </a:extLst>
          </p:cNvPr>
          <p:cNvSpPr/>
          <p:nvPr/>
        </p:nvSpPr>
        <p:spPr>
          <a:xfrm>
            <a:off x="3111223" y="283986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8" name="Title 2">
            <a:extLst>
              <a:ext uri="{FF2B5EF4-FFF2-40B4-BE49-F238E27FC236}">
                <a16:creationId xmlns:a16="http://schemas.microsoft.com/office/drawing/2014/main" id="{D0ED5DEE-5877-4EA6-88CA-60A69208737E}"/>
              </a:ext>
            </a:extLst>
          </p:cNvPr>
          <p:cNvSpPr txBox="1"/>
          <p:nvPr/>
        </p:nvSpPr>
        <p:spPr>
          <a:xfrm>
            <a:off x="538347" y="2820686"/>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BODY</a:t>
            </a:r>
          </a:p>
        </p:txBody>
      </p:sp>
      <p:sp>
        <p:nvSpPr>
          <p:cNvPr id="39" name="Oval 38">
            <a:extLst>
              <a:ext uri="{FF2B5EF4-FFF2-40B4-BE49-F238E27FC236}">
                <a16:creationId xmlns:a16="http://schemas.microsoft.com/office/drawing/2014/main" id="{782FFC8C-30DA-0414-3434-62A7C3F3D806}"/>
              </a:ext>
            </a:extLst>
          </p:cNvPr>
          <p:cNvSpPr/>
          <p:nvPr/>
        </p:nvSpPr>
        <p:spPr>
          <a:xfrm>
            <a:off x="3475747" y="283986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0" name="Oval 39">
            <a:extLst>
              <a:ext uri="{FF2B5EF4-FFF2-40B4-BE49-F238E27FC236}">
                <a16:creationId xmlns:a16="http://schemas.microsoft.com/office/drawing/2014/main" id="{A8B49305-1D74-BF86-EEAA-4E7A1126B0CF}"/>
              </a:ext>
            </a:extLst>
          </p:cNvPr>
          <p:cNvSpPr/>
          <p:nvPr/>
        </p:nvSpPr>
        <p:spPr>
          <a:xfrm>
            <a:off x="3840271" y="283986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7" name="Oval 46">
            <a:extLst>
              <a:ext uri="{FF2B5EF4-FFF2-40B4-BE49-F238E27FC236}">
                <a16:creationId xmlns:a16="http://schemas.microsoft.com/office/drawing/2014/main" id="{E733220F-8285-B13A-9EBB-2139D51004FE}"/>
              </a:ext>
            </a:extLst>
          </p:cNvPr>
          <p:cNvSpPr/>
          <p:nvPr/>
        </p:nvSpPr>
        <p:spPr>
          <a:xfrm>
            <a:off x="4198616" y="283986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9" name="Oval 48">
            <a:extLst>
              <a:ext uri="{FF2B5EF4-FFF2-40B4-BE49-F238E27FC236}">
                <a16:creationId xmlns:a16="http://schemas.microsoft.com/office/drawing/2014/main" id="{3BF14DF1-3B62-C9FB-6F50-91ACA4D0A5EB}"/>
              </a:ext>
            </a:extLst>
          </p:cNvPr>
          <p:cNvSpPr/>
          <p:nvPr/>
        </p:nvSpPr>
        <p:spPr>
          <a:xfrm>
            <a:off x="4569318" y="283986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0" name="Oval 49">
            <a:extLst>
              <a:ext uri="{FF2B5EF4-FFF2-40B4-BE49-F238E27FC236}">
                <a16:creationId xmlns:a16="http://schemas.microsoft.com/office/drawing/2014/main" id="{14C47C49-46A0-3351-F040-BC7F20C9902B}"/>
              </a:ext>
            </a:extLst>
          </p:cNvPr>
          <p:cNvSpPr/>
          <p:nvPr/>
        </p:nvSpPr>
        <p:spPr>
          <a:xfrm>
            <a:off x="4933842" y="283986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1" name="Title 2">
            <a:extLst>
              <a:ext uri="{FF2B5EF4-FFF2-40B4-BE49-F238E27FC236}">
                <a16:creationId xmlns:a16="http://schemas.microsoft.com/office/drawing/2014/main" id="{AE4339BB-85D9-ECF1-3FE7-D21AFB8BD0CC}"/>
              </a:ext>
            </a:extLst>
          </p:cNvPr>
          <p:cNvSpPr txBox="1"/>
          <p:nvPr/>
        </p:nvSpPr>
        <p:spPr>
          <a:xfrm>
            <a:off x="1920762" y="248879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Light</a:t>
            </a:r>
          </a:p>
        </p:txBody>
      </p:sp>
      <p:sp>
        <p:nvSpPr>
          <p:cNvPr id="52" name="Title 2">
            <a:extLst>
              <a:ext uri="{FF2B5EF4-FFF2-40B4-BE49-F238E27FC236}">
                <a16:creationId xmlns:a16="http://schemas.microsoft.com/office/drawing/2014/main" id="{88D89F4E-CECF-6C5F-173D-51A4744F4BC0}"/>
              </a:ext>
            </a:extLst>
          </p:cNvPr>
          <p:cNvSpPr txBox="1"/>
          <p:nvPr/>
        </p:nvSpPr>
        <p:spPr>
          <a:xfrm>
            <a:off x="3190513" y="2517667"/>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53" name="Title 2">
            <a:extLst>
              <a:ext uri="{FF2B5EF4-FFF2-40B4-BE49-F238E27FC236}">
                <a16:creationId xmlns:a16="http://schemas.microsoft.com/office/drawing/2014/main" id="{9E9DC995-A507-3152-C821-DA76E64866EB}"/>
              </a:ext>
            </a:extLst>
          </p:cNvPr>
          <p:cNvSpPr txBox="1"/>
          <p:nvPr/>
        </p:nvSpPr>
        <p:spPr>
          <a:xfrm>
            <a:off x="4483644" y="2517821"/>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Full</a:t>
            </a:r>
          </a:p>
        </p:txBody>
      </p:sp>
      <p:sp>
        <p:nvSpPr>
          <p:cNvPr id="64" name="Oval 63">
            <a:extLst>
              <a:ext uri="{FF2B5EF4-FFF2-40B4-BE49-F238E27FC236}">
                <a16:creationId xmlns:a16="http://schemas.microsoft.com/office/drawing/2014/main" id="{3E8FC32D-8C9A-564C-F98B-B3AAE41E9B4C}"/>
              </a:ext>
            </a:extLst>
          </p:cNvPr>
          <p:cNvSpPr/>
          <p:nvPr/>
        </p:nvSpPr>
        <p:spPr>
          <a:xfrm>
            <a:off x="2018794" y="368302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5" name="Oval 64">
            <a:extLst>
              <a:ext uri="{FF2B5EF4-FFF2-40B4-BE49-F238E27FC236}">
                <a16:creationId xmlns:a16="http://schemas.microsoft.com/office/drawing/2014/main" id="{625D08E0-E61D-212F-DC8D-210D88ED5F05}"/>
              </a:ext>
            </a:extLst>
          </p:cNvPr>
          <p:cNvSpPr/>
          <p:nvPr/>
        </p:nvSpPr>
        <p:spPr>
          <a:xfrm>
            <a:off x="2382937" y="368012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3" name="Oval 72">
            <a:extLst>
              <a:ext uri="{FF2B5EF4-FFF2-40B4-BE49-F238E27FC236}">
                <a16:creationId xmlns:a16="http://schemas.microsoft.com/office/drawing/2014/main" id="{BF209D93-A92D-6C67-6E0F-37788D6C5AA8}"/>
              </a:ext>
            </a:extLst>
          </p:cNvPr>
          <p:cNvSpPr/>
          <p:nvPr/>
        </p:nvSpPr>
        <p:spPr>
          <a:xfrm>
            <a:off x="2747080" y="368012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3" name="Oval 82">
            <a:extLst>
              <a:ext uri="{FF2B5EF4-FFF2-40B4-BE49-F238E27FC236}">
                <a16:creationId xmlns:a16="http://schemas.microsoft.com/office/drawing/2014/main" id="{6D466FAD-93A0-FDC9-6BCF-063E8D1C2C2C}"/>
              </a:ext>
            </a:extLst>
          </p:cNvPr>
          <p:cNvSpPr/>
          <p:nvPr/>
        </p:nvSpPr>
        <p:spPr>
          <a:xfrm>
            <a:off x="3111223"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4" name="Oval 83">
            <a:extLst>
              <a:ext uri="{FF2B5EF4-FFF2-40B4-BE49-F238E27FC236}">
                <a16:creationId xmlns:a16="http://schemas.microsoft.com/office/drawing/2014/main" id="{73CD6084-5755-9465-04E8-8F7D0E3A4492}"/>
              </a:ext>
            </a:extLst>
          </p:cNvPr>
          <p:cNvSpPr/>
          <p:nvPr/>
        </p:nvSpPr>
        <p:spPr>
          <a:xfrm>
            <a:off x="3475747"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5" name="Oval 84">
            <a:extLst>
              <a:ext uri="{FF2B5EF4-FFF2-40B4-BE49-F238E27FC236}">
                <a16:creationId xmlns:a16="http://schemas.microsoft.com/office/drawing/2014/main" id="{6D1800F4-B959-4248-CF67-B6654C3D06E8}"/>
              </a:ext>
            </a:extLst>
          </p:cNvPr>
          <p:cNvSpPr/>
          <p:nvPr/>
        </p:nvSpPr>
        <p:spPr>
          <a:xfrm>
            <a:off x="3840271"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6" name="Oval 85">
            <a:extLst>
              <a:ext uri="{FF2B5EF4-FFF2-40B4-BE49-F238E27FC236}">
                <a16:creationId xmlns:a16="http://schemas.microsoft.com/office/drawing/2014/main" id="{F2EA93D6-D2BB-B18F-2EBE-7A2376318C87}"/>
              </a:ext>
            </a:extLst>
          </p:cNvPr>
          <p:cNvSpPr/>
          <p:nvPr/>
        </p:nvSpPr>
        <p:spPr>
          <a:xfrm>
            <a:off x="4198616"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9" name="Oval 88">
            <a:extLst>
              <a:ext uri="{FF2B5EF4-FFF2-40B4-BE49-F238E27FC236}">
                <a16:creationId xmlns:a16="http://schemas.microsoft.com/office/drawing/2014/main" id="{1A159CF4-88D4-BF5C-2067-BCF7FAB4BD65}"/>
              </a:ext>
            </a:extLst>
          </p:cNvPr>
          <p:cNvSpPr/>
          <p:nvPr/>
        </p:nvSpPr>
        <p:spPr>
          <a:xfrm>
            <a:off x="4569318"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4" name="Oval 103">
            <a:extLst>
              <a:ext uri="{FF2B5EF4-FFF2-40B4-BE49-F238E27FC236}">
                <a16:creationId xmlns:a16="http://schemas.microsoft.com/office/drawing/2014/main" id="{D16EB22C-D582-EDE2-0E6F-B50F467A534F}"/>
              </a:ext>
            </a:extLst>
          </p:cNvPr>
          <p:cNvSpPr/>
          <p:nvPr/>
        </p:nvSpPr>
        <p:spPr>
          <a:xfrm>
            <a:off x="4933842"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2" name="Title 2">
            <a:extLst>
              <a:ext uri="{FF2B5EF4-FFF2-40B4-BE49-F238E27FC236}">
                <a16:creationId xmlns:a16="http://schemas.microsoft.com/office/drawing/2014/main" id="{24C080F8-990E-6947-AD4B-9EA431D03945}"/>
              </a:ext>
            </a:extLst>
          </p:cNvPr>
          <p:cNvSpPr txBox="1"/>
          <p:nvPr/>
        </p:nvSpPr>
        <p:spPr>
          <a:xfrm>
            <a:off x="1920762" y="3350824"/>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Dry</a:t>
            </a:r>
          </a:p>
        </p:txBody>
      </p:sp>
      <p:sp>
        <p:nvSpPr>
          <p:cNvPr id="130" name="Title 2">
            <a:extLst>
              <a:ext uri="{FF2B5EF4-FFF2-40B4-BE49-F238E27FC236}">
                <a16:creationId xmlns:a16="http://schemas.microsoft.com/office/drawing/2014/main" id="{6C84E901-6665-1CAB-0CCB-9B30009F5578}"/>
              </a:ext>
            </a:extLst>
          </p:cNvPr>
          <p:cNvSpPr txBox="1"/>
          <p:nvPr/>
        </p:nvSpPr>
        <p:spPr>
          <a:xfrm>
            <a:off x="3041330" y="3379698"/>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 dry</a:t>
            </a:r>
          </a:p>
        </p:txBody>
      </p:sp>
      <p:sp>
        <p:nvSpPr>
          <p:cNvPr id="131" name="Title 2">
            <a:extLst>
              <a:ext uri="{FF2B5EF4-FFF2-40B4-BE49-F238E27FC236}">
                <a16:creationId xmlns:a16="http://schemas.microsoft.com/office/drawing/2014/main" id="{A647868B-BCF5-1E40-885C-502A3E455F10}"/>
              </a:ext>
            </a:extLst>
          </p:cNvPr>
          <p:cNvSpPr txBox="1"/>
          <p:nvPr/>
        </p:nvSpPr>
        <p:spPr>
          <a:xfrm>
            <a:off x="4483644" y="3379852"/>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Sweet</a:t>
            </a:r>
          </a:p>
        </p:txBody>
      </p:sp>
      <p:cxnSp>
        <p:nvCxnSpPr>
          <p:cNvPr id="133" name="Straight Connector 132">
            <a:extLst>
              <a:ext uri="{FF2B5EF4-FFF2-40B4-BE49-F238E27FC236}">
                <a16:creationId xmlns:a16="http://schemas.microsoft.com/office/drawing/2014/main" id="{DC6A5AFA-CA10-B262-723E-F9BE11833214}"/>
              </a:ext>
            </a:extLst>
          </p:cNvPr>
          <p:cNvCxnSpPr>
            <a:cxnSpLocks/>
          </p:cNvCxnSpPr>
          <p:nvPr/>
        </p:nvCxnSpPr>
        <p:spPr>
          <a:xfrm>
            <a:off x="1214614" y="2988557"/>
            <a:ext cx="75248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34" name="Title 2">
            <a:extLst>
              <a:ext uri="{FF2B5EF4-FFF2-40B4-BE49-F238E27FC236}">
                <a16:creationId xmlns:a16="http://schemas.microsoft.com/office/drawing/2014/main" id="{41B56E25-7642-059F-0150-2EB80F26DFC6}"/>
              </a:ext>
            </a:extLst>
          </p:cNvPr>
          <p:cNvSpPr txBox="1"/>
          <p:nvPr/>
        </p:nvSpPr>
        <p:spPr>
          <a:xfrm>
            <a:off x="538347" y="3691837"/>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SWEETNESS</a:t>
            </a:r>
          </a:p>
        </p:txBody>
      </p:sp>
      <p:cxnSp>
        <p:nvCxnSpPr>
          <p:cNvPr id="135" name="Straight Connector 134">
            <a:extLst>
              <a:ext uri="{FF2B5EF4-FFF2-40B4-BE49-F238E27FC236}">
                <a16:creationId xmlns:a16="http://schemas.microsoft.com/office/drawing/2014/main" id="{1DC88701-2625-8AFC-8D49-524BA3D9AF6C}"/>
              </a:ext>
            </a:extLst>
          </p:cNvPr>
          <p:cNvCxnSpPr>
            <a:cxnSpLocks/>
          </p:cNvCxnSpPr>
          <p:nvPr/>
        </p:nvCxnSpPr>
        <p:spPr>
          <a:xfrm>
            <a:off x="1857165" y="3859708"/>
            <a:ext cx="109935"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39" name="Oval 138">
            <a:extLst>
              <a:ext uri="{FF2B5EF4-FFF2-40B4-BE49-F238E27FC236}">
                <a16:creationId xmlns:a16="http://schemas.microsoft.com/office/drawing/2014/main" id="{CBD79589-22FC-6131-28CE-9C70E1FEF947}"/>
              </a:ext>
            </a:extLst>
          </p:cNvPr>
          <p:cNvSpPr/>
          <p:nvPr/>
        </p:nvSpPr>
        <p:spPr>
          <a:xfrm>
            <a:off x="2018794" y="452328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0" name="Oval 139">
            <a:extLst>
              <a:ext uri="{FF2B5EF4-FFF2-40B4-BE49-F238E27FC236}">
                <a16:creationId xmlns:a16="http://schemas.microsoft.com/office/drawing/2014/main" id="{7221C681-4C2F-5C9F-5DFA-AB463CFB63F9}"/>
              </a:ext>
            </a:extLst>
          </p:cNvPr>
          <p:cNvSpPr/>
          <p:nvPr/>
        </p:nvSpPr>
        <p:spPr>
          <a:xfrm>
            <a:off x="2382937" y="452038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1" name="Oval 140">
            <a:extLst>
              <a:ext uri="{FF2B5EF4-FFF2-40B4-BE49-F238E27FC236}">
                <a16:creationId xmlns:a16="http://schemas.microsoft.com/office/drawing/2014/main" id="{09E693A9-5E22-C689-DDC9-21A129E96410}"/>
              </a:ext>
            </a:extLst>
          </p:cNvPr>
          <p:cNvSpPr/>
          <p:nvPr/>
        </p:nvSpPr>
        <p:spPr>
          <a:xfrm>
            <a:off x="2747080" y="452038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2" name="Oval 141">
            <a:extLst>
              <a:ext uri="{FF2B5EF4-FFF2-40B4-BE49-F238E27FC236}">
                <a16:creationId xmlns:a16="http://schemas.microsoft.com/office/drawing/2014/main" id="{DBD9B218-3DA1-18BB-5417-20E6756C1BEB}"/>
              </a:ext>
            </a:extLst>
          </p:cNvPr>
          <p:cNvSpPr/>
          <p:nvPr/>
        </p:nvSpPr>
        <p:spPr>
          <a:xfrm>
            <a:off x="3111223" y="452038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3" name="Oval 142">
            <a:extLst>
              <a:ext uri="{FF2B5EF4-FFF2-40B4-BE49-F238E27FC236}">
                <a16:creationId xmlns:a16="http://schemas.microsoft.com/office/drawing/2014/main" id="{9AE9A6A4-1208-523F-EB3D-4745D83EAA69}"/>
              </a:ext>
            </a:extLst>
          </p:cNvPr>
          <p:cNvSpPr/>
          <p:nvPr/>
        </p:nvSpPr>
        <p:spPr>
          <a:xfrm>
            <a:off x="3475747" y="452038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4" name="Oval 143">
            <a:extLst>
              <a:ext uri="{FF2B5EF4-FFF2-40B4-BE49-F238E27FC236}">
                <a16:creationId xmlns:a16="http://schemas.microsoft.com/office/drawing/2014/main" id="{3F5B7FB9-60E7-C6C2-BC54-0A8D1174A8B3}"/>
              </a:ext>
            </a:extLst>
          </p:cNvPr>
          <p:cNvSpPr/>
          <p:nvPr/>
        </p:nvSpPr>
        <p:spPr>
          <a:xfrm>
            <a:off x="3840271" y="452038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5" name="Oval 144">
            <a:extLst>
              <a:ext uri="{FF2B5EF4-FFF2-40B4-BE49-F238E27FC236}">
                <a16:creationId xmlns:a16="http://schemas.microsoft.com/office/drawing/2014/main" id="{576556F0-BD75-73DF-55B0-BA83A9E117EC}"/>
              </a:ext>
            </a:extLst>
          </p:cNvPr>
          <p:cNvSpPr/>
          <p:nvPr/>
        </p:nvSpPr>
        <p:spPr>
          <a:xfrm>
            <a:off x="4198616" y="452038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6" name="Oval 145">
            <a:extLst>
              <a:ext uri="{FF2B5EF4-FFF2-40B4-BE49-F238E27FC236}">
                <a16:creationId xmlns:a16="http://schemas.microsoft.com/office/drawing/2014/main" id="{E1013DA0-CFF8-D0E2-BDB4-48E8C6CE5AB8}"/>
              </a:ext>
            </a:extLst>
          </p:cNvPr>
          <p:cNvSpPr/>
          <p:nvPr/>
        </p:nvSpPr>
        <p:spPr>
          <a:xfrm>
            <a:off x="4569318" y="452038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7" name="Oval 146">
            <a:extLst>
              <a:ext uri="{FF2B5EF4-FFF2-40B4-BE49-F238E27FC236}">
                <a16:creationId xmlns:a16="http://schemas.microsoft.com/office/drawing/2014/main" id="{9B1798DC-02C1-1D56-F358-13E51528E335}"/>
              </a:ext>
            </a:extLst>
          </p:cNvPr>
          <p:cNvSpPr/>
          <p:nvPr/>
        </p:nvSpPr>
        <p:spPr>
          <a:xfrm>
            <a:off x="4933842" y="452038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9" name="Title 2">
            <a:extLst>
              <a:ext uri="{FF2B5EF4-FFF2-40B4-BE49-F238E27FC236}">
                <a16:creationId xmlns:a16="http://schemas.microsoft.com/office/drawing/2014/main" id="{BD101432-B58A-D22F-33DD-83395CD07196}"/>
              </a:ext>
            </a:extLst>
          </p:cNvPr>
          <p:cNvSpPr txBox="1"/>
          <p:nvPr/>
        </p:nvSpPr>
        <p:spPr>
          <a:xfrm>
            <a:off x="3041330" y="4219957"/>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150" name="Title 2">
            <a:extLst>
              <a:ext uri="{FF2B5EF4-FFF2-40B4-BE49-F238E27FC236}">
                <a16:creationId xmlns:a16="http://schemas.microsoft.com/office/drawing/2014/main" id="{BC0235A1-B969-BEAA-8BC4-2F05808FD686}"/>
              </a:ext>
            </a:extLst>
          </p:cNvPr>
          <p:cNvSpPr txBox="1"/>
          <p:nvPr/>
        </p:nvSpPr>
        <p:spPr>
          <a:xfrm>
            <a:off x="4483644" y="4220111"/>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High</a:t>
            </a:r>
          </a:p>
        </p:txBody>
      </p:sp>
      <p:sp>
        <p:nvSpPr>
          <p:cNvPr id="151" name="Title 2">
            <a:extLst>
              <a:ext uri="{FF2B5EF4-FFF2-40B4-BE49-F238E27FC236}">
                <a16:creationId xmlns:a16="http://schemas.microsoft.com/office/drawing/2014/main" id="{0519CC78-E188-BE2B-85C0-E0FE7FCF4745}"/>
              </a:ext>
            </a:extLst>
          </p:cNvPr>
          <p:cNvSpPr txBox="1"/>
          <p:nvPr/>
        </p:nvSpPr>
        <p:spPr>
          <a:xfrm>
            <a:off x="538347" y="4532096"/>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OAK</a:t>
            </a:r>
          </a:p>
        </p:txBody>
      </p:sp>
      <p:cxnSp>
        <p:nvCxnSpPr>
          <p:cNvPr id="152" name="Straight Connector 151">
            <a:extLst>
              <a:ext uri="{FF2B5EF4-FFF2-40B4-BE49-F238E27FC236}">
                <a16:creationId xmlns:a16="http://schemas.microsoft.com/office/drawing/2014/main" id="{58C35F7B-40A4-CC38-26CF-B2FAD978F37A}"/>
              </a:ext>
            </a:extLst>
          </p:cNvPr>
          <p:cNvCxnSpPr>
            <a:cxnSpLocks/>
          </p:cNvCxnSpPr>
          <p:nvPr/>
        </p:nvCxnSpPr>
        <p:spPr>
          <a:xfrm>
            <a:off x="1084868" y="4699967"/>
            <a:ext cx="88223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53" name="Oval 152">
            <a:extLst>
              <a:ext uri="{FF2B5EF4-FFF2-40B4-BE49-F238E27FC236}">
                <a16:creationId xmlns:a16="http://schemas.microsoft.com/office/drawing/2014/main" id="{BB001D52-6ACE-43A7-54C7-624FDA7455B3}"/>
              </a:ext>
            </a:extLst>
          </p:cNvPr>
          <p:cNvSpPr/>
          <p:nvPr/>
        </p:nvSpPr>
        <p:spPr>
          <a:xfrm>
            <a:off x="2018794" y="486927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4" name="Oval 153">
            <a:extLst>
              <a:ext uri="{FF2B5EF4-FFF2-40B4-BE49-F238E27FC236}">
                <a16:creationId xmlns:a16="http://schemas.microsoft.com/office/drawing/2014/main" id="{8E1180F9-E652-9B86-2F08-2604BC731EE4}"/>
              </a:ext>
            </a:extLst>
          </p:cNvPr>
          <p:cNvSpPr/>
          <p:nvPr/>
        </p:nvSpPr>
        <p:spPr>
          <a:xfrm>
            <a:off x="2382937" y="486637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5" name="Oval 154">
            <a:extLst>
              <a:ext uri="{FF2B5EF4-FFF2-40B4-BE49-F238E27FC236}">
                <a16:creationId xmlns:a16="http://schemas.microsoft.com/office/drawing/2014/main" id="{3B38CAB6-C4FE-AE8F-BD48-A435FB60DD47}"/>
              </a:ext>
            </a:extLst>
          </p:cNvPr>
          <p:cNvSpPr/>
          <p:nvPr/>
        </p:nvSpPr>
        <p:spPr>
          <a:xfrm>
            <a:off x="2747080" y="486637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6" name="Oval 155">
            <a:extLst>
              <a:ext uri="{FF2B5EF4-FFF2-40B4-BE49-F238E27FC236}">
                <a16:creationId xmlns:a16="http://schemas.microsoft.com/office/drawing/2014/main" id="{A7F182EE-6253-B095-B9F8-376D75AA522A}"/>
              </a:ext>
            </a:extLst>
          </p:cNvPr>
          <p:cNvSpPr/>
          <p:nvPr/>
        </p:nvSpPr>
        <p:spPr>
          <a:xfrm>
            <a:off x="3111223" y="486637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7" name="Oval 156">
            <a:extLst>
              <a:ext uri="{FF2B5EF4-FFF2-40B4-BE49-F238E27FC236}">
                <a16:creationId xmlns:a16="http://schemas.microsoft.com/office/drawing/2014/main" id="{71A1F2B7-2DCE-78B6-A92D-371C5048502D}"/>
              </a:ext>
            </a:extLst>
          </p:cNvPr>
          <p:cNvSpPr/>
          <p:nvPr/>
        </p:nvSpPr>
        <p:spPr>
          <a:xfrm>
            <a:off x="3475747" y="486637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8" name="Oval 157">
            <a:extLst>
              <a:ext uri="{FF2B5EF4-FFF2-40B4-BE49-F238E27FC236}">
                <a16:creationId xmlns:a16="http://schemas.microsoft.com/office/drawing/2014/main" id="{69A7F32A-D5CC-F70C-49D7-4F4490345A46}"/>
              </a:ext>
            </a:extLst>
          </p:cNvPr>
          <p:cNvSpPr/>
          <p:nvPr/>
        </p:nvSpPr>
        <p:spPr>
          <a:xfrm>
            <a:off x="3840271" y="486637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9" name="Oval 158">
            <a:extLst>
              <a:ext uri="{FF2B5EF4-FFF2-40B4-BE49-F238E27FC236}">
                <a16:creationId xmlns:a16="http://schemas.microsoft.com/office/drawing/2014/main" id="{054664EB-A97A-E728-685F-8C32614CD1C7}"/>
              </a:ext>
            </a:extLst>
          </p:cNvPr>
          <p:cNvSpPr/>
          <p:nvPr/>
        </p:nvSpPr>
        <p:spPr>
          <a:xfrm>
            <a:off x="4198616" y="486637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0" name="Oval 159">
            <a:extLst>
              <a:ext uri="{FF2B5EF4-FFF2-40B4-BE49-F238E27FC236}">
                <a16:creationId xmlns:a16="http://schemas.microsoft.com/office/drawing/2014/main" id="{3698B22B-F886-2975-DB68-919D59AD7F55}"/>
              </a:ext>
            </a:extLst>
          </p:cNvPr>
          <p:cNvSpPr/>
          <p:nvPr/>
        </p:nvSpPr>
        <p:spPr>
          <a:xfrm>
            <a:off x="4569318" y="486637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1" name="Oval 160">
            <a:extLst>
              <a:ext uri="{FF2B5EF4-FFF2-40B4-BE49-F238E27FC236}">
                <a16:creationId xmlns:a16="http://schemas.microsoft.com/office/drawing/2014/main" id="{93A6FF03-F1A2-9FAE-D858-E6535FB4AC55}"/>
              </a:ext>
            </a:extLst>
          </p:cNvPr>
          <p:cNvSpPr/>
          <p:nvPr/>
        </p:nvSpPr>
        <p:spPr>
          <a:xfrm>
            <a:off x="4933842" y="486637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2" name="Title 2">
            <a:extLst>
              <a:ext uri="{FF2B5EF4-FFF2-40B4-BE49-F238E27FC236}">
                <a16:creationId xmlns:a16="http://schemas.microsoft.com/office/drawing/2014/main" id="{27FCFC5C-BEF0-FF80-49BC-203A095CD341}"/>
              </a:ext>
            </a:extLst>
          </p:cNvPr>
          <p:cNvSpPr txBox="1"/>
          <p:nvPr/>
        </p:nvSpPr>
        <p:spPr>
          <a:xfrm>
            <a:off x="538347" y="4878085"/>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TANNIN</a:t>
            </a:r>
          </a:p>
        </p:txBody>
      </p:sp>
      <p:cxnSp>
        <p:nvCxnSpPr>
          <p:cNvPr id="163" name="Straight Connector 162">
            <a:extLst>
              <a:ext uri="{FF2B5EF4-FFF2-40B4-BE49-F238E27FC236}">
                <a16:creationId xmlns:a16="http://schemas.microsoft.com/office/drawing/2014/main" id="{4A69C541-1B7B-A1B5-2501-EE1C5228D651}"/>
              </a:ext>
            </a:extLst>
          </p:cNvPr>
          <p:cNvCxnSpPr>
            <a:cxnSpLocks/>
          </p:cNvCxnSpPr>
          <p:nvPr/>
        </p:nvCxnSpPr>
        <p:spPr>
          <a:xfrm>
            <a:off x="1418500" y="5045956"/>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64" name="Oval 163">
            <a:extLst>
              <a:ext uri="{FF2B5EF4-FFF2-40B4-BE49-F238E27FC236}">
                <a16:creationId xmlns:a16="http://schemas.microsoft.com/office/drawing/2014/main" id="{D33134CC-E1A2-3AFA-0858-570FDB5B8EAD}"/>
              </a:ext>
            </a:extLst>
          </p:cNvPr>
          <p:cNvSpPr/>
          <p:nvPr/>
        </p:nvSpPr>
        <p:spPr>
          <a:xfrm>
            <a:off x="2018794" y="612971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5" name="Oval 164">
            <a:extLst>
              <a:ext uri="{FF2B5EF4-FFF2-40B4-BE49-F238E27FC236}">
                <a16:creationId xmlns:a16="http://schemas.microsoft.com/office/drawing/2014/main" id="{5B3DE22C-5235-608D-74DD-D3DB01A8CD88}"/>
              </a:ext>
            </a:extLst>
          </p:cNvPr>
          <p:cNvSpPr/>
          <p:nvPr/>
        </p:nvSpPr>
        <p:spPr>
          <a:xfrm>
            <a:off x="2382937" y="612681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6" name="Oval 165">
            <a:extLst>
              <a:ext uri="{FF2B5EF4-FFF2-40B4-BE49-F238E27FC236}">
                <a16:creationId xmlns:a16="http://schemas.microsoft.com/office/drawing/2014/main" id="{676555FE-11BB-91BB-9126-BA5C9AD293AC}"/>
              </a:ext>
            </a:extLst>
          </p:cNvPr>
          <p:cNvSpPr/>
          <p:nvPr/>
        </p:nvSpPr>
        <p:spPr>
          <a:xfrm>
            <a:off x="2747080" y="612681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7" name="Oval 166">
            <a:extLst>
              <a:ext uri="{FF2B5EF4-FFF2-40B4-BE49-F238E27FC236}">
                <a16:creationId xmlns:a16="http://schemas.microsoft.com/office/drawing/2014/main" id="{7ECEBF81-76B5-A2B6-1C4E-C038B641D452}"/>
              </a:ext>
            </a:extLst>
          </p:cNvPr>
          <p:cNvSpPr/>
          <p:nvPr/>
        </p:nvSpPr>
        <p:spPr>
          <a:xfrm>
            <a:off x="3111223" y="612681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72" name="Title 2">
            <a:extLst>
              <a:ext uri="{FF2B5EF4-FFF2-40B4-BE49-F238E27FC236}">
                <a16:creationId xmlns:a16="http://schemas.microsoft.com/office/drawing/2014/main" id="{270C17C3-7110-139E-497D-0F15D810DD21}"/>
              </a:ext>
            </a:extLst>
          </p:cNvPr>
          <p:cNvSpPr txBox="1"/>
          <p:nvPr/>
        </p:nvSpPr>
        <p:spPr>
          <a:xfrm>
            <a:off x="1920762" y="5826540"/>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8%</a:t>
            </a:r>
          </a:p>
        </p:txBody>
      </p:sp>
      <p:sp>
        <p:nvSpPr>
          <p:cNvPr id="174" name="Title 2">
            <a:extLst>
              <a:ext uri="{FF2B5EF4-FFF2-40B4-BE49-F238E27FC236}">
                <a16:creationId xmlns:a16="http://schemas.microsoft.com/office/drawing/2014/main" id="{B513C6C9-D892-E3F3-4000-917AD96781F4}"/>
              </a:ext>
            </a:extLst>
          </p:cNvPr>
          <p:cNvSpPr txBox="1"/>
          <p:nvPr/>
        </p:nvSpPr>
        <p:spPr>
          <a:xfrm>
            <a:off x="4483644" y="5826540"/>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17%</a:t>
            </a:r>
          </a:p>
        </p:txBody>
      </p:sp>
      <p:sp>
        <p:nvSpPr>
          <p:cNvPr id="175" name="Title 2">
            <a:extLst>
              <a:ext uri="{FF2B5EF4-FFF2-40B4-BE49-F238E27FC236}">
                <a16:creationId xmlns:a16="http://schemas.microsoft.com/office/drawing/2014/main" id="{D1098D9B-5673-CE40-808B-FCE7735F9F77}"/>
              </a:ext>
            </a:extLst>
          </p:cNvPr>
          <p:cNvSpPr txBox="1"/>
          <p:nvPr/>
        </p:nvSpPr>
        <p:spPr>
          <a:xfrm>
            <a:off x="538347" y="6138525"/>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ALCOHOL</a:t>
            </a:r>
          </a:p>
        </p:txBody>
      </p:sp>
      <p:cxnSp>
        <p:nvCxnSpPr>
          <p:cNvPr id="176" name="Straight Connector 175">
            <a:extLst>
              <a:ext uri="{FF2B5EF4-FFF2-40B4-BE49-F238E27FC236}">
                <a16:creationId xmlns:a16="http://schemas.microsoft.com/office/drawing/2014/main" id="{4354EFC3-607D-22C0-2527-CDD53909BE6A}"/>
              </a:ext>
            </a:extLst>
          </p:cNvPr>
          <p:cNvCxnSpPr>
            <a:cxnSpLocks/>
          </p:cNvCxnSpPr>
          <p:nvPr/>
        </p:nvCxnSpPr>
        <p:spPr>
          <a:xfrm>
            <a:off x="1642722" y="6306396"/>
            <a:ext cx="32437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97B910BE-98B0-4F4B-367C-75B3477F925C}"/>
              </a:ext>
            </a:extLst>
          </p:cNvPr>
          <p:cNvCxnSpPr>
            <a:cxnSpLocks/>
          </p:cNvCxnSpPr>
          <p:nvPr/>
        </p:nvCxnSpPr>
        <p:spPr>
          <a:xfrm>
            <a:off x="5076089" y="2001817"/>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80" name="Oval 179">
            <a:extLst>
              <a:ext uri="{FF2B5EF4-FFF2-40B4-BE49-F238E27FC236}">
                <a16:creationId xmlns:a16="http://schemas.microsoft.com/office/drawing/2014/main" id="{9D854474-005A-1ECA-5249-CB4243C0836B}"/>
              </a:ext>
            </a:extLst>
          </p:cNvPr>
          <p:cNvSpPr/>
          <p:nvPr/>
        </p:nvSpPr>
        <p:spPr>
          <a:xfrm>
            <a:off x="2018794" y="5248419"/>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1" name="Oval 180">
            <a:extLst>
              <a:ext uri="{FF2B5EF4-FFF2-40B4-BE49-F238E27FC236}">
                <a16:creationId xmlns:a16="http://schemas.microsoft.com/office/drawing/2014/main" id="{2F62E334-5ECD-9F2E-B1F0-32718010AC80}"/>
              </a:ext>
            </a:extLst>
          </p:cNvPr>
          <p:cNvSpPr/>
          <p:nvPr/>
        </p:nvSpPr>
        <p:spPr>
          <a:xfrm>
            <a:off x="2382937" y="524551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2" name="Oval 181">
            <a:extLst>
              <a:ext uri="{FF2B5EF4-FFF2-40B4-BE49-F238E27FC236}">
                <a16:creationId xmlns:a16="http://schemas.microsoft.com/office/drawing/2014/main" id="{384372AF-9A29-C932-BCB0-A1812DC482F9}"/>
              </a:ext>
            </a:extLst>
          </p:cNvPr>
          <p:cNvSpPr/>
          <p:nvPr/>
        </p:nvSpPr>
        <p:spPr>
          <a:xfrm>
            <a:off x="2747080" y="524551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3" name="Oval 182">
            <a:extLst>
              <a:ext uri="{FF2B5EF4-FFF2-40B4-BE49-F238E27FC236}">
                <a16:creationId xmlns:a16="http://schemas.microsoft.com/office/drawing/2014/main" id="{05355E29-187C-397B-0A19-9849AD816253}"/>
              </a:ext>
            </a:extLst>
          </p:cNvPr>
          <p:cNvSpPr/>
          <p:nvPr/>
        </p:nvSpPr>
        <p:spPr>
          <a:xfrm>
            <a:off x="3111223" y="524551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4" name="Oval 183">
            <a:extLst>
              <a:ext uri="{FF2B5EF4-FFF2-40B4-BE49-F238E27FC236}">
                <a16:creationId xmlns:a16="http://schemas.microsoft.com/office/drawing/2014/main" id="{16E7019C-10AE-F612-C434-EA2EF6208360}"/>
              </a:ext>
            </a:extLst>
          </p:cNvPr>
          <p:cNvSpPr/>
          <p:nvPr/>
        </p:nvSpPr>
        <p:spPr>
          <a:xfrm>
            <a:off x="3475747" y="524551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5" name="Oval 184">
            <a:extLst>
              <a:ext uri="{FF2B5EF4-FFF2-40B4-BE49-F238E27FC236}">
                <a16:creationId xmlns:a16="http://schemas.microsoft.com/office/drawing/2014/main" id="{62FC5C3F-1382-A327-726F-355039D1CC5F}"/>
              </a:ext>
            </a:extLst>
          </p:cNvPr>
          <p:cNvSpPr/>
          <p:nvPr/>
        </p:nvSpPr>
        <p:spPr>
          <a:xfrm>
            <a:off x="3840271" y="524551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6" name="Oval 185">
            <a:extLst>
              <a:ext uri="{FF2B5EF4-FFF2-40B4-BE49-F238E27FC236}">
                <a16:creationId xmlns:a16="http://schemas.microsoft.com/office/drawing/2014/main" id="{2529CC3E-49CC-BE5A-929D-20B404F12647}"/>
              </a:ext>
            </a:extLst>
          </p:cNvPr>
          <p:cNvSpPr/>
          <p:nvPr/>
        </p:nvSpPr>
        <p:spPr>
          <a:xfrm>
            <a:off x="4198616" y="524551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7" name="Oval 186">
            <a:extLst>
              <a:ext uri="{FF2B5EF4-FFF2-40B4-BE49-F238E27FC236}">
                <a16:creationId xmlns:a16="http://schemas.microsoft.com/office/drawing/2014/main" id="{36097C5B-9266-ABEA-B0A2-18E72AA676E2}"/>
              </a:ext>
            </a:extLst>
          </p:cNvPr>
          <p:cNvSpPr/>
          <p:nvPr/>
        </p:nvSpPr>
        <p:spPr>
          <a:xfrm>
            <a:off x="4569318" y="524551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8" name="Oval 187">
            <a:extLst>
              <a:ext uri="{FF2B5EF4-FFF2-40B4-BE49-F238E27FC236}">
                <a16:creationId xmlns:a16="http://schemas.microsoft.com/office/drawing/2014/main" id="{B8772AFE-1B13-E816-37E5-5E6F8AF6679F}"/>
              </a:ext>
            </a:extLst>
          </p:cNvPr>
          <p:cNvSpPr/>
          <p:nvPr/>
        </p:nvSpPr>
        <p:spPr>
          <a:xfrm>
            <a:off x="4933842" y="524551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9" name="Title 2">
            <a:extLst>
              <a:ext uri="{FF2B5EF4-FFF2-40B4-BE49-F238E27FC236}">
                <a16:creationId xmlns:a16="http://schemas.microsoft.com/office/drawing/2014/main" id="{0CC3F06E-03BA-9896-B14C-DC902D52AC25}"/>
              </a:ext>
            </a:extLst>
          </p:cNvPr>
          <p:cNvSpPr txBox="1"/>
          <p:nvPr/>
        </p:nvSpPr>
        <p:spPr>
          <a:xfrm>
            <a:off x="538347" y="5257228"/>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ACIDITY</a:t>
            </a:r>
          </a:p>
        </p:txBody>
      </p:sp>
      <p:cxnSp>
        <p:nvCxnSpPr>
          <p:cNvPr id="190" name="Straight Connector 189">
            <a:extLst>
              <a:ext uri="{FF2B5EF4-FFF2-40B4-BE49-F238E27FC236}">
                <a16:creationId xmlns:a16="http://schemas.microsoft.com/office/drawing/2014/main" id="{84ACA7A4-E57C-8B73-FB27-DAD5C6D4E051}"/>
              </a:ext>
            </a:extLst>
          </p:cNvPr>
          <p:cNvCxnSpPr>
            <a:cxnSpLocks/>
          </p:cNvCxnSpPr>
          <p:nvPr/>
        </p:nvCxnSpPr>
        <p:spPr>
          <a:xfrm>
            <a:off x="1418500" y="5425099"/>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 name="Oval 2">
            <a:extLst>
              <a:ext uri="{FF2B5EF4-FFF2-40B4-BE49-F238E27FC236}">
                <a16:creationId xmlns:a16="http://schemas.microsoft.com/office/drawing/2014/main" id="{F497D147-889A-EACA-947A-F96E4A4DE5F2}"/>
              </a:ext>
            </a:extLst>
          </p:cNvPr>
          <p:cNvSpPr/>
          <p:nvPr/>
        </p:nvSpPr>
        <p:spPr>
          <a:xfrm>
            <a:off x="3467793" y="612681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 name="Oval 5">
            <a:extLst>
              <a:ext uri="{FF2B5EF4-FFF2-40B4-BE49-F238E27FC236}">
                <a16:creationId xmlns:a16="http://schemas.microsoft.com/office/drawing/2014/main" id="{443435B0-62A3-420B-A5B2-C12F2AAB6ACB}"/>
              </a:ext>
            </a:extLst>
          </p:cNvPr>
          <p:cNvSpPr/>
          <p:nvPr/>
        </p:nvSpPr>
        <p:spPr>
          <a:xfrm>
            <a:off x="4925888" y="612681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 name="Title 2">
            <a:extLst>
              <a:ext uri="{FF2B5EF4-FFF2-40B4-BE49-F238E27FC236}">
                <a16:creationId xmlns:a16="http://schemas.microsoft.com/office/drawing/2014/main" id="{AB78D2AD-D8B4-C58C-35EE-119893353535}"/>
              </a:ext>
            </a:extLst>
          </p:cNvPr>
          <p:cNvSpPr txBox="1"/>
          <p:nvPr/>
        </p:nvSpPr>
        <p:spPr>
          <a:xfrm>
            <a:off x="1920762" y="4213031"/>
            <a:ext cx="1005210"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Low</a:t>
            </a:r>
          </a:p>
        </p:txBody>
      </p:sp>
      <p:sp>
        <p:nvSpPr>
          <p:cNvPr id="7" name="Oval 6">
            <a:extLst>
              <a:ext uri="{FF2B5EF4-FFF2-40B4-BE49-F238E27FC236}">
                <a16:creationId xmlns:a16="http://schemas.microsoft.com/office/drawing/2014/main" id="{1354AA5D-7F47-A023-7E26-18D5673C73C4}"/>
              </a:ext>
            </a:extLst>
          </p:cNvPr>
          <p:cNvSpPr/>
          <p:nvPr/>
        </p:nvSpPr>
        <p:spPr>
          <a:xfrm>
            <a:off x="4198616" y="611695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 name="Title 2">
            <a:extLst>
              <a:ext uri="{FF2B5EF4-FFF2-40B4-BE49-F238E27FC236}">
                <a16:creationId xmlns:a16="http://schemas.microsoft.com/office/drawing/2014/main" id="{60A5F238-68A1-8C38-DFFB-FFC078723184}"/>
              </a:ext>
            </a:extLst>
          </p:cNvPr>
          <p:cNvSpPr txBox="1"/>
          <p:nvPr/>
        </p:nvSpPr>
        <p:spPr>
          <a:xfrm>
            <a:off x="3612081" y="5838297"/>
            <a:ext cx="132515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13.5% – 15.5%</a:t>
            </a:r>
          </a:p>
        </p:txBody>
      </p:sp>
      <p:grpSp>
        <p:nvGrpSpPr>
          <p:cNvPr id="9" name="Group 8">
            <a:extLst>
              <a:ext uri="{FF2B5EF4-FFF2-40B4-BE49-F238E27FC236}">
                <a16:creationId xmlns:a16="http://schemas.microsoft.com/office/drawing/2014/main" id="{5395B3C8-A640-660A-44DB-F253131EEFAC}"/>
              </a:ext>
            </a:extLst>
          </p:cNvPr>
          <p:cNvGrpSpPr/>
          <p:nvPr/>
        </p:nvGrpSpPr>
        <p:grpSpPr>
          <a:xfrm>
            <a:off x="4566335" y="6126722"/>
            <a:ext cx="278634" cy="272668"/>
            <a:chOff x="8032638" y="5926610"/>
            <a:chExt cx="278634" cy="272668"/>
          </a:xfrm>
        </p:grpSpPr>
        <p:sp>
          <p:nvSpPr>
            <p:cNvPr id="10" name="Freeform 9">
              <a:extLst>
                <a:ext uri="{FF2B5EF4-FFF2-40B4-BE49-F238E27FC236}">
                  <a16:creationId xmlns:a16="http://schemas.microsoft.com/office/drawing/2014/main" id="{EF9499AA-4A4E-7F38-E741-B27DC85A68D9}"/>
                </a:ext>
              </a:extLst>
            </p:cNvPr>
            <p:cNvSpPr/>
            <p:nvPr/>
          </p:nvSpPr>
          <p:spPr>
            <a:xfrm>
              <a:off x="8169564"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11" name="Freeform 10">
              <a:extLst>
                <a:ext uri="{FF2B5EF4-FFF2-40B4-BE49-F238E27FC236}">
                  <a16:creationId xmlns:a16="http://schemas.microsoft.com/office/drawing/2014/main" id="{83AA35E5-9A91-826C-1C12-3F672BF898BA}"/>
                </a:ext>
              </a:extLst>
            </p:cNvPr>
            <p:cNvSpPr/>
            <p:nvPr/>
          </p:nvSpPr>
          <p:spPr>
            <a:xfrm rot="10800000">
              <a:off x="8032638"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grpSp>
      <p:grpSp>
        <p:nvGrpSpPr>
          <p:cNvPr id="13" name="Group 12">
            <a:extLst>
              <a:ext uri="{FF2B5EF4-FFF2-40B4-BE49-F238E27FC236}">
                <a16:creationId xmlns:a16="http://schemas.microsoft.com/office/drawing/2014/main" id="{E449BB37-4459-6DB8-00F4-64966C5E4F18}"/>
              </a:ext>
            </a:extLst>
          </p:cNvPr>
          <p:cNvGrpSpPr/>
          <p:nvPr/>
        </p:nvGrpSpPr>
        <p:grpSpPr>
          <a:xfrm rot="10800000">
            <a:off x="3840621" y="6126722"/>
            <a:ext cx="278634" cy="272668"/>
            <a:chOff x="8032638" y="5926610"/>
            <a:chExt cx="278634" cy="272668"/>
          </a:xfrm>
        </p:grpSpPr>
        <p:sp>
          <p:nvSpPr>
            <p:cNvPr id="15" name="Freeform 14">
              <a:extLst>
                <a:ext uri="{FF2B5EF4-FFF2-40B4-BE49-F238E27FC236}">
                  <a16:creationId xmlns:a16="http://schemas.microsoft.com/office/drawing/2014/main" id="{58BE95BC-8103-FB7F-C41A-5304399ABFB8}"/>
                </a:ext>
              </a:extLst>
            </p:cNvPr>
            <p:cNvSpPr/>
            <p:nvPr/>
          </p:nvSpPr>
          <p:spPr>
            <a:xfrm>
              <a:off x="8169564"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24" name="Freeform 23">
              <a:extLst>
                <a:ext uri="{FF2B5EF4-FFF2-40B4-BE49-F238E27FC236}">
                  <a16:creationId xmlns:a16="http://schemas.microsoft.com/office/drawing/2014/main" id="{E0B6FBD8-67B4-07DC-9FEB-2EAA0778DD0D}"/>
                </a:ext>
              </a:extLst>
            </p:cNvPr>
            <p:cNvSpPr/>
            <p:nvPr/>
          </p:nvSpPr>
          <p:spPr>
            <a:xfrm rot="10800000">
              <a:off x="8032638"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grpSp>
    </p:spTree>
    <p:extLst>
      <p:ext uri="{BB962C8B-B14F-4D97-AF65-F5344CB8AC3E}">
        <p14:creationId xmlns:p14="http://schemas.microsoft.com/office/powerpoint/2010/main" val="86735389"/>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Connector 19">
            <a:extLst>
              <a:ext uri="{FF2B5EF4-FFF2-40B4-BE49-F238E27FC236}">
                <a16:creationId xmlns:a16="http://schemas.microsoft.com/office/drawing/2014/main" id="{3654D054-7B9D-D4AC-4445-35BFD05D1739}"/>
              </a:ext>
            </a:extLst>
          </p:cNvPr>
          <p:cNvCxnSpPr>
            <a:cxnSpLocks/>
          </p:cNvCxnSpPr>
          <p:nvPr/>
        </p:nvCxnSpPr>
        <p:spPr>
          <a:xfrm>
            <a:off x="6886350" y="3668167"/>
            <a:ext cx="230748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6A53CAD1-41AE-603C-A2AC-6F78511DB248}"/>
              </a:ext>
            </a:extLst>
          </p:cNvPr>
          <p:cNvSpPr txBox="1"/>
          <p:nvPr/>
        </p:nvSpPr>
        <p:spPr>
          <a:xfrm>
            <a:off x="517081" y="552615"/>
            <a:ext cx="5541444" cy="1869101"/>
          </a:xfrm>
          <a:prstGeom prst="rect">
            <a:avLst/>
          </a:prstGeom>
          <a:noFill/>
        </p:spPr>
        <p:txBody>
          <a:bodyPr wrap="square">
            <a:spAutoFit/>
          </a:bodyPr>
          <a:lstStyle/>
          <a:p>
            <a:pPr>
              <a:lnSpc>
                <a:spcPct val="82000"/>
              </a:lnSpc>
            </a:pPr>
            <a:r>
              <a:rPr lang="en-US" sz="3200" dirty="0" err="1">
                <a:solidFill>
                  <a:srgbClr val="601329"/>
                </a:solidFill>
                <a:latin typeface="Neue Haas Grotesk Text Pro" panose="020B0504020202020204" pitchFamily="34" charset="77"/>
              </a:rPr>
              <a:t>McLAREN</a:t>
            </a:r>
            <a:r>
              <a:rPr lang="en-US" sz="3200" dirty="0">
                <a:solidFill>
                  <a:srgbClr val="601329"/>
                </a:solidFill>
                <a:latin typeface="Neue Haas Grotesk Text Pro" panose="020B0504020202020204" pitchFamily="34" charset="77"/>
              </a:rPr>
              <a:t> VALE</a:t>
            </a:r>
            <a:br>
              <a:rPr lang="en-US" sz="6000" dirty="0">
                <a:solidFill>
                  <a:srgbClr val="B2D8BE"/>
                </a:solidFill>
                <a:latin typeface="Neue Haas Grotesk Text Pro" panose="020B0504020202020204" pitchFamily="34" charset="77"/>
              </a:rPr>
            </a:br>
            <a:r>
              <a:rPr lang="en-US" sz="5440" dirty="0">
                <a:solidFill>
                  <a:srgbClr val="B2D8BE"/>
                </a:solidFill>
                <a:latin typeface="Neue Haas Grotesk Text Pro" panose="020B0504020202020204" pitchFamily="34" charset="77"/>
              </a:rPr>
              <a:t>CABERNET SAUVIGNON</a:t>
            </a:r>
          </a:p>
        </p:txBody>
      </p:sp>
      <p:sp>
        <p:nvSpPr>
          <p:cNvPr id="26" name="Oval 25">
            <a:extLst>
              <a:ext uri="{FF2B5EF4-FFF2-40B4-BE49-F238E27FC236}">
                <a16:creationId xmlns:a16="http://schemas.microsoft.com/office/drawing/2014/main" id="{EA6BCBDD-680C-58C3-153A-39C29DAC56F3}"/>
              </a:ext>
            </a:extLst>
          </p:cNvPr>
          <p:cNvSpPr/>
          <p:nvPr/>
        </p:nvSpPr>
        <p:spPr>
          <a:xfrm>
            <a:off x="7825373" y="629294"/>
            <a:ext cx="2736914" cy="2736914"/>
          </a:xfrm>
          <a:prstGeom prst="ellipse">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2D8BE"/>
              </a:solidFill>
              <a:latin typeface="Neue Haas Grotesk Text Pro" panose="020B0504020202020204" pitchFamily="34" charset="77"/>
            </a:endParaRPr>
          </a:p>
        </p:txBody>
      </p:sp>
      <p:sp>
        <p:nvSpPr>
          <p:cNvPr id="27" name="object 58">
            <a:extLst>
              <a:ext uri="{FF2B5EF4-FFF2-40B4-BE49-F238E27FC236}">
                <a16:creationId xmlns:a16="http://schemas.microsoft.com/office/drawing/2014/main" id="{78AE6EC6-A66B-DA1E-D63F-D79E7AD819BE}"/>
              </a:ext>
            </a:extLst>
          </p:cNvPr>
          <p:cNvSpPr txBox="1"/>
          <p:nvPr/>
        </p:nvSpPr>
        <p:spPr>
          <a:xfrm>
            <a:off x="8276008" y="991898"/>
            <a:ext cx="1835644" cy="2011705"/>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gn="ctr"/>
            <a:r>
              <a:rPr lang="en-AU" sz="1800" dirty="0">
                <a:solidFill>
                  <a:schemeClr val="tx1"/>
                </a:solidFill>
                <a:effectLst/>
                <a:latin typeface="Neue Haas Grotesk Text Pro" panose="020B0504020202020204" pitchFamily="34" charset="77"/>
              </a:rPr>
              <a:t>BEST EXAMPLES TEND TO BE FROM COOLER VINEYARD SITES AND MILDER VINTAGES</a:t>
            </a:r>
            <a:endParaRPr lang="en-AU" sz="1800" b="0" dirty="0">
              <a:solidFill>
                <a:schemeClr val="tx1"/>
              </a:solidFill>
              <a:effectLst/>
              <a:latin typeface="Neue Haas Grotesk Text Pro" panose="020B0504020202020204" pitchFamily="34" charset="77"/>
            </a:endParaRPr>
          </a:p>
        </p:txBody>
      </p:sp>
      <p:sp>
        <p:nvSpPr>
          <p:cNvPr id="29" name="TextBox 28">
            <a:extLst>
              <a:ext uri="{FF2B5EF4-FFF2-40B4-BE49-F238E27FC236}">
                <a16:creationId xmlns:a16="http://schemas.microsoft.com/office/drawing/2014/main" id="{9EE6620A-6DE8-9F2C-93D7-EA689D1394C6}"/>
              </a:ext>
            </a:extLst>
          </p:cNvPr>
          <p:cNvSpPr txBox="1"/>
          <p:nvPr/>
        </p:nvSpPr>
        <p:spPr>
          <a:xfrm>
            <a:off x="1146746" y="4795028"/>
            <a:ext cx="2805709" cy="1713611"/>
          </a:xfrm>
          <a:prstGeom prst="rect">
            <a:avLst/>
          </a:prstGeom>
          <a:noFill/>
        </p:spPr>
        <p:txBody>
          <a:bodyPr wrap="square" anchor="b">
            <a:spAutoFit/>
          </a:bodyPr>
          <a:lstStyle/>
          <a:p>
            <a:pPr>
              <a:lnSpc>
                <a:spcPct val="82000"/>
              </a:lnSpc>
              <a:spcBef>
                <a:spcPts val="150"/>
              </a:spcBef>
              <a:spcAft>
                <a:spcPts val="315"/>
              </a:spcAft>
              <a:buClr>
                <a:srgbClr val="B2D8BE"/>
              </a:buClr>
            </a:pPr>
            <a:r>
              <a:rPr lang="en-AU" sz="1400" dirty="0">
                <a:effectLst/>
                <a:latin typeface="Neue Haas Grotesk Text Pro" panose="020B0504020202020204" pitchFamily="34" charset="77"/>
              </a:rPr>
              <a:t>FLAVOURS</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Blackcurrant</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Black cherry</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Blackberry</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Chocolate</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Liquorice</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Green Capsicum</a:t>
            </a:r>
            <a:endParaRPr lang="en-AU" sz="1400" dirty="0">
              <a:effectLst/>
              <a:latin typeface="Neue Haas Grotesk Text Pro" panose="020B0504020202020204" pitchFamily="34" charset="77"/>
            </a:endParaRPr>
          </a:p>
        </p:txBody>
      </p:sp>
      <p:cxnSp>
        <p:nvCxnSpPr>
          <p:cNvPr id="33" name="Straight Connector 32">
            <a:extLst>
              <a:ext uri="{FF2B5EF4-FFF2-40B4-BE49-F238E27FC236}">
                <a16:creationId xmlns:a16="http://schemas.microsoft.com/office/drawing/2014/main" id="{3E7C21EF-D9C4-4832-84EE-5205ED202FE8}"/>
              </a:ext>
            </a:extLst>
          </p:cNvPr>
          <p:cNvCxnSpPr>
            <a:cxnSpLocks/>
          </p:cNvCxnSpPr>
          <p:nvPr/>
        </p:nvCxnSpPr>
        <p:spPr>
          <a:xfrm>
            <a:off x="1791704" y="4241041"/>
            <a:ext cx="3796296"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842884D4-1987-62FE-AF27-1EA78A0186FA}"/>
              </a:ext>
            </a:extLst>
          </p:cNvPr>
          <p:cNvCxnSpPr>
            <a:cxnSpLocks/>
          </p:cNvCxnSpPr>
          <p:nvPr/>
        </p:nvCxnSpPr>
        <p:spPr>
          <a:xfrm>
            <a:off x="1791704" y="4241041"/>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47" name="TextBox 46">
            <a:extLst>
              <a:ext uri="{FF2B5EF4-FFF2-40B4-BE49-F238E27FC236}">
                <a16:creationId xmlns:a16="http://schemas.microsoft.com/office/drawing/2014/main" id="{96FF515D-9515-ECD3-82BA-2FF7E96E67D0}"/>
              </a:ext>
            </a:extLst>
          </p:cNvPr>
          <p:cNvSpPr txBox="1"/>
          <p:nvPr/>
        </p:nvSpPr>
        <p:spPr>
          <a:xfrm>
            <a:off x="7700321" y="5354735"/>
            <a:ext cx="2411332" cy="1077218"/>
          </a:xfrm>
          <a:prstGeom prst="rect">
            <a:avLst/>
          </a:prstGeom>
          <a:noFill/>
        </p:spPr>
        <p:txBody>
          <a:bodyPr wrap="square" anchor="b">
            <a:spAutoFit/>
          </a:bodyPr>
          <a:lstStyle/>
          <a:p>
            <a:pPr algn="ctr">
              <a:spcBef>
                <a:spcPts val="203"/>
              </a:spcBef>
            </a:pPr>
            <a:r>
              <a:rPr lang="en-AU" sz="1600" dirty="0">
                <a:effectLst/>
                <a:latin typeface="Neue Haas Grotesk Text Pro" panose="020B0504020202020204" pitchFamily="34" charset="77"/>
              </a:rPr>
              <a:t>FULL BODIED AND RICH WITH STRUCTURE FOR AGEING</a:t>
            </a:r>
          </a:p>
        </p:txBody>
      </p:sp>
      <p:pic>
        <p:nvPicPr>
          <p:cNvPr id="2" name="Picture Placeholder 8">
            <a:extLst>
              <a:ext uri="{FF2B5EF4-FFF2-40B4-BE49-F238E27FC236}">
                <a16:creationId xmlns:a16="http://schemas.microsoft.com/office/drawing/2014/main" id="{90E09BFC-E357-D865-0707-71842C342A72}"/>
              </a:ext>
            </a:extLst>
          </p:cNvPr>
          <p:cNvPicPr>
            <a:picLocks noChangeAspect="1"/>
          </p:cNvPicPr>
          <p:nvPr/>
        </p:nvPicPr>
        <p:blipFill>
          <a:blip r:embed="rId2" cstate="screen">
            <a:extLst>
              <a:ext uri="{28A0092B-C50C-407E-A947-70E740481C1C}">
                <a14:useLocalDpi xmlns:a14="http://schemas.microsoft.com/office/drawing/2010/main"/>
              </a:ext>
            </a:extLst>
          </a:blip>
          <a:srcRect l="8675" r="8675"/>
          <a:stretch/>
        </p:blipFill>
        <p:spPr>
          <a:xfrm>
            <a:off x="5146321" y="593768"/>
            <a:ext cx="2114328" cy="6400800"/>
          </a:xfrm>
          <a:prstGeom prst="rect">
            <a:avLst/>
          </a:prstGeom>
        </p:spPr>
      </p:pic>
      <p:sp>
        <p:nvSpPr>
          <p:cNvPr id="3" name="object 10">
            <a:extLst>
              <a:ext uri="{FF2B5EF4-FFF2-40B4-BE49-F238E27FC236}">
                <a16:creationId xmlns:a16="http://schemas.microsoft.com/office/drawing/2014/main" id="{9AC0C647-6CB2-0276-491C-341682536EA2}"/>
              </a:ext>
            </a:extLst>
          </p:cNvPr>
          <p:cNvSpPr txBox="1"/>
          <p:nvPr/>
        </p:nvSpPr>
        <p:spPr>
          <a:xfrm rot="16200000">
            <a:off x="4019717" y="4297449"/>
            <a:ext cx="4652237" cy="804387"/>
          </a:xfrm>
          <a:prstGeom prst="rect">
            <a:avLst/>
          </a:prstGeom>
        </p:spPr>
        <p:txBody>
          <a:bodyPr vert="horz" wrap="square" lIns="0" tIns="12065" rIns="0" bIns="0" rtlCol="0">
            <a:spAutoFit/>
          </a:bodyPr>
          <a:lstStyle/>
          <a:p>
            <a:pPr algn="ctr" defTabSz="914453">
              <a:lnSpc>
                <a:spcPct val="80000"/>
              </a:lnSpc>
              <a:spcBef>
                <a:spcPct val="0"/>
              </a:spcBef>
            </a:pPr>
            <a:r>
              <a:rPr lang="en-AU" sz="32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CABERNET SAUVIGNON</a:t>
            </a:r>
            <a:endParaRPr lang="en-AU" sz="32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cxnSp>
        <p:nvCxnSpPr>
          <p:cNvPr id="7" name="Straight Connector 6">
            <a:extLst>
              <a:ext uri="{FF2B5EF4-FFF2-40B4-BE49-F238E27FC236}">
                <a16:creationId xmlns:a16="http://schemas.microsoft.com/office/drawing/2014/main" id="{1ED07CC8-FDFE-EB18-619F-D40C9B6B9566}"/>
              </a:ext>
            </a:extLst>
          </p:cNvPr>
          <p:cNvCxnSpPr>
            <a:cxnSpLocks/>
          </p:cNvCxnSpPr>
          <p:nvPr/>
        </p:nvCxnSpPr>
        <p:spPr>
          <a:xfrm>
            <a:off x="11087931" y="283498"/>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CF56FD87-2204-D2A5-D147-4AEF1AEBBFA3}"/>
              </a:ext>
            </a:extLst>
          </p:cNvPr>
          <p:cNvCxnSpPr>
            <a:cxnSpLocks/>
          </p:cNvCxnSpPr>
          <p:nvPr/>
        </p:nvCxnSpPr>
        <p:spPr>
          <a:xfrm>
            <a:off x="8995592" y="4924162"/>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3D1805DE-0366-7DAF-FF5D-ECEDD7F29BB2}"/>
              </a:ext>
            </a:extLst>
          </p:cNvPr>
          <p:cNvCxnSpPr>
            <a:cxnSpLocks/>
          </p:cNvCxnSpPr>
          <p:nvPr/>
        </p:nvCxnSpPr>
        <p:spPr>
          <a:xfrm>
            <a:off x="9193830" y="3364562"/>
            <a:ext cx="0" cy="303605"/>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1648F24C-F118-5311-3095-6DFADDB15377}"/>
              </a:ext>
            </a:extLst>
          </p:cNvPr>
          <p:cNvCxnSpPr>
            <a:cxnSpLocks/>
          </p:cNvCxnSpPr>
          <p:nvPr/>
        </p:nvCxnSpPr>
        <p:spPr>
          <a:xfrm>
            <a:off x="6886350" y="4926741"/>
            <a:ext cx="2109242"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619D2FD2-8F4D-3B03-7958-7476433A7718}"/>
              </a:ext>
            </a:extLst>
          </p:cNvPr>
          <p:cNvCxnSpPr>
            <a:cxnSpLocks/>
          </p:cNvCxnSpPr>
          <p:nvPr/>
        </p:nvCxnSpPr>
        <p:spPr>
          <a:xfrm>
            <a:off x="3421639" y="3668893"/>
            <a:ext cx="2170353"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6D86E557-F4C7-FDFE-2B30-61DE66E68FCA}"/>
              </a:ext>
            </a:extLst>
          </p:cNvPr>
          <p:cNvCxnSpPr>
            <a:cxnSpLocks/>
          </p:cNvCxnSpPr>
          <p:nvPr/>
        </p:nvCxnSpPr>
        <p:spPr>
          <a:xfrm>
            <a:off x="3436621" y="3432631"/>
            <a:ext cx="0" cy="236262"/>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39" name="TextBox 38">
            <a:extLst>
              <a:ext uri="{FF2B5EF4-FFF2-40B4-BE49-F238E27FC236}">
                <a16:creationId xmlns:a16="http://schemas.microsoft.com/office/drawing/2014/main" id="{19535FB7-6796-BC62-77CE-1F5070C9B0FE}"/>
              </a:ext>
            </a:extLst>
          </p:cNvPr>
          <p:cNvSpPr txBox="1"/>
          <p:nvPr/>
        </p:nvSpPr>
        <p:spPr>
          <a:xfrm>
            <a:off x="1930400" y="2883907"/>
            <a:ext cx="3004455" cy="584775"/>
          </a:xfrm>
          <a:prstGeom prst="rect">
            <a:avLst/>
          </a:prstGeom>
          <a:noFill/>
        </p:spPr>
        <p:txBody>
          <a:bodyPr wrap="square" anchor="b">
            <a:spAutoFit/>
          </a:bodyPr>
          <a:lstStyle/>
          <a:p>
            <a:pPr algn="ctr">
              <a:spcBef>
                <a:spcPts val="203"/>
              </a:spcBef>
            </a:pPr>
            <a:r>
              <a:rPr lang="en-AU" sz="1600" dirty="0">
                <a:effectLst/>
                <a:latin typeface="Neue Haas Grotesk Text Pro" panose="020B0504020202020204" pitchFamily="34" charset="77"/>
              </a:rPr>
              <a:t>OPULENT WINES WITH LAYERS OF FLAVOUR</a:t>
            </a:r>
          </a:p>
        </p:txBody>
      </p:sp>
    </p:spTree>
    <p:extLst>
      <p:ext uri="{BB962C8B-B14F-4D97-AF65-F5344CB8AC3E}">
        <p14:creationId xmlns:p14="http://schemas.microsoft.com/office/powerpoint/2010/main" val="2001931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C09D7-BE0F-7637-32DA-635D52C137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0A22D0-7F18-64FC-D4F3-59FB5689D3E4}"/>
              </a:ext>
            </a:extLst>
          </p:cNvPr>
          <p:cNvSpPr>
            <a:spLocks noGrp="1"/>
          </p:cNvSpPr>
          <p:nvPr>
            <p:ph type="title" idx="4294967295"/>
          </p:nvPr>
        </p:nvSpPr>
        <p:spPr>
          <a:xfrm>
            <a:off x="623349" y="590594"/>
            <a:ext cx="11283754" cy="1325562"/>
          </a:xfrm>
        </p:spPr>
        <p:txBody>
          <a:bodyPr/>
          <a:lstStyle/>
          <a:p>
            <a:r>
              <a:rPr lang="en-US" sz="4000" dirty="0">
                <a:solidFill>
                  <a:schemeClr val="bg2"/>
                </a:solidFill>
                <a:latin typeface="Neue Haas Grotesk Text Pro" panose="020B0504020202020204" pitchFamily="34" charset="77"/>
              </a:rPr>
              <a:t>CABERNET SAUVIGNON</a:t>
            </a:r>
            <a:br>
              <a:rPr lang="en-US" sz="4000" dirty="0">
                <a:solidFill>
                  <a:schemeClr val="accent3"/>
                </a:solidFill>
                <a:latin typeface="Neue Haas Grotesk Text Pro" panose="020B0504020202020204" pitchFamily="34" charset="77"/>
              </a:rPr>
            </a:br>
            <a:r>
              <a:rPr lang="en-US" sz="4000" dirty="0">
                <a:solidFill>
                  <a:schemeClr val="accent2"/>
                </a:solidFill>
                <a:latin typeface="Neue Haas Grotesk Text Pro" panose="020B0504020202020204" pitchFamily="34" charset="77"/>
              </a:rPr>
              <a:t>characteristics</a:t>
            </a:r>
          </a:p>
        </p:txBody>
      </p:sp>
      <p:sp>
        <p:nvSpPr>
          <p:cNvPr id="10" name="Oval 9">
            <a:extLst>
              <a:ext uri="{FF2B5EF4-FFF2-40B4-BE49-F238E27FC236}">
                <a16:creationId xmlns:a16="http://schemas.microsoft.com/office/drawing/2014/main" id="{5E9E726C-4D13-C985-23C4-41962972AEC9}"/>
              </a:ext>
            </a:extLst>
          </p:cNvPr>
          <p:cNvSpPr/>
          <p:nvPr/>
        </p:nvSpPr>
        <p:spPr>
          <a:xfrm>
            <a:off x="2104517" y="2136413"/>
            <a:ext cx="272668" cy="272668"/>
          </a:xfrm>
          <a:prstGeom prst="ellipse">
            <a:avLst/>
          </a:prstGeom>
          <a:solidFill>
            <a:srgbClr val="CD53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 name="Oval 13">
            <a:extLst>
              <a:ext uri="{FF2B5EF4-FFF2-40B4-BE49-F238E27FC236}">
                <a16:creationId xmlns:a16="http://schemas.microsoft.com/office/drawing/2014/main" id="{771307A9-E657-7B93-C606-E56C9CC56144}"/>
              </a:ext>
            </a:extLst>
          </p:cNvPr>
          <p:cNvSpPr/>
          <p:nvPr/>
        </p:nvSpPr>
        <p:spPr>
          <a:xfrm>
            <a:off x="2468660" y="2133511"/>
            <a:ext cx="272668" cy="272668"/>
          </a:xfrm>
          <a:prstGeom prst="ellipse">
            <a:avLst/>
          </a:prstGeom>
          <a:solidFill>
            <a:srgbClr val="C72E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 name="Oval 14">
            <a:extLst>
              <a:ext uri="{FF2B5EF4-FFF2-40B4-BE49-F238E27FC236}">
                <a16:creationId xmlns:a16="http://schemas.microsoft.com/office/drawing/2014/main" id="{BB07819D-D2FE-B083-3339-A8E88A45DDA6}"/>
              </a:ext>
            </a:extLst>
          </p:cNvPr>
          <p:cNvSpPr/>
          <p:nvPr/>
        </p:nvSpPr>
        <p:spPr>
          <a:xfrm>
            <a:off x="2832803" y="2133511"/>
            <a:ext cx="272668" cy="272668"/>
          </a:xfrm>
          <a:prstGeom prst="ellipse">
            <a:avLst/>
          </a:prstGeom>
          <a:solidFill>
            <a:srgbClr val="C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 name="Oval 15">
            <a:extLst>
              <a:ext uri="{FF2B5EF4-FFF2-40B4-BE49-F238E27FC236}">
                <a16:creationId xmlns:a16="http://schemas.microsoft.com/office/drawing/2014/main" id="{E5E205D0-C411-38B0-4D9A-80B38795D0BF}"/>
              </a:ext>
            </a:extLst>
          </p:cNvPr>
          <p:cNvSpPr/>
          <p:nvPr/>
        </p:nvSpPr>
        <p:spPr>
          <a:xfrm>
            <a:off x="3196946" y="2133511"/>
            <a:ext cx="272668" cy="272668"/>
          </a:xfrm>
          <a:prstGeom prst="ellipse">
            <a:avLst/>
          </a:prstGeom>
          <a:solidFill>
            <a:srgbClr val="BD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7" name="Title 2">
            <a:extLst>
              <a:ext uri="{FF2B5EF4-FFF2-40B4-BE49-F238E27FC236}">
                <a16:creationId xmlns:a16="http://schemas.microsoft.com/office/drawing/2014/main" id="{EA60979E-6B19-2DD7-E677-86C2BA4BC3F6}"/>
              </a:ext>
            </a:extLst>
          </p:cNvPr>
          <p:cNvSpPr txBox="1"/>
          <p:nvPr/>
        </p:nvSpPr>
        <p:spPr>
          <a:xfrm>
            <a:off x="624071" y="2161479"/>
            <a:ext cx="1104374" cy="282528"/>
          </a:xfrm>
          <a:prstGeom prst="rect">
            <a:avLst/>
          </a:prstGeom>
        </p:spPr>
        <p:txBody>
          <a:bodyPr anchor="t">
            <a:normAutofit fontScale="92500" lnSpcReduction="20000"/>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600" dirty="0">
                <a:solidFill>
                  <a:schemeClr val="tx1"/>
                </a:solidFill>
                <a:latin typeface="Neue Haas Grotesk Text Pro" panose="020B0504020202020204" pitchFamily="34" charset="77"/>
              </a:rPr>
              <a:t>COLOUR</a:t>
            </a:r>
          </a:p>
        </p:txBody>
      </p:sp>
      <p:sp>
        <p:nvSpPr>
          <p:cNvPr id="41" name="Oval 40">
            <a:extLst>
              <a:ext uri="{FF2B5EF4-FFF2-40B4-BE49-F238E27FC236}">
                <a16:creationId xmlns:a16="http://schemas.microsoft.com/office/drawing/2014/main" id="{F70FE6CA-4CF6-7CB6-8C56-0690F7009B9A}"/>
              </a:ext>
            </a:extLst>
          </p:cNvPr>
          <p:cNvSpPr/>
          <p:nvPr/>
        </p:nvSpPr>
        <p:spPr>
          <a:xfrm>
            <a:off x="3561470" y="2133511"/>
            <a:ext cx="272668" cy="272668"/>
          </a:xfrm>
          <a:prstGeom prst="ellipse">
            <a:avLst/>
          </a:prstGeom>
          <a:solidFill>
            <a:srgbClr val="A32B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2" name="Oval 41">
            <a:extLst>
              <a:ext uri="{FF2B5EF4-FFF2-40B4-BE49-F238E27FC236}">
                <a16:creationId xmlns:a16="http://schemas.microsoft.com/office/drawing/2014/main" id="{4B8C71F0-2CF6-CBD1-8314-29E4968C9B0D}"/>
              </a:ext>
            </a:extLst>
          </p:cNvPr>
          <p:cNvSpPr/>
          <p:nvPr/>
        </p:nvSpPr>
        <p:spPr>
          <a:xfrm>
            <a:off x="3925994" y="2133511"/>
            <a:ext cx="272668" cy="272668"/>
          </a:xfrm>
          <a:prstGeom prst="ellipse">
            <a:avLst/>
          </a:prstGeom>
          <a:solidFill>
            <a:srgbClr val="981C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3" name="Oval 42">
            <a:extLst>
              <a:ext uri="{FF2B5EF4-FFF2-40B4-BE49-F238E27FC236}">
                <a16:creationId xmlns:a16="http://schemas.microsoft.com/office/drawing/2014/main" id="{F0918A7E-8435-E625-F670-759EC5083F3C}"/>
              </a:ext>
            </a:extLst>
          </p:cNvPr>
          <p:cNvSpPr/>
          <p:nvPr/>
        </p:nvSpPr>
        <p:spPr>
          <a:xfrm>
            <a:off x="4284339" y="2133511"/>
            <a:ext cx="272668" cy="272668"/>
          </a:xfrm>
          <a:prstGeom prst="ellipse">
            <a:avLst/>
          </a:prstGeom>
          <a:solidFill>
            <a:srgbClr val="8713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4" name="Oval 43">
            <a:extLst>
              <a:ext uri="{FF2B5EF4-FFF2-40B4-BE49-F238E27FC236}">
                <a16:creationId xmlns:a16="http://schemas.microsoft.com/office/drawing/2014/main" id="{EA358267-FF4F-A528-01D9-3198E2F926C6}"/>
              </a:ext>
            </a:extLst>
          </p:cNvPr>
          <p:cNvSpPr/>
          <p:nvPr/>
        </p:nvSpPr>
        <p:spPr>
          <a:xfrm>
            <a:off x="4655041" y="2133511"/>
            <a:ext cx="272668" cy="272668"/>
          </a:xfrm>
          <a:prstGeom prst="ellipse">
            <a:avLst/>
          </a:prstGeom>
          <a:solidFill>
            <a:srgbClr val="7816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5" name="Oval 44">
            <a:extLst>
              <a:ext uri="{FF2B5EF4-FFF2-40B4-BE49-F238E27FC236}">
                <a16:creationId xmlns:a16="http://schemas.microsoft.com/office/drawing/2014/main" id="{8C4AFAE9-F897-C007-2BE9-FDD7125ABF7E}"/>
              </a:ext>
            </a:extLst>
          </p:cNvPr>
          <p:cNvSpPr/>
          <p:nvPr/>
        </p:nvSpPr>
        <p:spPr>
          <a:xfrm>
            <a:off x="5019565" y="2133511"/>
            <a:ext cx="272668" cy="272668"/>
          </a:xfrm>
          <a:prstGeom prst="ellipse">
            <a:avLst/>
          </a:prstGeom>
          <a:solidFill>
            <a:srgbClr val="491C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6" name="Title 2">
            <a:extLst>
              <a:ext uri="{FF2B5EF4-FFF2-40B4-BE49-F238E27FC236}">
                <a16:creationId xmlns:a16="http://schemas.microsoft.com/office/drawing/2014/main" id="{E162DE04-1B37-450A-8612-D926B31C5AB7}"/>
              </a:ext>
            </a:extLst>
          </p:cNvPr>
          <p:cNvSpPr txBox="1"/>
          <p:nvPr/>
        </p:nvSpPr>
        <p:spPr>
          <a:xfrm>
            <a:off x="3561470" y="2580704"/>
            <a:ext cx="2411262"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Cabernet Sauvignon</a:t>
            </a:r>
          </a:p>
        </p:txBody>
      </p:sp>
      <p:cxnSp>
        <p:nvCxnSpPr>
          <p:cNvPr id="48" name="Straight Connector 47">
            <a:extLst>
              <a:ext uri="{FF2B5EF4-FFF2-40B4-BE49-F238E27FC236}">
                <a16:creationId xmlns:a16="http://schemas.microsoft.com/office/drawing/2014/main" id="{43DA3CEB-458A-D314-263A-CA3C2D509FD5}"/>
              </a:ext>
            </a:extLst>
          </p:cNvPr>
          <p:cNvCxnSpPr>
            <a:cxnSpLocks/>
          </p:cNvCxnSpPr>
          <p:nvPr/>
        </p:nvCxnSpPr>
        <p:spPr>
          <a:xfrm>
            <a:off x="1603077" y="2269845"/>
            <a:ext cx="44974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4" name="Oval 53">
            <a:extLst>
              <a:ext uri="{FF2B5EF4-FFF2-40B4-BE49-F238E27FC236}">
                <a16:creationId xmlns:a16="http://schemas.microsoft.com/office/drawing/2014/main" id="{56B324C1-B532-6319-4E42-3A30F641C9BA}"/>
              </a:ext>
            </a:extLst>
          </p:cNvPr>
          <p:cNvSpPr/>
          <p:nvPr/>
        </p:nvSpPr>
        <p:spPr>
          <a:xfrm>
            <a:off x="2104517" y="3233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5" name="Oval 54">
            <a:extLst>
              <a:ext uri="{FF2B5EF4-FFF2-40B4-BE49-F238E27FC236}">
                <a16:creationId xmlns:a16="http://schemas.microsoft.com/office/drawing/2014/main" id="{CAD22B74-9270-96D6-E0F1-243A26D60B39}"/>
              </a:ext>
            </a:extLst>
          </p:cNvPr>
          <p:cNvSpPr/>
          <p:nvPr/>
        </p:nvSpPr>
        <p:spPr>
          <a:xfrm>
            <a:off x="2468660" y="323022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6" name="Oval 55">
            <a:extLst>
              <a:ext uri="{FF2B5EF4-FFF2-40B4-BE49-F238E27FC236}">
                <a16:creationId xmlns:a16="http://schemas.microsoft.com/office/drawing/2014/main" id="{4EA501BB-C7F5-7FA5-7FF8-DB7E0DD2D454}"/>
              </a:ext>
            </a:extLst>
          </p:cNvPr>
          <p:cNvSpPr/>
          <p:nvPr/>
        </p:nvSpPr>
        <p:spPr>
          <a:xfrm>
            <a:off x="2832803" y="323022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7" name="Oval 56">
            <a:extLst>
              <a:ext uri="{FF2B5EF4-FFF2-40B4-BE49-F238E27FC236}">
                <a16:creationId xmlns:a16="http://schemas.microsoft.com/office/drawing/2014/main" id="{F9D5A2BC-1C21-488D-EA01-242C24BAE29B}"/>
              </a:ext>
            </a:extLst>
          </p:cNvPr>
          <p:cNvSpPr/>
          <p:nvPr/>
        </p:nvSpPr>
        <p:spPr>
          <a:xfrm>
            <a:off x="3196946" y="323022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8" name="Title 2">
            <a:extLst>
              <a:ext uri="{FF2B5EF4-FFF2-40B4-BE49-F238E27FC236}">
                <a16:creationId xmlns:a16="http://schemas.microsoft.com/office/drawing/2014/main" id="{2A138B4E-691E-C104-0EE7-DF68C7C8EABA}"/>
              </a:ext>
            </a:extLst>
          </p:cNvPr>
          <p:cNvSpPr txBox="1"/>
          <p:nvPr/>
        </p:nvSpPr>
        <p:spPr>
          <a:xfrm>
            <a:off x="624070" y="3211044"/>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BODY</a:t>
            </a:r>
          </a:p>
        </p:txBody>
      </p:sp>
      <p:sp>
        <p:nvSpPr>
          <p:cNvPr id="59" name="Oval 58">
            <a:extLst>
              <a:ext uri="{FF2B5EF4-FFF2-40B4-BE49-F238E27FC236}">
                <a16:creationId xmlns:a16="http://schemas.microsoft.com/office/drawing/2014/main" id="{0EAE25DB-3CA0-4A42-2597-A8EBE9BC4A06}"/>
              </a:ext>
            </a:extLst>
          </p:cNvPr>
          <p:cNvSpPr/>
          <p:nvPr/>
        </p:nvSpPr>
        <p:spPr>
          <a:xfrm>
            <a:off x="3561470" y="32302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0" name="Oval 59">
            <a:extLst>
              <a:ext uri="{FF2B5EF4-FFF2-40B4-BE49-F238E27FC236}">
                <a16:creationId xmlns:a16="http://schemas.microsoft.com/office/drawing/2014/main" id="{A88E41DB-CE57-215D-8C17-D6096052A961}"/>
              </a:ext>
            </a:extLst>
          </p:cNvPr>
          <p:cNvSpPr/>
          <p:nvPr/>
        </p:nvSpPr>
        <p:spPr>
          <a:xfrm>
            <a:off x="3925994" y="32302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1" name="Oval 60">
            <a:extLst>
              <a:ext uri="{FF2B5EF4-FFF2-40B4-BE49-F238E27FC236}">
                <a16:creationId xmlns:a16="http://schemas.microsoft.com/office/drawing/2014/main" id="{56D48F85-BF09-A31E-0105-6F828E6A2A80}"/>
              </a:ext>
            </a:extLst>
          </p:cNvPr>
          <p:cNvSpPr/>
          <p:nvPr/>
        </p:nvSpPr>
        <p:spPr>
          <a:xfrm>
            <a:off x="4284339" y="32302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2" name="Oval 61">
            <a:extLst>
              <a:ext uri="{FF2B5EF4-FFF2-40B4-BE49-F238E27FC236}">
                <a16:creationId xmlns:a16="http://schemas.microsoft.com/office/drawing/2014/main" id="{949540E5-39F1-062B-784A-CF803311CF36}"/>
              </a:ext>
            </a:extLst>
          </p:cNvPr>
          <p:cNvSpPr/>
          <p:nvPr/>
        </p:nvSpPr>
        <p:spPr>
          <a:xfrm>
            <a:off x="4655041" y="32302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3" name="Oval 62">
            <a:extLst>
              <a:ext uri="{FF2B5EF4-FFF2-40B4-BE49-F238E27FC236}">
                <a16:creationId xmlns:a16="http://schemas.microsoft.com/office/drawing/2014/main" id="{BD3B6A83-9E9B-AACC-6479-E9F5C79121C0}"/>
              </a:ext>
            </a:extLst>
          </p:cNvPr>
          <p:cNvSpPr/>
          <p:nvPr/>
        </p:nvSpPr>
        <p:spPr>
          <a:xfrm>
            <a:off x="5019565" y="32302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6" name="Title 2">
            <a:extLst>
              <a:ext uri="{FF2B5EF4-FFF2-40B4-BE49-F238E27FC236}">
                <a16:creationId xmlns:a16="http://schemas.microsoft.com/office/drawing/2014/main" id="{2B065DC4-F1F3-5B67-068B-118B01794EE3}"/>
              </a:ext>
            </a:extLst>
          </p:cNvPr>
          <p:cNvSpPr txBox="1"/>
          <p:nvPr/>
        </p:nvSpPr>
        <p:spPr>
          <a:xfrm>
            <a:off x="2006485" y="2908179"/>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Light</a:t>
            </a:r>
          </a:p>
        </p:txBody>
      </p:sp>
      <p:sp>
        <p:nvSpPr>
          <p:cNvPr id="67" name="Title 2">
            <a:extLst>
              <a:ext uri="{FF2B5EF4-FFF2-40B4-BE49-F238E27FC236}">
                <a16:creationId xmlns:a16="http://schemas.microsoft.com/office/drawing/2014/main" id="{B7C01906-5D40-F5EB-AC78-3E04BD6F69BB}"/>
              </a:ext>
            </a:extLst>
          </p:cNvPr>
          <p:cNvSpPr txBox="1"/>
          <p:nvPr/>
        </p:nvSpPr>
        <p:spPr>
          <a:xfrm>
            <a:off x="3276236" y="293705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68" name="Title 2">
            <a:extLst>
              <a:ext uri="{FF2B5EF4-FFF2-40B4-BE49-F238E27FC236}">
                <a16:creationId xmlns:a16="http://schemas.microsoft.com/office/drawing/2014/main" id="{3B6A3A30-1873-A6BA-2798-63AF8B67FB55}"/>
              </a:ext>
            </a:extLst>
          </p:cNvPr>
          <p:cNvSpPr txBox="1"/>
          <p:nvPr/>
        </p:nvSpPr>
        <p:spPr>
          <a:xfrm>
            <a:off x="4569367" y="2937207"/>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Full</a:t>
            </a:r>
          </a:p>
        </p:txBody>
      </p:sp>
      <p:sp>
        <p:nvSpPr>
          <p:cNvPr id="69" name="Oval 68">
            <a:extLst>
              <a:ext uri="{FF2B5EF4-FFF2-40B4-BE49-F238E27FC236}">
                <a16:creationId xmlns:a16="http://schemas.microsoft.com/office/drawing/2014/main" id="{5C46DC12-0E83-EB3D-4A80-988616D8C11A}"/>
              </a:ext>
            </a:extLst>
          </p:cNvPr>
          <p:cNvSpPr/>
          <p:nvPr/>
        </p:nvSpPr>
        <p:spPr>
          <a:xfrm>
            <a:off x="2104517" y="407338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0" name="Oval 69">
            <a:extLst>
              <a:ext uri="{FF2B5EF4-FFF2-40B4-BE49-F238E27FC236}">
                <a16:creationId xmlns:a16="http://schemas.microsoft.com/office/drawing/2014/main" id="{5D833F3F-FCE3-9CEC-C76A-79762F233562}"/>
              </a:ext>
            </a:extLst>
          </p:cNvPr>
          <p:cNvSpPr/>
          <p:nvPr/>
        </p:nvSpPr>
        <p:spPr>
          <a:xfrm>
            <a:off x="2468660" y="407048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1" name="Oval 70">
            <a:extLst>
              <a:ext uri="{FF2B5EF4-FFF2-40B4-BE49-F238E27FC236}">
                <a16:creationId xmlns:a16="http://schemas.microsoft.com/office/drawing/2014/main" id="{6B996D25-CA96-006C-392C-55D421287582}"/>
              </a:ext>
            </a:extLst>
          </p:cNvPr>
          <p:cNvSpPr/>
          <p:nvPr/>
        </p:nvSpPr>
        <p:spPr>
          <a:xfrm>
            <a:off x="2832803"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2" name="Oval 71">
            <a:extLst>
              <a:ext uri="{FF2B5EF4-FFF2-40B4-BE49-F238E27FC236}">
                <a16:creationId xmlns:a16="http://schemas.microsoft.com/office/drawing/2014/main" id="{45C2B84D-7036-CDB8-58F3-3D1E2A9C3AAB}"/>
              </a:ext>
            </a:extLst>
          </p:cNvPr>
          <p:cNvSpPr/>
          <p:nvPr/>
        </p:nvSpPr>
        <p:spPr>
          <a:xfrm>
            <a:off x="3196946"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4" name="Oval 73">
            <a:extLst>
              <a:ext uri="{FF2B5EF4-FFF2-40B4-BE49-F238E27FC236}">
                <a16:creationId xmlns:a16="http://schemas.microsoft.com/office/drawing/2014/main" id="{F479E814-06E5-BCE8-2BAF-50946C45F8FB}"/>
              </a:ext>
            </a:extLst>
          </p:cNvPr>
          <p:cNvSpPr/>
          <p:nvPr/>
        </p:nvSpPr>
        <p:spPr>
          <a:xfrm>
            <a:off x="3561470"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5" name="Oval 74">
            <a:extLst>
              <a:ext uri="{FF2B5EF4-FFF2-40B4-BE49-F238E27FC236}">
                <a16:creationId xmlns:a16="http://schemas.microsoft.com/office/drawing/2014/main" id="{414CCDD2-F11D-0279-A36F-D4A37A2878FE}"/>
              </a:ext>
            </a:extLst>
          </p:cNvPr>
          <p:cNvSpPr/>
          <p:nvPr/>
        </p:nvSpPr>
        <p:spPr>
          <a:xfrm>
            <a:off x="3925994"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6" name="Oval 75">
            <a:extLst>
              <a:ext uri="{FF2B5EF4-FFF2-40B4-BE49-F238E27FC236}">
                <a16:creationId xmlns:a16="http://schemas.microsoft.com/office/drawing/2014/main" id="{CB52F33A-8F27-87AE-F35A-B6404F58AB15}"/>
              </a:ext>
            </a:extLst>
          </p:cNvPr>
          <p:cNvSpPr/>
          <p:nvPr/>
        </p:nvSpPr>
        <p:spPr>
          <a:xfrm>
            <a:off x="4284339"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7" name="Oval 76">
            <a:extLst>
              <a:ext uri="{FF2B5EF4-FFF2-40B4-BE49-F238E27FC236}">
                <a16:creationId xmlns:a16="http://schemas.microsoft.com/office/drawing/2014/main" id="{04C17CF5-823A-331C-DBD5-9922CD6CE349}"/>
              </a:ext>
            </a:extLst>
          </p:cNvPr>
          <p:cNvSpPr/>
          <p:nvPr/>
        </p:nvSpPr>
        <p:spPr>
          <a:xfrm>
            <a:off x="4655041"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8" name="Oval 77">
            <a:extLst>
              <a:ext uri="{FF2B5EF4-FFF2-40B4-BE49-F238E27FC236}">
                <a16:creationId xmlns:a16="http://schemas.microsoft.com/office/drawing/2014/main" id="{74B43055-8982-5378-E7DD-E548C1389335}"/>
              </a:ext>
            </a:extLst>
          </p:cNvPr>
          <p:cNvSpPr/>
          <p:nvPr/>
        </p:nvSpPr>
        <p:spPr>
          <a:xfrm>
            <a:off x="5019565"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9" name="Title 2">
            <a:extLst>
              <a:ext uri="{FF2B5EF4-FFF2-40B4-BE49-F238E27FC236}">
                <a16:creationId xmlns:a16="http://schemas.microsoft.com/office/drawing/2014/main" id="{4463A1FB-193C-93A5-86B8-C0EAB6798F81}"/>
              </a:ext>
            </a:extLst>
          </p:cNvPr>
          <p:cNvSpPr txBox="1"/>
          <p:nvPr/>
        </p:nvSpPr>
        <p:spPr>
          <a:xfrm>
            <a:off x="2006485" y="3748439"/>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Dry</a:t>
            </a:r>
          </a:p>
        </p:txBody>
      </p:sp>
      <p:sp>
        <p:nvSpPr>
          <p:cNvPr id="80" name="Title 2">
            <a:extLst>
              <a:ext uri="{FF2B5EF4-FFF2-40B4-BE49-F238E27FC236}">
                <a16:creationId xmlns:a16="http://schemas.microsoft.com/office/drawing/2014/main" id="{9F9B86EA-9659-F793-8402-61AC31B812F2}"/>
              </a:ext>
            </a:extLst>
          </p:cNvPr>
          <p:cNvSpPr txBox="1"/>
          <p:nvPr/>
        </p:nvSpPr>
        <p:spPr>
          <a:xfrm>
            <a:off x="3127053" y="3777313"/>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 dry</a:t>
            </a:r>
          </a:p>
        </p:txBody>
      </p:sp>
      <p:sp>
        <p:nvSpPr>
          <p:cNvPr id="81" name="Title 2">
            <a:extLst>
              <a:ext uri="{FF2B5EF4-FFF2-40B4-BE49-F238E27FC236}">
                <a16:creationId xmlns:a16="http://schemas.microsoft.com/office/drawing/2014/main" id="{1B0AB2D9-1B5B-00AA-32E4-0CE16334D9C2}"/>
              </a:ext>
            </a:extLst>
          </p:cNvPr>
          <p:cNvSpPr txBox="1"/>
          <p:nvPr/>
        </p:nvSpPr>
        <p:spPr>
          <a:xfrm>
            <a:off x="4569367" y="3777467"/>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Sweet</a:t>
            </a:r>
          </a:p>
        </p:txBody>
      </p:sp>
      <p:cxnSp>
        <p:nvCxnSpPr>
          <p:cNvPr id="82" name="Straight Connector 81">
            <a:extLst>
              <a:ext uri="{FF2B5EF4-FFF2-40B4-BE49-F238E27FC236}">
                <a16:creationId xmlns:a16="http://schemas.microsoft.com/office/drawing/2014/main" id="{706A801E-3C03-1AC6-239B-36C7D7AC13CA}"/>
              </a:ext>
            </a:extLst>
          </p:cNvPr>
          <p:cNvCxnSpPr>
            <a:cxnSpLocks/>
          </p:cNvCxnSpPr>
          <p:nvPr/>
        </p:nvCxnSpPr>
        <p:spPr>
          <a:xfrm>
            <a:off x="1300337" y="3378915"/>
            <a:ext cx="75248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7" name="Title 2">
            <a:extLst>
              <a:ext uri="{FF2B5EF4-FFF2-40B4-BE49-F238E27FC236}">
                <a16:creationId xmlns:a16="http://schemas.microsoft.com/office/drawing/2014/main" id="{F0A67287-34B3-3006-D404-17F8D8C5AF4A}"/>
              </a:ext>
            </a:extLst>
          </p:cNvPr>
          <p:cNvSpPr txBox="1"/>
          <p:nvPr/>
        </p:nvSpPr>
        <p:spPr>
          <a:xfrm>
            <a:off x="624070" y="4082195"/>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SWEETNESS</a:t>
            </a:r>
          </a:p>
        </p:txBody>
      </p:sp>
      <p:cxnSp>
        <p:nvCxnSpPr>
          <p:cNvPr id="88" name="Straight Connector 87">
            <a:extLst>
              <a:ext uri="{FF2B5EF4-FFF2-40B4-BE49-F238E27FC236}">
                <a16:creationId xmlns:a16="http://schemas.microsoft.com/office/drawing/2014/main" id="{A648DC1B-D921-B490-B534-ECB1854E3DDC}"/>
              </a:ext>
            </a:extLst>
          </p:cNvPr>
          <p:cNvCxnSpPr>
            <a:cxnSpLocks/>
          </p:cNvCxnSpPr>
          <p:nvPr/>
        </p:nvCxnSpPr>
        <p:spPr>
          <a:xfrm>
            <a:off x="1942888" y="4250066"/>
            <a:ext cx="109935"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90" name="Oval 89">
            <a:extLst>
              <a:ext uri="{FF2B5EF4-FFF2-40B4-BE49-F238E27FC236}">
                <a16:creationId xmlns:a16="http://schemas.microsoft.com/office/drawing/2014/main" id="{462C42BA-0EE7-3F6B-1624-E391FE3E22F9}"/>
              </a:ext>
            </a:extLst>
          </p:cNvPr>
          <p:cNvSpPr/>
          <p:nvPr/>
        </p:nvSpPr>
        <p:spPr>
          <a:xfrm>
            <a:off x="2104517" y="480122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1" name="Oval 90">
            <a:extLst>
              <a:ext uri="{FF2B5EF4-FFF2-40B4-BE49-F238E27FC236}">
                <a16:creationId xmlns:a16="http://schemas.microsoft.com/office/drawing/2014/main" id="{CD63B3C4-F4F1-0729-1759-3BB985B1548E}"/>
              </a:ext>
            </a:extLst>
          </p:cNvPr>
          <p:cNvSpPr/>
          <p:nvPr/>
        </p:nvSpPr>
        <p:spPr>
          <a:xfrm>
            <a:off x="2468660" y="479831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2" name="Oval 91">
            <a:extLst>
              <a:ext uri="{FF2B5EF4-FFF2-40B4-BE49-F238E27FC236}">
                <a16:creationId xmlns:a16="http://schemas.microsoft.com/office/drawing/2014/main" id="{ACA437DD-7BA9-A58E-2AB0-2D850C10A8B6}"/>
              </a:ext>
            </a:extLst>
          </p:cNvPr>
          <p:cNvSpPr/>
          <p:nvPr/>
        </p:nvSpPr>
        <p:spPr>
          <a:xfrm>
            <a:off x="2832803" y="479831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3" name="Oval 92">
            <a:extLst>
              <a:ext uri="{FF2B5EF4-FFF2-40B4-BE49-F238E27FC236}">
                <a16:creationId xmlns:a16="http://schemas.microsoft.com/office/drawing/2014/main" id="{1F493C54-3679-D3F7-A7E8-0ABF20187A46}"/>
              </a:ext>
            </a:extLst>
          </p:cNvPr>
          <p:cNvSpPr/>
          <p:nvPr/>
        </p:nvSpPr>
        <p:spPr>
          <a:xfrm>
            <a:off x="3196946" y="479831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4" name="Oval 93">
            <a:extLst>
              <a:ext uri="{FF2B5EF4-FFF2-40B4-BE49-F238E27FC236}">
                <a16:creationId xmlns:a16="http://schemas.microsoft.com/office/drawing/2014/main" id="{61BAA34C-2760-A896-49EA-D9A7CF51EA94}"/>
              </a:ext>
            </a:extLst>
          </p:cNvPr>
          <p:cNvSpPr/>
          <p:nvPr/>
        </p:nvSpPr>
        <p:spPr>
          <a:xfrm>
            <a:off x="3561470" y="47983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5" name="Oval 94">
            <a:extLst>
              <a:ext uri="{FF2B5EF4-FFF2-40B4-BE49-F238E27FC236}">
                <a16:creationId xmlns:a16="http://schemas.microsoft.com/office/drawing/2014/main" id="{22480E4D-6B5D-2780-534D-BB2A3CFAAFB7}"/>
              </a:ext>
            </a:extLst>
          </p:cNvPr>
          <p:cNvSpPr/>
          <p:nvPr/>
        </p:nvSpPr>
        <p:spPr>
          <a:xfrm>
            <a:off x="3925994" y="47983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6" name="Oval 95">
            <a:extLst>
              <a:ext uri="{FF2B5EF4-FFF2-40B4-BE49-F238E27FC236}">
                <a16:creationId xmlns:a16="http://schemas.microsoft.com/office/drawing/2014/main" id="{F7A4D9B0-AB4E-0296-800B-432EF3928597}"/>
              </a:ext>
            </a:extLst>
          </p:cNvPr>
          <p:cNvSpPr/>
          <p:nvPr/>
        </p:nvSpPr>
        <p:spPr>
          <a:xfrm>
            <a:off x="4284339" y="47983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7" name="Oval 96">
            <a:extLst>
              <a:ext uri="{FF2B5EF4-FFF2-40B4-BE49-F238E27FC236}">
                <a16:creationId xmlns:a16="http://schemas.microsoft.com/office/drawing/2014/main" id="{45F340C9-765F-A155-4C63-97B14B45C9B8}"/>
              </a:ext>
            </a:extLst>
          </p:cNvPr>
          <p:cNvSpPr/>
          <p:nvPr/>
        </p:nvSpPr>
        <p:spPr>
          <a:xfrm>
            <a:off x="4655041" y="47983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8" name="Oval 97">
            <a:extLst>
              <a:ext uri="{FF2B5EF4-FFF2-40B4-BE49-F238E27FC236}">
                <a16:creationId xmlns:a16="http://schemas.microsoft.com/office/drawing/2014/main" id="{40A0356B-DB74-E944-961E-F62D8D53A02A}"/>
              </a:ext>
            </a:extLst>
          </p:cNvPr>
          <p:cNvSpPr/>
          <p:nvPr/>
        </p:nvSpPr>
        <p:spPr>
          <a:xfrm>
            <a:off x="5019565" y="47983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0" name="Title 2">
            <a:extLst>
              <a:ext uri="{FF2B5EF4-FFF2-40B4-BE49-F238E27FC236}">
                <a16:creationId xmlns:a16="http://schemas.microsoft.com/office/drawing/2014/main" id="{BEE4C8CF-5794-9B64-DB9C-D7CE9FAE4AB3}"/>
              </a:ext>
            </a:extLst>
          </p:cNvPr>
          <p:cNvSpPr txBox="1"/>
          <p:nvPr/>
        </p:nvSpPr>
        <p:spPr>
          <a:xfrm>
            <a:off x="3127053" y="4505147"/>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101" name="Title 2">
            <a:extLst>
              <a:ext uri="{FF2B5EF4-FFF2-40B4-BE49-F238E27FC236}">
                <a16:creationId xmlns:a16="http://schemas.microsoft.com/office/drawing/2014/main" id="{FE3EBE4E-EB98-83A3-75A2-18C830DF307D}"/>
              </a:ext>
            </a:extLst>
          </p:cNvPr>
          <p:cNvSpPr txBox="1"/>
          <p:nvPr/>
        </p:nvSpPr>
        <p:spPr>
          <a:xfrm>
            <a:off x="4569367" y="4505301"/>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High</a:t>
            </a:r>
          </a:p>
        </p:txBody>
      </p:sp>
      <p:sp>
        <p:nvSpPr>
          <p:cNvPr id="102" name="Title 2">
            <a:extLst>
              <a:ext uri="{FF2B5EF4-FFF2-40B4-BE49-F238E27FC236}">
                <a16:creationId xmlns:a16="http://schemas.microsoft.com/office/drawing/2014/main" id="{1B25F2BD-9424-0257-A803-9516DAAC1307}"/>
              </a:ext>
            </a:extLst>
          </p:cNvPr>
          <p:cNvSpPr txBox="1"/>
          <p:nvPr/>
        </p:nvSpPr>
        <p:spPr>
          <a:xfrm>
            <a:off x="624070" y="4810029"/>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OAK</a:t>
            </a:r>
          </a:p>
        </p:txBody>
      </p:sp>
      <p:cxnSp>
        <p:nvCxnSpPr>
          <p:cNvPr id="103" name="Straight Connector 102">
            <a:extLst>
              <a:ext uri="{FF2B5EF4-FFF2-40B4-BE49-F238E27FC236}">
                <a16:creationId xmlns:a16="http://schemas.microsoft.com/office/drawing/2014/main" id="{143BECEC-4306-6B0A-1B62-892176C385A1}"/>
              </a:ext>
            </a:extLst>
          </p:cNvPr>
          <p:cNvCxnSpPr>
            <a:cxnSpLocks/>
          </p:cNvCxnSpPr>
          <p:nvPr/>
        </p:nvCxnSpPr>
        <p:spPr>
          <a:xfrm>
            <a:off x="1170591" y="4977900"/>
            <a:ext cx="88223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63A90E32-85F4-531C-DEDB-E7EBAB510C5A}"/>
              </a:ext>
            </a:extLst>
          </p:cNvPr>
          <p:cNvSpPr/>
          <p:nvPr/>
        </p:nvSpPr>
        <p:spPr>
          <a:xfrm>
            <a:off x="2104517" y="5147209"/>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6" name="Oval 105">
            <a:extLst>
              <a:ext uri="{FF2B5EF4-FFF2-40B4-BE49-F238E27FC236}">
                <a16:creationId xmlns:a16="http://schemas.microsoft.com/office/drawing/2014/main" id="{19D0AB0B-64C7-0CCD-48CC-27D938711BEA}"/>
              </a:ext>
            </a:extLst>
          </p:cNvPr>
          <p:cNvSpPr/>
          <p:nvPr/>
        </p:nvSpPr>
        <p:spPr>
          <a:xfrm>
            <a:off x="2468660" y="514430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7" name="Oval 106">
            <a:extLst>
              <a:ext uri="{FF2B5EF4-FFF2-40B4-BE49-F238E27FC236}">
                <a16:creationId xmlns:a16="http://schemas.microsoft.com/office/drawing/2014/main" id="{6DF9DB65-C7C7-F323-D0B4-C0877CFCC86C}"/>
              </a:ext>
            </a:extLst>
          </p:cNvPr>
          <p:cNvSpPr/>
          <p:nvPr/>
        </p:nvSpPr>
        <p:spPr>
          <a:xfrm>
            <a:off x="2832803" y="514430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8" name="Oval 107">
            <a:extLst>
              <a:ext uri="{FF2B5EF4-FFF2-40B4-BE49-F238E27FC236}">
                <a16:creationId xmlns:a16="http://schemas.microsoft.com/office/drawing/2014/main" id="{85F98601-EA11-F3BB-94FA-146B4BB1119D}"/>
              </a:ext>
            </a:extLst>
          </p:cNvPr>
          <p:cNvSpPr/>
          <p:nvPr/>
        </p:nvSpPr>
        <p:spPr>
          <a:xfrm>
            <a:off x="3196946" y="514430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9" name="Oval 108">
            <a:extLst>
              <a:ext uri="{FF2B5EF4-FFF2-40B4-BE49-F238E27FC236}">
                <a16:creationId xmlns:a16="http://schemas.microsoft.com/office/drawing/2014/main" id="{D805F586-0454-F760-CA62-3A9FB1E870B3}"/>
              </a:ext>
            </a:extLst>
          </p:cNvPr>
          <p:cNvSpPr/>
          <p:nvPr/>
        </p:nvSpPr>
        <p:spPr>
          <a:xfrm>
            <a:off x="3561470" y="514430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0" name="Oval 109">
            <a:extLst>
              <a:ext uri="{FF2B5EF4-FFF2-40B4-BE49-F238E27FC236}">
                <a16:creationId xmlns:a16="http://schemas.microsoft.com/office/drawing/2014/main" id="{050295CE-1D57-2339-84CB-D8EFA9E837D5}"/>
              </a:ext>
            </a:extLst>
          </p:cNvPr>
          <p:cNvSpPr/>
          <p:nvPr/>
        </p:nvSpPr>
        <p:spPr>
          <a:xfrm>
            <a:off x="3925994" y="514430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1" name="Oval 110">
            <a:extLst>
              <a:ext uri="{FF2B5EF4-FFF2-40B4-BE49-F238E27FC236}">
                <a16:creationId xmlns:a16="http://schemas.microsoft.com/office/drawing/2014/main" id="{E740F1B9-912A-65A7-F689-7207A5D6B6BF}"/>
              </a:ext>
            </a:extLst>
          </p:cNvPr>
          <p:cNvSpPr/>
          <p:nvPr/>
        </p:nvSpPr>
        <p:spPr>
          <a:xfrm>
            <a:off x="4284339" y="514430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2" name="Oval 111">
            <a:extLst>
              <a:ext uri="{FF2B5EF4-FFF2-40B4-BE49-F238E27FC236}">
                <a16:creationId xmlns:a16="http://schemas.microsoft.com/office/drawing/2014/main" id="{FB1028F6-2216-9C59-BB15-7FE3FE78E6AA}"/>
              </a:ext>
            </a:extLst>
          </p:cNvPr>
          <p:cNvSpPr/>
          <p:nvPr/>
        </p:nvSpPr>
        <p:spPr>
          <a:xfrm>
            <a:off x="4655041" y="514430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3" name="Oval 112">
            <a:extLst>
              <a:ext uri="{FF2B5EF4-FFF2-40B4-BE49-F238E27FC236}">
                <a16:creationId xmlns:a16="http://schemas.microsoft.com/office/drawing/2014/main" id="{90FC1ABE-5575-8D05-603D-3CCEA20815E8}"/>
              </a:ext>
            </a:extLst>
          </p:cNvPr>
          <p:cNvSpPr/>
          <p:nvPr/>
        </p:nvSpPr>
        <p:spPr>
          <a:xfrm>
            <a:off x="5019565" y="514430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4" name="Title 2">
            <a:extLst>
              <a:ext uri="{FF2B5EF4-FFF2-40B4-BE49-F238E27FC236}">
                <a16:creationId xmlns:a16="http://schemas.microsoft.com/office/drawing/2014/main" id="{8156B5FA-0F93-9B84-4A7C-D9514D3553A2}"/>
              </a:ext>
            </a:extLst>
          </p:cNvPr>
          <p:cNvSpPr txBox="1"/>
          <p:nvPr/>
        </p:nvSpPr>
        <p:spPr>
          <a:xfrm>
            <a:off x="624070" y="5156018"/>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TANNIN</a:t>
            </a:r>
          </a:p>
        </p:txBody>
      </p:sp>
      <p:cxnSp>
        <p:nvCxnSpPr>
          <p:cNvPr id="115" name="Straight Connector 114">
            <a:extLst>
              <a:ext uri="{FF2B5EF4-FFF2-40B4-BE49-F238E27FC236}">
                <a16:creationId xmlns:a16="http://schemas.microsoft.com/office/drawing/2014/main" id="{78A4892F-8D27-F00E-A05A-7014B5A2A0AE}"/>
              </a:ext>
            </a:extLst>
          </p:cNvPr>
          <p:cNvCxnSpPr>
            <a:cxnSpLocks/>
          </p:cNvCxnSpPr>
          <p:nvPr/>
        </p:nvCxnSpPr>
        <p:spPr>
          <a:xfrm>
            <a:off x="1504223" y="5323889"/>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6" name="Oval 115">
            <a:extLst>
              <a:ext uri="{FF2B5EF4-FFF2-40B4-BE49-F238E27FC236}">
                <a16:creationId xmlns:a16="http://schemas.microsoft.com/office/drawing/2014/main" id="{B09DF459-3CE1-EF37-72B4-339D5FDE1624}"/>
              </a:ext>
            </a:extLst>
          </p:cNvPr>
          <p:cNvSpPr/>
          <p:nvPr/>
        </p:nvSpPr>
        <p:spPr>
          <a:xfrm>
            <a:off x="2104517" y="628023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7" name="Oval 116">
            <a:extLst>
              <a:ext uri="{FF2B5EF4-FFF2-40B4-BE49-F238E27FC236}">
                <a16:creationId xmlns:a16="http://schemas.microsoft.com/office/drawing/2014/main" id="{2B1DA8F0-A61D-4914-6759-634A335F4002}"/>
              </a:ext>
            </a:extLst>
          </p:cNvPr>
          <p:cNvSpPr/>
          <p:nvPr/>
        </p:nvSpPr>
        <p:spPr>
          <a:xfrm>
            <a:off x="2468660" y="6277332"/>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8" name="Oval 117">
            <a:extLst>
              <a:ext uri="{FF2B5EF4-FFF2-40B4-BE49-F238E27FC236}">
                <a16:creationId xmlns:a16="http://schemas.microsoft.com/office/drawing/2014/main" id="{64B8F3E6-0C3B-4E6B-56EE-3C616F9AEA3C}"/>
              </a:ext>
            </a:extLst>
          </p:cNvPr>
          <p:cNvSpPr/>
          <p:nvPr/>
        </p:nvSpPr>
        <p:spPr>
          <a:xfrm>
            <a:off x="2832803" y="6277332"/>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9" name="Oval 118">
            <a:extLst>
              <a:ext uri="{FF2B5EF4-FFF2-40B4-BE49-F238E27FC236}">
                <a16:creationId xmlns:a16="http://schemas.microsoft.com/office/drawing/2014/main" id="{8E601920-BBD7-E7CA-A137-997EB47E2CB2}"/>
              </a:ext>
            </a:extLst>
          </p:cNvPr>
          <p:cNvSpPr/>
          <p:nvPr/>
        </p:nvSpPr>
        <p:spPr>
          <a:xfrm>
            <a:off x="3196946" y="6277332"/>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0" name="Oval 119">
            <a:extLst>
              <a:ext uri="{FF2B5EF4-FFF2-40B4-BE49-F238E27FC236}">
                <a16:creationId xmlns:a16="http://schemas.microsoft.com/office/drawing/2014/main" id="{9629ECA6-F6E6-5724-A952-F07EBE9ABFBC}"/>
              </a:ext>
            </a:extLst>
          </p:cNvPr>
          <p:cNvSpPr/>
          <p:nvPr/>
        </p:nvSpPr>
        <p:spPr>
          <a:xfrm>
            <a:off x="3561470" y="6277332"/>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2" name="Oval 121">
            <a:extLst>
              <a:ext uri="{FF2B5EF4-FFF2-40B4-BE49-F238E27FC236}">
                <a16:creationId xmlns:a16="http://schemas.microsoft.com/office/drawing/2014/main" id="{C13D3584-8F86-FEED-950B-9D870826B16B}"/>
              </a:ext>
            </a:extLst>
          </p:cNvPr>
          <p:cNvSpPr/>
          <p:nvPr/>
        </p:nvSpPr>
        <p:spPr>
          <a:xfrm>
            <a:off x="4284339" y="6277332"/>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4" name="Oval 123">
            <a:extLst>
              <a:ext uri="{FF2B5EF4-FFF2-40B4-BE49-F238E27FC236}">
                <a16:creationId xmlns:a16="http://schemas.microsoft.com/office/drawing/2014/main" id="{A1CFDD7B-AE30-1FB9-987F-797E1E1A77AE}"/>
              </a:ext>
            </a:extLst>
          </p:cNvPr>
          <p:cNvSpPr/>
          <p:nvPr/>
        </p:nvSpPr>
        <p:spPr>
          <a:xfrm>
            <a:off x="5019565" y="6277332"/>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5" name="Title 2">
            <a:extLst>
              <a:ext uri="{FF2B5EF4-FFF2-40B4-BE49-F238E27FC236}">
                <a16:creationId xmlns:a16="http://schemas.microsoft.com/office/drawing/2014/main" id="{737FDD2E-D9CA-CE75-18CB-5B94C6B0BB14}"/>
              </a:ext>
            </a:extLst>
          </p:cNvPr>
          <p:cNvSpPr txBox="1"/>
          <p:nvPr/>
        </p:nvSpPr>
        <p:spPr>
          <a:xfrm>
            <a:off x="2006485" y="5998829"/>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8%</a:t>
            </a:r>
          </a:p>
        </p:txBody>
      </p:sp>
      <p:sp>
        <p:nvSpPr>
          <p:cNvPr id="126" name="Title 2">
            <a:extLst>
              <a:ext uri="{FF2B5EF4-FFF2-40B4-BE49-F238E27FC236}">
                <a16:creationId xmlns:a16="http://schemas.microsoft.com/office/drawing/2014/main" id="{DA15325D-239D-D761-2BE2-BE3822CB1226}"/>
              </a:ext>
            </a:extLst>
          </p:cNvPr>
          <p:cNvSpPr txBox="1"/>
          <p:nvPr/>
        </p:nvSpPr>
        <p:spPr>
          <a:xfrm>
            <a:off x="3697804" y="5998675"/>
            <a:ext cx="132515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13.5% – 15.5%</a:t>
            </a:r>
          </a:p>
        </p:txBody>
      </p:sp>
      <p:sp>
        <p:nvSpPr>
          <p:cNvPr id="127" name="Title 2">
            <a:extLst>
              <a:ext uri="{FF2B5EF4-FFF2-40B4-BE49-F238E27FC236}">
                <a16:creationId xmlns:a16="http://schemas.microsoft.com/office/drawing/2014/main" id="{B41CB062-B3CF-9FDE-1311-FEE1B1FAA3CD}"/>
              </a:ext>
            </a:extLst>
          </p:cNvPr>
          <p:cNvSpPr txBox="1"/>
          <p:nvPr/>
        </p:nvSpPr>
        <p:spPr>
          <a:xfrm>
            <a:off x="4569367" y="5998829"/>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17%</a:t>
            </a:r>
          </a:p>
        </p:txBody>
      </p:sp>
      <p:sp>
        <p:nvSpPr>
          <p:cNvPr id="128" name="Title 2">
            <a:extLst>
              <a:ext uri="{FF2B5EF4-FFF2-40B4-BE49-F238E27FC236}">
                <a16:creationId xmlns:a16="http://schemas.microsoft.com/office/drawing/2014/main" id="{6D30BEC4-2683-ED22-6AEA-4863616B5599}"/>
              </a:ext>
            </a:extLst>
          </p:cNvPr>
          <p:cNvSpPr txBox="1"/>
          <p:nvPr/>
        </p:nvSpPr>
        <p:spPr>
          <a:xfrm>
            <a:off x="624070" y="6289043"/>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ALCOHOL</a:t>
            </a:r>
          </a:p>
        </p:txBody>
      </p:sp>
      <p:cxnSp>
        <p:nvCxnSpPr>
          <p:cNvPr id="129" name="Straight Connector 128">
            <a:extLst>
              <a:ext uri="{FF2B5EF4-FFF2-40B4-BE49-F238E27FC236}">
                <a16:creationId xmlns:a16="http://schemas.microsoft.com/office/drawing/2014/main" id="{C10BC331-4C23-9BBC-D438-A15EE4762DB9}"/>
              </a:ext>
            </a:extLst>
          </p:cNvPr>
          <p:cNvCxnSpPr>
            <a:cxnSpLocks/>
          </p:cNvCxnSpPr>
          <p:nvPr/>
        </p:nvCxnSpPr>
        <p:spPr>
          <a:xfrm>
            <a:off x="1728445" y="6456914"/>
            <a:ext cx="32437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7A46D4A-3123-70DD-1402-4D56075E90E9}"/>
              </a:ext>
            </a:extLst>
          </p:cNvPr>
          <p:cNvCxnSpPr>
            <a:cxnSpLocks/>
          </p:cNvCxnSpPr>
          <p:nvPr/>
        </p:nvCxnSpPr>
        <p:spPr>
          <a:xfrm>
            <a:off x="4438672" y="2444640"/>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1CC04685-1E9A-78AD-B521-BD97BEB9537F}"/>
              </a:ext>
            </a:extLst>
          </p:cNvPr>
          <p:cNvSpPr/>
          <p:nvPr/>
        </p:nvSpPr>
        <p:spPr>
          <a:xfrm>
            <a:off x="2104517" y="5526352"/>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 name="Oval 8">
            <a:extLst>
              <a:ext uri="{FF2B5EF4-FFF2-40B4-BE49-F238E27FC236}">
                <a16:creationId xmlns:a16="http://schemas.microsoft.com/office/drawing/2014/main" id="{98B11090-0F1E-9130-E036-1F70E02E2B14}"/>
              </a:ext>
            </a:extLst>
          </p:cNvPr>
          <p:cNvSpPr/>
          <p:nvPr/>
        </p:nvSpPr>
        <p:spPr>
          <a:xfrm>
            <a:off x="2468660" y="552345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0" name="Oval 19">
            <a:extLst>
              <a:ext uri="{FF2B5EF4-FFF2-40B4-BE49-F238E27FC236}">
                <a16:creationId xmlns:a16="http://schemas.microsoft.com/office/drawing/2014/main" id="{E6F4703E-38C4-66B6-0AAA-A7577FF86048}"/>
              </a:ext>
            </a:extLst>
          </p:cNvPr>
          <p:cNvSpPr/>
          <p:nvPr/>
        </p:nvSpPr>
        <p:spPr>
          <a:xfrm>
            <a:off x="2832803" y="552345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2" name="Oval 21">
            <a:extLst>
              <a:ext uri="{FF2B5EF4-FFF2-40B4-BE49-F238E27FC236}">
                <a16:creationId xmlns:a16="http://schemas.microsoft.com/office/drawing/2014/main" id="{6AD0BF80-B769-9BAA-B585-4C4951E651CC}"/>
              </a:ext>
            </a:extLst>
          </p:cNvPr>
          <p:cNvSpPr/>
          <p:nvPr/>
        </p:nvSpPr>
        <p:spPr>
          <a:xfrm>
            <a:off x="3196946" y="552345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3" name="Oval 22">
            <a:extLst>
              <a:ext uri="{FF2B5EF4-FFF2-40B4-BE49-F238E27FC236}">
                <a16:creationId xmlns:a16="http://schemas.microsoft.com/office/drawing/2014/main" id="{0973BC90-B33A-B751-5BDD-28E157D5E2BC}"/>
              </a:ext>
            </a:extLst>
          </p:cNvPr>
          <p:cNvSpPr/>
          <p:nvPr/>
        </p:nvSpPr>
        <p:spPr>
          <a:xfrm>
            <a:off x="3561470" y="552345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4" name="Oval 23">
            <a:extLst>
              <a:ext uri="{FF2B5EF4-FFF2-40B4-BE49-F238E27FC236}">
                <a16:creationId xmlns:a16="http://schemas.microsoft.com/office/drawing/2014/main" id="{A34C17CA-F787-56E9-F2EB-5F92BCC49ACE}"/>
              </a:ext>
            </a:extLst>
          </p:cNvPr>
          <p:cNvSpPr/>
          <p:nvPr/>
        </p:nvSpPr>
        <p:spPr>
          <a:xfrm>
            <a:off x="3925994" y="552345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5" name="Oval 24">
            <a:extLst>
              <a:ext uri="{FF2B5EF4-FFF2-40B4-BE49-F238E27FC236}">
                <a16:creationId xmlns:a16="http://schemas.microsoft.com/office/drawing/2014/main" id="{92FF9485-CFA9-1A63-0EE5-BF96D5D967CE}"/>
              </a:ext>
            </a:extLst>
          </p:cNvPr>
          <p:cNvSpPr/>
          <p:nvPr/>
        </p:nvSpPr>
        <p:spPr>
          <a:xfrm>
            <a:off x="4284339" y="552345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6" name="Oval 25">
            <a:extLst>
              <a:ext uri="{FF2B5EF4-FFF2-40B4-BE49-F238E27FC236}">
                <a16:creationId xmlns:a16="http://schemas.microsoft.com/office/drawing/2014/main" id="{4D6277A3-30D7-6C5F-8DCF-E8F91CCDA879}"/>
              </a:ext>
            </a:extLst>
          </p:cNvPr>
          <p:cNvSpPr/>
          <p:nvPr/>
        </p:nvSpPr>
        <p:spPr>
          <a:xfrm>
            <a:off x="4655041" y="552345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7" name="Oval 26">
            <a:extLst>
              <a:ext uri="{FF2B5EF4-FFF2-40B4-BE49-F238E27FC236}">
                <a16:creationId xmlns:a16="http://schemas.microsoft.com/office/drawing/2014/main" id="{EA777FD4-CCEB-5E8E-E8C0-E0C952B590DC}"/>
              </a:ext>
            </a:extLst>
          </p:cNvPr>
          <p:cNvSpPr/>
          <p:nvPr/>
        </p:nvSpPr>
        <p:spPr>
          <a:xfrm>
            <a:off x="5019565" y="552345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8" name="Title 2">
            <a:extLst>
              <a:ext uri="{FF2B5EF4-FFF2-40B4-BE49-F238E27FC236}">
                <a16:creationId xmlns:a16="http://schemas.microsoft.com/office/drawing/2014/main" id="{AEAF842E-EC57-A5A6-DA5B-536F10E44B5E}"/>
              </a:ext>
            </a:extLst>
          </p:cNvPr>
          <p:cNvSpPr txBox="1"/>
          <p:nvPr/>
        </p:nvSpPr>
        <p:spPr>
          <a:xfrm>
            <a:off x="624070" y="5535161"/>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ACIDITY</a:t>
            </a:r>
          </a:p>
        </p:txBody>
      </p:sp>
      <p:cxnSp>
        <p:nvCxnSpPr>
          <p:cNvPr id="29" name="Straight Connector 28">
            <a:extLst>
              <a:ext uri="{FF2B5EF4-FFF2-40B4-BE49-F238E27FC236}">
                <a16:creationId xmlns:a16="http://schemas.microsoft.com/office/drawing/2014/main" id="{11FDC852-B66F-E309-2C7D-854DA34DBFAE}"/>
              </a:ext>
            </a:extLst>
          </p:cNvPr>
          <p:cNvCxnSpPr>
            <a:cxnSpLocks/>
          </p:cNvCxnSpPr>
          <p:nvPr/>
        </p:nvCxnSpPr>
        <p:spPr>
          <a:xfrm>
            <a:off x="1504223" y="5703032"/>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33" name="Picture Placeholder 8">
            <a:extLst>
              <a:ext uri="{FF2B5EF4-FFF2-40B4-BE49-F238E27FC236}">
                <a16:creationId xmlns:a16="http://schemas.microsoft.com/office/drawing/2014/main" id="{54D2414D-213F-C0D6-DF10-A7D019FB78D7}"/>
              </a:ext>
            </a:extLst>
          </p:cNvPr>
          <p:cNvPicPr>
            <a:picLocks noChangeAspect="1"/>
          </p:cNvPicPr>
          <p:nvPr/>
        </p:nvPicPr>
        <p:blipFill>
          <a:blip r:embed="rId3" cstate="screen">
            <a:extLst>
              <a:ext uri="{28A0092B-C50C-407E-A947-70E740481C1C}">
                <a14:useLocalDpi xmlns:a14="http://schemas.microsoft.com/office/drawing/2010/main"/>
              </a:ext>
            </a:extLst>
          </a:blip>
          <a:srcRect l="8675" r="8675"/>
          <a:stretch/>
        </p:blipFill>
        <p:spPr>
          <a:xfrm>
            <a:off x="8809684" y="593768"/>
            <a:ext cx="2114328" cy="6400800"/>
          </a:xfrm>
          <a:prstGeom prst="rect">
            <a:avLst/>
          </a:prstGeom>
        </p:spPr>
      </p:pic>
      <p:sp>
        <p:nvSpPr>
          <p:cNvPr id="34" name="object 10">
            <a:extLst>
              <a:ext uri="{FF2B5EF4-FFF2-40B4-BE49-F238E27FC236}">
                <a16:creationId xmlns:a16="http://schemas.microsoft.com/office/drawing/2014/main" id="{C253552D-575F-5CDC-9429-090B7D8D4751}"/>
              </a:ext>
            </a:extLst>
          </p:cNvPr>
          <p:cNvSpPr txBox="1"/>
          <p:nvPr/>
        </p:nvSpPr>
        <p:spPr>
          <a:xfrm rot="16200000">
            <a:off x="7683080" y="4297449"/>
            <a:ext cx="4652237" cy="804387"/>
          </a:xfrm>
          <a:prstGeom prst="rect">
            <a:avLst/>
          </a:prstGeom>
        </p:spPr>
        <p:txBody>
          <a:bodyPr vert="horz" wrap="square" lIns="0" tIns="12065" rIns="0" bIns="0" rtlCol="0">
            <a:spAutoFit/>
          </a:bodyPr>
          <a:lstStyle/>
          <a:p>
            <a:pPr algn="ctr" defTabSz="914453">
              <a:lnSpc>
                <a:spcPct val="80000"/>
              </a:lnSpc>
              <a:spcBef>
                <a:spcPct val="0"/>
              </a:spcBef>
            </a:pPr>
            <a:r>
              <a:rPr lang="en-AU" sz="32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CABERNET SAUVIGNON</a:t>
            </a:r>
            <a:endParaRPr lang="en-AU" sz="32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3" name="Title 2">
            <a:extLst>
              <a:ext uri="{FF2B5EF4-FFF2-40B4-BE49-F238E27FC236}">
                <a16:creationId xmlns:a16="http://schemas.microsoft.com/office/drawing/2014/main" id="{E8959698-96CC-0A6D-FE01-CB2FCCBE514F}"/>
              </a:ext>
            </a:extLst>
          </p:cNvPr>
          <p:cNvSpPr txBox="1"/>
          <p:nvPr/>
        </p:nvSpPr>
        <p:spPr>
          <a:xfrm>
            <a:off x="2006485" y="4495408"/>
            <a:ext cx="91948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Low</a:t>
            </a:r>
          </a:p>
        </p:txBody>
      </p:sp>
      <p:grpSp>
        <p:nvGrpSpPr>
          <p:cNvPr id="11" name="Group 10">
            <a:extLst>
              <a:ext uri="{FF2B5EF4-FFF2-40B4-BE49-F238E27FC236}">
                <a16:creationId xmlns:a16="http://schemas.microsoft.com/office/drawing/2014/main" id="{2EAE203C-6098-7ED6-D32E-4165167E5C57}"/>
              </a:ext>
            </a:extLst>
          </p:cNvPr>
          <p:cNvGrpSpPr/>
          <p:nvPr/>
        </p:nvGrpSpPr>
        <p:grpSpPr>
          <a:xfrm>
            <a:off x="4652058" y="6287100"/>
            <a:ext cx="278634" cy="272668"/>
            <a:chOff x="8032638" y="5926610"/>
            <a:chExt cx="278634" cy="272668"/>
          </a:xfrm>
        </p:grpSpPr>
        <p:sp>
          <p:nvSpPr>
            <p:cNvPr id="12" name="Freeform 11">
              <a:extLst>
                <a:ext uri="{FF2B5EF4-FFF2-40B4-BE49-F238E27FC236}">
                  <a16:creationId xmlns:a16="http://schemas.microsoft.com/office/drawing/2014/main" id="{4F470C75-4317-D66B-73E1-626D2CC6783E}"/>
                </a:ext>
              </a:extLst>
            </p:cNvPr>
            <p:cNvSpPr/>
            <p:nvPr/>
          </p:nvSpPr>
          <p:spPr>
            <a:xfrm>
              <a:off x="8169564"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13" name="Freeform 12">
              <a:extLst>
                <a:ext uri="{FF2B5EF4-FFF2-40B4-BE49-F238E27FC236}">
                  <a16:creationId xmlns:a16="http://schemas.microsoft.com/office/drawing/2014/main" id="{4D56EBAB-BC6B-9EA6-8F7D-5692A38AB8D9}"/>
                </a:ext>
              </a:extLst>
            </p:cNvPr>
            <p:cNvSpPr/>
            <p:nvPr/>
          </p:nvSpPr>
          <p:spPr>
            <a:xfrm rot="10800000">
              <a:off x="8032638"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grpSp>
      <p:grpSp>
        <p:nvGrpSpPr>
          <p:cNvPr id="17" name="Group 16">
            <a:extLst>
              <a:ext uri="{FF2B5EF4-FFF2-40B4-BE49-F238E27FC236}">
                <a16:creationId xmlns:a16="http://schemas.microsoft.com/office/drawing/2014/main" id="{8DEB2490-3918-E451-6BA2-84956089A438}"/>
              </a:ext>
            </a:extLst>
          </p:cNvPr>
          <p:cNvGrpSpPr/>
          <p:nvPr/>
        </p:nvGrpSpPr>
        <p:grpSpPr>
          <a:xfrm rot="10800000">
            <a:off x="3926344" y="6287100"/>
            <a:ext cx="278634" cy="272668"/>
            <a:chOff x="8032638" y="5926610"/>
            <a:chExt cx="278634" cy="272668"/>
          </a:xfrm>
        </p:grpSpPr>
        <p:sp>
          <p:nvSpPr>
            <p:cNvPr id="19" name="Freeform 18">
              <a:extLst>
                <a:ext uri="{FF2B5EF4-FFF2-40B4-BE49-F238E27FC236}">
                  <a16:creationId xmlns:a16="http://schemas.microsoft.com/office/drawing/2014/main" id="{4CD359C2-D95A-E282-F014-8522B6A7D2A8}"/>
                </a:ext>
              </a:extLst>
            </p:cNvPr>
            <p:cNvSpPr/>
            <p:nvPr/>
          </p:nvSpPr>
          <p:spPr>
            <a:xfrm>
              <a:off x="8169564"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21" name="Freeform 20">
              <a:extLst>
                <a:ext uri="{FF2B5EF4-FFF2-40B4-BE49-F238E27FC236}">
                  <a16:creationId xmlns:a16="http://schemas.microsoft.com/office/drawing/2014/main" id="{E6F7741F-E861-CECE-DFDA-B7FB7B9EA300}"/>
                </a:ext>
              </a:extLst>
            </p:cNvPr>
            <p:cNvSpPr/>
            <p:nvPr/>
          </p:nvSpPr>
          <p:spPr>
            <a:xfrm rot="10800000">
              <a:off x="8032638"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grpSp>
    </p:spTree>
    <p:extLst>
      <p:ext uri="{BB962C8B-B14F-4D97-AF65-F5344CB8AC3E}">
        <p14:creationId xmlns:p14="http://schemas.microsoft.com/office/powerpoint/2010/main" val="2143889855"/>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E88FAD44-DE6F-8604-D0D5-0262FF9E99B6}"/>
              </a:ext>
            </a:extLst>
          </p:cNvPr>
          <p:cNvCxnSpPr>
            <a:cxnSpLocks/>
          </p:cNvCxnSpPr>
          <p:nvPr/>
        </p:nvCxnSpPr>
        <p:spPr>
          <a:xfrm>
            <a:off x="3224030" y="4258888"/>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9" name="Oval 18">
            <a:extLst>
              <a:ext uri="{FF2B5EF4-FFF2-40B4-BE49-F238E27FC236}">
                <a16:creationId xmlns:a16="http://schemas.microsoft.com/office/drawing/2014/main" id="{D291017A-AAC1-2366-20F9-8813A1A9D3D5}"/>
              </a:ext>
            </a:extLst>
          </p:cNvPr>
          <p:cNvSpPr/>
          <p:nvPr/>
        </p:nvSpPr>
        <p:spPr>
          <a:xfrm>
            <a:off x="2271506" y="4544139"/>
            <a:ext cx="1905051" cy="1905051"/>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2D8BE"/>
              </a:solidFill>
              <a:latin typeface="Neue Haas Grotesk Text Pro" panose="020B0504020202020204" pitchFamily="34" charset="77"/>
            </a:endParaRPr>
          </a:p>
        </p:txBody>
      </p:sp>
      <p:sp>
        <p:nvSpPr>
          <p:cNvPr id="4" name="TextBox 3">
            <a:extLst>
              <a:ext uri="{FF2B5EF4-FFF2-40B4-BE49-F238E27FC236}">
                <a16:creationId xmlns:a16="http://schemas.microsoft.com/office/drawing/2014/main" id="{6A53CAD1-41AE-603C-A2AC-6F78511DB248}"/>
              </a:ext>
            </a:extLst>
          </p:cNvPr>
          <p:cNvSpPr txBox="1"/>
          <p:nvPr/>
        </p:nvSpPr>
        <p:spPr>
          <a:xfrm>
            <a:off x="501248" y="541230"/>
            <a:ext cx="5541444" cy="1182631"/>
          </a:xfrm>
          <a:prstGeom prst="rect">
            <a:avLst/>
          </a:prstGeom>
          <a:noFill/>
        </p:spPr>
        <p:txBody>
          <a:bodyPr wrap="square">
            <a:spAutoFit/>
          </a:bodyPr>
          <a:lstStyle/>
          <a:p>
            <a:pPr>
              <a:lnSpc>
                <a:spcPct val="82000"/>
              </a:lnSpc>
            </a:pPr>
            <a:r>
              <a:rPr lang="en-US" sz="3200" dirty="0" err="1">
                <a:solidFill>
                  <a:srgbClr val="601329"/>
                </a:solidFill>
                <a:latin typeface="Neue Haas Grotesk Text Pro" panose="020B0504020202020204" pitchFamily="34" charset="77"/>
              </a:rPr>
              <a:t>McLAREN</a:t>
            </a:r>
            <a:r>
              <a:rPr lang="en-US" sz="3200" dirty="0">
                <a:solidFill>
                  <a:srgbClr val="601329"/>
                </a:solidFill>
                <a:latin typeface="Neue Haas Grotesk Text Pro" panose="020B0504020202020204" pitchFamily="34" charset="77"/>
              </a:rPr>
              <a:t> VALE</a:t>
            </a:r>
            <a:br>
              <a:rPr lang="en-US" sz="6000" dirty="0">
                <a:solidFill>
                  <a:srgbClr val="B2D8BE"/>
                </a:solidFill>
                <a:latin typeface="Neue Haas Grotesk Text Pro" panose="020B0504020202020204" pitchFamily="34" charset="77"/>
              </a:rPr>
            </a:br>
            <a:r>
              <a:rPr lang="en-US" sz="5440" dirty="0">
                <a:solidFill>
                  <a:schemeClr val="bg2"/>
                </a:solidFill>
                <a:latin typeface="Neue Haas Grotesk Text Pro" panose="020B0504020202020204" pitchFamily="34" charset="77"/>
              </a:rPr>
              <a:t>GRENACHE</a:t>
            </a:r>
          </a:p>
        </p:txBody>
      </p:sp>
      <p:sp>
        <p:nvSpPr>
          <p:cNvPr id="6" name="TextBox 5">
            <a:extLst>
              <a:ext uri="{FF2B5EF4-FFF2-40B4-BE49-F238E27FC236}">
                <a16:creationId xmlns:a16="http://schemas.microsoft.com/office/drawing/2014/main" id="{3937CC6C-038C-22C6-5A1B-F274BB411F78}"/>
              </a:ext>
            </a:extLst>
          </p:cNvPr>
          <p:cNvSpPr txBox="1"/>
          <p:nvPr/>
        </p:nvSpPr>
        <p:spPr>
          <a:xfrm>
            <a:off x="816255" y="1711396"/>
            <a:ext cx="2805709" cy="830997"/>
          </a:xfrm>
          <a:prstGeom prst="rect">
            <a:avLst/>
          </a:prstGeom>
          <a:noFill/>
        </p:spPr>
        <p:txBody>
          <a:bodyPr wrap="square" anchor="b">
            <a:spAutoFit/>
          </a:bodyPr>
          <a:lstStyle/>
          <a:p>
            <a:pPr algn="ctr">
              <a:spcBef>
                <a:spcPts val="217"/>
              </a:spcBef>
              <a:spcAft>
                <a:spcPts val="315"/>
              </a:spcAft>
            </a:pPr>
            <a:r>
              <a:rPr lang="en-AU" sz="1600" dirty="0">
                <a:effectLst/>
                <a:latin typeface="Neue Haas Grotesk Text Pro" panose="020B0504020202020204" pitchFamily="34" charset="77"/>
              </a:rPr>
              <a:t>WELL SUITED TO THE REGION AND PRODUCES A VARIETY OF STYLES</a:t>
            </a:r>
          </a:p>
        </p:txBody>
      </p:sp>
      <p:cxnSp>
        <p:nvCxnSpPr>
          <p:cNvPr id="20" name="Straight Connector 19">
            <a:extLst>
              <a:ext uri="{FF2B5EF4-FFF2-40B4-BE49-F238E27FC236}">
                <a16:creationId xmlns:a16="http://schemas.microsoft.com/office/drawing/2014/main" id="{3654D054-7B9D-D4AC-4445-35BFD05D1739}"/>
              </a:ext>
            </a:extLst>
          </p:cNvPr>
          <p:cNvCxnSpPr>
            <a:cxnSpLocks/>
          </p:cNvCxnSpPr>
          <p:nvPr/>
        </p:nvCxnSpPr>
        <p:spPr>
          <a:xfrm>
            <a:off x="6721231" y="2065623"/>
            <a:ext cx="1071054"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1B638749-00FB-780E-CC25-0154A0ECA7AD}"/>
              </a:ext>
            </a:extLst>
          </p:cNvPr>
          <p:cNvCxnSpPr>
            <a:cxnSpLocks/>
          </p:cNvCxnSpPr>
          <p:nvPr/>
        </p:nvCxnSpPr>
        <p:spPr>
          <a:xfrm>
            <a:off x="2219110" y="2561585"/>
            <a:ext cx="0" cy="45666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CB2C604B-08E1-D968-D2A2-6A9E8712F43E}"/>
              </a:ext>
            </a:extLst>
          </p:cNvPr>
          <p:cNvCxnSpPr>
            <a:cxnSpLocks/>
          </p:cNvCxnSpPr>
          <p:nvPr/>
        </p:nvCxnSpPr>
        <p:spPr>
          <a:xfrm>
            <a:off x="2219110" y="3010625"/>
            <a:ext cx="3736213"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6" name="Oval 25">
            <a:extLst>
              <a:ext uri="{FF2B5EF4-FFF2-40B4-BE49-F238E27FC236}">
                <a16:creationId xmlns:a16="http://schemas.microsoft.com/office/drawing/2014/main" id="{EA6BCBDD-680C-58C3-153A-39C29DAC56F3}"/>
              </a:ext>
            </a:extLst>
          </p:cNvPr>
          <p:cNvSpPr/>
          <p:nvPr/>
        </p:nvSpPr>
        <p:spPr>
          <a:xfrm>
            <a:off x="7790488" y="845072"/>
            <a:ext cx="2427900" cy="242790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2D8BE"/>
              </a:solidFill>
              <a:latin typeface="Neue Haas Grotesk Text Pro" panose="020B0504020202020204" pitchFamily="34" charset="77"/>
            </a:endParaRPr>
          </a:p>
        </p:txBody>
      </p:sp>
      <p:sp>
        <p:nvSpPr>
          <p:cNvPr id="27" name="object 58">
            <a:extLst>
              <a:ext uri="{FF2B5EF4-FFF2-40B4-BE49-F238E27FC236}">
                <a16:creationId xmlns:a16="http://schemas.microsoft.com/office/drawing/2014/main" id="{78AE6EC6-A66B-DA1E-D63F-D79E7AD819BE}"/>
              </a:ext>
            </a:extLst>
          </p:cNvPr>
          <p:cNvSpPr txBox="1"/>
          <p:nvPr/>
        </p:nvSpPr>
        <p:spPr>
          <a:xfrm>
            <a:off x="7809225" y="1328745"/>
            <a:ext cx="2425021" cy="1371529"/>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gn="ctr">
              <a:lnSpc>
                <a:spcPct val="100000"/>
              </a:lnSpc>
              <a:spcBef>
                <a:spcPts val="217"/>
              </a:spcBef>
            </a:pPr>
            <a:r>
              <a:rPr lang="en-AU" sz="2200" b="1" dirty="0">
                <a:solidFill>
                  <a:schemeClr val="tx1"/>
                </a:solidFill>
                <a:effectLst/>
                <a:latin typeface="Neue Haas Grotesk Text Pro" panose="020B0504020202020204" pitchFamily="34" charset="77"/>
              </a:rPr>
              <a:t>ONCE OVERLOOKED NOW A STAR PERFORMER</a:t>
            </a:r>
            <a:endParaRPr lang="en-AU" sz="2200" dirty="0">
              <a:solidFill>
                <a:schemeClr val="tx1"/>
              </a:solidFill>
              <a:effectLst/>
              <a:latin typeface="Neue Haas Grotesk Text Pro" panose="020B0504020202020204" pitchFamily="34" charset="77"/>
            </a:endParaRPr>
          </a:p>
        </p:txBody>
      </p:sp>
      <p:pic>
        <p:nvPicPr>
          <p:cNvPr id="3" name="Picture Placeholder 8">
            <a:extLst>
              <a:ext uri="{FF2B5EF4-FFF2-40B4-BE49-F238E27FC236}">
                <a16:creationId xmlns:a16="http://schemas.microsoft.com/office/drawing/2014/main" id="{7A51DF95-F3F6-9DD6-C388-D0544C8D495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410197" y="368300"/>
            <a:ext cx="2114328" cy="6400800"/>
          </a:xfrm>
          <a:prstGeom prst="rect">
            <a:avLst/>
          </a:prstGeom>
        </p:spPr>
      </p:pic>
      <p:sp>
        <p:nvSpPr>
          <p:cNvPr id="5" name="object 10">
            <a:extLst>
              <a:ext uri="{FF2B5EF4-FFF2-40B4-BE49-F238E27FC236}">
                <a16:creationId xmlns:a16="http://schemas.microsoft.com/office/drawing/2014/main" id="{C478B2E1-CB5C-E487-2C8E-7DC92B488748}"/>
              </a:ext>
            </a:extLst>
          </p:cNvPr>
          <p:cNvSpPr txBox="1"/>
          <p:nvPr/>
        </p:nvSpPr>
        <p:spPr>
          <a:xfrm rot="16200000">
            <a:off x="4283593" y="4194291"/>
            <a:ext cx="4652237" cy="559769"/>
          </a:xfrm>
          <a:prstGeom prst="rect">
            <a:avLst/>
          </a:prstGeom>
        </p:spPr>
        <p:txBody>
          <a:bodyPr vert="horz" wrap="square" lIns="0" tIns="12065" rIns="0" bIns="0" rtlCol="0">
            <a:spAutoFit/>
          </a:bodyPr>
          <a:lstStyle/>
          <a:p>
            <a:pPr algn="ctr" defTabSz="914453">
              <a:lnSpc>
                <a:spcPct val="80000"/>
              </a:lnSpc>
              <a:spcBef>
                <a:spcPct val="0"/>
              </a:spcBef>
            </a:pPr>
            <a:r>
              <a:rPr lang="en-AU" sz="4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GRENACHE</a:t>
            </a:r>
            <a:endParaRPr lang="en-AU" sz="44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cxnSp>
        <p:nvCxnSpPr>
          <p:cNvPr id="2" name="Straight Connector 1">
            <a:extLst>
              <a:ext uri="{FF2B5EF4-FFF2-40B4-BE49-F238E27FC236}">
                <a16:creationId xmlns:a16="http://schemas.microsoft.com/office/drawing/2014/main" id="{45B36133-D5C5-73B1-B342-7D280EE6D013}"/>
              </a:ext>
            </a:extLst>
          </p:cNvPr>
          <p:cNvCxnSpPr>
            <a:cxnSpLocks/>
          </p:cNvCxnSpPr>
          <p:nvPr/>
        </p:nvCxnSpPr>
        <p:spPr>
          <a:xfrm>
            <a:off x="3224030" y="4258888"/>
            <a:ext cx="2731293"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E3580AC0-5E35-0E3A-5678-425F6FD9D979}"/>
              </a:ext>
            </a:extLst>
          </p:cNvPr>
          <p:cNvCxnSpPr>
            <a:cxnSpLocks/>
          </p:cNvCxnSpPr>
          <p:nvPr/>
        </p:nvCxnSpPr>
        <p:spPr>
          <a:xfrm>
            <a:off x="6992983" y="4169199"/>
            <a:ext cx="3381433"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985B22D7-BA50-71EC-80D1-9672EB602335}"/>
              </a:ext>
            </a:extLst>
          </p:cNvPr>
          <p:cNvSpPr txBox="1"/>
          <p:nvPr/>
        </p:nvSpPr>
        <p:spPr>
          <a:xfrm>
            <a:off x="9883486" y="4735579"/>
            <a:ext cx="2805709" cy="1713611"/>
          </a:xfrm>
          <a:prstGeom prst="rect">
            <a:avLst/>
          </a:prstGeom>
          <a:noFill/>
        </p:spPr>
        <p:txBody>
          <a:bodyPr wrap="square" anchor="b">
            <a:spAutoFit/>
          </a:bodyPr>
          <a:lstStyle/>
          <a:p>
            <a:pPr>
              <a:lnSpc>
                <a:spcPct val="82000"/>
              </a:lnSpc>
              <a:spcBef>
                <a:spcPts val="150"/>
              </a:spcBef>
              <a:spcAft>
                <a:spcPts val="315"/>
              </a:spcAft>
              <a:buClr>
                <a:srgbClr val="B2D8BE"/>
              </a:buClr>
            </a:pPr>
            <a:r>
              <a:rPr lang="en-AU" sz="1400" dirty="0">
                <a:effectLst/>
                <a:latin typeface="Neue Haas Grotesk Text Pro" panose="020B0504020202020204" pitchFamily="34" charset="77"/>
              </a:rPr>
              <a:t>FLAVOURS</a:t>
            </a:r>
            <a:endParaRPr lang="en-AU" sz="1400" dirty="0">
              <a:latin typeface="Neue Haas Grotesk Text Pro" panose="020B0504020202020204" pitchFamily="34" charset="77"/>
            </a:endParaRP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Cherry</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Dark raspberry</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Strawberry</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White pepper</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Earth</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Spice</a:t>
            </a:r>
            <a:endParaRPr lang="en-AU" sz="1400" dirty="0">
              <a:effectLst/>
              <a:latin typeface="Neue Haas Grotesk Text Pro" panose="020B0504020202020204" pitchFamily="34" charset="77"/>
            </a:endParaRPr>
          </a:p>
        </p:txBody>
      </p:sp>
      <p:cxnSp>
        <p:nvCxnSpPr>
          <p:cNvPr id="14" name="Straight Connector 13">
            <a:extLst>
              <a:ext uri="{FF2B5EF4-FFF2-40B4-BE49-F238E27FC236}">
                <a16:creationId xmlns:a16="http://schemas.microsoft.com/office/drawing/2014/main" id="{2ABA9686-50D3-151C-B878-1FBBFD68975E}"/>
              </a:ext>
            </a:extLst>
          </p:cNvPr>
          <p:cNvCxnSpPr>
            <a:cxnSpLocks/>
          </p:cNvCxnSpPr>
          <p:nvPr/>
        </p:nvCxnSpPr>
        <p:spPr>
          <a:xfrm>
            <a:off x="10380002" y="4169199"/>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E4F53E07-E74D-3010-B860-088C14C85BD0}"/>
              </a:ext>
            </a:extLst>
          </p:cNvPr>
          <p:cNvSpPr txBox="1"/>
          <p:nvPr/>
        </p:nvSpPr>
        <p:spPr>
          <a:xfrm>
            <a:off x="2166866" y="5146604"/>
            <a:ext cx="2114329" cy="830997"/>
          </a:xfrm>
          <a:prstGeom prst="rect">
            <a:avLst/>
          </a:prstGeom>
          <a:noFill/>
        </p:spPr>
        <p:txBody>
          <a:bodyPr wrap="square" anchor="b">
            <a:spAutoFit/>
          </a:bodyPr>
          <a:lstStyle/>
          <a:p>
            <a:pPr algn="ctr">
              <a:spcBef>
                <a:spcPts val="217"/>
              </a:spcBef>
              <a:spcAft>
                <a:spcPts val="315"/>
              </a:spcAft>
            </a:pPr>
            <a:r>
              <a:rPr lang="en-AU" sz="1600" b="1" dirty="0">
                <a:effectLst/>
                <a:latin typeface="Neue Haas Grotesk Text Pro" panose="020B0504020202020204" pitchFamily="34" charset="77"/>
              </a:rPr>
              <a:t>OLDEST VINES </a:t>
            </a:r>
            <a:r>
              <a:rPr lang="en-AU" sz="1600" dirty="0">
                <a:effectLst/>
                <a:latin typeface="Neue Haas Grotesk Text Pro" panose="020B0504020202020204" pitchFamily="34" charset="77"/>
              </a:rPr>
              <a:t>PLANTED IN </a:t>
            </a:r>
            <a:br>
              <a:rPr lang="en-AU" sz="1600" dirty="0">
                <a:effectLst/>
                <a:latin typeface="Neue Haas Grotesk Text Pro" panose="020B0504020202020204" pitchFamily="34" charset="77"/>
              </a:rPr>
            </a:br>
            <a:r>
              <a:rPr lang="en-AU" sz="1600" dirty="0">
                <a:effectLst/>
                <a:latin typeface="Neue Haas Grotesk Text Pro" panose="020B0504020202020204" pitchFamily="34" charset="77"/>
              </a:rPr>
              <a:t>LATE 1800s</a:t>
            </a:r>
          </a:p>
        </p:txBody>
      </p:sp>
    </p:spTree>
    <p:extLst>
      <p:ext uri="{BB962C8B-B14F-4D97-AF65-F5344CB8AC3E}">
        <p14:creationId xmlns:p14="http://schemas.microsoft.com/office/powerpoint/2010/main" val="17649920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A7B58-7FE5-9CFB-75CB-23678C6728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A7B6AD-843F-1C34-2DF4-9132C6369F60}"/>
              </a:ext>
            </a:extLst>
          </p:cNvPr>
          <p:cNvSpPr>
            <a:spLocks noGrp="1"/>
          </p:cNvSpPr>
          <p:nvPr>
            <p:ph type="title" idx="4294967295"/>
          </p:nvPr>
        </p:nvSpPr>
        <p:spPr>
          <a:xfrm>
            <a:off x="600035" y="595639"/>
            <a:ext cx="11283754" cy="1325562"/>
          </a:xfrm>
        </p:spPr>
        <p:txBody>
          <a:bodyPr/>
          <a:lstStyle/>
          <a:p>
            <a:r>
              <a:rPr lang="en-US" sz="3200" dirty="0">
                <a:solidFill>
                  <a:schemeClr val="bg2"/>
                </a:solidFill>
                <a:latin typeface="Neue Haas Grotesk Text Pro" panose="020B0504020202020204" pitchFamily="34" charset="77"/>
              </a:rPr>
              <a:t>GRENACHE</a:t>
            </a:r>
            <a:br>
              <a:rPr lang="en-US" sz="4000" dirty="0">
                <a:solidFill>
                  <a:schemeClr val="accent3"/>
                </a:solidFill>
                <a:latin typeface="Neue Haas Grotesk Text Pro" panose="020B0504020202020204" pitchFamily="34" charset="77"/>
              </a:rPr>
            </a:br>
            <a:r>
              <a:rPr lang="en-US" sz="5000" dirty="0">
                <a:solidFill>
                  <a:schemeClr val="accent2"/>
                </a:solidFill>
                <a:latin typeface="Neue Haas Grotesk Text Pro" panose="020B0504020202020204" pitchFamily="34" charset="77"/>
              </a:rPr>
              <a:t>characteristics</a:t>
            </a:r>
          </a:p>
        </p:txBody>
      </p:sp>
      <p:pic>
        <p:nvPicPr>
          <p:cNvPr id="20" name="Picture Placeholder 8">
            <a:extLst>
              <a:ext uri="{FF2B5EF4-FFF2-40B4-BE49-F238E27FC236}">
                <a16:creationId xmlns:a16="http://schemas.microsoft.com/office/drawing/2014/main" id="{C64F49F4-C7C2-382F-8134-F77222E4B50F}"/>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8442900" y="584200"/>
            <a:ext cx="2114328" cy="6400800"/>
          </a:xfrm>
          <a:prstGeom prst="rect">
            <a:avLst/>
          </a:prstGeom>
        </p:spPr>
      </p:pic>
      <p:sp>
        <p:nvSpPr>
          <p:cNvPr id="21" name="object 10">
            <a:extLst>
              <a:ext uri="{FF2B5EF4-FFF2-40B4-BE49-F238E27FC236}">
                <a16:creationId xmlns:a16="http://schemas.microsoft.com/office/drawing/2014/main" id="{A9FED8F2-D222-2658-7496-A52278E2F5B7}"/>
              </a:ext>
            </a:extLst>
          </p:cNvPr>
          <p:cNvSpPr txBox="1"/>
          <p:nvPr/>
        </p:nvSpPr>
        <p:spPr>
          <a:xfrm rot="16200000">
            <a:off x="7316296" y="4410191"/>
            <a:ext cx="4652237" cy="559769"/>
          </a:xfrm>
          <a:prstGeom prst="rect">
            <a:avLst/>
          </a:prstGeom>
        </p:spPr>
        <p:txBody>
          <a:bodyPr vert="horz" wrap="square" lIns="0" tIns="12065" rIns="0" bIns="0" rtlCol="0">
            <a:spAutoFit/>
          </a:bodyPr>
          <a:lstStyle/>
          <a:p>
            <a:pPr algn="ctr" defTabSz="914453">
              <a:lnSpc>
                <a:spcPct val="80000"/>
              </a:lnSpc>
              <a:spcBef>
                <a:spcPct val="0"/>
              </a:spcBef>
            </a:pPr>
            <a:r>
              <a:rPr lang="en-AU" sz="4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GRENACHE</a:t>
            </a:r>
            <a:endParaRPr lang="en-AU" sz="44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5" name="Oval 4">
            <a:extLst>
              <a:ext uri="{FF2B5EF4-FFF2-40B4-BE49-F238E27FC236}">
                <a16:creationId xmlns:a16="http://schemas.microsoft.com/office/drawing/2014/main" id="{B07D034B-FA81-447C-79D9-BD8BFC3849DB}"/>
              </a:ext>
            </a:extLst>
          </p:cNvPr>
          <p:cNvSpPr/>
          <p:nvPr/>
        </p:nvSpPr>
        <p:spPr>
          <a:xfrm>
            <a:off x="2010844" y="1693590"/>
            <a:ext cx="272668" cy="272668"/>
          </a:xfrm>
          <a:prstGeom prst="ellipse">
            <a:avLst/>
          </a:prstGeom>
          <a:solidFill>
            <a:srgbClr val="CD53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 name="Oval 11">
            <a:extLst>
              <a:ext uri="{FF2B5EF4-FFF2-40B4-BE49-F238E27FC236}">
                <a16:creationId xmlns:a16="http://schemas.microsoft.com/office/drawing/2014/main" id="{ECE51254-419D-29CF-E4C7-E8063642813C}"/>
              </a:ext>
            </a:extLst>
          </p:cNvPr>
          <p:cNvSpPr/>
          <p:nvPr/>
        </p:nvSpPr>
        <p:spPr>
          <a:xfrm>
            <a:off x="2374987" y="1690688"/>
            <a:ext cx="272668" cy="272668"/>
          </a:xfrm>
          <a:prstGeom prst="ellipse">
            <a:avLst/>
          </a:prstGeom>
          <a:solidFill>
            <a:srgbClr val="C72E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 name="Oval 17">
            <a:extLst>
              <a:ext uri="{FF2B5EF4-FFF2-40B4-BE49-F238E27FC236}">
                <a16:creationId xmlns:a16="http://schemas.microsoft.com/office/drawing/2014/main" id="{8F9442EB-F8DB-AA97-5543-6832E2FA2144}"/>
              </a:ext>
            </a:extLst>
          </p:cNvPr>
          <p:cNvSpPr/>
          <p:nvPr/>
        </p:nvSpPr>
        <p:spPr>
          <a:xfrm>
            <a:off x="2739130" y="1690688"/>
            <a:ext cx="272668" cy="272668"/>
          </a:xfrm>
          <a:prstGeom prst="ellipse">
            <a:avLst/>
          </a:prstGeom>
          <a:solidFill>
            <a:srgbClr val="C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9" name="Oval 18">
            <a:extLst>
              <a:ext uri="{FF2B5EF4-FFF2-40B4-BE49-F238E27FC236}">
                <a16:creationId xmlns:a16="http://schemas.microsoft.com/office/drawing/2014/main" id="{468D29E8-9680-54FB-ADF6-1FC18021F427}"/>
              </a:ext>
            </a:extLst>
          </p:cNvPr>
          <p:cNvSpPr/>
          <p:nvPr/>
        </p:nvSpPr>
        <p:spPr>
          <a:xfrm>
            <a:off x="3103273" y="1690688"/>
            <a:ext cx="272668" cy="272668"/>
          </a:xfrm>
          <a:prstGeom prst="ellipse">
            <a:avLst/>
          </a:prstGeom>
          <a:solidFill>
            <a:srgbClr val="BD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2" name="Title 2">
            <a:extLst>
              <a:ext uri="{FF2B5EF4-FFF2-40B4-BE49-F238E27FC236}">
                <a16:creationId xmlns:a16="http://schemas.microsoft.com/office/drawing/2014/main" id="{B283C7EC-898C-AD95-22EA-C77E4AED5B94}"/>
              </a:ext>
            </a:extLst>
          </p:cNvPr>
          <p:cNvSpPr txBox="1"/>
          <p:nvPr/>
        </p:nvSpPr>
        <p:spPr>
          <a:xfrm>
            <a:off x="530398" y="1718656"/>
            <a:ext cx="1104374" cy="282528"/>
          </a:xfrm>
          <a:prstGeom prst="rect">
            <a:avLst/>
          </a:prstGeom>
        </p:spPr>
        <p:txBody>
          <a:bodyPr anchor="t">
            <a:normAutofit fontScale="92500" lnSpcReduction="20000"/>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600" dirty="0">
                <a:solidFill>
                  <a:schemeClr val="tx1"/>
                </a:solidFill>
                <a:latin typeface="Neue Haas Grotesk Text Pro" panose="020B0504020202020204" pitchFamily="34" charset="77"/>
              </a:rPr>
              <a:t>COLOUR</a:t>
            </a:r>
          </a:p>
        </p:txBody>
      </p:sp>
      <p:sp>
        <p:nvSpPr>
          <p:cNvPr id="23" name="Oval 22">
            <a:extLst>
              <a:ext uri="{FF2B5EF4-FFF2-40B4-BE49-F238E27FC236}">
                <a16:creationId xmlns:a16="http://schemas.microsoft.com/office/drawing/2014/main" id="{984C8C4D-8F79-3F95-64F0-3F8DF32F7E86}"/>
              </a:ext>
            </a:extLst>
          </p:cNvPr>
          <p:cNvSpPr/>
          <p:nvPr/>
        </p:nvSpPr>
        <p:spPr>
          <a:xfrm>
            <a:off x="3467797" y="1690688"/>
            <a:ext cx="272668" cy="272668"/>
          </a:xfrm>
          <a:prstGeom prst="ellipse">
            <a:avLst/>
          </a:prstGeom>
          <a:solidFill>
            <a:srgbClr val="A32B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5" name="Oval 24">
            <a:extLst>
              <a:ext uri="{FF2B5EF4-FFF2-40B4-BE49-F238E27FC236}">
                <a16:creationId xmlns:a16="http://schemas.microsoft.com/office/drawing/2014/main" id="{B44A9AAF-3CA0-F26C-52DB-452F9F1631C6}"/>
              </a:ext>
            </a:extLst>
          </p:cNvPr>
          <p:cNvSpPr/>
          <p:nvPr/>
        </p:nvSpPr>
        <p:spPr>
          <a:xfrm>
            <a:off x="3832321" y="1690688"/>
            <a:ext cx="272668" cy="272668"/>
          </a:xfrm>
          <a:prstGeom prst="ellipse">
            <a:avLst/>
          </a:prstGeom>
          <a:solidFill>
            <a:srgbClr val="981C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6" name="Oval 25">
            <a:extLst>
              <a:ext uri="{FF2B5EF4-FFF2-40B4-BE49-F238E27FC236}">
                <a16:creationId xmlns:a16="http://schemas.microsoft.com/office/drawing/2014/main" id="{0BDD849F-B1C2-C0FD-0305-6965BC931548}"/>
              </a:ext>
            </a:extLst>
          </p:cNvPr>
          <p:cNvSpPr/>
          <p:nvPr/>
        </p:nvSpPr>
        <p:spPr>
          <a:xfrm>
            <a:off x="4190666" y="1690688"/>
            <a:ext cx="272668" cy="272668"/>
          </a:xfrm>
          <a:prstGeom prst="ellipse">
            <a:avLst/>
          </a:prstGeom>
          <a:solidFill>
            <a:srgbClr val="8713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7" name="Oval 26">
            <a:extLst>
              <a:ext uri="{FF2B5EF4-FFF2-40B4-BE49-F238E27FC236}">
                <a16:creationId xmlns:a16="http://schemas.microsoft.com/office/drawing/2014/main" id="{E480CDAA-7258-4034-77AF-B93ACCC317A4}"/>
              </a:ext>
            </a:extLst>
          </p:cNvPr>
          <p:cNvSpPr/>
          <p:nvPr/>
        </p:nvSpPr>
        <p:spPr>
          <a:xfrm>
            <a:off x="4561368" y="1690688"/>
            <a:ext cx="272668" cy="272668"/>
          </a:xfrm>
          <a:prstGeom prst="ellipse">
            <a:avLst/>
          </a:prstGeom>
          <a:solidFill>
            <a:srgbClr val="7816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8" name="Oval 27">
            <a:extLst>
              <a:ext uri="{FF2B5EF4-FFF2-40B4-BE49-F238E27FC236}">
                <a16:creationId xmlns:a16="http://schemas.microsoft.com/office/drawing/2014/main" id="{FB717671-4407-4D98-7C0A-DF654166562E}"/>
              </a:ext>
            </a:extLst>
          </p:cNvPr>
          <p:cNvSpPr/>
          <p:nvPr/>
        </p:nvSpPr>
        <p:spPr>
          <a:xfrm>
            <a:off x="4925892" y="1690688"/>
            <a:ext cx="272668" cy="272668"/>
          </a:xfrm>
          <a:prstGeom prst="ellipse">
            <a:avLst/>
          </a:prstGeom>
          <a:solidFill>
            <a:srgbClr val="491C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9" name="Title 2">
            <a:extLst>
              <a:ext uri="{FF2B5EF4-FFF2-40B4-BE49-F238E27FC236}">
                <a16:creationId xmlns:a16="http://schemas.microsoft.com/office/drawing/2014/main" id="{1833B393-308B-0E4A-176E-35875238740B}"/>
              </a:ext>
            </a:extLst>
          </p:cNvPr>
          <p:cNvSpPr txBox="1"/>
          <p:nvPr/>
        </p:nvSpPr>
        <p:spPr>
          <a:xfrm>
            <a:off x="2374987" y="2137881"/>
            <a:ext cx="1652979"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Grenache</a:t>
            </a:r>
          </a:p>
        </p:txBody>
      </p:sp>
      <p:cxnSp>
        <p:nvCxnSpPr>
          <p:cNvPr id="31" name="Straight Connector 30">
            <a:extLst>
              <a:ext uri="{FF2B5EF4-FFF2-40B4-BE49-F238E27FC236}">
                <a16:creationId xmlns:a16="http://schemas.microsoft.com/office/drawing/2014/main" id="{A245A703-6501-56F0-F0BC-9DD08749BE50}"/>
              </a:ext>
            </a:extLst>
          </p:cNvPr>
          <p:cNvCxnSpPr>
            <a:cxnSpLocks/>
          </p:cNvCxnSpPr>
          <p:nvPr/>
        </p:nvCxnSpPr>
        <p:spPr>
          <a:xfrm>
            <a:off x="1509404" y="1827022"/>
            <a:ext cx="44974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3" name="Oval 32">
            <a:extLst>
              <a:ext uri="{FF2B5EF4-FFF2-40B4-BE49-F238E27FC236}">
                <a16:creationId xmlns:a16="http://schemas.microsoft.com/office/drawing/2014/main" id="{01E16359-1627-2920-00FD-6FBE917ED7D7}"/>
              </a:ext>
            </a:extLst>
          </p:cNvPr>
          <p:cNvSpPr/>
          <p:nvPr/>
        </p:nvSpPr>
        <p:spPr>
          <a:xfrm>
            <a:off x="2010844" y="284276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4" name="Oval 33">
            <a:extLst>
              <a:ext uri="{FF2B5EF4-FFF2-40B4-BE49-F238E27FC236}">
                <a16:creationId xmlns:a16="http://schemas.microsoft.com/office/drawing/2014/main" id="{50B36DD8-882F-6FDA-508E-8EF70308D1B1}"/>
              </a:ext>
            </a:extLst>
          </p:cNvPr>
          <p:cNvSpPr/>
          <p:nvPr/>
        </p:nvSpPr>
        <p:spPr>
          <a:xfrm>
            <a:off x="2374987" y="283986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5" name="Oval 34">
            <a:extLst>
              <a:ext uri="{FF2B5EF4-FFF2-40B4-BE49-F238E27FC236}">
                <a16:creationId xmlns:a16="http://schemas.microsoft.com/office/drawing/2014/main" id="{449A331C-3C34-B5D3-9F68-36A4BAB9E1E4}"/>
              </a:ext>
            </a:extLst>
          </p:cNvPr>
          <p:cNvSpPr/>
          <p:nvPr/>
        </p:nvSpPr>
        <p:spPr>
          <a:xfrm>
            <a:off x="2739130" y="283986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6" name="Oval 35">
            <a:extLst>
              <a:ext uri="{FF2B5EF4-FFF2-40B4-BE49-F238E27FC236}">
                <a16:creationId xmlns:a16="http://schemas.microsoft.com/office/drawing/2014/main" id="{89D495A7-4C2F-C7E5-D281-5895A964F108}"/>
              </a:ext>
            </a:extLst>
          </p:cNvPr>
          <p:cNvSpPr/>
          <p:nvPr/>
        </p:nvSpPr>
        <p:spPr>
          <a:xfrm>
            <a:off x="3103273" y="283986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8" name="Title 2">
            <a:extLst>
              <a:ext uri="{FF2B5EF4-FFF2-40B4-BE49-F238E27FC236}">
                <a16:creationId xmlns:a16="http://schemas.microsoft.com/office/drawing/2014/main" id="{D0ED5DEE-5877-4EA6-88CA-60A69208737E}"/>
              </a:ext>
            </a:extLst>
          </p:cNvPr>
          <p:cNvSpPr txBox="1"/>
          <p:nvPr/>
        </p:nvSpPr>
        <p:spPr>
          <a:xfrm>
            <a:off x="530397" y="2820686"/>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BODY</a:t>
            </a:r>
          </a:p>
        </p:txBody>
      </p:sp>
      <p:sp>
        <p:nvSpPr>
          <p:cNvPr id="39" name="Oval 38">
            <a:extLst>
              <a:ext uri="{FF2B5EF4-FFF2-40B4-BE49-F238E27FC236}">
                <a16:creationId xmlns:a16="http://schemas.microsoft.com/office/drawing/2014/main" id="{782FFC8C-30DA-0414-3434-62A7C3F3D806}"/>
              </a:ext>
            </a:extLst>
          </p:cNvPr>
          <p:cNvSpPr/>
          <p:nvPr/>
        </p:nvSpPr>
        <p:spPr>
          <a:xfrm>
            <a:off x="3467797" y="283986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0" name="Oval 39">
            <a:extLst>
              <a:ext uri="{FF2B5EF4-FFF2-40B4-BE49-F238E27FC236}">
                <a16:creationId xmlns:a16="http://schemas.microsoft.com/office/drawing/2014/main" id="{A8B49305-1D74-BF86-EEAA-4E7A1126B0CF}"/>
              </a:ext>
            </a:extLst>
          </p:cNvPr>
          <p:cNvSpPr/>
          <p:nvPr/>
        </p:nvSpPr>
        <p:spPr>
          <a:xfrm>
            <a:off x="3832321" y="283986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7" name="Oval 46">
            <a:extLst>
              <a:ext uri="{FF2B5EF4-FFF2-40B4-BE49-F238E27FC236}">
                <a16:creationId xmlns:a16="http://schemas.microsoft.com/office/drawing/2014/main" id="{E733220F-8285-B13A-9EBB-2139D51004FE}"/>
              </a:ext>
            </a:extLst>
          </p:cNvPr>
          <p:cNvSpPr/>
          <p:nvPr/>
        </p:nvSpPr>
        <p:spPr>
          <a:xfrm>
            <a:off x="4190666" y="283986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9" name="Oval 48">
            <a:extLst>
              <a:ext uri="{FF2B5EF4-FFF2-40B4-BE49-F238E27FC236}">
                <a16:creationId xmlns:a16="http://schemas.microsoft.com/office/drawing/2014/main" id="{3BF14DF1-3B62-C9FB-6F50-91ACA4D0A5EB}"/>
              </a:ext>
            </a:extLst>
          </p:cNvPr>
          <p:cNvSpPr/>
          <p:nvPr/>
        </p:nvSpPr>
        <p:spPr>
          <a:xfrm>
            <a:off x="4561368" y="283986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0" name="Oval 49">
            <a:extLst>
              <a:ext uri="{FF2B5EF4-FFF2-40B4-BE49-F238E27FC236}">
                <a16:creationId xmlns:a16="http://schemas.microsoft.com/office/drawing/2014/main" id="{14C47C49-46A0-3351-F040-BC7F20C9902B}"/>
              </a:ext>
            </a:extLst>
          </p:cNvPr>
          <p:cNvSpPr/>
          <p:nvPr/>
        </p:nvSpPr>
        <p:spPr>
          <a:xfrm>
            <a:off x="4925892" y="283986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1" name="Title 2">
            <a:extLst>
              <a:ext uri="{FF2B5EF4-FFF2-40B4-BE49-F238E27FC236}">
                <a16:creationId xmlns:a16="http://schemas.microsoft.com/office/drawing/2014/main" id="{AE4339BB-85D9-ECF1-3FE7-D21AFB8BD0CC}"/>
              </a:ext>
            </a:extLst>
          </p:cNvPr>
          <p:cNvSpPr txBox="1"/>
          <p:nvPr/>
        </p:nvSpPr>
        <p:spPr>
          <a:xfrm>
            <a:off x="1912812" y="248879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Light</a:t>
            </a:r>
          </a:p>
        </p:txBody>
      </p:sp>
      <p:sp>
        <p:nvSpPr>
          <p:cNvPr id="52" name="Title 2">
            <a:extLst>
              <a:ext uri="{FF2B5EF4-FFF2-40B4-BE49-F238E27FC236}">
                <a16:creationId xmlns:a16="http://schemas.microsoft.com/office/drawing/2014/main" id="{88D89F4E-CECF-6C5F-173D-51A4744F4BC0}"/>
              </a:ext>
            </a:extLst>
          </p:cNvPr>
          <p:cNvSpPr txBox="1"/>
          <p:nvPr/>
        </p:nvSpPr>
        <p:spPr>
          <a:xfrm>
            <a:off x="3182563" y="2517667"/>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53" name="Title 2">
            <a:extLst>
              <a:ext uri="{FF2B5EF4-FFF2-40B4-BE49-F238E27FC236}">
                <a16:creationId xmlns:a16="http://schemas.microsoft.com/office/drawing/2014/main" id="{9E9DC995-A507-3152-C821-DA76E64866EB}"/>
              </a:ext>
            </a:extLst>
          </p:cNvPr>
          <p:cNvSpPr txBox="1"/>
          <p:nvPr/>
        </p:nvSpPr>
        <p:spPr>
          <a:xfrm>
            <a:off x="4475694" y="2503307"/>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Full</a:t>
            </a:r>
          </a:p>
        </p:txBody>
      </p:sp>
      <p:sp>
        <p:nvSpPr>
          <p:cNvPr id="64" name="Oval 63">
            <a:extLst>
              <a:ext uri="{FF2B5EF4-FFF2-40B4-BE49-F238E27FC236}">
                <a16:creationId xmlns:a16="http://schemas.microsoft.com/office/drawing/2014/main" id="{3E8FC32D-8C9A-564C-F98B-B3AAE41E9B4C}"/>
              </a:ext>
            </a:extLst>
          </p:cNvPr>
          <p:cNvSpPr/>
          <p:nvPr/>
        </p:nvSpPr>
        <p:spPr>
          <a:xfrm>
            <a:off x="2010844" y="368302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5" name="Oval 64">
            <a:extLst>
              <a:ext uri="{FF2B5EF4-FFF2-40B4-BE49-F238E27FC236}">
                <a16:creationId xmlns:a16="http://schemas.microsoft.com/office/drawing/2014/main" id="{625D08E0-E61D-212F-DC8D-210D88ED5F05}"/>
              </a:ext>
            </a:extLst>
          </p:cNvPr>
          <p:cNvSpPr/>
          <p:nvPr/>
        </p:nvSpPr>
        <p:spPr>
          <a:xfrm>
            <a:off x="2374987" y="368012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3" name="Oval 72">
            <a:extLst>
              <a:ext uri="{FF2B5EF4-FFF2-40B4-BE49-F238E27FC236}">
                <a16:creationId xmlns:a16="http://schemas.microsoft.com/office/drawing/2014/main" id="{BF209D93-A92D-6C67-6E0F-37788D6C5AA8}"/>
              </a:ext>
            </a:extLst>
          </p:cNvPr>
          <p:cNvSpPr/>
          <p:nvPr/>
        </p:nvSpPr>
        <p:spPr>
          <a:xfrm>
            <a:off x="2739130"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3" name="Oval 82">
            <a:extLst>
              <a:ext uri="{FF2B5EF4-FFF2-40B4-BE49-F238E27FC236}">
                <a16:creationId xmlns:a16="http://schemas.microsoft.com/office/drawing/2014/main" id="{6D466FAD-93A0-FDC9-6BCF-063E8D1C2C2C}"/>
              </a:ext>
            </a:extLst>
          </p:cNvPr>
          <p:cNvSpPr/>
          <p:nvPr/>
        </p:nvSpPr>
        <p:spPr>
          <a:xfrm>
            <a:off x="3103273"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4" name="Oval 83">
            <a:extLst>
              <a:ext uri="{FF2B5EF4-FFF2-40B4-BE49-F238E27FC236}">
                <a16:creationId xmlns:a16="http://schemas.microsoft.com/office/drawing/2014/main" id="{73CD6084-5755-9465-04E8-8F7D0E3A4492}"/>
              </a:ext>
            </a:extLst>
          </p:cNvPr>
          <p:cNvSpPr/>
          <p:nvPr/>
        </p:nvSpPr>
        <p:spPr>
          <a:xfrm>
            <a:off x="3467797"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5" name="Oval 84">
            <a:extLst>
              <a:ext uri="{FF2B5EF4-FFF2-40B4-BE49-F238E27FC236}">
                <a16:creationId xmlns:a16="http://schemas.microsoft.com/office/drawing/2014/main" id="{6D1800F4-B959-4248-CF67-B6654C3D06E8}"/>
              </a:ext>
            </a:extLst>
          </p:cNvPr>
          <p:cNvSpPr/>
          <p:nvPr/>
        </p:nvSpPr>
        <p:spPr>
          <a:xfrm>
            <a:off x="3832321"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6" name="Oval 85">
            <a:extLst>
              <a:ext uri="{FF2B5EF4-FFF2-40B4-BE49-F238E27FC236}">
                <a16:creationId xmlns:a16="http://schemas.microsoft.com/office/drawing/2014/main" id="{F2EA93D6-D2BB-B18F-2EBE-7A2376318C87}"/>
              </a:ext>
            </a:extLst>
          </p:cNvPr>
          <p:cNvSpPr/>
          <p:nvPr/>
        </p:nvSpPr>
        <p:spPr>
          <a:xfrm>
            <a:off x="4190666"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9" name="Oval 88">
            <a:extLst>
              <a:ext uri="{FF2B5EF4-FFF2-40B4-BE49-F238E27FC236}">
                <a16:creationId xmlns:a16="http://schemas.microsoft.com/office/drawing/2014/main" id="{1A159CF4-88D4-BF5C-2067-BCF7FAB4BD65}"/>
              </a:ext>
            </a:extLst>
          </p:cNvPr>
          <p:cNvSpPr/>
          <p:nvPr/>
        </p:nvSpPr>
        <p:spPr>
          <a:xfrm>
            <a:off x="4561368"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4" name="Oval 103">
            <a:extLst>
              <a:ext uri="{FF2B5EF4-FFF2-40B4-BE49-F238E27FC236}">
                <a16:creationId xmlns:a16="http://schemas.microsoft.com/office/drawing/2014/main" id="{D16EB22C-D582-EDE2-0E6F-B50F467A534F}"/>
              </a:ext>
            </a:extLst>
          </p:cNvPr>
          <p:cNvSpPr/>
          <p:nvPr/>
        </p:nvSpPr>
        <p:spPr>
          <a:xfrm>
            <a:off x="4925892"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2" name="Title 2">
            <a:extLst>
              <a:ext uri="{FF2B5EF4-FFF2-40B4-BE49-F238E27FC236}">
                <a16:creationId xmlns:a16="http://schemas.microsoft.com/office/drawing/2014/main" id="{24C080F8-990E-6947-AD4B-9EA431D03945}"/>
              </a:ext>
            </a:extLst>
          </p:cNvPr>
          <p:cNvSpPr txBox="1"/>
          <p:nvPr/>
        </p:nvSpPr>
        <p:spPr>
          <a:xfrm>
            <a:off x="1912812" y="3343567"/>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Dry</a:t>
            </a:r>
          </a:p>
        </p:txBody>
      </p:sp>
      <p:sp>
        <p:nvSpPr>
          <p:cNvPr id="130" name="Title 2">
            <a:extLst>
              <a:ext uri="{FF2B5EF4-FFF2-40B4-BE49-F238E27FC236}">
                <a16:creationId xmlns:a16="http://schemas.microsoft.com/office/drawing/2014/main" id="{6C84E901-6665-1CAB-0CCB-9B30009F5578}"/>
              </a:ext>
            </a:extLst>
          </p:cNvPr>
          <p:cNvSpPr txBox="1"/>
          <p:nvPr/>
        </p:nvSpPr>
        <p:spPr>
          <a:xfrm>
            <a:off x="3033380" y="3372441"/>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 dry</a:t>
            </a:r>
          </a:p>
        </p:txBody>
      </p:sp>
      <p:sp>
        <p:nvSpPr>
          <p:cNvPr id="131" name="Title 2">
            <a:extLst>
              <a:ext uri="{FF2B5EF4-FFF2-40B4-BE49-F238E27FC236}">
                <a16:creationId xmlns:a16="http://schemas.microsoft.com/office/drawing/2014/main" id="{A647868B-BCF5-1E40-885C-502A3E455F10}"/>
              </a:ext>
            </a:extLst>
          </p:cNvPr>
          <p:cNvSpPr txBox="1"/>
          <p:nvPr/>
        </p:nvSpPr>
        <p:spPr>
          <a:xfrm>
            <a:off x="4475694" y="3365338"/>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Sweet</a:t>
            </a:r>
          </a:p>
        </p:txBody>
      </p:sp>
      <p:cxnSp>
        <p:nvCxnSpPr>
          <p:cNvPr id="133" name="Straight Connector 132">
            <a:extLst>
              <a:ext uri="{FF2B5EF4-FFF2-40B4-BE49-F238E27FC236}">
                <a16:creationId xmlns:a16="http://schemas.microsoft.com/office/drawing/2014/main" id="{DC6A5AFA-CA10-B262-723E-F9BE11833214}"/>
              </a:ext>
            </a:extLst>
          </p:cNvPr>
          <p:cNvCxnSpPr>
            <a:cxnSpLocks/>
          </p:cNvCxnSpPr>
          <p:nvPr/>
        </p:nvCxnSpPr>
        <p:spPr>
          <a:xfrm>
            <a:off x="1206664" y="2988557"/>
            <a:ext cx="75248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34" name="Title 2">
            <a:extLst>
              <a:ext uri="{FF2B5EF4-FFF2-40B4-BE49-F238E27FC236}">
                <a16:creationId xmlns:a16="http://schemas.microsoft.com/office/drawing/2014/main" id="{41B56E25-7642-059F-0150-2EB80F26DFC6}"/>
              </a:ext>
            </a:extLst>
          </p:cNvPr>
          <p:cNvSpPr txBox="1"/>
          <p:nvPr/>
        </p:nvSpPr>
        <p:spPr>
          <a:xfrm>
            <a:off x="530397" y="3691837"/>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SWEETNESS</a:t>
            </a:r>
          </a:p>
        </p:txBody>
      </p:sp>
      <p:cxnSp>
        <p:nvCxnSpPr>
          <p:cNvPr id="135" name="Straight Connector 134">
            <a:extLst>
              <a:ext uri="{FF2B5EF4-FFF2-40B4-BE49-F238E27FC236}">
                <a16:creationId xmlns:a16="http://schemas.microsoft.com/office/drawing/2014/main" id="{1DC88701-2625-8AFC-8D49-524BA3D9AF6C}"/>
              </a:ext>
            </a:extLst>
          </p:cNvPr>
          <p:cNvCxnSpPr>
            <a:cxnSpLocks/>
          </p:cNvCxnSpPr>
          <p:nvPr/>
        </p:nvCxnSpPr>
        <p:spPr>
          <a:xfrm>
            <a:off x="1849215" y="3859708"/>
            <a:ext cx="109935"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39" name="Oval 138">
            <a:extLst>
              <a:ext uri="{FF2B5EF4-FFF2-40B4-BE49-F238E27FC236}">
                <a16:creationId xmlns:a16="http://schemas.microsoft.com/office/drawing/2014/main" id="{CBD79589-22FC-6131-28CE-9C70E1FEF947}"/>
              </a:ext>
            </a:extLst>
          </p:cNvPr>
          <p:cNvSpPr/>
          <p:nvPr/>
        </p:nvSpPr>
        <p:spPr>
          <a:xfrm>
            <a:off x="2010844" y="452328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0" name="Oval 139">
            <a:extLst>
              <a:ext uri="{FF2B5EF4-FFF2-40B4-BE49-F238E27FC236}">
                <a16:creationId xmlns:a16="http://schemas.microsoft.com/office/drawing/2014/main" id="{7221C681-4C2F-5C9F-5DFA-AB463CFB63F9}"/>
              </a:ext>
            </a:extLst>
          </p:cNvPr>
          <p:cNvSpPr/>
          <p:nvPr/>
        </p:nvSpPr>
        <p:spPr>
          <a:xfrm>
            <a:off x="2374987" y="452038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1" name="Oval 140">
            <a:extLst>
              <a:ext uri="{FF2B5EF4-FFF2-40B4-BE49-F238E27FC236}">
                <a16:creationId xmlns:a16="http://schemas.microsoft.com/office/drawing/2014/main" id="{09E693A9-5E22-C689-DDC9-21A129E96410}"/>
              </a:ext>
            </a:extLst>
          </p:cNvPr>
          <p:cNvSpPr/>
          <p:nvPr/>
        </p:nvSpPr>
        <p:spPr>
          <a:xfrm>
            <a:off x="2739130" y="452038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2" name="Oval 141">
            <a:extLst>
              <a:ext uri="{FF2B5EF4-FFF2-40B4-BE49-F238E27FC236}">
                <a16:creationId xmlns:a16="http://schemas.microsoft.com/office/drawing/2014/main" id="{DBD9B218-3DA1-18BB-5417-20E6756C1BEB}"/>
              </a:ext>
            </a:extLst>
          </p:cNvPr>
          <p:cNvSpPr/>
          <p:nvPr/>
        </p:nvSpPr>
        <p:spPr>
          <a:xfrm>
            <a:off x="3103273" y="452038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3" name="Oval 142">
            <a:extLst>
              <a:ext uri="{FF2B5EF4-FFF2-40B4-BE49-F238E27FC236}">
                <a16:creationId xmlns:a16="http://schemas.microsoft.com/office/drawing/2014/main" id="{9AE9A6A4-1208-523F-EB3D-4745D83EAA69}"/>
              </a:ext>
            </a:extLst>
          </p:cNvPr>
          <p:cNvSpPr/>
          <p:nvPr/>
        </p:nvSpPr>
        <p:spPr>
          <a:xfrm>
            <a:off x="3467797" y="452038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4" name="Oval 143">
            <a:extLst>
              <a:ext uri="{FF2B5EF4-FFF2-40B4-BE49-F238E27FC236}">
                <a16:creationId xmlns:a16="http://schemas.microsoft.com/office/drawing/2014/main" id="{3F5B7FB9-60E7-C6C2-BC54-0A8D1174A8B3}"/>
              </a:ext>
            </a:extLst>
          </p:cNvPr>
          <p:cNvSpPr/>
          <p:nvPr/>
        </p:nvSpPr>
        <p:spPr>
          <a:xfrm>
            <a:off x="3832321" y="452038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5" name="Oval 144">
            <a:extLst>
              <a:ext uri="{FF2B5EF4-FFF2-40B4-BE49-F238E27FC236}">
                <a16:creationId xmlns:a16="http://schemas.microsoft.com/office/drawing/2014/main" id="{576556F0-BD75-73DF-55B0-BA83A9E117EC}"/>
              </a:ext>
            </a:extLst>
          </p:cNvPr>
          <p:cNvSpPr/>
          <p:nvPr/>
        </p:nvSpPr>
        <p:spPr>
          <a:xfrm>
            <a:off x="4190666" y="452038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6" name="Oval 145">
            <a:extLst>
              <a:ext uri="{FF2B5EF4-FFF2-40B4-BE49-F238E27FC236}">
                <a16:creationId xmlns:a16="http://schemas.microsoft.com/office/drawing/2014/main" id="{E1013DA0-CFF8-D0E2-BDB4-48E8C6CE5AB8}"/>
              </a:ext>
            </a:extLst>
          </p:cNvPr>
          <p:cNvSpPr/>
          <p:nvPr/>
        </p:nvSpPr>
        <p:spPr>
          <a:xfrm>
            <a:off x="4561368" y="452038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7" name="Oval 146">
            <a:extLst>
              <a:ext uri="{FF2B5EF4-FFF2-40B4-BE49-F238E27FC236}">
                <a16:creationId xmlns:a16="http://schemas.microsoft.com/office/drawing/2014/main" id="{9B1798DC-02C1-1D56-F358-13E51528E335}"/>
              </a:ext>
            </a:extLst>
          </p:cNvPr>
          <p:cNvSpPr/>
          <p:nvPr/>
        </p:nvSpPr>
        <p:spPr>
          <a:xfrm>
            <a:off x="4925892" y="452038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9" name="Title 2">
            <a:extLst>
              <a:ext uri="{FF2B5EF4-FFF2-40B4-BE49-F238E27FC236}">
                <a16:creationId xmlns:a16="http://schemas.microsoft.com/office/drawing/2014/main" id="{BD101432-B58A-D22F-33DD-83395CD07196}"/>
              </a:ext>
            </a:extLst>
          </p:cNvPr>
          <p:cNvSpPr txBox="1"/>
          <p:nvPr/>
        </p:nvSpPr>
        <p:spPr>
          <a:xfrm>
            <a:off x="3033380" y="4212700"/>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150" name="Title 2">
            <a:extLst>
              <a:ext uri="{FF2B5EF4-FFF2-40B4-BE49-F238E27FC236}">
                <a16:creationId xmlns:a16="http://schemas.microsoft.com/office/drawing/2014/main" id="{BC0235A1-B969-BEAA-8BC4-2F05808FD686}"/>
              </a:ext>
            </a:extLst>
          </p:cNvPr>
          <p:cNvSpPr txBox="1"/>
          <p:nvPr/>
        </p:nvSpPr>
        <p:spPr>
          <a:xfrm>
            <a:off x="4475694" y="4205597"/>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High</a:t>
            </a:r>
          </a:p>
        </p:txBody>
      </p:sp>
      <p:sp>
        <p:nvSpPr>
          <p:cNvPr id="151" name="Title 2">
            <a:extLst>
              <a:ext uri="{FF2B5EF4-FFF2-40B4-BE49-F238E27FC236}">
                <a16:creationId xmlns:a16="http://schemas.microsoft.com/office/drawing/2014/main" id="{0519CC78-E188-BE2B-85C0-E0FE7FCF4745}"/>
              </a:ext>
            </a:extLst>
          </p:cNvPr>
          <p:cNvSpPr txBox="1"/>
          <p:nvPr/>
        </p:nvSpPr>
        <p:spPr>
          <a:xfrm>
            <a:off x="530397" y="4532096"/>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OAK</a:t>
            </a:r>
          </a:p>
        </p:txBody>
      </p:sp>
      <p:cxnSp>
        <p:nvCxnSpPr>
          <p:cNvPr id="152" name="Straight Connector 151">
            <a:extLst>
              <a:ext uri="{FF2B5EF4-FFF2-40B4-BE49-F238E27FC236}">
                <a16:creationId xmlns:a16="http://schemas.microsoft.com/office/drawing/2014/main" id="{58C35F7B-40A4-CC38-26CF-B2FAD978F37A}"/>
              </a:ext>
            </a:extLst>
          </p:cNvPr>
          <p:cNvCxnSpPr>
            <a:cxnSpLocks/>
          </p:cNvCxnSpPr>
          <p:nvPr/>
        </p:nvCxnSpPr>
        <p:spPr>
          <a:xfrm>
            <a:off x="1076918" y="4699967"/>
            <a:ext cx="88223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53" name="Oval 152">
            <a:extLst>
              <a:ext uri="{FF2B5EF4-FFF2-40B4-BE49-F238E27FC236}">
                <a16:creationId xmlns:a16="http://schemas.microsoft.com/office/drawing/2014/main" id="{BB001D52-6ACE-43A7-54C7-624FDA7455B3}"/>
              </a:ext>
            </a:extLst>
          </p:cNvPr>
          <p:cNvSpPr/>
          <p:nvPr/>
        </p:nvSpPr>
        <p:spPr>
          <a:xfrm>
            <a:off x="2010844" y="486927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4" name="Oval 153">
            <a:extLst>
              <a:ext uri="{FF2B5EF4-FFF2-40B4-BE49-F238E27FC236}">
                <a16:creationId xmlns:a16="http://schemas.microsoft.com/office/drawing/2014/main" id="{8E1180F9-E652-9B86-2F08-2604BC731EE4}"/>
              </a:ext>
            </a:extLst>
          </p:cNvPr>
          <p:cNvSpPr/>
          <p:nvPr/>
        </p:nvSpPr>
        <p:spPr>
          <a:xfrm>
            <a:off x="2374987" y="486637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5" name="Oval 154">
            <a:extLst>
              <a:ext uri="{FF2B5EF4-FFF2-40B4-BE49-F238E27FC236}">
                <a16:creationId xmlns:a16="http://schemas.microsoft.com/office/drawing/2014/main" id="{3B38CAB6-C4FE-AE8F-BD48-A435FB60DD47}"/>
              </a:ext>
            </a:extLst>
          </p:cNvPr>
          <p:cNvSpPr/>
          <p:nvPr/>
        </p:nvSpPr>
        <p:spPr>
          <a:xfrm>
            <a:off x="2739130" y="486637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6" name="Oval 155">
            <a:extLst>
              <a:ext uri="{FF2B5EF4-FFF2-40B4-BE49-F238E27FC236}">
                <a16:creationId xmlns:a16="http://schemas.microsoft.com/office/drawing/2014/main" id="{A7F182EE-6253-B095-B9F8-376D75AA522A}"/>
              </a:ext>
            </a:extLst>
          </p:cNvPr>
          <p:cNvSpPr/>
          <p:nvPr/>
        </p:nvSpPr>
        <p:spPr>
          <a:xfrm>
            <a:off x="3103273" y="486637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7" name="Oval 156">
            <a:extLst>
              <a:ext uri="{FF2B5EF4-FFF2-40B4-BE49-F238E27FC236}">
                <a16:creationId xmlns:a16="http://schemas.microsoft.com/office/drawing/2014/main" id="{71A1F2B7-2DCE-78B6-A92D-371C5048502D}"/>
              </a:ext>
            </a:extLst>
          </p:cNvPr>
          <p:cNvSpPr/>
          <p:nvPr/>
        </p:nvSpPr>
        <p:spPr>
          <a:xfrm>
            <a:off x="3467797" y="486637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8" name="Oval 157">
            <a:extLst>
              <a:ext uri="{FF2B5EF4-FFF2-40B4-BE49-F238E27FC236}">
                <a16:creationId xmlns:a16="http://schemas.microsoft.com/office/drawing/2014/main" id="{69A7F32A-D5CC-F70C-49D7-4F4490345A46}"/>
              </a:ext>
            </a:extLst>
          </p:cNvPr>
          <p:cNvSpPr/>
          <p:nvPr/>
        </p:nvSpPr>
        <p:spPr>
          <a:xfrm>
            <a:off x="3832321" y="486637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9" name="Oval 158">
            <a:extLst>
              <a:ext uri="{FF2B5EF4-FFF2-40B4-BE49-F238E27FC236}">
                <a16:creationId xmlns:a16="http://schemas.microsoft.com/office/drawing/2014/main" id="{054664EB-A97A-E728-685F-8C32614CD1C7}"/>
              </a:ext>
            </a:extLst>
          </p:cNvPr>
          <p:cNvSpPr/>
          <p:nvPr/>
        </p:nvSpPr>
        <p:spPr>
          <a:xfrm>
            <a:off x="4190666" y="486637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0" name="Oval 159">
            <a:extLst>
              <a:ext uri="{FF2B5EF4-FFF2-40B4-BE49-F238E27FC236}">
                <a16:creationId xmlns:a16="http://schemas.microsoft.com/office/drawing/2014/main" id="{3698B22B-F886-2975-DB68-919D59AD7F55}"/>
              </a:ext>
            </a:extLst>
          </p:cNvPr>
          <p:cNvSpPr/>
          <p:nvPr/>
        </p:nvSpPr>
        <p:spPr>
          <a:xfrm>
            <a:off x="4561368" y="486637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1" name="Oval 160">
            <a:extLst>
              <a:ext uri="{FF2B5EF4-FFF2-40B4-BE49-F238E27FC236}">
                <a16:creationId xmlns:a16="http://schemas.microsoft.com/office/drawing/2014/main" id="{93A6FF03-F1A2-9FAE-D858-E6535FB4AC55}"/>
              </a:ext>
            </a:extLst>
          </p:cNvPr>
          <p:cNvSpPr/>
          <p:nvPr/>
        </p:nvSpPr>
        <p:spPr>
          <a:xfrm>
            <a:off x="4925892" y="486637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2" name="Title 2">
            <a:extLst>
              <a:ext uri="{FF2B5EF4-FFF2-40B4-BE49-F238E27FC236}">
                <a16:creationId xmlns:a16="http://schemas.microsoft.com/office/drawing/2014/main" id="{27FCFC5C-BEF0-FF80-49BC-203A095CD341}"/>
              </a:ext>
            </a:extLst>
          </p:cNvPr>
          <p:cNvSpPr txBox="1"/>
          <p:nvPr/>
        </p:nvSpPr>
        <p:spPr>
          <a:xfrm>
            <a:off x="530397" y="4878085"/>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TANNIN</a:t>
            </a:r>
          </a:p>
        </p:txBody>
      </p:sp>
      <p:cxnSp>
        <p:nvCxnSpPr>
          <p:cNvPr id="163" name="Straight Connector 162">
            <a:extLst>
              <a:ext uri="{FF2B5EF4-FFF2-40B4-BE49-F238E27FC236}">
                <a16:creationId xmlns:a16="http://schemas.microsoft.com/office/drawing/2014/main" id="{4A69C541-1B7B-A1B5-2501-EE1C5228D651}"/>
              </a:ext>
            </a:extLst>
          </p:cNvPr>
          <p:cNvCxnSpPr>
            <a:cxnSpLocks/>
          </p:cNvCxnSpPr>
          <p:nvPr/>
        </p:nvCxnSpPr>
        <p:spPr>
          <a:xfrm>
            <a:off x="1410550" y="5045956"/>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64" name="Oval 163">
            <a:extLst>
              <a:ext uri="{FF2B5EF4-FFF2-40B4-BE49-F238E27FC236}">
                <a16:creationId xmlns:a16="http://schemas.microsoft.com/office/drawing/2014/main" id="{D33134CC-E1A2-3AFA-0858-570FDB5B8EAD}"/>
              </a:ext>
            </a:extLst>
          </p:cNvPr>
          <p:cNvSpPr/>
          <p:nvPr/>
        </p:nvSpPr>
        <p:spPr>
          <a:xfrm>
            <a:off x="2010844" y="612971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5" name="Oval 164">
            <a:extLst>
              <a:ext uri="{FF2B5EF4-FFF2-40B4-BE49-F238E27FC236}">
                <a16:creationId xmlns:a16="http://schemas.microsoft.com/office/drawing/2014/main" id="{5B3DE22C-5235-608D-74DD-D3DB01A8CD88}"/>
              </a:ext>
            </a:extLst>
          </p:cNvPr>
          <p:cNvSpPr/>
          <p:nvPr/>
        </p:nvSpPr>
        <p:spPr>
          <a:xfrm>
            <a:off x="2374987" y="612681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6" name="Oval 165">
            <a:extLst>
              <a:ext uri="{FF2B5EF4-FFF2-40B4-BE49-F238E27FC236}">
                <a16:creationId xmlns:a16="http://schemas.microsoft.com/office/drawing/2014/main" id="{676555FE-11BB-91BB-9126-BA5C9AD293AC}"/>
              </a:ext>
            </a:extLst>
          </p:cNvPr>
          <p:cNvSpPr/>
          <p:nvPr/>
        </p:nvSpPr>
        <p:spPr>
          <a:xfrm>
            <a:off x="2739130" y="612681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7" name="Oval 166">
            <a:extLst>
              <a:ext uri="{FF2B5EF4-FFF2-40B4-BE49-F238E27FC236}">
                <a16:creationId xmlns:a16="http://schemas.microsoft.com/office/drawing/2014/main" id="{7ECEBF81-76B5-A2B6-1C4E-C038B641D452}"/>
              </a:ext>
            </a:extLst>
          </p:cNvPr>
          <p:cNvSpPr/>
          <p:nvPr/>
        </p:nvSpPr>
        <p:spPr>
          <a:xfrm>
            <a:off x="3103273" y="612681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8" name="Oval 167">
            <a:extLst>
              <a:ext uri="{FF2B5EF4-FFF2-40B4-BE49-F238E27FC236}">
                <a16:creationId xmlns:a16="http://schemas.microsoft.com/office/drawing/2014/main" id="{DB4B4ABB-9FA8-B87C-73BC-FDDC7FF1CBDD}"/>
              </a:ext>
            </a:extLst>
          </p:cNvPr>
          <p:cNvSpPr/>
          <p:nvPr/>
        </p:nvSpPr>
        <p:spPr>
          <a:xfrm>
            <a:off x="3467797" y="612681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71" name="Oval 170">
            <a:extLst>
              <a:ext uri="{FF2B5EF4-FFF2-40B4-BE49-F238E27FC236}">
                <a16:creationId xmlns:a16="http://schemas.microsoft.com/office/drawing/2014/main" id="{8C3C39FC-A54B-CF26-6770-AB3679F42E43}"/>
              </a:ext>
            </a:extLst>
          </p:cNvPr>
          <p:cNvSpPr/>
          <p:nvPr/>
        </p:nvSpPr>
        <p:spPr>
          <a:xfrm>
            <a:off x="4925892" y="612681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72" name="Title 2">
            <a:extLst>
              <a:ext uri="{FF2B5EF4-FFF2-40B4-BE49-F238E27FC236}">
                <a16:creationId xmlns:a16="http://schemas.microsoft.com/office/drawing/2014/main" id="{270C17C3-7110-139E-497D-0F15D810DD21}"/>
              </a:ext>
            </a:extLst>
          </p:cNvPr>
          <p:cNvSpPr txBox="1"/>
          <p:nvPr/>
        </p:nvSpPr>
        <p:spPr>
          <a:xfrm>
            <a:off x="1912812" y="5812026"/>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8%</a:t>
            </a:r>
          </a:p>
        </p:txBody>
      </p:sp>
      <p:sp>
        <p:nvSpPr>
          <p:cNvPr id="173" name="Title 2">
            <a:extLst>
              <a:ext uri="{FF2B5EF4-FFF2-40B4-BE49-F238E27FC236}">
                <a16:creationId xmlns:a16="http://schemas.microsoft.com/office/drawing/2014/main" id="{19CEF876-E7BB-64CB-4F86-BB8530282E1B}"/>
              </a:ext>
            </a:extLst>
          </p:cNvPr>
          <p:cNvSpPr txBox="1"/>
          <p:nvPr/>
        </p:nvSpPr>
        <p:spPr>
          <a:xfrm>
            <a:off x="3670308" y="5816701"/>
            <a:ext cx="1272064"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13.5% – 15.5%</a:t>
            </a:r>
          </a:p>
        </p:txBody>
      </p:sp>
      <p:sp>
        <p:nvSpPr>
          <p:cNvPr id="174" name="Title 2">
            <a:extLst>
              <a:ext uri="{FF2B5EF4-FFF2-40B4-BE49-F238E27FC236}">
                <a16:creationId xmlns:a16="http://schemas.microsoft.com/office/drawing/2014/main" id="{B513C6C9-D892-E3F3-4000-917AD96781F4}"/>
              </a:ext>
            </a:extLst>
          </p:cNvPr>
          <p:cNvSpPr txBox="1"/>
          <p:nvPr/>
        </p:nvSpPr>
        <p:spPr>
          <a:xfrm>
            <a:off x="4475694" y="5812026"/>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17%</a:t>
            </a:r>
          </a:p>
        </p:txBody>
      </p:sp>
      <p:sp>
        <p:nvSpPr>
          <p:cNvPr id="175" name="Title 2">
            <a:extLst>
              <a:ext uri="{FF2B5EF4-FFF2-40B4-BE49-F238E27FC236}">
                <a16:creationId xmlns:a16="http://schemas.microsoft.com/office/drawing/2014/main" id="{D1098D9B-5673-CE40-808B-FCE7735F9F77}"/>
              </a:ext>
            </a:extLst>
          </p:cNvPr>
          <p:cNvSpPr txBox="1"/>
          <p:nvPr/>
        </p:nvSpPr>
        <p:spPr>
          <a:xfrm>
            <a:off x="530397" y="6138525"/>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ALCOHOL</a:t>
            </a:r>
          </a:p>
        </p:txBody>
      </p:sp>
      <p:cxnSp>
        <p:nvCxnSpPr>
          <p:cNvPr id="176" name="Straight Connector 175">
            <a:extLst>
              <a:ext uri="{FF2B5EF4-FFF2-40B4-BE49-F238E27FC236}">
                <a16:creationId xmlns:a16="http://schemas.microsoft.com/office/drawing/2014/main" id="{4354EFC3-607D-22C0-2527-CDD53909BE6A}"/>
              </a:ext>
            </a:extLst>
          </p:cNvPr>
          <p:cNvCxnSpPr>
            <a:cxnSpLocks/>
          </p:cNvCxnSpPr>
          <p:nvPr/>
        </p:nvCxnSpPr>
        <p:spPr>
          <a:xfrm>
            <a:off x="1634772" y="6306396"/>
            <a:ext cx="32437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8224CEAB-450B-019E-ECCF-05EA077F8075}"/>
              </a:ext>
            </a:extLst>
          </p:cNvPr>
          <p:cNvCxnSpPr>
            <a:cxnSpLocks/>
          </p:cNvCxnSpPr>
          <p:nvPr/>
        </p:nvCxnSpPr>
        <p:spPr>
          <a:xfrm>
            <a:off x="3233906" y="2001817"/>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80" name="Oval 179">
            <a:extLst>
              <a:ext uri="{FF2B5EF4-FFF2-40B4-BE49-F238E27FC236}">
                <a16:creationId xmlns:a16="http://schemas.microsoft.com/office/drawing/2014/main" id="{9D854474-005A-1ECA-5249-CB4243C0836B}"/>
              </a:ext>
            </a:extLst>
          </p:cNvPr>
          <p:cNvSpPr/>
          <p:nvPr/>
        </p:nvSpPr>
        <p:spPr>
          <a:xfrm>
            <a:off x="2010844" y="5248419"/>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1" name="Oval 180">
            <a:extLst>
              <a:ext uri="{FF2B5EF4-FFF2-40B4-BE49-F238E27FC236}">
                <a16:creationId xmlns:a16="http://schemas.microsoft.com/office/drawing/2014/main" id="{2F62E334-5ECD-9F2E-B1F0-32718010AC80}"/>
              </a:ext>
            </a:extLst>
          </p:cNvPr>
          <p:cNvSpPr/>
          <p:nvPr/>
        </p:nvSpPr>
        <p:spPr>
          <a:xfrm>
            <a:off x="2374987" y="524551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2" name="Oval 181">
            <a:extLst>
              <a:ext uri="{FF2B5EF4-FFF2-40B4-BE49-F238E27FC236}">
                <a16:creationId xmlns:a16="http://schemas.microsoft.com/office/drawing/2014/main" id="{384372AF-9A29-C932-BCB0-A1812DC482F9}"/>
              </a:ext>
            </a:extLst>
          </p:cNvPr>
          <p:cNvSpPr/>
          <p:nvPr/>
        </p:nvSpPr>
        <p:spPr>
          <a:xfrm>
            <a:off x="2739130" y="524551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3" name="Oval 182">
            <a:extLst>
              <a:ext uri="{FF2B5EF4-FFF2-40B4-BE49-F238E27FC236}">
                <a16:creationId xmlns:a16="http://schemas.microsoft.com/office/drawing/2014/main" id="{05355E29-187C-397B-0A19-9849AD816253}"/>
              </a:ext>
            </a:extLst>
          </p:cNvPr>
          <p:cNvSpPr/>
          <p:nvPr/>
        </p:nvSpPr>
        <p:spPr>
          <a:xfrm>
            <a:off x="3103273" y="524551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4" name="Oval 183">
            <a:extLst>
              <a:ext uri="{FF2B5EF4-FFF2-40B4-BE49-F238E27FC236}">
                <a16:creationId xmlns:a16="http://schemas.microsoft.com/office/drawing/2014/main" id="{16E7019C-10AE-F612-C434-EA2EF6208360}"/>
              </a:ext>
            </a:extLst>
          </p:cNvPr>
          <p:cNvSpPr/>
          <p:nvPr/>
        </p:nvSpPr>
        <p:spPr>
          <a:xfrm>
            <a:off x="3467797" y="524551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5" name="Oval 184">
            <a:extLst>
              <a:ext uri="{FF2B5EF4-FFF2-40B4-BE49-F238E27FC236}">
                <a16:creationId xmlns:a16="http://schemas.microsoft.com/office/drawing/2014/main" id="{62FC5C3F-1382-A327-726F-355039D1CC5F}"/>
              </a:ext>
            </a:extLst>
          </p:cNvPr>
          <p:cNvSpPr/>
          <p:nvPr/>
        </p:nvSpPr>
        <p:spPr>
          <a:xfrm>
            <a:off x="3832321" y="524551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6" name="Oval 185">
            <a:extLst>
              <a:ext uri="{FF2B5EF4-FFF2-40B4-BE49-F238E27FC236}">
                <a16:creationId xmlns:a16="http://schemas.microsoft.com/office/drawing/2014/main" id="{2529CC3E-49CC-BE5A-929D-20B404F12647}"/>
              </a:ext>
            </a:extLst>
          </p:cNvPr>
          <p:cNvSpPr/>
          <p:nvPr/>
        </p:nvSpPr>
        <p:spPr>
          <a:xfrm>
            <a:off x="4190666" y="524551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7" name="Oval 186">
            <a:extLst>
              <a:ext uri="{FF2B5EF4-FFF2-40B4-BE49-F238E27FC236}">
                <a16:creationId xmlns:a16="http://schemas.microsoft.com/office/drawing/2014/main" id="{36097C5B-9266-ABEA-B0A2-18E72AA676E2}"/>
              </a:ext>
            </a:extLst>
          </p:cNvPr>
          <p:cNvSpPr/>
          <p:nvPr/>
        </p:nvSpPr>
        <p:spPr>
          <a:xfrm>
            <a:off x="4561368" y="524551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8" name="Oval 187">
            <a:extLst>
              <a:ext uri="{FF2B5EF4-FFF2-40B4-BE49-F238E27FC236}">
                <a16:creationId xmlns:a16="http://schemas.microsoft.com/office/drawing/2014/main" id="{B8772AFE-1B13-E816-37E5-5E6F8AF6679F}"/>
              </a:ext>
            </a:extLst>
          </p:cNvPr>
          <p:cNvSpPr/>
          <p:nvPr/>
        </p:nvSpPr>
        <p:spPr>
          <a:xfrm>
            <a:off x="4925892" y="524551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9" name="Title 2">
            <a:extLst>
              <a:ext uri="{FF2B5EF4-FFF2-40B4-BE49-F238E27FC236}">
                <a16:creationId xmlns:a16="http://schemas.microsoft.com/office/drawing/2014/main" id="{0CC3F06E-03BA-9896-B14C-DC902D52AC25}"/>
              </a:ext>
            </a:extLst>
          </p:cNvPr>
          <p:cNvSpPr txBox="1"/>
          <p:nvPr/>
        </p:nvSpPr>
        <p:spPr>
          <a:xfrm>
            <a:off x="530397" y="5257228"/>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ACIDITY</a:t>
            </a:r>
          </a:p>
        </p:txBody>
      </p:sp>
      <p:cxnSp>
        <p:nvCxnSpPr>
          <p:cNvPr id="190" name="Straight Connector 189">
            <a:extLst>
              <a:ext uri="{FF2B5EF4-FFF2-40B4-BE49-F238E27FC236}">
                <a16:creationId xmlns:a16="http://schemas.microsoft.com/office/drawing/2014/main" id="{84ACA7A4-E57C-8B73-FB27-DAD5C6D4E051}"/>
              </a:ext>
            </a:extLst>
          </p:cNvPr>
          <p:cNvCxnSpPr>
            <a:cxnSpLocks/>
          </p:cNvCxnSpPr>
          <p:nvPr/>
        </p:nvCxnSpPr>
        <p:spPr>
          <a:xfrm>
            <a:off x="1410550" y="5425099"/>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F0D36318-80E8-0E40-273C-825BC36CDDEE}"/>
              </a:ext>
            </a:extLst>
          </p:cNvPr>
          <p:cNvSpPr txBox="1"/>
          <p:nvPr/>
        </p:nvSpPr>
        <p:spPr>
          <a:xfrm>
            <a:off x="1912812" y="4200237"/>
            <a:ext cx="1013160"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Low</a:t>
            </a:r>
          </a:p>
        </p:txBody>
      </p:sp>
      <p:sp>
        <p:nvSpPr>
          <p:cNvPr id="9" name="Oval 8">
            <a:extLst>
              <a:ext uri="{FF2B5EF4-FFF2-40B4-BE49-F238E27FC236}">
                <a16:creationId xmlns:a16="http://schemas.microsoft.com/office/drawing/2014/main" id="{6203ECDB-818C-98F6-D025-8B5BE5636D69}"/>
              </a:ext>
            </a:extLst>
          </p:cNvPr>
          <p:cNvSpPr/>
          <p:nvPr/>
        </p:nvSpPr>
        <p:spPr>
          <a:xfrm>
            <a:off x="4198616" y="611695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grpSp>
        <p:nvGrpSpPr>
          <p:cNvPr id="10" name="Group 9">
            <a:extLst>
              <a:ext uri="{FF2B5EF4-FFF2-40B4-BE49-F238E27FC236}">
                <a16:creationId xmlns:a16="http://schemas.microsoft.com/office/drawing/2014/main" id="{EAE75B25-E3DE-F7AF-C4F5-FBFA96A2BB34}"/>
              </a:ext>
            </a:extLst>
          </p:cNvPr>
          <p:cNvGrpSpPr/>
          <p:nvPr/>
        </p:nvGrpSpPr>
        <p:grpSpPr>
          <a:xfrm>
            <a:off x="4566335" y="6126722"/>
            <a:ext cx="278634" cy="272668"/>
            <a:chOff x="8032638" y="5926610"/>
            <a:chExt cx="278634" cy="272668"/>
          </a:xfrm>
        </p:grpSpPr>
        <p:sp>
          <p:nvSpPr>
            <p:cNvPr id="11" name="Freeform 10">
              <a:extLst>
                <a:ext uri="{FF2B5EF4-FFF2-40B4-BE49-F238E27FC236}">
                  <a16:creationId xmlns:a16="http://schemas.microsoft.com/office/drawing/2014/main" id="{960CCF46-598D-F960-66ED-9F9736F705B2}"/>
                </a:ext>
              </a:extLst>
            </p:cNvPr>
            <p:cNvSpPr/>
            <p:nvPr/>
          </p:nvSpPr>
          <p:spPr>
            <a:xfrm>
              <a:off x="8169564"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13" name="Freeform 12">
              <a:extLst>
                <a:ext uri="{FF2B5EF4-FFF2-40B4-BE49-F238E27FC236}">
                  <a16:creationId xmlns:a16="http://schemas.microsoft.com/office/drawing/2014/main" id="{08E7D673-ED9C-F765-3C04-27E4303E1C60}"/>
                </a:ext>
              </a:extLst>
            </p:cNvPr>
            <p:cNvSpPr/>
            <p:nvPr/>
          </p:nvSpPr>
          <p:spPr>
            <a:xfrm rot="10800000">
              <a:off x="8032638"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grpSp>
      <p:grpSp>
        <p:nvGrpSpPr>
          <p:cNvPr id="14" name="Group 13">
            <a:extLst>
              <a:ext uri="{FF2B5EF4-FFF2-40B4-BE49-F238E27FC236}">
                <a16:creationId xmlns:a16="http://schemas.microsoft.com/office/drawing/2014/main" id="{4527C2FB-9C2F-CA89-DF1D-B62EF584E1FD}"/>
              </a:ext>
            </a:extLst>
          </p:cNvPr>
          <p:cNvGrpSpPr/>
          <p:nvPr/>
        </p:nvGrpSpPr>
        <p:grpSpPr>
          <a:xfrm rot="10800000">
            <a:off x="3840621" y="6126722"/>
            <a:ext cx="278634" cy="272668"/>
            <a:chOff x="8032638" y="5926610"/>
            <a:chExt cx="278634" cy="272668"/>
          </a:xfrm>
        </p:grpSpPr>
        <p:sp>
          <p:nvSpPr>
            <p:cNvPr id="15" name="Freeform 14">
              <a:extLst>
                <a:ext uri="{FF2B5EF4-FFF2-40B4-BE49-F238E27FC236}">
                  <a16:creationId xmlns:a16="http://schemas.microsoft.com/office/drawing/2014/main" id="{AA3C5422-6BF7-76BF-338F-0F1F206A79A9}"/>
                </a:ext>
              </a:extLst>
            </p:cNvPr>
            <p:cNvSpPr/>
            <p:nvPr/>
          </p:nvSpPr>
          <p:spPr>
            <a:xfrm>
              <a:off x="8169564"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16" name="Freeform 15">
              <a:extLst>
                <a:ext uri="{FF2B5EF4-FFF2-40B4-BE49-F238E27FC236}">
                  <a16:creationId xmlns:a16="http://schemas.microsoft.com/office/drawing/2014/main" id="{20BB72EF-7473-7F1C-8E97-37DD71C9F93D}"/>
                </a:ext>
              </a:extLst>
            </p:cNvPr>
            <p:cNvSpPr/>
            <p:nvPr/>
          </p:nvSpPr>
          <p:spPr>
            <a:xfrm rot="10800000">
              <a:off x="8032638"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grpSp>
    </p:spTree>
    <p:extLst>
      <p:ext uri="{BB962C8B-B14F-4D97-AF65-F5344CB8AC3E}">
        <p14:creationId xmlns:p14="http://schemas.microsoft.com/office/powerpoint/2010/main" val="2370947134"/>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Connector 19">
            <a:extLst>
              <a:ext uri="{FF2B5EF4-FFF2-40B4-BE49-F238E27FC236}">
                <a16:creationId xmlns:a16="http://schemas.microsoft.com/office/drawing/2014/main" id="{3654D054-7B9D-D4AC-4445-35BFD05D1739}"/>
              </a:ext>
            </a:extLst>
          </p:cNvPr>
          <p:cNvCxnSpPr>
            <a:cxnSpLocks/>
          </p:cNvCxnSpPr>
          <p:nvPr/>
        </p:nvCxnSpPr>
        <p:spPr>
          <a:xfrm>
            <a:off x="6879771" y="2426888"/>
            <a:ext cx="1186488"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6A53CAD1-41AE-603C-A2AC-6F78511DB248}"/>
              </a:ext>
            </a:extLst>
          </p:cNvPr>
          <p:cNvSpPr txBox="1"/>
          <p:nvPr/>
        </p:nvSpPr>
        <p:spPr>
          <a:xfrm>
            <a:off x="517081" y="552615"/>
            <a:ext cx="5541444" cy="1182631"/>
          </a:xfrm>
          <a:prstGeom prst="rect">
            <a:avLst/>
          </a:prstGeom>
          <a:noFill/>
        </p:spPr>
        <p:txBody>
          <a:bodyPr wrap="square">
            <a:spAutoFit/>
          </a:bodyPr>
          <a:lstStyle/>
          <a:p>
            <a:pPr>
              <a:lnSpc>
                <a:spcPct val="82000"/>
              </a:lnSpc>
            </a:pPr>
            <a:r>
              <a:rPr lang="en-US" sz="3200" dirty="0" err="1">
                <a:solidFill>
                  <a:srgbClr val="601329"/>
                </a:solidFill>
                <a:latin typeface="Neue Haas Grotesk Text Pro" panose="020B0504020202020204" pitchFamily="34" charset="77"/>
              </a:rPr>
              <a:t>McLAREN</a:t>
            </a:r>
            <a:r>
              <a:rPr lang="en-US" sz="3200" dirty="0">
                <a:solidFill>
                  <a:srgbClr val="601329"/>
                </a:solidFill>
                <a:latin typeface="Neue Haas Grotesk Text Pro" panose="020B0504020202020204" pitchFamily="34" charset="77"/>
              </a:rPr>
              <a:t> VALE</a:t>
            </a:r>
            <a:br>
              <a:rPr lang="en-US" sz="6000" dirty="0">
                <a:solidFill>
                  <a:srgbClr val="B2D8BE"/>
                </a:solidFill>
                <a:latin typeface="Neue Haas Grotesk Text Pro" panose="020B0504020202020204" pitchFamily="34" charset="77"/>
              </a:rPr>
            </a:br>
            <a:r>
              <a:rPr lang="en-US" sz="5440" dirty="0">
                <a:solidFill>
                  <a:srgbClr val="B2D8BE"/>
                </a:solidFill>
                <a:latin typeface="Neue Haas Grotesk Text Pro" panose="020B0504020202020204" pitchFamily="34" charset="77"/>
              </a:rPr>
              <a:t>CHARDONNAY</a:t>
            </a:r>
          </a:p>
        </p:txBody>
      </p:sp>
      <p:cxnSp>
        <p:nvCxnSpPr>
          <p:cNvPr id="33" name="Straight Connector 32">
            <a:extLst>
              <a:ext uri="{FF2B5EF4-FFF2-40B4-BE49-F238E27FC236}">
                <a16:creationId xmlns:a16="http://schemas.microsoft.com/office/drawing/2014/main" id="{3E7C21EF-D9C4-4832-84EE-5205ED202FE8}"/>
              </a:ext>
            </a:extLst>
          </p:cNvPr>
          <p:cNvCxnSpPr>
            <a:cxnSpLocks/>
          </p:cNvCxnSpPr>
          <p:nvPr/>
        </p:nvCxnSpPr>
        <p:spPr>
          <a:xfrm>
            <a:off x="2968171" y="3912433"/>
            <a:ext cx="2803042"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47" name="TextBox 46">
            <a:extLst>
              <a:ext uri="{FF2B5EF4-FFF2-40B4-BE49-F238E27FC236}">
                <a16:creationId xmlns:a16="http://schemas.microsoft.com/office/drawing/2014/main" id="{96FF515D-9515-ECD3-82BA-2FF7E96E67D0}"/>
              </a:ext>
            </a:extLst>
          </p:cNvPr>
          <p:cNvSpPr txBox="1"/>
          <p:nvPr/>
        </p:nvSpPr>
        <p:spPr>
          <a:xfrm>
            <a:off x="1373300" y="2088922"/>
            <a:ext cx="3129847" cy="856645"/>
          </a:xfrm>
          <a:prstGeom prst="rect">
            <a:avLst/>
          </a:prstGeom>
          <a:noFill/>
        </p:spPr>
        <p:txBody>
          <a:bodyPr wrap="square" anchor="b">
            <a:spAutoFit/>
          </a:bodyPr>
          <a:lstStyle/>
          <a:p>
            <a:pPr algn="ctr">
              <a:spcBef>
                <a:spcPts val="203"/>
              </a:spcBef>
            </a:pPr>
            <a:r>
              <a:rPr lang="en-AU" sz="1600" dirty="0">
                <a:effectLst/>
                <a:latin typeface="Neue Haas Grotesk Text Pro" panose="020B0504020202020204" pitchFamily="34" charset="77"/>
              </a:rPr>
              <a:t>WIDELY GROWN</a:t>
            </a:r>
          </a:p>
          <a:p>
            <a:pPr algn="ctr">
              <a:spcBef>
                <a:spcPts val="203"/>
              </a:spcBef>
            </a:pPr>
            <a:r>
              <a:rPr lang="en-AU" sz="1600" dirty="0">
                <a:latin typeface="Neue Haas Grotesk Text Pro" panose="020B0504020202020204" pitchFamily="34" charset="77"/>
              </a:rPr>
              <a:t>FOR AFFORDABLE, </a:t>
            </a:r>
            <a:br>
              <a:rPr lang="en-AU" sz="1600" dirty="0">
                <a:latin typeface="Neue Haas Grotesk Text Pro" panose="020B0504020202020204" pitchFamily="34" charset="77"/>
              </a:rPr>
            </a:br>
            <a:r>
              <a:rPr lang="en-AU" sz="1600" dirty="0">
                <a:latin typeface="Neue Haas Grotesk Text Pro" panose="020B0504020202020204" pitchFamily="34" charset="77"/>
              </a:rPr>
              <a:t>EASY-DRINKING STYLES</a:t>
            </a:r>
            <a:endParaRPr lang="en-AU" sz="1600" dirty="0">
              <a:effectLst/>
              <a:latin typeface="Neue Haas Grotesk Text Pro" panose="020B0504020202020204" pitchFamily="34" charset="77"/>
            </a:endParaRPr>
          </a:p>
        </p:txBody>
      </p:sp>
      <p:pic>
        <p:nvPicPr>
          <p:cNvPr id="5" name="Picture Placeholder 8">
            <a:extLst>
              <a:ext uri="{FF2B5EF4-FFF2-40B4-BE49-F238E27FC236}">
                <a16:creationId xmlns:a16="http://schemas.microsoft.com/office/drawing/2014/main" id="{247010AE-3EE5-D536-5BCC-D7844A0A0DF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550730" y="457200"/>
            <a:ext cx="2114328" cy="6400800"/>
          </a:xfrm>
          <a:prstGeom prst="rect">
            <a:avLst/>
          </a:prstGeom>
        </p:spPr>
      </p:pic>
      <p:sp>
        <p:nvSpPr>
          <p:cNvPr id="7" name="object 10">
            <a:extLst>
              <a:ext uri="{FF2B5EF4-FFF2-40B4-BE49-F238E27FC236}">
                <a16:creationId xmlns:a16="http://schemas.microsoft.com/office/drawing/2014/main" id="{0DD9AB8D-5E6B-684B-A8DD-B86CAC132897}"/>
              </a:ext>
            </a:extLst>
          </p:cNvPr>
          <p:cNvSpPr txBox="1"/>
          <p:nvPr/>
        </p:nvSpPr>
        <p:spPr>
          <a:xfrm rot="16200000">
            <a:off x="4741314" y="4151039"/>
            <a:ext cx="3733160" cy="435312"/>
          </a:xfrm>
          <a:prstGeom prst="rect">
            <a:avLst/>
          </a:prstGeom>
        </p:spPr>
        <p:txBody>
          <a:bodyPr vert="horz" wrap="square" lIns="0" tIns="12065" rIns="0" bIns="0" rtlCol="0">
            <a:spAutoFit/>
          </a:bodyPr>
          <a:lstStyle/>
          <a:p>
            <a:pPr algn="ctr" defTabSz="914453">
              <a:lnSpc>
                <a:spcPct val="80000"/>
              </a:lnSpc>
              <a:spcBef>
                <a:spcPct val="0"/>
              </a:spcBef>
            </a:pPr>
            <a:r>
              <a:rPr lang="en-AU" sz="3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CHARDONNAY</a:t>
            </a:r>
            <a:endParaRPr lang="en-AU" sz="34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2" name="Oval 1">
            <a:extLst>
              <a:ext uri="{FF2B5EF4-FFF2-40B4-BE49-F238E27FC236}">
                <a16:creationId xmlns:a16="http://schemas.microsoft.com/office/drawing/2014/main" id="{871B31A0-A80C-4729-6C27-7EFFE7ABB193}"/>
              </a:ext>
            </a:extLst>
          </p:cNvPr>
          <p:cNvSpPr/>
          <p:nvPr/>
        </p:nvSpPr>
        <p:spPr>
          <a:xfrm>
            <a:off x="7986431" y="1444022"/>
            <a:ext cx="2116186" cy="2116186"/>
          </a:xfrm>
          <a:prstGeom prst="ellipse">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2D8BE"/>
              </a:solidFill>
              <a:latin typeface="Neue Haas Grotesk Text Pro" panose="020B0504020202020204" pitchFamily="34" charset="77"/>
            </a:endParaRPr>
          </a:p>
        </p:txBody>
      </p:sp>
      <p:sp>
        <p:nvSpPr>
          <p:cNvPr id="3" name="object 58">
            <a:extLst>
              <a:ext uri="{FF2B5EF4-FFF2-40B4-BE49-F238E27FC236}">
                <a16:creationId xmlns:a16="http://schemas.microsoft.com/office/drawing/2014/main" id="{C7B361CD-2639-B5DA-0167-6FB8C3704457}"/>
              </a:ext>
            </a:extLst>
          </p:cNvPr>
          <p:cNvSpPr txBox="1"/>
          <p:nvPr/>
        </p:nvSpPr>
        <p:spPr>
          <a:xfrm>
            <a:off x="8270859" y="1808834"/>
            <a:ext cx="1535376" cy="1236108"/>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gn="ctr"/>
            <a:r>
              <a:rPr lang="en-AU" sz="2200" dirty="0">
                <a:solidFill>
                  <a:schemeClr val="tx1"/>
                </a:solidFill>
                <a:effectLst/>
                <a:latin typeface="Neue Haas Grotesk Text Pro" panose="020B0504020202020204" pitchFamily="34" charset="77"/>
              </a:rPr>
              <a:t>MAJOR WHITE GRAPE PLANTED</a:t>
            </a:r>
          </a:p>
        </p:txBody>
      </p:sp>
      <p:cxnSp>
        <p:nvCxnSpPr>
          <p:cNvPr id="16" name="Straight Connector 15">
            <a:extLst>
              <a:ext uri="{FF2B5EF4-FFF2-40B4-BE49-F238E27FC236}">
                <a16:creationId xmlns:a16="http://schemas.microsoft.com/office/drawing/2014/main" id="{2421C182-5F4C-E00C-18F9-95D51872FEB9}"/>
              </a:ext>
            </a:extLst>
          </p:cNvPr>
          <p:cNvCxnSpPr>
            <a:cxnSpLocks/>
          </p:cNvCxnSpPr>
          <p:nvPr/>
        </p:nvCxnSpPr>
        <p:spPr>
          <a:xfrm>
            <a:off x="2977672" y="2934142"/>
            <a:ext cx="0" cy="978291"/>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039958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Placeholder 8">
            <a:extLst>
              <a:ext uri="{FF2B5EF4-FFF2-40B4-BE49-F238E27FC236}">
                <a16:creationId xmlns:a16="http://schemas.microsoft.com/office/drawing/2014/main" id="{25E7AFDC-42A4-951B-6EE4-248EC691B576}"/>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636630" y="1933074"/>
            <a:ext cx="796091" cy="2410043"/>
          </a:xfrm>
          <a:prstGeom prst="rect">
            <a:avLst/>
          </a:prstGeom>
        </p:spPr>
      </p:pic>
      <p:pic>
        <p:nvPicPr>
          <p:cNvPr id="28" name="Picture Placeholder 8">
            <a:extLst>
              <a:ext uri="{FF2B5EF4-FFF2-40B4-BE49-F238E27FC236}">
                <a16:creationId xmlns:a16="http://schemas.microsoft.com/office/drawing/2014/main" id="{E7541188-4C51-690F-D45F-77E9A5523502}"/>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3610573" y="1933074"/>
            <a:ext cx="796091" cy="2410043"/>
          </a:xfrm>
          <a:prstGeom prst="rect">
            <a:avLst/>
          </a:prstGeom>
        </p:spPr>
      </p:pic>
      <p:pic>
        <p:nvPicPr>
          <p:cNvPr id="6" name="Picture Placeholder 8">
            <a:extLst>
              <a:ext uri="{FF2B5EF4-FFF2-40B4-BE49-F238E27FC236}">
                <a16:creationId xmlns:a16="http://schemas.microsoft.com/office/drawing/2014/main" id="{4F7AD0FA-65FA-4942-45D7-FFF5F21537C8}"/>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9633208" y="1778557"/>
            <a:ext cx="855615" cy="2590243"/>
          </a:xfrm>
          <a:prstGeom prst="rect">
            <a:avLst/>
          </a:prstGeom>
        </p:spPr>
      </p:pic>
      <p:pic>
        <p:nvPicPr>
          <p:cNvPr id="26" name="Picture Placeholder 8">
            <a:extLst>
              <a:ext uri="{FF2B5EF4-FFF2-40B4-BE49-F238E27FC236}">
                <a16:creationId xmlns:a16="http://schemas.microsoft.com/office/drawing/2014/main" id="{AEF2B853-164C-CC75-6705-D523ED50E40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532923" y="1778557"/>
            <a:ext cx="855615" cy="2590243"/>
          </a:xfrm>
          <a:prstGeom prst="rect">
            <a:avLst/>
          </a:prstGeom>
        </p:spPr>
      </p:pic>
      <p:sp>
        <p:nvSpPr>
          <p:cNvPr id="10" name="TextBox 9">
            <a:extLst>
              <a:ext uri="{FF2B5EF4-FFF2-40B4-BE49-F238E27FC236}">
                <a16:creationId xmlns:a16="http://schemas.microsoft.com/office/drawing/2014/main" id="{8C0EE2A0-7F59-C590-4D0E-B9C490164825}"/>
              </a:ext>
            </a:extLst>
          </p:cNvPr>
          <p:cNvSpPr txBox="1"/>
          <p:nvPr/>
        </p:nvSpPr>
        <p:spPr>
          <a:xfrm>
            <a:off x="433787" y="542225"/>
            <a:ext cx="9303629" cy="1465273"/>
          </a:xfrm>
          <a:prstGeom prst="rect">
            <a:avLst/>
          </a:prstGeom>
          <a:noFill/>
        </p:spPr>
        <p:txBody>
          <a:bodyPr wrap="square">
            <a:spAutoFit/>
          </a:bodyPr>
          <a:lstStyle/>
          <a:p>
            <a:pPr>
              <a:lnSpc>
                <a:spcPct val="82000"/>
              </a:lnSpc>
            </a:pPr>
            <a:r>
              <a:rPr lang="en-US" sz="5440" dirty="0">
                <a:solidFill>
                  <a:srgbClr val="601329"/>
                </a:solidFill>
                <a:latin typeface="Neue Haas Grotesk Text Pro" panose="020B0504020202020204" pitchFamily="34" charset="77"/>
              </a:rPr>
              <a:t>EMERGING AND </a:t>
            </a:r>
            <a:br>
              <a:rPr lang="en-US" sz="5440" dirty="0">
                <a:solidFill>
                  <a:srgbClr val="601329"/>
                </a:solidFill>
                <a:latin typeface="Neue Haas Grotesk Text Pro" panose="020B0504020202020204" pitchFamily="34" charset="77"/>
              </a:rPr>
            </a:br>
            <a:r>
              <a:rPr lang="en-US" sz="5440" dirty="0">
                <a:solidFill>
                  <a:schemeClr val="bg2"/>
                </a:solidFill>
                <a:latin typeface="Neue Haas Grotesk Text Pro" panose="020B0504020202020204" pitchFamily="34" charset="77"/>
              </a:rPr>
              <a:t>RE-EMERGING</a:t>
            </a:r>
            <a:r>
              <a:rPr lang="en-US" sz="5440" dirty="0">
                <a:solidFill>
                  <a:srgbClr val="601329"/>
                </a:solidFill>
                <a:latin typeface="Neue Haas Grotesk Text Pro" panose="020B0504020202020204" pitchFamily="34" charset="77"/>
              </a:rPr>
              <a:t> </a:t>
            </a:r>
            <a:r>
              <a:rPr lang="en-US" sz="5440" dirty="0">
                <a:solidFill>
                  <a:srgbClr val="B2D8BE"/>
                </a:solidFill>
                <a:latin typeface="Neue Haas Grotesk Text Pro" panose="020B0504020202020204" pitchFamily="34" charset="77"/>
              </a:rPr>
              <a:t>VARIETIES</a:t>
            </a:r>
          </a:p>
        </p:txBody>
      </p:sp>
      <p:sp>
        <p:nvSpPr>
          <p:cNvPr id="5" name="TextBox 4">
            <a:extLst>
              <a:ext uri="{FF2B5EF4-FFF2-40B4-BE49-F238E27FC236}">
                <a16:creationId xmlns:a16="http://schemas.microsoft.com/office/drawing/2014/main" id="{AD8FBDD6-13EC-0BA5-1121-2E9476226743}"/>
              </a:ext>
            </a:extLst>
          </p:cNvPr>
          <p:cNvSpPr txBox="1"/>
          <p:nvPr/>
        </p:nvSpPr>
        <p:spPr>
          <a:xfrm rot="16200000">
            <a:off x="1228646" y="3306561"/>
            <a:ext cx="1586852" cy="269817"/>
          </a:xfrm>
          <a:prstGeom prst="rect">
            <a:avLst/>
          </a:prstGeom>
          <a:noFill/>
        </p:spPr>
        <p:txBody>
          <a:bodyPr wrap="square" rtlCol="0">
            <a:spAutoFit/>
          </a:bodyPr>
          <a:lstStyle/>
          <a:p>
            <a:pPr algn="ctr">
              <a:lnSpc>
                <a:spcPct val="82000"/>
              </a:lnSpc>
            </a:pPr>
            <a:r>
              <a:rPr lang="en-US" sz="1400" b="1" dirty="0">
                <a:solidFill>
                  <a:schemeClr val="bg1"/>
                </a:solidFill>
                <a:latin typeface="Neue Haas Grotesk Text Pro" panose="020B0504020202020204" pitchFamily="34" charset="77"/>
              </a:rPr>
              <a:t>VERMENTINO</a:t>
            </a:r>
          </a:p>
        </p:txBody>
      </p:sp>
      <p:pic>
        <p:nvPicPr>
          <p:cNvPr id="21" name="Picture Placeholder 8">
            <a:extLst>
              <a:ext uri="{FF2B5EF4-FFF2-40B4-BE49-F238E27FC236}">
                <a16:creationId xmlns:a16="http://schemas.microsoft.com/office/drawing/2014/main" id="{8CA659AB-2B7E-F790-86C7-B57F960FCEB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566845" y="3570308"/>
            <a:ext cx="855615" cy="2590243"/>
          </a:xfrm>
          <a:prstGeom prst="rect">
            <a:avLst/>
          </a:prstGeom>
        </p:spPr>
      </p:pic>
      <p:pic>
        <p:nvPicPr>
          <p:cNvPr id="23" name="Picture Placeholder 8">
            <a:extLst>
              <a:ext uri="{FF2B5EF4-FFF2-40B4-BE49-F238E27FC236}">
                <a16:creationId xmlns:a16="http://schemas.microsoft.com/office/drawing/2014/main" id="{2029B30B-C5C8-3AC4-85E3-3836B21621D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628752" y="3578329"/>
            <a:ext cx="855615" cy="2590243"/>
          </a:xfrm>
          <a:prstGeom prst="rect">
            <a:avLst/>
          </a:prstGeom>
        </p:spPr>
      </p:pic>
      <p:pic>
        <p:nvPicPr>
          <p:cNvPr id="24" name="Picture Placeholder 8">
            <a:extLst>
              <a:ext uri="{FF2B5EF4-FFF2-40B4-BE49-F238E27FC236}">
                <a16:creationId xmlns:a16="http://schemas.microsoft.com/office/drawing/2014/main" id="{6083855D-4F5D-72AD-E18D-418755961CF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594504" y="3570308"/>
            <a:ext cx="855615" cy="2590243"/>
          </a:xfrm>
          <a:prstGeom prst="rect">
            <a:avLst/>
          </a:prstGeom>
        </p:spPr>
      </p:pic>
      <p:pic>
        <p:nvPicPr>
          <p:cNvPr id="29" name="Picture Placeholder 8">
            <a:extLst>
              <a:ext uri="{FF2B5EF4-FFF2-40B4-BE49-F238E27FC236}">
                <a16:creationId xmlns:a16="http://schemas.microsoft.com/office/drawing/2014/main" id="{D745D0B9-2B52-CFAA-B5F6-5D498950D38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717323" y="1778557"/>
            <a:ext cx="855615" cy="2590243"/>
          </a:xfrm>
          <a:prstGeom prst="rect">
            <a:avLst/>
          </a:prstGeom>
        </p:spPr>
      </p:pic>
      <p:sp>
        <p:nvSpPr>
          <p:cNvPr id="30" name="TextBox 29">
            <a:extLst>
              <a:ext uri="{FF2B5EF4-FFF2-40B4-BE49-F238E27FC236}">
                <a16:creationId xmlns:a16="http://schemas.microsoft.com/office/drawing/2014/main" id="{774D4613-C690-72DE-F0C0-3B554304044D}"/>
              </a:ext>
            </a:extLst>
          </p:cNvPr>
          <p:cNvSpPr txBox="1"/>
          <p:nvPr/>
        </p:nvSpPr>
        <p:spPr>
          <a:xfrm rot="16200000">
            <a:off x="3217104" y="3306562"/>
            <a:ext cx="1586852" cy="269817"/>
          </a:xfrm>
          <a:prstGeom prst="rect">
            <a:avLst/>
          </a:prstGeom>
          <a:noFill/>
        </p:spPr>
        <p:txBody>
          <a:bodyPr wrap="square" rtlCol="0">
            <a:spAutoFit/>
          </a:bodyPr>
          <a:lstStyle/>
          <a:p>
            <a:pPr algn="ctr">
              <a:lnSpc>
                <a:spcPct val="82000"/>
              </a:lnSpc>
            </a:pPr>
            <a:r>
              <a:rPr lang="en-US" sz="1400" b="1" dirty="0">
                <a:solidFill>
                  <a:schemeClr val="bg1"/>
                </a:solidFill>
                <a:latin typeface="Neue Haas Grotesk Text Pro" panose="020B0504020202020204" pitchFamily="34" charset="77"/>
              </a:rPr>
              <a:t>FIANO</a:t>
            </a:r>
          </a:p>
        </p:txBody>
      </p:sp>
      <p:sp>
        <p:nvSpPr>
          <p:cNvPr id="31" name="TextBox 30">
            <a:extLst>
              <a:ext uri="{FF2B5EF4-FFF2-40B4-BE49-F238E27FC236}">
                <a16:creationId xmlns:a16="http://schemas.microsoft.com/office/drawing/2014/main" id="{357448D6-E601-ECA9-30BF-1AEC5BB694CA}"/>
              </a:ext>
            </a:extLst>
          </p:cNvPr>
          <p:cNvSpPr txBox="1"/>
          <p:nvPr/>
        </p:nvSpPr>
        <p:spPr>
          <a:xfrm rot="16200000">
            <a:off x="5227333" y="3306562"/>
            <a:ext cx="1586852" cy="269817"/>
          </a:xfrm>
          <a:prstGeom prst="rect">
            <a:avLst/>
          </a:prstGeom>
          <a:noFill/>
        </p:spPr>
        <p:txBody>
          <a:bodyPr wrap="square" rtlCol="0">
            <a:spAutoFit/>
          </a:bodyPr>
          <a:lstStyle/>
          <a:p>
            <a:pPr algn="ctr">
              <a:lnSpc>
                <a:spcPct val="82000"/>
              </a:lnSpc>
            </a:pPr>
            <a:r>
              <a:rPr lang="en-US" sz="1400" b="1" dirty="0">
                <a:solidFill>
                  <a:schemeClr val="bg1"/>
                </a:solidFill>
                <a:latin typeface="Neue Haas Grotesk Text Pro" panose="020B0504020202020204" pitchFamily="34" charset="77"/>
              </a:rPr>
              <a:t>SANGIOVESE</a:t>
            </a:r>
          </a:p>
        </p:txBody>
      </p:sp>
      <p:sp>
        <p:nvSpPr>
          <p:cNvPr id="32" name="TextBox 31">
            <a:extLst>
              <a:ext uri="{FF2B5EF4-FFF2-40B4-BE49-F238E27FC236}">
                <a16:creationId xmlns:a16="http://schemas.microsoft.com/office/drawing/2014/main" id="{1DC0F140-14E1-29C5-3C30-3ED5CF04F8DE}"/>
              </a:ext>
            </a:extLst>
          </p:cNvPr>
          <p:cNvSpPr txBox="1"/>
          <p:nvPr/>
        </p:nvSpPr>
        <p:spPr>
          <a:xfrm rot="16200000">
            <a:off x="7411734" y="3306563"/>
            <a:ext cx="1586852" cy="269817"/>
          </a:xfrm>
          <a:prstGeom prst="rect">
            <a:avLst/>
          </a:prstGeom>
          <a:noFill/>
        </p:spPr>
        <p:txBody>
          <a:bodyPr wrap="square" rtlCol="0">
            <a:spAutoFit/>
          </a:bodyPr>
          <a:lstStyle/>
          <a:p>
            <a:pPr algn="ctr">
              <a:lnSpc>
                <a:spcPct val="82000"/>
              </a:lnSpc>
            </a:pPr>
            <a:r>
              <a:rPr lang="en-US" sz="1400" b="1" dirty="0">
                <a:solidFill>
                  <a:schemeClr val="bg1"/>
                </a:solidFill>
                <a:latin typeface="Neue Haas Grotesk Text Pro" panose="020B0504020202020204" pitchFamily="34" charset="77"/>
              </a:rPr>
              <a:t>TEMPRANILLO</a:t>
            </a:r>
          </a:p>
        </p:txBody>
      </p:sp>
      <p:sp>
        <p:nvSpPr>
          <p:cNvPr id="33" name="TextBox 32">
            <a:extLst>
              <a:ext uri="{FF2B5EF4-FFF2-40B4-BE49-F238E27FC236}">
                <a16:creationId xmlns:a16="http://schemas.microsoft.com/office/drawing/2014/main" id="{451CCC3E-FB99-CC85-BE3F-6EA3A7F889B3}"/>
              </a:ext>
            </a:extLst>
          </p:cNvPr>
          <p:cNvSpPr txBox="1"/>
          <p:nvPr/>
        </p:nvSpPr>
        <p:spPr>
          <a:xfrm rot="16200000">
            <a:off x="9320364" y="3306563"/>
            <a:ext cx="1586852" cy="269817"/>
          </a:xfrm>
          <a:prstGeom prst="rect">
            <a:avLst/>
          </a:prstGeom>
          <a:noFill/>
        </p:spPr>
        <p:txBody>
          <a:bodyPr wrap="square" rtlCol="0">
            <a:spAutoFit/>
          </a:bodyPr>
          <a:lstStyle/>
          <a:p>
            <a:pPr algn="ctr">
              <a:lnSpc>
                <a:spcPct val="82000"/>
              </a:lnSpc>
            </a:pPr>
            <a:r>
              <a:rPr lang="en-US" sz="1400" b="1" dirty="0">
                <a:solidFill>
                  <a:schemeClr val="bg1"/>
                </a:solidFill>
                <a:latin typeface="Neue Haas Grotesk Text Pro" panose="020B0504020202020204" pitchFamily="34" charset="77"/>
              </a:rPr>
              <a:t>ZINFANDEL</a:t>
            </a:r>
          </a:p>
        </p:txBody>
      </p:sp>
      <p:pic>
        <p:nvPicPr>
          <p:cNvPr id="34" name="Picture Placeholder 8">
            <a:extLst>
              <a:ext uri="{FF2B5EF4-FFF2-40B4-BE49-F238E27FC236}">
                <a16:creationId xmlns:a16="http://schemas.microsoft.com/office/drawing/2014/main" id="{B647FCC8-E34D-A0F3-3926-AE478282182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755095" y="3578329"/>
            <a:ext cx="855615" cy="2590243"/>
          </a:xfrm>
          <a:prstGeom prst="rect">
            <a:avLst/>
          </a:prstGeom>
        </p:spPr>
      </p:pic>
      <p:sp>
        <p:nvSpPr>
          <p:cNvPr id="35" name="TextBox 34">
            <a:extLst>
              <a:ext uri="{FF2B5EF4-FFF2-40B4-BE49-F238E27FC236}">
                <a16:creationId xmlns:a16="http://schemas.microsoft.com/office/drawing/2014/main" id="{20064C60-8C0B-F93F-73AC-0BE2A874C3DB}"/>
              </a:ext>
            </a:extLst>
          </p:cNvPr>
          <p:cNvSpPr txBox="1"/>
          <p:nvPr/>
        </p:nvSpPr>
        <p:spPr>
          <a:xfrm rot="16200000">
            <a:off x="8434992" y="5070049"/>
            <a:ext cx="1586852" cy="269817"/>
          </a:xfrm>
          <a:prstGeom prst="rect">
            <a:avLst/>
          </a:prstGeom>
          <a:noFill/>
        </p:spPr>
        <p:txBody>
          <a:bodyPr wrap="square" rtlCol="0">
            <a:spAutoFit/>
          </a:bodyPr>
          <a:lstStyle/>
          <a:p>
            <a:pPr algn="ctr">
              <a:lnSpc>
                <a:spcPct val="82000"/>
              </a:lnSpc>
            </a:pPr>
            <a:r>
              <a:rPr lang="en-US" sz="1400" b="1" dirty="0">
                <a:solidFill>
                  <a:schemeClr val="bg1"/>
                </a:solidFill>
                <a:latin typeface="Neue Haas Grotesk Text Pro" panose="020B0504020202020204" pitchFamily="34" charset="77"/>
              </a:rPr>
              <a:t>MATARO </a:t>
            </a:r>
          </a:p>
        </p:txBody>
      </p:sp>
      <p:sp>
        <p:nvSpPr>
          <p:cNvPr id="36" name="TextBox 35">
            <a:extLst>
              <a:ext uri="{FF2B5EF4-FFF2-40B4-BE49-F238E27FC236}">
                <a16:creationId xmlns:a16="http://schemas.microsoft.com/office/drawing/2014/main" id="{AC086D92-3426-F00E-768B-41DEDADBD3BF}"/>
              </a:ext>
            </a:extLst>
          </p:cNvPr>
          <p:cNvSpPr txBox="1"/>
          <p:nvPr/>
        </p:nvSpPr>
        <p:spPr>
          <a:xfrm rot="16200000">
            <a:off x="6323165" y="5070049"/>
            <a:ext cx="1586852" cy="269817"/>
          </a:xfrm>
          <a:prstGeom prst="rect">
            <a:avLst/>
          </a:prstGeom>
          <a:noFill/>
        </p:spPr>
        <p:txBody>
          <a:bodyPr wrap="square" rtlCol="0">
            <a:spAutoFit/>
          </a:bodyPr>
          <a:lstStyle/>
          <a:p>
            <a:pPr algn="ctr">
              <a:lnSpc>
                <a:spcPct val="82000"/>
              </a:lnSpc>
            </a:pPr>
            <a:r>
              <a:rPr lang="en-US" sz="1400" b="1" dirty="0">
                <a:solidFill>
                  <a:schemeClr val="bg1"/>
                </a:solidFill>
                <a:latin typeface="Neue Haas Grotesk Text Pro" panose="020B0504020202020204" pitchFamily="34" charset="77"/>
              </a:rPr>
              <a:t>NERO D’AVOLA</a:t>
            </a:r>
          </a:p>
        </p:txBody>
      </p:sp>
      <p:sp>
        <p:nvSpPr>
          <p:cNvPr id="37" name="TextBox 36">
            <a:extLst>
              <a:ext uri="{FF2B5EF4-FFF2-40B4-BE49-F238E27FC236}">
                <a16:creationId xmlns:a16="http://schemas.microsoft.com/office/drawing/2014/main" id="{6B2D6848-D214-9C4A-A342-01D295E52B9D}"/>
              </a:ext>
            </a:extLst>
          </p:cNvPr>
          <p:cNvSpPr txBox="1"/>
          <p:nvPr/>
        </p:nvSpPr>
        <p:spPr>
          <a:xfrm rot="16200000">
            <a:off x="4247623" y="5070049"/>
            <a:ext cx="1586852" cy="269817"/>
          </a:xfrm>
          <a:prstGeom prst="rect">
            <a:avLst/>
          </a:prstGeom>
          <a:noFill/>
        </p:spPr>
        <p:txBody>
          <a:bodyPr wrap="square" rtlCol="0">
            <a:spAutoFit/>
          </a:bodyPr>
          <a:lstStyle/>
          <a:p>
            <a:pPr algn="ctr">
              <a:lnSpc>
                <a:spcPct val="82000"/>
              </a:lnSpc>
            </a:pPr>
            <a:r>
              <a:rPr lang="en-US" sz="1400" b="1" dirty="0">
                <a:solidFill>
                  <a:schemeClr val="bg1"/>
                </a:solidFill>
                <a:latin typeface="Neue Haas Grotesk Text Pro" panose="020B0504020202020204" pitchFamily="34" charset="77"/>
              </a:rPr>
              <a:t>BARBERA</a:t>
            </a:r>
          </a:p>
        </p:txBody>
      </p:sp>
      <p:sp>
        <p:nvSpPr>
          <p:cNvPr id="38" name="TextBox 37">
            <a:extLst>
              <a:ext uri="{FF2B5EF4-FFF2-40B4-BE49-F238E27FC236}">
                <a16:creationId xmlns:a16="http://schemas.microsoft.com/office/drawing/2014/main" id="{E014BD57-6FC1-CC19-270F-D3A09D70969A}"/>
              </a:ext>
            </a:extLst>
          </p:cNvPr>
          <p:cNvSpPr txBox="1"/>
          <p:nvPr/>
        </p:nvSpPr>
        <p:spPr>
          <a:xfrm rot="16200000">
            <a:off x="2108151" y="4976113"/>
            <a:ext cx="1919867" cy="269817"/>
          </a:xfrm>
          <a:prstGeom prst="rect">
            <a:avLst/>
          </a:prstGeom>
          <a:noFill/>
        </p:spPr>
        <p:txBody>
          <a:bodyPr wrap="square" rtlCol="0">
            <a:spAutoFit/>
          </a:bodyPr>
          <a:lstStyle/>
          <a:p>
            <a:pPr algn="ctr">
              <a:lnSpc>
                <a:spcPct val="82000"/>
              </a:lnSpc>
            </a:pPr>
            <a:r>
              <a:rPr lang="en-US" sz="1400" b="1" dirty="0">
                <a:solidFill>
                  <a:schemeClr val="bg1"/>
                </a:solidFill>
                <a:latin typeface="Neue Haas Grotesk Text Pro" panose="020B0504020202020204" pitchFamily="34" charset="77"/>
              </a:rPr>
              <a:t>MONTEPULCIANO</a:t>
            </a:r>
          </a:p>
        </p:txBody>
      </p:sp>
      <p:sp>
        <p:nvSpPr>
          <p:cNvPr id="39" name="TextBox 38">
            <a:extLst>
              <a:ext uri="{FF2B5EF4-FFF2-40B4-BE49-F238E27FC236}">
                <a16:creationId xmlns:a16="http://schemas.microsoft.com/office/drawing/2014/main" id="{318A0E09-A195-20FD-1F79-DCC02D6DC5FF}"/>
              </a:ext>
            </a:extLst>
          </p:cNvPr>
          <p:cNvSpPr txBox="1"/>
          <p:nvPr/>
        </p:nvSpPr>
        <p:spPr>
          <a:xfrm>
            <a:off x="1429459" y="4343117"/>
            <a:ext cx="1105359" cy="553998"/>
          </a:xfrm>
          <a:prstGeom prst="rect">
            <a:avLst/>
          </a:prstGeom>
          <a:noFill/>
        </p:spPr>
        <p:txBody>
          <a:bodyPr wrap="square" rtlCol="0">
            <a:spAutoFit/>
          </a:bodyPr>
          <a:lstStyle/>
          <a:p>
            <a:pPr algn="ctr"/>
            <a:r>
              <a:rPr lang="en-US" sz="1000" b="1"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VERMENTINO</a:t>
            </a:r>
          </a:p>
          <a:p>
            <a:pPr algn="ctr"/>
            <a:r>
              <a:rPr lang="en-US" sz="10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Medium-bodied wine</a:t>
            </a:r>
            <a:endParaRPr lang="en-US" sz="10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40" name="TextBox 39">
            <a:extLst>
              <a:ext uri="{FF2B5EF4-FFF2-40B4-BE49-F238E27FC236}">
                <a16:creationId xmlns:a16="http://schemas.microsoft.com/office/drawing/2014/main" id="{D307CBB6-0880-4B33-B1A5-F31AD30A5EBD}"/>
              </a:ext>
            </a:extLst>
          </p:cNvPr>
          <p:cNvSpPr txBox="1"/>
          <p:nvPr/>
        </p:nvSpPr>
        <p:spPr>
          <a:xfrm>
            <a:off x="3432430" y="4343117"/>
            <a:ext cx="1105359" cy="553998"/>
          </a:xfrm>
          <a:prstGeom prst="rect">
            <a:avLst/>
          </a:prstGeom>
          <a:noFill/>
        </p:spPr>
        <p:txBody>
          <a:bodyPr wrap="square" rtlCol="0">
            <a:spAutoFit/>
          </a:bodyPr>
          <a:lstStyle/>
          <a:p>
            <a:pPr algn="ctr"/>
            <a:r>
              <a:rPr lang="en-US" sz="1000" b="1"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FIANO</a:t>
            </a:r>
          </a:p>
          <a:p>
            <a:pPr algn="ctr"/>
            <a:r>
              <a:rPr lang="en-US" sz="10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Medium-bodied wine</a:t>
            </a:r>
            <a:endParaRPr lang="en-US" sz="10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41" name="TextBox 40">
            <a:extLst>
              <a:ext uri="{FF2B5EF4-FFF2-40B4-BE49-F238E27FC236}">
                <a16:creationId xmlns:a16="http://schemas.microsoft.com/office/drawing/2014/main" id="{658342CF-0CAE-A23A-74C9-C87FC44A9DD2}"/>
              </a:ext>
            </a:extLst>
          </p:cNvPr>
          <p:cNvSpPr txBox="1"/>
          <p:nvPr/>
        </p:nvSpPr>
        <p:spPr>
          <a:xfrm>
            <a:off x="5471687" y="4343117"/>
            <a:ext cx="1105359" cy="553998"/>
          </a:xfrm>
          <a:prstGeom prst="rect">
            <a:avLst/>
          </a:prstGeom>
          <a:noFill/>
        </p:spPr>
        <p:txBody>
          <a:bodyPr wrap="square" rtlCol="0">
            <a:spAutoFit/>
          </a:bodyPr>
          <a:lstStyle/>
          <a:p>
            <a:pPr algn="ctr"/>
            <a:r>
              <a:rPr lang="en-US" sz="1000" b="1"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SANGIOVESE</a:t>
            </a:r>
          </a:p>
          <a:p>
            <a:pPr algn="ctr"/>
            <a:r>
              <a:rPr lang="en-US" sz="10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Medium-bodied red</a:t>
            </a:r>
            <a:endParaRPr lang="en-US" sz="10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42" name="TextBox 41">
            <a:extLst>
              <a:ext uri="{FF2B5EF4-FFF2-40B4-BE49-F238E27FC236}">
                <a16:creationId xmlns:a16="http://schemas.microsoft.com/office/drawing/2014/main" id="{F71307BD-103C-7270-4C38-5A07AE18C39C}"/>
              </a:ext>
            </a:extLst>
          </p:cNvPr>
          <p:cNvSpPr txBox="1"/>
          <p:nvPr/>
        </p:nvSpPr>
        <p:spPr>
          <a:xfrm>
            <a:off x="7536073" y="4343117"/>
            <a:ext cx="1157065" cy="553998"/>
          </a:xfrm>
          <a:prstGeom prst="rect">
            <a:avLst/>
          </a:prstGeom>
          <a:noFill/>
        </p:spPr>
        <p:txBody>
          <a:bodyPr wrap="square" rtlCol="0">
            <a:spAutoFit/>
          </a:bodyPr>
          <a:lstStyle/>
          <a:p>
            <a:pPr algn="ctr"/>
            <a:r>
              <a:rPr lang="en-US" sz="1000" b="1"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TEMPRANILLO</a:t>
            </a:r>
          </a:p>
          <a:p>
            <a:pPr algn="ctr"/>
            <a:r>
              <a:rPr lang="en-US" sz="10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Medium-bodied red</a:t>
            </a:r>
            <a:endParaRPr lang="en-US" sz="10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43" name="TextBox 42">
            <a:extLst>
              <a:ext uri="{FF2B5EF4-FFF2-40B4-BE49-F238E27FC236}">
                <a16:creationId xmlns:a16="http://schemas.microsoft.com/office/drawing/2014/main" id="{3A1D6B74-914B-C640-8649-C134377991BE}"/>
              </a:ext>
            </a:extLst>
          </p:cNvPr>
          <p:cNvSpPr txBox="1"/>
          <p:nvPr/>
        </p:nvSpPr>
        <p:spPr>
          <a:xfrm>
            <a:off x="9539045" y="4343117"/>
            <a:ext cx="1157065" cy="553998"/>
          </a:xfrm>
          <a:prstGeom prst="rect">
            <a:avLst/>
          </a:prstGeom>
          <a:noFill/>
        </p:spPr>
        <p:txBody>
          <a:bodyPr wrap="square" rtlCol="0">
            <a:spAutoFit/>
          </a:bodyPr>
          <a:lstStyle/>
          <a:p>
            <a:pPr algn="ctr"/>
            <a:r>
              <a:rPr lang="en-US" sz="1000" b="1"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ZINFANDEL</a:t>
            </a:r>
          </a:p>
          <a:p>
            <a:pPr algn="ctr"/>
            <a:r>
              <a:rPr lang="en-US" sz="10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Medium-bodied red</a:t>
            </a:r>
            <a:endParaRPr lang="en-US" sz="10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44" name="TextBox 43">
            <a:extLst>
              <a:ext uri="{FF2B5EF4-FFF2-40B4-BE49-F238E27FC236}">
                <a16:creationId xmlns:a16="http://schemas.microsoft.com/office/drawing/2014/main" id="{1BADD822-7FD2-61B1-80B1-58D3E15E6D3F}"/>
              </a:ext>
            </a:extLst>
          </p:cNvPr>
          <p:cNvSpPr txBox="1"/>
          <p:nvPr/>
        </p:nvSpPr>
        <p:spPr>
          <a:xfrm>
            <a:off x="8668188" y="6084832"/>
            <a:ext cx="1157065" cy="553998"/>
          </a:xfrm>
          <a:prstGeom prst="rect">
            <a:avLst/>
          </a:prstGeom>
          <a:noFill/>
        </p:spPr>
        <p:txBody>
          <a:bodyPr wrap="square" rtlCol="0">
            <a:spAutoFit/>
          </a:bodyPr>
          <a:lstStyle/>
          <a:p>
            <a:pPr algn="ctr"/>
            <a:r>
              <a:rPr lang="en-US" sz="1000" b="1"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MATARO (</a:t>
            </a:r>
            <a:r>
              <a:rPr lang="en-US" sz="1000" b="1" dirty="0" err="1">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Mourvédre</a:t>
            </a:r>
            <a:r>
              <a:rPr lang="en-US" sz="1000" b="1"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a:t>
            </a:r>
          </a:p>
          <a:p>
            <a:pPr algn="ctr"/>
            <a:r>
              <a:rPr lang="en-US" sz="10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Full-bodied red</a:t>
            </a:r>
            <a:endParaRPr lang="en-US" sz="10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45" name="TextBox 44">
            <a:extLst>
              <a:ext uri="{FF2B5EF4-FFF2-40B4-BE49-F238E27FC236}">
                <a16:creationId xmlns:a16="http://schemas.microsoft.com/office/drawing/2014/main" id="{E207D7C9-F929-7C75-5063-A06A19F4CEA6}"/>
              </a:ext>
            </a:extLst>
          </p:cNvPr>
          <p:cNvSpPr txBox="1"/>
          <p:nvPr/>
        </p:nvSpPr>
        <p:spPr>
          <a:xfrm>
            <a:off x="6498302" y="6084832"/>
            <a:ext cx="1219021" cy="400110"/>
          </a:xfrm>
          <a:prstGeom prst="rect">
            <a:avLst/>
          </a:prstGeom>
          <a:noFill/>
        </p:spPr>
        <p:txBody>
          <a:bodyPr wrap="square" rtlCol="0">
            <a:spAutoFit/>
          </a:bodyPr>
          <a:lstStyle/>
          <a:p>
            <a:pPr algn="ctr"/>
            <a:r>
              <a:rPr lang="en-US" sz="1000" b="1"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NERO D’AVOLA</a:t>
            </a:r>
          </a:p>
          <a:p>
            <a:pPr algn="ctr"/>
            <a:r>
              <a:rPr lang="en-US" sz="10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Full-bodied red</a:t>
            </a:r>
            <a:endParaRPr lang="en-US" sz="10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46" name="TextBox 45">
            <a:extLst>
              <a:ext uri="{FF2B5EF4-FFF2-40B4-BE49-F238E27FC236}">
                <a16:creationId xmlns:a16="http://schemas.microsoft.com/office/drawing/2014/main" id="{65B32486-43B2-54BA-B803-8A993E62B112}"/>
              </a:ext>
            </a:extLst>
          </p:cNvPr>
          <p:cNvSpPr txBox="1"/>
          <p:nvPr/>
        </p:nvSpPr>
        <p:spPr>
          <a:xfrm>
            <a:off x="4451788" y="6084832"/>
            <a:ext cx="1219021" cy="400110"/>
          </a:xfrm>
          <a:prstGeom prst="rect">
            <a:avLst/>
          </a:prstGeom>
          <a:noFill/>
        </p:spPr>
        <p:txBody>
          <a:bodyPr wrap="square" rtlCol="0">
            <a:spAutoFit/>
          </a:bodyPr>
          <a:lstStyle/>
          <a:p>
            <a:pPr algn="ctr"/>
            <a:r>
              <a:rPr lang="en-US" sz="1000" b="1"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BARBERA</a:t>
            </a:r>
          </a:p>
          <a:p>
            <a:pPr algn="ctr"/>
            <a:r>
              <a:rPr lang="en-US" sz="10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Full-bodied red</a:t>
            </a:r>
            <a:endParaRPr lang="en-US" sz="10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48" name="TextBox 47">
            <a:extLst>
              <a:ext uri="{FF2B5EF4-FFF2-40B4-BE49-F238E27FC236}">
                <a16:creationId xmlns:a16="http://schemas.microsoft.com/office/drawing/2014/main" id="{F2BFB078-5B70-EC22-86DC-12EA8B991917}"/>
              </a:ext>
            </a:extLst>
          </p:cNvPr>
          <p:cNvSpPr txBox="1"/>
          <p:nvPr/>
        </p:nvSpPr>
        <p:spPr>
          <a:xfrm>
            <a:off x="2374377" y="6084832"/>
            <a:ext cx="1295868" cy="553998"/>
          </a:xfrm>
          <a:prstGeom prst="rect">
            <a:avLst/>
          </a:prstGeom>
          <a:noFill/>
        </p:spPr>
        <p:txBody>
          <a:bodyPr wrap="square" rtlCol="0">
            <a:spAutoFit/>
          </a:bodyPr>
          <a:lstStyle/>
          <a:p>
            <a:pPr algn="ctr"/>
            <a:r>
              <a:rPr lang="en-US" sz="1000" b="1"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MONTIPULCIANO</a:t>
            </a:r>
          </a:p>
          <a:p>
            <a:pPr algn="ctr"/>
            <a:r>
              <a:rPr lang="en-US" sz="10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Medium to </a:t>
            </a:r>
            <a:br>
              <a:rPr lang="en-US" sz="10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br>
            <a:r>
              <a:rPr lang="en-US" sz="10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full-bodied red</a:t>
            </a:r>
            <a:endParaRPr lang="en-US" sz="10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endParaRPr>
          </a:p>
        </p:txBody>
      </p:sp>
    </p:spTree>
    <p:extLst>
      <p:ext uri="{BB962C8B-B14F-4D97-AF65-F5344CB8AC3E}">
        <p14:creationId xmlns:p14="http://schemas.microsoft.com/office/powerpoint/2010/main" val="634731902"/>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E025C1A4-CB48-37E7-5004-B5B7EE410F84}"/>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l="3408" r="30008"/>
          <a:stretch/>
        </p:blipFill>
        <p:spPr>
          <a:xfrm>
            <a:off x="6096000" y="388842"/>
            <a:ext cx="6096000" cy="6092317"/>
          </a:xfrm>
        </p:spPr>
      </p:pic>
      <p:sp>
        <p:nvSpPr>
          <p:cNvPr id="5" name="Text Placeholder 4">
            <a:extLst>
              <a:ext uri="{FF2B5EF4-FFF2-40B4-BE49-F238E27FC236}">
                <a16:creationId xmlns:a16="http://schemas.microsoft.com/office/drawing/2014/main" id="{2CDCD0B9-24C7-5F10-AB48-88B3EFE01A9F}"/>
              </a:ext>
            </a:extLst>
          </p:cNvPr>
          <p:cNvSpPr>
            <a:spLocks noGrp="1"/>
          </p:cNvSpPr>
          <p:nvPr>
            <p:ph type="body" sz="quarter" idx="13"/>
          </p:nvPr>
        </p:nvSpPr>
        <p:spPr>
          <a:xfrm>
            <a:off x="623888" y="1070429"/>
            <a:ext cx="5340350" cy="1325563"/>
          </a:xfrm>
        </p:spPr>
        <p:txBody>
          <a:bodyPr/>
          <a:lstStyle/>
          <a:p>
            <a:r>
              <a:rPr lang="en-US" dirty="0">
                <a:solidFill>
                  <a:schemeClr val="accent5"/>
                </a:solidFill>
              </a:rPr>
              <a:t>A FUTURE OF INNOVATION BUILT ON STRONG FOUNDATIONS</a:t>
            </a:r>
          </a:p>
        </p:txBody>
      </p:sp>
      <p:sp>
        <p:nvSpPr>
          <p:cNvPr id="3" name="Title 2">
            <a:extLst>
              <a:ext uri="{FF2B5EF4-FFF2-40B4-BE49-F238E27FC236}">
                <a16:creationId xmlns:a16="http://schemas.microsoft.com/office/drawing/2014/main" id="{E0D97F41-7963-BEC5-6EB4-61B498C7FA93}"/>
              </a:ext>
            </a:extLst>
          </p:cNvPr>
          <p:cNvSpPr>
            <a:spLocks noGrp="1"/>
          </p:cNvSpPr>
          <p:nvPr>
            <p:ph type="title"/>
          </p:nvPr>
        </p:nvSpPr>
        <p:spPr>
          <a:xfrm>
            <a:off x="623888" y="166017"/>
            <a:ext cx="4466997" cy="836366"/>
          </a:xfrm>
        </p:spPr>
        <p:txBody>
          <a:bodyPr/>
          <a:lstStyle/>
          <a:p>
            <a:r>
              <a:rPr lang="en-US" dirty="0" err="1">
                <a:solidFill>
                  <a:schemeClr val="bg2"/>
                </a:solidFill>
              </a:rPr>
              <a:t>M</a:t>
            </a:r>
            <a:r>
              <a:rPr lang="en-US" cap="none" dirty="0" err="1">
                <a:solidFill>
                  <a:schemeClr val="bg2"/>
                </a:solidFill>
              </a:rPr>
              <a:t>c</a:t>
            </a:r>
            <a:r>
              <a:rPr lang="en-US" dirty="0" err="1">
                <a:solidFill>
                  <a:schemeClr val="bg2"/>
                </a:solidFill>
              </a:rPr>
              <a:t>LAREN</a:t>
            </a:r>
            <a:r>
              <a:rPr lang="en-US" dirty="0">
                <a:solidFill>
                  <a:schemeClr val="bg2"/>
                </a:solidFill>
              </a:rPr>
              <a:t> VALE</a:t>
            </a:r>
          </a:p>
        </p:txBody>
      </p:sp>
    </p:spTree>
    <p:extLst>
      <p:ext uri="{BB962C8B-B14F-4D97-AF65-F5344CB8AC3E}">
        <p14:creationId xmlns:p14="http://schemas.microsoft.com/office/powerpoint/2010/main" val="3735418610"/>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933A3AF-83CE-B069-EFE2-FCE7A63BA3CD}"/>
              </a:ext>
            </a:extLst>
          </p:cNvPr>
          <p:cNvPicPr>
            <a:picLocks noChangeAspect="1"/>
          </p:cNvPicPr>
          <p:nvPr/>
        </p:nvPicPr>
        <p:blipFill>
          <a:blip r:embed="rId2" cstate="screen">
            <a:extLst>
              <a:ext uri="{28A0092B-C50C-407E-A947-70E740481C1C}">
                <a14:useLocalDpi xmlns:a14="http://schemas.microsoft.com/office/drawing/2010/main"/>
              </a:ext>
            </a:extLst>
          </a:blip>
          <a:srcRect t="17992" b="-2366"/>
          <a:stretch/>
        </p:blipFill>
        <p:spPr>
          <a:xfrm>
            <a:off x="0" y="0"/>
            <a:ext cx="12192000" cy="6858000"/>
          </a:xfrm>
          <a:prstGeom prst="rect">
            <a:avLst/>
          </a:prstGeom>
        </p:spPr>
      </p:pic>
      <p:sp>
        <p:nvSpPr>
          <p:cNvPr id="3" name="object 2">
            <a:extLst>
              <a:ext uri="{FF2B5EF4-FFF2-40B4-BE49-F238E27FC236}">
                <a16:creationId xmlns:a16="http://schemas.microsoft.com/office/drawing/2014/main" id="{C831AF3A-D889-4ECF-BE88-EAD01527B5A4}"/>
              </a:ext>
            </a:extLst>
          </p:cNvPr>
          <p:cNvSpPr txBox="1"/>
          <p:nvPr/>
        </p:nvSpPr>
        <p:spPr>
          <a:xfrm>
            <a:off x="1948595" y="2864765"/>
            <a:ext cx="8105975" cy="1128471"/>
          </a:xfrm>
          <a:prstGeom prst="rect">
            <a:avLst/>
          </a:prstGeom>
        </p:spPr>
        <p:txBody>
          <a:bodyPr vert="horz" wrap="none" lIns="0" tIns="11521" rIns="0" bIns="0" rtlCol="0">
            <a:noAutofit/>
          </a:bodyPr>
          <a:lstStyle>
            <a:lvl1pPr algn="l" defTabSz="1007943" rtl="0" eaLnBrk="1" latinLnBrk="0" hangingPunct="1">
              <a:lnSpc>
                <a:spcPct val="80000"/>
              </a:lnSpc>
              <a:spcBef>
                <a:spcPct val="0"/>
              </a:spcBef>
              <a:buNone/>
              <a:defRPr sz="6000" b="1" kern="1200" cap="all" baseline="0">
                <a:solidFill>
                  <a:srgbClr val="F40000"/>
                </a:solidFill>
                <a:latin typeface="+mj-lt"/>
                <a:ea typeface="+mj-ea"/>
                <a:cs typeface="+mj-cs"/>
              </a:defRPr>
            </a:lvl1pPr>
          </a:lstStyle>
          <a:p>
            <a:pPr marL="11522" algn="ctr">
              <a:spcBef>
                <a:spcPts val="91"/>
              </a:spcBef>
              <a:tabLst>
                <a:tab pos="1162574" algn="l"/>
                <a:tab pos="2432878" algn="l"/>
                <a:tab pos="3690509" algn="l"/>
                <a:tab pos="4919334" algn="l"/>
                <a:tab pos="6532419" algn="l"/>
                <a:tab pos="9045952" algn="l"/>
              </a:tabLst>
            </a:pPr>
            <a:r>
              <a:rPr lang="en-AU" altLang="ja-JP" sz="5443" b="0"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THANK YOU</a:t>
            </a:r>
            <a:endParaRPr lang="ja-JP" altLang="en-US" sz="5443" b="0">
              <a:solidFill>
                <a:schemeClr val="bg1"/>
              </a:solidFill>
              <a:latin typeface="Neue Haas Grotesk Text Pro" panose="020B0504020202020204" pitchFamily="34" charset="77"/>
              <a:cs typeface="Inter Display" panose="02000503000000020004" pitchFamily="2" charset="0"/>
            </a:endParaRPr>
          </a:p>
          <a:p>
            <a:pPr marL="11522" algn="ctr">
              <a:spcBef>
                <a:spcPts val="91"/>
              </a:spcBef>
              <a:tabLst>
                <a:tab pos="1162574" algn="l"/>
                <a:tab pos="2432878" algn="l"/>
                <a:tab pos="3690509" algn="l"/>
                <a:tab pos="4919334" algn="l"/>
                <a:tab pos="6532419" algn="l"/>
                <a:tab pos="9045952" algn="l"/>
              </a:tabLst>
            </a:pPr>
            <a:endParaRPr lang="pt-BR" sz="9073" b="0" spc="272"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5" name="Freeform 4">
            <a:extLst>
              <a:ext uri="{FF2B5EF4-FFF2-40B4-BE49-F238E27FC236}">
                <a16:creationId xmlns:a16="http://schemas.microsoft.com/office/drawing/2014/main" id="{B872944F-7255-B49A-CC0E-EFD238254BDE}"/>
              </a:ext>
            </a:extLst>
          </p:cNvPr>
          <p:cNvSpPr/>
          <p:nvPr/>
        </p:nvSpPr>
        <p:spPr>
          <a:xfrm>
            <a:off x="-18288"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dirty="0">
              <a:latin typeface="Neue Haas Grotesk Text Pro" panose="020B0504020202020204" pitchFamily="34" charset="77"/>
            </a:endParaRPr>
          </a:p>
        </p:txBody>
      </p:sp>
      <p:pic>
        <p:nvPicPr>
          <p:cNvPr id="6" name="Graphic 5">
            <a:extLst>
              <a:ext uri="{FF2B5EF4-FFF2-40B4-BE49-F238E27FC236}">
                <a16:creationId xmlns:a16="http://schemas.microsoft.com/office/drawing/2014/main" id="{45BAA86D-E94D-49BB-69D4-28ADEC87ED12}"/>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40080" y="6301153"/>
            <a:ext cx="2822695" cy="123397"/>
          </a:xfrm>
          <a:prstGeom prst="rect">
            <a:avLst/>
          </a:prstGeom>
        </p:spPr>
      </p:pic>
    </p:spTree>
    <p:extLst>
      <p:ext uri="{BB962C8B-B14F-4D97-AF65-F5344CB8AC3E}">
        <p14:creationId xmlns:p14="http://schemas.microsoft.com/office/powerpoint/2010/main" val="2579349937"/>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CE495-8EEC-E645-BE60-EE593650440A}"/>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B938E680-B76C-07B5-D10E-178897F5EC08}"/>
              </a:ext>
            </a:extLst>
          </p:cNvPr>
          <p:cNvSpPr>
            <a:spLocks noGrp="1"/>
          </p:cNvSpPr>
          <p:nvPr>
            <p:ph type="body" idx="10"/>
          </p:nvPr>
        </p:nvSpPr>
        <p:spPr/>
        <p:txBody>
          <a:bodyPr/>
          <a:lstStyle/>
          <a:p>
            <a:endParaRPr lang="en-US"/>
          </a:p>
        </p:txBody>
      </p:sp>
      <p:sp>
        <p:nvSpPr>
          <p:cNvPr id="4" name="Text Placeholder 3">
            <a:extLst>
              <a:ext uri="{FF2B5EF4-FFF2-40B4-BE49-F238E27FC236}">
                <a16:creationId xmlns:a16="http://schemas.microsoft.com/office/drawing/2014/main" id="{BEEEFA2A-0DF2-569E-47BB-C8FE0167E58A}"/>
              </a:ext>
            </a:extLst>
          </p:cNvPr>
          <p:cNvSpPr>
            <a:spLocks noGrp="1"/>
          </p:cNvSpPr>
          <p:nvPr>
            <p:ph type="body" idx="11"/>
          </p:nvPr>
        </p:nvSpPr>
        <p:spPr/>
        <p:txBody>
          <a:bodyPr/>
          <a:lstStyle/>
          <a:p>
            <a:endParaRPr lang="en-US"/>
          </a:p>
        </p:txBody>
      </p:sp>
    </p:spTree>
    <p:extLst>
      <p:ext uri="{BB962C8B-B14F-4D97-AF65-F5344CB8AC3E}">
        <p14:creationId xmlns:p14="http://schemas.microsoft.com/office/powerpoint/2010/main" val="34448402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10.0.20348.0"/>
  <p:tag name="AS_RELEASE_DATE" val="2022.02.14"/>
  <p:tag name="AS_TITLE" val="Aspose.Slides for .NET 4.0"/>
  <p:tag name="AS_VERSION" val="22.2"/>
</p:tagLst>
</file>

<file path=ppt/theme/theme1.xml><?xml version="1.0" encoding="utf-8"?>
<a:theme xmlns:a="http://schemas.openxmlformats.org/drawingml/2006/main" name="Slide layouts">
  <a:themeElements>
    <a:clrScheme name="Australian Wine">
      <a:dk1>
        <a:srgbClr val="000000"/>
      </a:dk1>
      <a:lt1>
        <a:srgbClr val="FFFFFF"/>
      </a:lt1>
      <a:dk2>
        <a:srgbClr val="191B0E"/>
      </a:dk2>
      <a:lt2>
        <a:srgbClr val="B2D8BE"/>
      </a:lt2>
      <a:accent1>
        <a:srgbClr val="601328"/>
      </a:accent1>
      <a:accent2>
        <a:srgbClr val="173F34"/>
      </a:accent2>
      <a:accent3>
        <a:srgbClr val="55D8BF"/>
      </a:accent3>
      <a:accent4>
        <a:srgbClr val="F28F2A"/>
      </a:accent4>
      <a:accent5>
        <a:srgbClr val="FDBCA0"/>
      </a:accent5>
      <a:accent6>
        <a:srgbClr val="FFFFFF"/>
      </a:accent6>
      <a:hlink>
        <a:srgbClr val="000000"/>
      </a:hlink>
      <a:folHlink>
        <a:srgbClr val="000000"/>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lgn="l">
          <a:defRPr sz="1600" dirty="0" smtClean="0">
            <a:solidFill>
              <a:srgbClr val="190000"/>
            </a:solidFill>
            <a:effectLst/>
            <a:latin typeface="Inter Display" panose="02000503000000020004" pitchFamily="2" charset="0"/>
            <a:ea typeface="Inter Display" panose="02000503000000020004" pitchFamily="2" charset="0"/>
            <a:cs typeface="Inter Display" panose="02000503000000020004" pitchFamily="2" charset="0"/>
          </a:defRPr>
        </a:defPPr>
      </a:lstStyle>
    </a:txDef>
  </a:objectDefaults>
  <a:extraClrSchemeLst/>
  <a:extLst>
    <a:ext uri="{05A4C25C-085E-4340-85A3-A5531E510DB2}">
      <thm15:themeFamily xmlns:thm15="http://schemas.microsoft.com/office/thememl/2012/main" name="Blank PPT 2016 Template_16x9.potx" id="{90B4C5AB-49DD-4CE7-B257-1CE91E709E62}" vid="{EB9991EE-BA41-474A-A519-EAA7DE5E9A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2256494-4976-4001-aedb-96463ae0d92e">
      <Terms xmlns="http://schemas.microsoft.com/office/infopath/2007/PartnerControls"/>
    </lcf76f155ced4ddcb4097134ff3c332f>
    <TaxCatchAll xmlns="4e8dd08d-258d-47a9-9875-37f1ffd19f3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1884AF779FE574C89E62754B4999D9C" ma:contentTypeVersion="14" ma:contentTypeDescription="Create a new document." ma:contentTypeScope="" ma:versionID="97b889dec420758f9ecd188adb65a0a0">
  <xsd:schema xmlns:xsd="http://www.w3.org/2001/XMLSchema" xmlns:xs="http://www.w3.org/2001/XMLSchema" xmlns:p="http://schemas.microsoft.com/office/2006/metadata/properties" xmlns:ns2="02256494-4976-4001-aedb-96463ae0d92e" xmlns:ns3="4e8dd08d-258d-47a9-9875-37f1ffd19f33" targetNamespace="http://schemas.microsoft.com/office/2006/metadata/properties" ma:root="true" ma:fieldsID="49682c3f37869f877c832c0415357639" ns2:_="" ns3:_="">
    <xsd:import namespace="02256494-4976-4001-aedb-96463ae0d92e"/>
    <xsd:import namespace="4e8dd08d-258d-47a9-9875-37f1ffd19f3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256494-4976-4001-aedb-96463ae0d9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934aa98b-8686-466b-b341-741970af6e1a"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e8dd08d-258d-47a9-9875-37f1ffd19f33"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aeace09f-8b56-4708-9a8b-1c6f80023f39}" ma:internalName="TaxCatchAll" ma:showField="CatchAllData" ma:web="4e8dd08d-258d-47a9-9875-37f1ffd19f3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67DE229-D415-4F5C-8950-CD8A52522570}">
  <ds:schemaRefs>
    <ds:schemaRef ds:uri="http://schemas.microsoft.com/sharepoint/v3/contenttype/forms"/>
  </ds:schemaRefs>
</ds:datastoreItem>
</file>

<file path=customXml/itemProps2.xml><?xml version="1.0" encoding="utf-8"?>
<ds:datastoreItem xmlns:ds="http://schemas.openxmlformats.org/officeDocument/2006/customXml" ds:itemID="{10CCF1F8-6D9E-4631-9BC7-E65B426755A9}">
  <ds:schemaRefs>
    <ds:schemaRef ds:uri="http://www.w3.org/XML/1998/namespace"/>
    <ds:schemaRef ds:uri="http://schemas.openxmlformats.org/package/2006/metadata/core-properties"/>
    <ds:schemaRef ds:uri="02256494-4976-4001-aedb-96463ae0d92e"/>
    <ds:schemaRef ds:uri="http://purl.org/dc/elements/1.1/"/>
    <ds:schemaRef ds:uri="http://purl.org/dc/terms/"/>
    <ds:schemaRef ds:uri="http://schemas.microsoft.com/office/2006/documentManagement/types"/>
    <ds:schemaRef ds:uri="http://purl.org/dc/dcmitype/"/>
    <ds:schemaRef ds:uri="http://schemas.microsoft.com/office/infopath/2007/PartnerControls"/>
    <ds:schemaRef ds:uri="4e8dd08d-258d-47a9-9875-37f1ffd19f33"/>
    <ds:schemaRef ds:uri="http://schemas.microsoft.com/office/2006/metadata/properties"/>
  </ds:schemaRefs>
</ds:datastoreItem>
</file>

<file path=customXml/itemProps3.xml><?xml version="1.0" encoding="utf-8"?>
<ds:datastoreItem xmlns:ds="http://schemas.openxmlformats.org/officeDocument/2006/customXml" ds:itemID="{770B794E-38C9-496B-AE4F-EF439839CAE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256494-4976-4001-aedb-96463ae0d92e"/>
    <ds:schemaRef ds:uri="4e8dd08d-258d-47a9-9875-37f1ffd19f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973</Words>
  <Application>Microsoft Macintosh PowerPoint</Application>
  <PresentationFormat>Widescreen</PresentationFormat>
  <Paragraphs>268</Paragraphs>
  <Slides>28</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Neue Haas Grotesk Text Pro</vt:lpstr>
      <vt:lpstr>Inter Display</vt:lpstr>
      <vt:lpstr>Arial</vt:lpstr>
      <vt:lpstr>Slide layouts</vt:lpstr>
      <vt:lpstr>PowerPoint Presentation</vt:lpstr>
      <vt:lpstr>PowerPoint Presentation</vt:lpstr>
      <vt:lpstr>AUSTRALIA</vt:lpstr>
      <vt:lpstr>SOUTH AUSTRALIA</vt:lpstr>
      <vt:lpstr>McLAREN VALE AN ANCIENT REGION WITH</vt:lpstr>
      <vt:lpstr>TODAY WE’LL COVER</vt:lpstr>
      <vt:lpstr>1838</vt:lpstr>
      <vt:lpstr>PowerPoint Presentation</vt:lpstr>
      <vt:lpstr>ANCIENT LANDS AND</vt:lpstr>
      <vt:lpstr>CLIMATE</vt:lpstr>
      <vt:lpstr>SOIL</vt:lpstr>
      <vt:lpstr>VITICULTURE AND WINEMAKING</vt:lpstr>
      <vt:lpstr>PowerPoint Presentation</vt:lpstr>
      <vt:lpstr>PowerPoint Presentation</vt:lpstr>
      <vt:lpstr>PowerPoint Presentation</vt:lpstr>
      <vt:lpstr>TASTE OF  McLAREN VALE</vt:lpstr>
      <vt:lpstr>PowerPoint Presentation</vt:lpstr>
      <vt:lpstr>PowerPoint Presentation</vt:lpstr>
      <vt:lpstr>SHIRAZ characteristics</vt:lpstr>
      <vt:lpstr>PowerPoint Presentation</vt:lpstr>
      <vt:lpstr>CABERNET SAUVIGNON characteristics</vt:lpstr>
      <vt:lpstr>PowerPoint Presentation</vt:lpstr>
      <vt:lpstr>GRENACHE characteristics</vt:lpstr>
      <vt:lpstr>PowerPoint Presentation</vt:lpstr>
      <vt:lpstr>PowerPoint Presentation</vt:lpstr>
      <vt:lpstr>McLAREN VALE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cp:revision>
  <dcterms:created xsi:type="dcterms:W3CDTF">2018-07-25T07:02:59Z</dcterms:created>
  <dcterms:modified xsi:type="dcterms:W3CDTF">2026-09-18T02:14:36Z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INKTEK-CHUNK-1">
    <vt:lpwstr>010021{"F":2,"I":"6981-60FE-E215-5441"}</vt:lpwstr>
  </property>
  <property fmtid="{D5CDD505-2E9C-101B-9397-08002B2CF9AE}" pid="3" name="ContentTypeId">
    <vt:lpwstr>0x01010011884AF779FE574C89E62754B4999D9C</vt:lpwstr>
  </property>
  <property fmtid="{D5CDD505-2E9C-101B-9397-08002B2CF9AE}" pid="4" name="MediaServiceImageTags">
    <vt:lpwstr/>
  </property>
  <property fmtid="{D5CDD505-2E9C-101B-9397-08002B2CF9AE}" pid="5" name="MSIP_Label_8cf57b4f-1801-441a-a240-098885f2bcbe_Enabled">
    <vt:lpwstr>true</vt:lpwstr>
  </property>
  <property fmtid="{D5CDD505-2E9C-101B-9397-08002B2CF9AE}" pid="6" name="MSIP_Label_8cf57b4f-1801-441a-a240-098885f2bcbe_SetDate">
    <vt:lpwstr>2025-10-17T04:39:37Z</vt:lpwstr>
  </property>
  <property fmtid="{D5CDD505-2E9C-101B-9397-08002B2CF9AE}" pid="7" name="MSIP_Label_8cf57b4f-1801-441a-a240-098885f2bcbe_Method">
    <vt:lpwstr>Standard</vt:lpwstr>
  </property>
  <property fmtid="{D5CDD505-2E9C-101B-9397-08002B2CF9AE}" pid="8" name="MSIP_Label_8cf57b4f-1801-441a-a240-098885f2bcbe_Name">
    <vt:lpwstr>General</vt:lpwstr>
  </property>
  <property fmtid="{D5CDD505-2E9C-101B-9397-08002B2CF9AE}" pid="9" name="MSIP_Label_8cf57b4f-1801-441a-a240-098885f2bcbe_SiteId">
    <vt:lpwstr>76107ada-99f4-412e-b164-5464438b49a0</vt:lpwstr>
  </property>
  <property fmtid="{D5CDD505-2E9C-101B-9397-08002B2CF9AE}" pid="10" name="MSIP_Label_8cf57b4f-1801-441a-a240-098885f2bcbe_ActionId">
    <vt:lpwstr>15d9be6f-6883-4dbe-ac80-eb3978081607</vt:lpwstr>
  </property>
  <property fmtid="{D5CDD505-2E9C-101B-9397-08002B2CF9AE}" pid="11" name="MSIP_Label_8cf57b4f-1801-441a-a240-098885f2bcbe_ContentBits">
    <vt:lpwstr>0</vt:lpwstr>
  </property>
  <property fmtid="{D5CDD505-2E9C-101B-9397-08002B2CF9AE}" pid="12" name="MSIP_Label_8cf57b4f-1801-441a-a240-098885f2bcbe_Tag">
    <vt:lpwstr>50, 3, 0, 1</vt:lpwstr>
  </property>
</Properties>
</file>