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media/image5.svg" ContentType="image/svg+xml"/>
  <Override PartName="/ppt/media/image7.svg" ContentType="image/svg+xml"/>
  <Override PartName="/ppt/theme/theme2.xml" ContentType="application/vnd.openxmlformats-officedocument.theme+xml"/>
  <Override PartName="/ppt/media/image9.svg" ContentType="image/sv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33.svg" ContentType="image/sv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4"/>
  </p:sldMasterIdLst>
  <p:notesMasterIdLst>
    <p:notesMasterId r:id="rId28"/>
  </p:notesMasterIdLst>
  <p:sldIdLst>
    <p:sldId id="256" r:id="rId5"/>
    <p:sldId id="478" r:id="rId6"/>
    <p:sldId id="645" r:id="rId7"/>
    <p:sldId id="637" r:id="rId8"/>
    <p:sldId id="724" r:id="rId9"/>
    <p:sldId id="669" r:id="rId10"/>
    <p:sldId id="646" r:id="rId11"/>
    <p:sldId id="647" r:id="rId12"/>
    <p:sldId id="641" r:id="rId13"/>
    <p:sldId id="698" r:id="rId14"/>
    <p:sldId id="643" r:id="rId15"/>
    <p:sldId id="648" r:id="rId16"/>
    <p:sldId id="639" r:id="rId17"/>
    <p:sldId id="652" r:id="rId18"/>
    <p:sldId id="656" r:id="rId19"/>
    <p:sldId id="663" r:id="rId20"/>
    <p:sldId id="725" r:id="rId21"/>
    <p:sldId id="726" r:id="rId22"/>
    <p:sldId id="280" r:id="rId23"/>
    <p:sldId id="617" r:id="rId24"/>
    <p:sldId id="659" r:id="rId25"/>
    <p:sldId id="340" r:id="rId26"/>
    <p:sldId id="727" r:id="rId27"/>
  </p:sldIdLst>
  <p:sldSz cx="12192000" cy="6858000"/>
  <p:notesSz cx="6858000" cy="9144000"/>
  <p:embeddedFontLst>
    <p:embeddedFont>
      <p:font typeface="Inter Display" panose="02000503000000020004" pitchFamily="2" charset="0"/>
      <p:regular r:id="rId29"/>
      <p:bold r:id="rId30"/>
      <p:italic r:id="rId31"/>
      <p:boldItalic r:id="rId32"/>
    </p:embeddedFont>
    <p:embeddedFont>
      <p:font typeface="Neue Haas Grotesk Text Pro" panose="020B0504020202020204" pitchFamily="34" charset="77"/>
      <p:regular r:id="rId33"/>
      <p:bold r:id="rId34"/>
      <p:italic r:id="rId35"/>
      <p:boldItalic r:id="rId36"/>
    </p:embeddedFont>
  </p:embeddedFontLst>
  <p:custDataLst>
    <p:tags r:id="rId37"/>
  </p:custDataLst>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6"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29" algn="l" defTabSz="914353" rtl="0" eaLnBrk="1" latinLnBrk="0" hangingPunct="1">
      <a:defRPr sz="1800" kern="1200">
        <a:solidFill>
          <a:schemeClr val="tx1"/>
        </a:solidFill>
        <a:latin typeface="+mn-lt"/>
        <a:ea typeface="+mn-ea"/>
        <a:cs typeface="+mn-cs"/>
      </a:defRPr>
    </a:lvl4pPr>
    <a:lvl5pPr marL="1828707"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59"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2"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02" userDrawn="1">
          <p15:clr>
            <a:srgbClr val="A4A3A4"/>
          </p15:clr>
        </p15:guide>
        <p15:guide id="2" pos="21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21" autoAdjust="0"/>
    <p:restoredTop sz="94691"/>
  </p:normalViewPr>
  <p:slideViewPr>
    <p:cSldViewPr snapToGrid="0">
      <p:cViewPr varScale="1">
        <p:scale>
          <a:sx n="193" d="100"/>
          <a:sy n="193" d="100"/>
        </p:scale>
        <p:origin x="224" y="544"/>
      </p:cViewPr>
      <p:guideLst>
        <p:guide orient="horz" pos="3702"/>
        <p:guide pos="2116"/>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6.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eron Midson" userId="510fe36d-201b-4d30-8c49-491c55367456" providerId="ADAL" clId="{93217E07-8A0E-5D7D-A37A-49773A2FEA36}"/>
    <pc:docChg chg="mod modSld">
      <pc:chgData name="Cameron Midson" userId="510fe36d-201b-4d30-8c49-491c55367456" providerId="ADAL" clId="{93217E07-8A0E-5D7D-A37A-49773A2FEA36}" dt="2026-09-18T02:07:44.420" v="2" actId="1076"/>
      <pc:docMkLst>
        <pc:docMk/>
      </pc:docMkLst>
      <pc:sldChg chg="modSp mod">
        <pc:chgData name="Cameron Midson" userId="510fe36d-201b-4d30-8c49-491c55367456" providerId="ADAL" clId="{93217E07-8A0E-5D7D-A37A-49773A2FEA36}" dt="2026-09-18T02:07:44.420" v="2" actId="1076"/>
        <pc:sldMkLst>
          <pc:docMk/>
          <pc:sldMk cId="3859178516" sldId="652"/>
        </pc:sldMkLst>
        <pc:spChg chg="mod">
          <ac:chgData name="Cameron Midson" userId="510fe36d-201b-4d30-8c49-491c55367456" providerId="ADAL" clId="{93217E07-8A0E-5D7D-A37A-49773A2FEA36}" dt="2026-09-18T02:07:44.420" v="2" actId="1076"/>
          <ac:spMkLst>
            <pc:docMk/>
            <pc:sldMk cId="3859178516" sldId="652"/>
            <ac:spMk id="12" creationId="{60AFC8C5-8832-386B-807E-9CAD33AAED4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eue Haas Grotesk Text Pro" panose="020B0504020202020204" pitchFamily="34"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eue Haas Grotesk Text Pro" panose="020B0504020202020204" pitchFamily="34" charset="77"/>
              </a:defRPr>
            </a:lvl1pPr>
          </a:lstStyle>
          <a:p>
            <a:fld id="{A644BF32-4CA8-4343-91C5-94D89E008D3B}" type="datetimeFigureOut">
              <a:rPr lang="en-US" smtClean="0"/>
              <a:pPr/>
              <a:t>9/18/26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eue Haas Grotesk Text Pro" panose="020B0504020202020204"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eue Haas Grotesk Text Pro" panose="020B0504020202020204" pitchFamily="34" charset="77"/>
              </a:defRPr>
            </a:lvl1pPr>
          </a:lstStyle>
          <a:p>
            <a:fld id="{C8CAF07B-88B1-40ED-9A21-D99161D5F8F5}" type="slidenum">
              <a:rPr lang="en-US" smtClean="0"/>
              <a:pPr/>
              <a:t>‹#›</a:t>
            </a:fld>
            <a:endParaRPr lang="en-US" dirty="0"/>
          </a:p>
        </p:txBody>
      </p:sp>
    </p:spTree>
    <p:extLst>
      <p:ext uri="{BB962C8B-B14F-4D97-AF65-F5344CB8AC3E}">
        <p14:creationId xmlns:p14="http://schemas.microsoft.com/office/powerpoint/2010/main" val="2246632439"/>
      </p:ext>
    </p:extLst>
  </p:cSld>
  <p:clrMap bg1="lt1" tx1="dk1" bg2="lt2" tx2="dk2" accent1="accent1" accent2="accent2" accent3="accent3" accent4="accent4" accent5="accent5" accent6="accent6" hlink="hlink" folHlink="folHlink"/>
  <p:notesStyle>
    <a:lvl1pPr marL="0" algn="l" defTabSz="914353" rtl="0" eaLnBrk="1" latinLnBrk="0" hangingPunct="1">
      <a:defRPr sz="1199" b="0" i="0" kern="1200">
        <a:solidFill>
          <a:schemeClr val="tx1"/>
        </a:solidFill>
        <a:latin typeface="Neue Haas Grotesk Text Pro" panose="020B0504020202020204" pitchFamily="34" charset="77"/>
        <a:ea typeface="+mn-ea"/>
        <a:cs typeface="+mn-cs"/>
      </a:defRPr>
    </a:lvl1pPr>
    <a:lvl2pPr marL="457176" algn="l" defTabSz="914353" rtl="0" eaLnBrk="1" latinLnBrk="0" hangingPunct="1">
      <a:defRPr sz="1199" b="0" i="0" kern="1200">
        <a:solidFill>
          <a:schemeClr val="tx1"/>
        </a:solidFill>
        <a:latin typeface="Neue Haas Grotesk Text Pro" panose="020B0504020202020204" pitchFamily="34" charset="77"/>
        <a:ea typeface="+mn-ea"/>
        <a:cs typeface="+mn-cs"/>
      </a:defRPr>
    </a:lvl2pPr>
    <a:lvl3pPr marL="914353" algn="l" defTabSz="914353" rtl="0" eaLnBrk="1" latinLnBrk="0" hangingPunct="1">
      <a:defRPr sz="1199" b="0" i="0" kern="1200">
        <a:solidFill>
          <a:schemeClr val="tx1"/>
        </a:solidFill>
        <a:latin typeface="Neue Haas Grotesk Text Pro" panose="020B0504020202020204" pitchFamily="34" charset="77"/>
        <a:ea typeface="+mn-ea"/>
        <a:cs typeface="+mn-cs"/>
      </a:defRPr>
    </a:lvl3pPr>
    <a:lvl4pPr marL="1371529" algn="l" defTabSz="914353" rtl="0" eaLnBrk="1" latinLnBrk="0" hangingPunct="1">
      <a:defRPr sz="1199" b="0" i="0" kern="1200">
        <a:solidFill>
          <a:schemeClr val="tx1"/>
        </a:solidFill>
        <a:latin typeface="Neue Haas Grotesk Text Pro" panose="020B0504020202020204" pitchFamily="34" charset="77"/>
        <a:ea typeface="+mn-ea"/>
        <a:cs typeface="+mn-cs"/>
      </a:defRPr>
    </a:lvl4pPr>
    <a:lvl5pPr marL="1828707" algn="l" defTabSz="914353" rtl="0" eaLnBrk="1" latinLnBrk="0" hangingPunct="1">
      <a:defRPr sz="1199" b="0" i="0" kern="1200">
        <a:solidFill>
          <a:schemeClr val="tx1"/>
        </a:solidFill>
        <a:latin typeface="Neue Haas Grotesk Text Pro" panose="020B0504020202020204" pitchFamily="34" charset="77"/>
        <a:ea typeface="+mn-ea"/>
        <a:cs typeface="+mn-cs"/>
      </a:defRPr>
    </a:lvl5pPr>
    <a:lvl6pPr marL="2285883" algn="l" defTabSz="914353" rtl="0" eaLnBrk="1" latinLnBrk="0" hangingPunct="1">
      <a:defRPr sz="1199" kern="1200">
        <a:solidFill>
          <a:schemeClr val="tx1"/>
        </a:solidFill>
        <a:latin typeface="+mn-lt"/>
        <a:ea typeface="+mn-ea"/>
        <a:cs typeface="+mn-cs"/>
      </a:defRPr>
    </a:lvl6pPr>
    <a:lvl7pPr marL="2743059" algn="l" defTabSz="914353" rtl="0" eaLnBrk="1" latinLnBrk="0" hangingPunct="1">
      <a:defRPr sz="1199" kern="1200">
        <a:solidFill>
          <a:schemeClr val="tx1"/>
        </a:solidFill>
        <a:latin typeface="+mn-lt"/>
        <a:ea typeface="+mn-ea"/>
        <a:cs typeface="+mn-cs"/>
      </a:defRPr>
    </a:lvl7pPr>
    <a:lvl8pPr marL="3200236" algn="l" defTabSz="914353" rtl="0" eaLnBrk="1" latinLnBrk="0" hangingPunct="1">
      <a:defRPr sz="1199" kern="1200">
        <a:solidFill>
          <a:schemeClr val="tx1"/>
        </a:solidFill>
        <a:latin typeface="+mn-lt"/>
        <a:ea typeface="+mn-ea"/>
        <a:cs typeface="+mn-cs"/>
      </a:defRPr>
    </a:lvl8pPr>
    <a:lvl9pPr marL="3657412" algn="l" defTabSz="914353"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5</a:t>
            </a:fld>
            <a:endParaRPr lang="en-US" dirty="0"/>
          </a:p>
        </p:txBody>
      </p:sp>
    </p:spTree>
    <p:extLst>
      <p:ext uri="{BB962C8B-B14F-4D97-AF65-F5344CB8AC3E}">
        <p14:creationId xmlns:p14="http://schemas.microsoft.com/office/powerpoint/2010/main" val="866905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6</a:t>
            </a:fld>
            <a:endParaRPr lang="en-US" dirty="0"/>
          </a:p>
        </p:txBody>
      </p:sp>
    </p:spTree>
    <p:extLst>
      <p:ext uri="{BB962C8B-B14F-4D97-AF65-F5344CB8AC3E}">
        <p14:creationId xmlns:p14="http://schemas.microsoft.com/office/powerpoint/2010/main" val="1630483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13</a:t>
            </a:fld>
            <a:endParaRPr lang="en-US" dirty="0"/>
          </a:p>
        </p:txBody>
      </p:sp>
    </p:spTree>
    <p:extLst>
      <p:ext uri="{BB962C8B-B14F-4D97-AF65-F5344CB8AC3E}">
        <p14:creationId xmlns:p14="http://schemas.microsoft.com/office/powerpoint/2010/main" val="1884236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14</a:t>
            </a:fld>
            <a:endParaRPr lang="en-US" dirty="0"/>
          </a:p>
        </p:txBody>
      </p:sp>
    </p:spTree>
    <p:extLst>
      <p:ext uri="{BB962C8B-B14F-4D97-AF65-F5344CB8AC3E}">
        <p14:creationId xmlns:p14="http://schemas.microsoft.com/office/powerpoint/2010/main" val="3549476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20</a:t>
            </a:fld>
            <a:endParaRPr lang="en-US" dirty="0"/>
          </a:p>
        </p:txBody>
      </p:sp>
    </p:spTree>
    <p:extLst>
      <p:ext uri="{BB962C8B-B14F-4D97-AF65-F5344CB8AC3E}">
        <p14:creationId xmlns:p14="http://schemas.microsoft.com/office/powerpoint/2010/main" val="1939011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22</a:t>
            </a:fld>
            <a:endParaRPr lang="en-US" dirty="0"/>
          </a:p>
        </p:txBody>
      </p:sp>
    </p:spTree>
    <p:extLst>
      <p:ext uri="{BB962C8B-B14F-4D97-AF65-F5344CB8AC3E}">
        <p14:creationId xmlns:p14="http://schemas.microsoft.com/office/powerpoint/2010/main" val="16547293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2602542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72264485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Tree>
    <p:extLst>
      <p:ext uri="{BB962C8B-B14F-4D97-AF65-F5344CB8AC3E}">
        <p14:creationId xmlns:p14="http://schemas.microsoft.com/office/powerpoint/2010/main" val="25000274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774"/>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5" name="Text Placeholder 4">
            <a:extLst>
              <a:ext uri="{FF2B5EF4-FFF2-40B4-BE49-F238E27FC236}">
                <a16:creationId xmlns:a16="http://schemas.microsoft.com/office/drawing/2014/main" id="{122FB207-1E2B-1D84-3D5E-C8ED9CCCB648}"/>
              </a:ext>
            </a:extLst>
          </p:cNvPr>
          <p:cNvSpPr>
            <a:spLocks noGrp="1"/>
          </p:cNvSpPr>
          <p:nvPr>
            <p:ph type="body" sz="quarter" idx="13" hasCustomPrompt="1"/>
          </p:nvPr>
        </p:nvSpPr>
        <p:spPr>
          <a:xfrm>
            <a:off x="6456363"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27271579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4" name="Text Placeholder 4">
            <a:extLst>
              <a:ext uri="{FF2B5EF4-FFF2-40B4-BE49-F238E27FC236}">
                <a16:creationId xmlns:a16="http://schemas.microsoft.com/office/drawing/2014/main" id="{C0819214-B615-AB05-F590-69F5C5D27731}"/>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0525710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mage Righ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26156"/>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868B181F-AB89-33FD-8820-F942275C6B29}"/>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918BF252-60CC-0EC4-2AF1-4A2F4E353D5A}"/>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11159152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 lef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4" y="2450086"/>
            <a:ext cx="4829691" cy="1615252"/>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3FB9D6AF-41E9-ACB1-35D7-87CE3683CB53}"/>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0229488E-C66F-CE00-D846-4F75FB33336A}"/>
              </a:ext>
            </a:extLst>
          </p:cNvPr>
          <p:cNvSpPr>
            <a:spLocks noGrp="1"/>
          </p:cNvSpPr>
          <p:nvPr>
            <p:ph type="body" sz="quarter" idx="13" hasCustomPrompt="1"/>
          </p:nvPr>
        </p:nvSpPr>
        <p:spPr>
          <a:xfrm>
            <a:off x="6456364"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42482339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2" y="0"/>
            <a:ext cx="12191998" cy="6858000"/>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hasCustomPrompt="1"/>
          </p:nvPr>
        </p:nvSpPr>
        <p:spPr>
          <a:xfrm>
            <a:off x="623888" y="584200"/>
            <a:ext cx="6158452" cy="1325562"/>
          </a:xfrm>
        </p:spPr>
        <p:txBody>
          <a:bodyPr/>
          <a:lstStyle>
            <a:lvl1pPr>
              <a:defRPr sz="5440" b="0" i="0">
                <a:solidFill>
                  <a:schemeClr val="bg1"/>
                </a:solidFill>
              </a:defRPr>
            </a:lvl1pPr>
          </a:lstStyle>
          <a:p>
            <a:r>
              <a:rPr lang="en-US" dirty="0"/>
              <a:t>Click to edit Master title style. Title can be moved to suit background Image</a:t>
            </a:r>
            <a:endParaRPr lang="en-AU" dirty="0"/>
          </a:p>
        </p:txBody>
      </p:sp>
    </p:spTree>
    <p:extLst>
      <p:ext uri="{BB962C8B-B14F-4D97-AF65-F5344CB8AC3E}">
        <p14:creationId xmlns:p14="http://schemas.microsoft.com/office/powerpoint/2010/main" val="420039087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eft - Sml Title on - White Text Let - Small Title on white">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959192" y="3494249"/>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86C60342-0DCC-EC48-C3AF-9A9F4E1F2943}"/>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6301668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Right - Small title on White Background">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611991"/>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91218"/>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172740F4-95EE-1A0E-2830-7BA7F7EA406F}"/>
              </a:ext>
            </a:extLst>
          </p:cNvPr>
          <p:cNvSpPr>
            <a:spLocks noGrp="1"/>
          </p:cNvSpPr>
          <p:nvPr>
            <p:ph type="body" sz="quarter" idx="13" hasCustomPrompt="1"/>
          </p:nvPr>
        </p:nvSpPr>
        <p:spPr>
          <a:xfrm>
            <a:off x="6456363" y="1479855"/>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21989951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Lef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30419" y="3463427"/>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75A5A85-FFD2-4B7C-2E12-0B47EB9412F8}"/>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5438266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Righ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592898"/>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72125"/>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07CDF38-66FC-83A8-05FA-27AB6E20AFAB}"/>
              </a:ext>
            </a:extLst>
          </p:cNvPr>
          <p:cNvSpPr>
            <a:spLocks noGrp="1"/>
          </p:cNvSpPr>
          <p:nvPr>
            <p:ph type="body" sz="quarter" idx="13" hasCustomPrompt="1"/>
          </p:nvPr>
        </p:nvSpPr>
        <p:spPr>
          <a:xfrm>
            <a:off x="6456363" y="1460762"/>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309276569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 Star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DCCE697-4019-BB04-2E3D-B591954C0E92}"/>
              </a:ext>
            </a:extLst>
          </p:cNvPr>
          <p:cNvCxnSpPr/>
          <p:nvPr userDrawn="1"/>
        </p:nvCxnSpPr>
        <p:spPr>
          <a:xfrm>
            <a:off x="1635760" y="3429000"/>
            <a:ext cx="1055624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87C4ADD-0043-2691-F0F9-61E2A9C9E55B}"/>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4" name="Picture Placeholder 13">
            <a:extLst>
              <a:ext uri="{FF2B5EF4-FFF2-40B4-BE49-F238E27FC236}">
                <a16:creationId xmlns:a16="http://schemas.microsoft.com/office/drawing/2014/main" id="{A8945C62-1796-2F24-FF4B-EE658021C83A}"/>
              </a:ext>
            </a:extLst>
          </p:cNvPr>
          <p:cNvSpPr>
            <a:spLocks noGrp="1"/>
          </p:cNvSpPr>
          <p:nvPr>
            <p:ph type="pic" sz="quarter" idx="12"/>
          </p:nvPr>
        </p:nvSpPr>
        <p:spPr>
          <a:xfrm>
            <a:off x="6456363" y="3808638"/>
            <a:ext cx="5735637" cy="2713065"/>
          </a:xfrm>
        </p:spPr>
        <p:txBody>
          <a:bodyPr/>
          <a:lstStyle>
            <a:lvl1pPr marL="0" indent="0">
              <a:buFont typeface="Arial" panose="020B0604020202020204" pitchFamily="34" charset="0"/>
              <a:buNone/>
              <a:defRPr b="0" i="0"/>
            </a:lvl1pPr>
          </a:lstStyle>
          <a:p>
            <a:endParaRPr lang="en-US" dirty="0"/>
          </a:p>
        </p:txBody>
      </p:sp>
      <p:sp>
        <p:nvSpPr>
          <p:cNvPr id="2" name="Title 1">
            <a:extLst>
              <a:ext uri="{FF2B5EF4-FFF2-40B4-BE49-F238E27FC236}">
                <a16:creationId xmlns:a16="http://schemas.microsoft.com/office/drawing/2014/main" id="{FA8C56E1-4F7A-0A2A-BC11-63617FE632F7}"/>
              </a:ext>
            </a:extLst>
          </p:cNvPr>
          <p:cNvSpPr>
            <a:spLocks noGrp="1"/>
          </p:cNvSpPr>
          <p:nvPr>
            <p:ph type="title" hasCustomPrompt="1"/>
          </p:nvPr>
        </p:nvSpPr>
        <p:spPr>
          <a:xfrm>
            <a:off x="673234" y="3808638"/>
            <a:ext cx="2382787" cy="662774"/>
          </a:xfrm>
        </p:spPr>
        <p:txBody>
          <a:bodyPr anchor="b"/>
          <a:lstStyle>
            <a:lvl1pPr>
              <a:defRPr sz="2400" b="1" cap="none">
                <a:solidFill>
                  <a:schemeClr val="accent1"/>
                </a:solidFill>
                <a:latin typeface="Neue Haas Grotesk Text Pro" panose="020B0504020202020204" pitchFamily="34" charset="77"/>
              </a:defRPr>
            </a:lvl1pPr>
          </a:lstStyle>
          <a:p>
            <a:r>
              <a:rPr lang="en-US" dirty="0"/>
              <a:t>Click to edit title style</a:t>
            </a:r>
            <a:endParaRPr lang="en-AU" dirty="0"/>
          </a:p>
        </p:txBody>
      </p:sp>
      <p:sp>
        <p:nvSpPr>
          <p:cNvPr id="4" name="Text Placeholder 4">
            <a:extLst>
              <a:ext uri="{FF2B5EF4-FFF2-40B4-BE49-F238E27FC236}">
                <a16:creationId xmlns:a16="http://schemas.microsoft.com/office/drawing/2014/main" id="{6B6B924D-09BD-C049-692A-382067D57BF1}"/>
              </a:ext>
            </a:extLst>
          </p:cNvPr>
          <p:cNvSpPr>
            <a:spLocks noGrp="1"/>
          </p:cNvSpPr>
          <p:nvPr>
            <p:ph type="body" sz="quarter" idx="10" hasCustomPrompt="1"/>
          </p:nvPr>
        </p:nvSpPr>
        <p:spPr>
          <a:xfrm>
            <a:off x="67323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5" name="Text Placeholder 4">
            <a:extLst>
              <a:ext uri="{FF2B5EF4-FFF2-40B4-BE49-F238E27FC236}">
                <a16:creationId xmlns:a16="http://schemas.microsoft.com/office/drawing/2014/main" id="{0476778D-80A8-6E67-51B8-8202C91D7334}"/>
              </a:ext>
            </a:extLst>
          </p:cNvPr>
          <p:cNvSpPr>
            <a:spLocks noGrp="1"/>
          </p:cNvSpPr>
          <p:nvPr>
            <p:ph type="body" sz="quarter" idx="15" hasCustomPrompt="1"/>
          </p:nvPr>
        </p:nvSpPr>
        <p:spPr>
          <a:xfrm>
            <a:off x="5971951" y="1720205"/>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1F3B1517-037A-CABC-600A-81C653629898}"/>
              </a:ext>
            </a:extLst>
          </p:cNvPr>
          <p:cNvSpPr>
            <a:spLocks noGrp="1"/>
          </p:cNvSpPr>
          <p:nvPr>
            <p:ph type="body" sz="quarter" idx="16" hasCustomPrompt="1"/>
          </p:nvPr>
        </p:nvSpPr>
        <p:spPr>
          <a:xfrm>
            <a:off x="5971951" y="1057431"/>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8" name="Text Placeholder 4">
            <a:extLst>
              <a:ext uri="{FF2B5EF4-FFF2-40B4-BE49-F238E27FC236}">
                <a16:creationId xmlns:a16="http://schemas.microsoft.com/office/drawing/2014/main" id="{EFC2E36E-1B11-BBAF-0888-5579301BA825}"/>
              </a:ext>
            </a:extLst>
          </p:cNvPr>
          <p:cNvSpPr>
            <a:spLocks noGrp="1"/>
          </p:cNvSpPr>
          <p:nvPr>
            <p:ph type="body" sz="quarter" idx="13" hasCustomPrompt="1"/>
          </p:nvPr>
        </p:nvSpPr>
        <p:spPr>
          <a:xfrm>
            <a:off x="623888" y="1513497"/>
            <a:ext cx="4657498" cy="1325563"/>
          </a:xfrm>
        </p:spPr>
        <p:txBody>
          <a:bodyPr/>
          <a:lstStyle>
            <a:lvl1pPr marL="0" indent="0">
              <a:lnSpc>
                <a:spcPct val="82000"/>
              </a:lnSpc>
              <a:buFontTx/>
              <a:buNone/>
              <a:defRPr sz="400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
        <p:nvSpPr>
          <p:cNvPr id="16" name="Text Placeholder 15">
            <a:extLst>
              <a:ext uri="{FF2B5EF4-FFF2-40B4-BE49-F238E27FC236}">
                <a16:creationId xmlns:a16="http://schemas.microsoft.com/office/drawing/2014/main" id="{54DFE537-DE09-1E8E-465D-07F0751EACEF}"/>
              </a:ext>
            </a:extLst>
          </p:cNvPr>
          <p:cNvSpPr>
            <a:spLocks noGrp="1"/>
          </p:cNvSpPr>
          <p:nvPr>
            <p:ph type="body" sz="quarter" idx="19"/>
          </p:nvPr>
        </p:nvSpPr>
        <p:spPr>
          <a:xfrm>
            <a:off x="623344" y="512087"/>
            <a:ext cx="4298950" cy="903287"/>
          </a:xfrm>
        </p:spPr>
        <p:txBody>
          <a:bodyPr anchor="b"/>
          <a:lstStyle>
            <a:lvl1pPr marL="0" indent="0">
              <a:lnSpc>
                <a:spcPct val="82000"/>
              </a:lnSpc>
              <a:buFontTx/>
              <a:buNone/>
              <a:defRPr sz="3200"/>
            </a:lvl1pPr>
            <a:lvl2pPr>
              <a:defRPr sz="3200"/>
            </a:lvl2pPr>
            <a:lvl3pPr>
              <a:defRPr sz="3200"/>
            </a:lvl3pPr>
            <a:lvl4pPr>
              <a:defRPr sz="3200"/>
            </a:lvl4pPr>
            <a:lvl5pPr>
              <a:defRPr sz="3200"/>
            </a:lvl5pPr>
          </a:lstStyle>
          <a:p>
            <a:pPr lvl="0"/>
            <a:r>
              <a:rPr lang="en-GB" dirty="0"/>
              <a:t>Click to edit Master text styles</a:t>
            </a:r>
            <a:endParaRPr lang="en-US" dirty="0"/>
          </a:p>
        </p:txBody>
      </p:sp>
      <p:sp>
        <p:nvSpPr>
          <p:cNvPr id="6" name="Oval 5">
            <a:extLst>
              <a:ext uri="{FF2B5EF4-FFF2-40B4-BE49-F238E27FC236}">
                <a16:creationId xmlns:a16="http://schemas.microsoft.com/office/drawing/2014/main" id="{74A8A14A-D1CA-D9F8-306F-F692F60C4618}"/>
              </a:ext>
            </a:extLst>
          </p:cNvPr>
          <p:cNvSpPr/>
          <p:nvPr userDrawn="1"/>
        </p:nvSpPr>
        <p:spPr>
          <a:xfrm>
            <a:off x="9703949" y="3227753"/>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7" name="Oval 6">
            <a:extLst>
              <a:ext uri="{FF2B5EF4-FFF2-40B4-BE49-F238E27FC236}">
                <a16:creationId xmlns:a16="http://schemas.microsoft.com/office/drawing/2014/main" id="{77579E85-735B-80E7-69B6-1FED6AD601C7}"/>
              </a:ext>
            </a:extLst>
          </p:cNvPr>
          <p:cNvSpPr/>
          <p:nvPr userDrawn="1"/>
        </p:nvSpPr>
        <p:spPr>
          <a:xfrm>
            <a:off x="5101386" y="3257733"/>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Tree>
    <p:extLst>
      <p:ext uri="{BB962C8B-B14F-4D97-AF65-F5344CB8AC3E}">
        <p14:creationId xmlns:p14="http://schemas.microsoft.com/office/powerpoint/2010/main" val="340044568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ond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0" y="3429000"/>
            <a:ext cx="1219200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976197"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9587D6-9686-9FBB-0765-D619A1CBCFB4}"/>
              </a:ext>
            </a:extLst>
          </p:cNvPr>
          <p:cNvSpPr/>
          <p:nvPr userDrawn="1"/>
        </p:nvSpPr>
        <p:spPr>
          <a:xfrm>
            <a:off x="950016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9055768" y="3808638"/>
            <a:ext cx="3136232"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658766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18" name="Text Placeholder 4">
            <a:extLst>
              <a:ext uri="{FF2B5EF4-FFF2-40B4-BE49-F238E27FC236}">
                <a16:creationId xmlns:a16="http://schemas.microsoft.com/office/drawing/2014/main" id="{1D01EE4A-6707-AC5C-282A-6CAD0444217D}"/>
              </a:ext>
            </a:extLst>
          </p:cNvPr>
          <p:cNvSpPr>
            <a:spLocks noGrp="1"/>
          </p:cNvSpPr>
          <p:nvPr>
            <p:ph type="body" sz="quarter" idx="19" hasCustomPrompt="1"/>
          </p:nvPr>
        </p:nvSpPr>
        <p:spPr>
          <a:xfrm>
            <a:off x="579387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9" name="Text Placeholder 16">
            <a:extLst>
              <a:ext uri="{FF2B5EF4-FFF2-40B4-BE49-F238E27FC236}">
                <a16:creationId xmlns:a16="http://schemas.microsoft.com/office/drawing/2014/main" id="{56AACFBB-ADA6-52A8-6760-35A7AA5BD4AC}"/>
              </a:ext>
            </a:extLst>
          </p:cNvPr>
          <p:cNvSpPr>
            <a:spLocks noGrp="1"/>
          </p:cNvSpPr>
          <p:nvPr>
            <p:ph type="body" sz="quarter" idx="20" hasCustomPrompt="1"/>
          </p:nvPr>
        </p:nvSpPr>
        <p:spPr>
          <a:xfrm>
            <a:off x="5782989"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84134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84025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16205705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Future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38401" y="3434316"/>
            <a:ext cx="6885768"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78945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7790121" y="374556"/>
            <a:ext cx="4401879" cy="6118393"/>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3080569"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5914292" y="4632860"/>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5903407" y="3949009"/>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Oval 2">
            <a:extLst>
              <a:ext uri="{FF2B5EF4-FFF2-40B4-BE49-F238E27FC236}">
                <a16:creationId xmlns:a16="http://schemas.microsoft.com/office/drawing/2014/main" id="{FF7ECA34-306B-07D0-C7CA-C6E17551922E}"/>
              </a:ext>
            </a:extLst>
          </p:cNvPr>
          <p:cNvSpPr/>
          <p:nvPr userDrawn="1"/>
        </p:nvSpPr>
        <p:spPr>
          <a:xfrm>
            <a:off x="492618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5C262C2F-2C85-5DD4-F8C6-C2BBC66C8CC1}"/>
              </a:ext>
            </a:extLst>
          </p:cNvPr>
          <p:cNvSpPr/>
          <p:nvPr userDrawn="1"/>
        </p:nvSpPr>
        <p:spPr>
          <a:xfrm>
            <a:off x="5555887" y="3310522"/>
            <a:ext cx="1625776" cy="25409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91170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Future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76802" y="3429000"/>
            <a:ext cx="11220083"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48917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6456363" y="374557"/>
            <a:ext cx="5735637"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658766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5914292" y="4632860"/>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5903407" y="3949009"/>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Right Arrow 2">
            <a:extLst>
              <a:ext uri="{FF2B5EF4-FFF2-40B4-BE49-F238E27FC236}">
                <a16:creationId xmlns:a16="http://schemas.microsoft.com/office/drawing/2014/main" id="{D2A29356-8631-1532-1ED5-5F3A9C6EB4C0}"/>
              </a:ext>
            </a:extLst>
          </p:cNvPr>
          <p:cNvSpPr/>
          <p:nvPr userDrawn="1"/>
        </p:nvSpPr>
        <p:spPr>
          <a:xfrm>
            <a:off x="9923352" y="3302000"/>
            <a:ext cx="1625776" cy="25409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56945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plit Conten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5073EE5-3428-4180-EEFF-EE47B2B4D96F}"/>
              </a:ext>
            </a:extLst>
          </p:cNvPr>
          <p:cNvSpPr>
            <a:spLocks noGrp="1"/>
          </p:cNvSpPr>
          <p:nvPr>
            <p:ph type="pic" sz="quarter" idx="13"/>
          </p:nvPr>
        </p:nvSpPr>
        <p:spPr>
          <a:xfrm>
            <a:off x="0" y="3609474"/>
            <a:ext cx="6096000" cy="2919663"/>
          </a:xfrm>
        </p:spPr>
        <p:txBody>
          <a:bodyPr/>
          <a:lstStyle>
            <a:lvl1pPr marL="0" indent="0">
              <a:buNone/>
              <a:defRPr b="0" i="0"/>
            </a:lvl1pPr>
          </a:lstStyle>
          <a:p>
            <a:endParaRPr lang="en-US" dirty="0"/>
          </a:p>
        </p:txBody>
      </p:sp>
      <p:sp>
        <p:nvSpPr>
          <p:cNvPr id="3" name="Title 1">
            <a:extLst>
              <a:ext uri="{FF2B5EF4-FFF2-40B4-BE49-F238E27FC236}">
                <a16:creationId xmlns:a16="http://schemas.microsoft.com/office/drawing/2014/main" id="{AF9CD240-89C9-6F67-0293-E4735C3325F3}"/>
              </a:ext>
            </a:extLst>
          </p:cNvPr>
          <p:cNvSpPr>
            <a:spLocks noGrp="1"/>
          </p:cNvSpPr>
          <p:nvPr>
            <p:ph type="title"/>
          </p:nvPr>
        </p:nvSpPr>
        <p:spPr>
          <a:xfrm>
            <a:off x="623888" y="1788694"/>
            <a:ext cx="5334275" cy="820910"/>
          </a:xfrm>
        </p:spPr>
        <p:txBody>
          <a:bodyPr anchor="b"/>
          <a:lstStyle>
            <a:lvl1pPr>
              <a:defRPr b="0" i="0">
                <a:solidFill>
                  <a:schemeClr val="tx1"/>
                </a:solidFill>
              </a:defRPr>
            </a:lvl1pPr>
          </a:lstStyle>
          <a:p>
            <a:r>
              <a:rPr lang="en-US" dirty="0"/>
              <a:t>Click to edit Master title style</a:t>
            </a:r>
            <a:endParaRPr lang="en-AU" dirty="0"/>
          </a:p>
        </p:txBody>
      </p:sp>
      <p:sp>
        <p:nvSpPr>
          <p:cNvPr id="4" name="Text Placeholder 4">
            <a:extLst>
              <a:ext uri="{FF2B5EF4-FFF2-40B4-BE49-F238E27FC236}">
                <a16:creationId xmlns:a16="http://schemas.microsoft.com/office/drawing/2014/main" id="{07C108B5-9EC0-EFB0-13AA-E0F24A78D465}"/>
              </a:ext>
            </a:extLst>
          </p:cNvPr>
          <p:cNvSpPr>
            <a:spLocks noGrp="1"/>
          </p:cNvSpPr>
          <p:nvPr>
            <p:ph type="body" sz="quarter" idx="11" hasCustomPrompt="1"/>
          </p:nvPr>
        </p:nvSpPr>
        <p:spPr>
          <a:xfrm>
            <a:off x="623888" y="2609604"/>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5" name="Picture Placeholder 6">
            <a:extLst>
              <a:ext uri="{FF2B5EF4-FFF2-40B4-BE49-F238E27FC236}">
                <a16:creationId xmlns:a16="http://schemas.microsoft.com/office/drawing/2014/main" id="{B580F0EA-12DF-314A-0AA0-1614ABC7E64F}"/>
              </a:ext>
            </a:extLst>
          </p:cNvPr>
          <p:cNvSpPr>
            <a:spLocks noGrp="1"/>
          </p:cNvSpPr>
          <p:nvPr>
            <p:ph type="pic" sz="quarter" idx="14"/>
          </p:nvPr>
        </p:nvSpPr>
        <p:spPr>
          <a:xfrm>
            <a:off x="6087979" y="328863"/>
            <a:ext cx="6096000" cy="2919663"/>
          </a:xfrm>
        </p:spPr>
        <p:txBody>
          <a:bodyPr/>
          <a:lstStyle>
            <a:lvl1pPr marL="0" indent="0">
              <a:buNone/>
              <a:defRPr b="0" i="0"/>
            </a:lvl1pPr>
          </a:lstStyle>
          <a:p>
            <a:endParaRPr lang="en-US" dirty="0"/>
          </a:p>
        </p:txBody>
      </p:sp>
      <p:sp>
        <p:nvSpPr>
          <p:cNvPr id="8" name="Text Placeholder 4">
            <a:extLst>
              <a:ext uri="{FF2B5EF4-FFF2-40B4-BE49-F238E27FC236}">
                <a16:creationId xmlns:a16="http://schemas.microsoft.com/office/drawing/2014/main" id="{9D512458-DB29-70F7-7134-052611D2B9E3}"/>
              </a:ext>
            </a:extLst>
          </p:cNvPr>
          <p:cNvSpPr>
            <a:spLocks noGrp="1"/>
          </p:cNvSpPr>
          <p:nvPr>
            <p:ph type="body" sz="quarter" idx="15" hasCustomPrompt="1"/>
          </p:nvPr>
        </p:nvSpPr>
        <p:spPr>
          <a:xfrm>
            <a:off x="6420492" y="5543717"/>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10" name="Text Placeholder 9">
            <a:extLst>
              <a:ext uri="{FF2B5EF4-FFF2-40B4-BE49-F238E27FC236}">
                <a16:creationId xmlns:a16="http://schemas.microsoft.com/office/drawing/2014/main" id="{AAF3D2BF-5EA6-8B0E-C22D-C744A6F347CE}"/>
              </a:ext>
            </a:extLst>
          </p:cNvPr>
          <p:cNvSpPr>
            <a:spLocks noGrp="1"/>
          </p:cNvSpPr>
          <p:nvPr>
            <p:ph type="body" sz="quarter" idx="16" hasCustomPrompt="1"/>
          </p:nvPr>
        </p:nvSpPr>
        <p:spPr>
          <a:xfrm>
            <a:off x="6420492" y="3429000"/>
            <a:ext cx="5473058" cy="2038350"/>
          </a:xfrm>
        </p:spPr>
        <p:txBody>
          <a:bodyPr anchor="b"/>
          <a:lstStyle>
            <a:lvl1pPr marL="0" indent="0">
              <a:lnSpc>
                <a:spcPct val="82000"/>
              </a:lnSpc>
              <a:buFontTx/>
              <a:buNone/>
              <a:defRPr sz="5440"/>
            </a:lvl1pPr>
          </a:lstStyle>
          <a:p>
            <a:pPr lvl="0"/>
            <a:r>
              <a:rPr lang="en-US" dirty="0"/>
              <a:t>CLICK TO EDIT MASTER TITLE STYLE</a:t>
            </a:r>
          </a:p>
        </p:txBody>
      </p:sp>
    </p:spTree>
    <p:extLst>
      <p:ext uri="{BB962C8B-B14F-4D97-AF65-F5344CB8AC3E}">
        <p14:creationId xmlns:p14="http://schemas.microsoft.com/office/powerpoint/2010/main" val="140264183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hank you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1" y="2761692"/>
            <a:ext cx="12191998" cy="595462"/>
          </a:xfrm>
        </p:spPr>
        <p:txBody>
          <a:bodyPr/>
          <a:lstStyle>
            <a:lvl1pPr marL="0" indent="0" algn="ctr"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spTree>
    <p:extLst>
      <p:ext uri="{BB962C8B-B14F-4D97-AF65-F5344CB8AC3E}">
        <p14:creationId xmlns:p14="http://schemas.microsoft.com/office/powerpoint/2010/main" val="17811769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7988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3" name="Text Placeholder 11">
            <a:extLst>
              <a:ext uri="{FF2B5EF4-FFF2-40B4-BE49-F238E27FC236}">
                <a16:creationId xmlns:a16="http://schemas.microsoft.com/office/drawing/2014/main" id="{0ECCE387-4173-9E0F-F2C4-6028F58AF039}"/>
              </a:ext>
            </a:extLst>
          </p:cNvPr>
          <p:cNvSpPr>
            <a:spLocks noGrp="1"/>
          </p:cNvSpPr>
          <p:nvPr>
            <p:ph type="body" sz="quarter" idx="10" hasCustomPrompt="1"/>
          </p:nvPr>
        </p:nvSpPr>
        <p:spPr>
          <a:xfrm>
            <a:off x="1" y="2761692"/>
            <a:ext cx="12191998" cy="608525"/>
          </a:xfrm>
        </p:spPr>
        <p:txBody>
          <a:bodyPr/>
          <a:lstStyle>
            <a:lvl1pPr marL="0" indent="0" algn="ctr"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3559829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
        <p:nvSpPr>
          <p:cNvPr id="3" name="Text Placeholder 11">
            <a:extLst>
              <a:ext uri="{FF2B5EF4-FFF2-40B4-BE49-F238E27FC236}">
                <a16:creationId xmlns:a16="http://schemas.microsoft.com/office/drawing/2014/main" id="{876E5A77-F048-FCB3-F187-B09143BE4E48}"/>
              </a:ext>
            </a:extLst>
          </p:cNvPr>
          <p:cNvSpPr>
            <a:spLocks noGrp="1"/>
          </p:cNvSpPr>
          <p:nvPr>
            <p:ph type="body" sz="quarter" idx="10" hasCustomPrompt="1"/>
          </p:nvPr>
        </p:nvSpPr>
        <p:spPr>
          <a:xfrm>
            <a:off x="1" y="2761692"/>
            <a:ext cx="12191998" cy="615057"/>
          </a:xfrm>
        </p:spPr>
        <p:txBody>
          <a:bodyPr/>
          <a:lstStyle>
            <a:lvl1pPr marL="0" indent="0" algn="ctr"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91859859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sting Cool">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dirty="0">
                <a:solidFill>
                  <a:schemeClr val="bg1"/>
                </a:solidFill>
                <a:latin typeface="Neue Haas Grotesk Text Pro" panose="020B0504020202020204" pitchFamily="34" charset="77"/>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142393634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sting Warm">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a:solidFill>
                  <a:schemeClr val="bg1"/>
                </a:solidFill>
                <a:latin typeface="Inter Display" panose="02000503000000020004" pitchFamily="2" charset="0"/>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accent5"/>
                </a:solidFill>
                <a:latin typeface="+mj-lt"/>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1"/>
                </a:solidFill>
                <a:latin typeface="+mj-lt"/>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4509992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90459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27804"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4"/>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09"/>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3292788543"/>
      </p:ext>
    </p:extLst>
  </p:cSld>
  <p:clrMapOvr>
    <a:masterClrMapping/>
  </p:clrMapOvr>
  <p:transition/>
  <p:extLst>
    <p:ext uri="{DCECCB84-F9BA-43D5-87BE-67443E8EF086}">
      <p15:sldGuideLst xmlns:p15="http://schemas.microsoft.com/office/powerpoint/2012/main">
        <p15:guide id="2" pos="393">
          <p15:clr>
            <a:srgbClr val="000000"/>
          </p15:clr>
        </p15:guide>
        <p15:guide id="3" orient="horz" pos="368">
          <p15:clr>
            <a:srgbClr val="00000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456363"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443"/>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4737"/>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3259131561"/>
      </p:ext>
    </p:extLst>
  </p:cSld>
  <p:clrMapOvr>
    <a:masterClrMapping/>
  </p:clrMapOvr>
  <p:transition/>
  <p:extLst>
    <p:ext uri="{DCECCB84-F9BA-43D5-87BE-67443E8EF086}">
      <p15:sldGuideLst xmlns:p15="http://schemas.microsoft.com/office/powerpoint/2012/main">
        <p15:guide id="1" pos="393">
          <p15:clr>
            <a:srgbClr val="000000"/>
          </p15:clr>
        </p15:guide>
        <p15:guide id="2" orient="horz" pos="368">
          <p15:clr>
            <a:srgbClr val="000000"/>
          </p15:clr>
        </p15:guide>
        <p15:guide id="4" pos="4067">
          <p15:clr>
            <a:srgbClr val="00000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Variety bottle shot">
    <p:spTree>
      <p:nvGrpSpPr>
        <p:cNvPr id="1" name=""/>
        <p:cNvGrpSpPr/>
        <p:nvPr/>
      </p:nvGrpSpPr>
      <p:grpSpPr>
        <a:xfrm>
          <a:off x="0" y="0"/>
          <a:ext cx="0" cy="0"/>
          <a:chOff x="0" y="0"/>
          <a:chExt cx="0" cy="0"/>
        </a:xfrm>
      </p:grpSpPr>
    </p:spTree>
    <p:extLst>
      <p:ext uri="{BB962C8B-B14F-4D97-AF65-F5344CB8AC3E}">
        <p14:creationId xmlns:p14="http://schemas.microsoft.com/office/powerpoint/2010/main" val="541919424"/>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8FB6-8ACF-DF6D-EB79-207CCA01416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8BCFD86-18E3-510D-7574-B45CCD538AD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9DDADE-588C-E389-9C56-AA1FC59485F2}"/>
              </a:ext>
            </a:extLst>
          </p:cNvPr>
          <p:cNvSpPr>
            <a:spLocks noGrp="1"/>
          </p:cNvSpPr>
          <p:nvPr>
            <p:ph type="dt" sz="half" idx="10"/>
          </p:nvPr>
        </p:nvSpPr>
        <p:spPr/>
        <p:txBody>
          <a:bodyPr/>
          <a:lstStyle/>
          <a:p>
            <a:fld id="{F325D0F3-5617-4E4B-B49A-CF8CB71EDC27}" type="datetimeFigureOut">
              <a:rPr lang="en-US" smtClean="0"/>
              <a:t>9/18/26</a:t>
            </a:fld>
            <a:endParaRPr lang="en-US"/>
          </a:p>
        </p:txBody>
      </p:sp>
      <p:sp>
        <p:nvSpPr>
          <p:cNvPr id="5" name="Footer Placeholder 4">
            <a:extLst>
              <a:ext uri="{FF2B5EF4-FFF2-40B4-BE49-F238E27FC236}">
                <a16:creationId xmlns:a16="http://schemas.microsoft.com/office/drawing/2014/main" id="{7D76191D-47B6-A1DD-B585-B9877068E1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B81B3F-E4E1-8FCB-1AD0-7E72A11F4209}"/>
              </a:ext>
            </a:extLst>
          </p:cNvPr>
          <p:cNvSpPr>
            <a:spLocks noGrp="1"/>
          </p:cNvSpPr>
          <p:nvPr>
            <p:ph type="sldNum" sz="quarter" idx="12"/>
          </p:nvPr>
        </p:nvSpPr>
        <p:spPr/>
        <p:txBody>
          <a:bodyPr/>
          <a:lstStyle/>
          <a:p>
            <a:fld id="{66F106B9-48F5-894C-8B00-7C26AA0507A8}" type="slidenum">
              <a:rPr lang="en-US" smtClean="0"/>
              <a:t>‹#›</a:t>
            </a:fld>
            <a:endParaRPr lang="en-US"/>
          </a:p>
        </p:txBody>
      </p:sp>
    </p:spTree>
    <p:extLst>
      <p:ext uri="{BB962C8B-B14F-4D97-AF65-F5344CB8AC3E}">
        <p14:creationId xmlns:p14="http://schemas.microsoft.com/office/powerpoint/2010/main" val="4269239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623888" y="584200"/>
            <a:ext cx="11371189" cy="1325562"/>
          </a:xfrm>
          <a:prstGeom prst="rect">
            <a:avLst/>
          </a:prstGeom>
        </p:spPr>
        <p:txBody>
          <a:bodyPr vert="horz" lIns="0" tIns="0" rIns="0" bIns="0" rtlCol="0" anchor="t" anchorCtr="0">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623888" y="2044699"/>
            <a:ext cx="11371189"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410405" y="6356352"/>
            <a:ext cx="2743200" cy="365125"/>
          </a:xfrm>
          <a:prstGeom prst="rect">
            <a:avLst/>
          </a:prstGeom>
        </p:spPr>
        <p:txBody>
          <a:bodyPr vert="horz" lIns="0" tIns="0" rIns="0" bIns="0" rtlCol="0" anchor="ctr"/>
          <a:lstStyle>
            <a:lvl1pPr algn="l">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42169B3B-8761-4204-AA5A-11BC84B55C93}" type="datetimeFigureOut">
              <a:rPr lang="en-AU" smtClean="0"/>
              <a:pPr/>
              <a:t>18/9/2026</a:t>
            </a:fld>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4038601" y="6356352"/>
            <a:ext cx="4114800" cy="365125"/>
          </a:xfrm>
          <a:prstGeom prst="rect">
            <a:avLst/>
          </a:prstGeom>
        </p:spPr>
        <p:txBody>
          <a:bodyPr vert="horz" lIns="0" tIns="0" rIns="0" bIns="0" rtlCol="0" anchor="ctr"/>
          <a:lstStyle>
            <a:lvl1pPr algn="ct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9038394" y="6356352"/>
            <a:ext cx="2743200" cy="365125"/>
          </a:xfrm>
          <a:prstGeom prst="rect">
            <a:avLst/>
          </a:prstGeom>
        </p:spPr>
        <p:txBody>
          <a:bodyPr vert="horz" lIns="0" tIns="0" rIns="0" bIns="0" rtlCol="0" anchor="ctr"/>
          <a:lstStyle>
            <a:lvl1pPr algn="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E6316B6A-336A-44FF-82DA-A4D1594FA055}" type="slidenum">
              <a:rPr lang="en-AU" smtClean="0"/>
              <a:pPr/>
              <a:t>‹#›</a:t>
            </a:fld>
            <a:endParaRPr lang="en-AU" dirty="0"/>
          </a:p>
        </p:txBody>
      </p:sp>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9" r:id="rId3"/>
    <p:sldLayoutId id="2147483656" r:id="rId4"/>
    <p:sldLayoutId id="2147483666" r:id="rId5"/>
    <p:sldLayoutId id="2147483667" r:id="rId6"/>
    <p:sldLayoutId id="2147483668" r:id="rId7"/>
    <p:sldLayoutId id="2147483664" r:id="rId8"/>
    <p:sldLayoutId id="2147483657" r:id="rId9"/>
    <p:sldLayoutId id="2147483670" r:id="rId10"/>
    <p:sldLayoutId id="2147483671" r:id="rId11"/>
    <p:sldLayoutId id="2147483672" r:id="rId12"/>
    <p:sldLayoutId id="2147483655" r:id="rId13"/>
    <p:sldLayoutId id="2147483678" r:id="rId14"/>
    <p:sldLayoutId id="2147483679" r:id="rId15"/>
    <p:sldLayoutId id="2147483683" r:id="rId16"/>
    <p:sldLayoutId id="2147483660" r:id="rId17"/>
    <p:sldLayoutId id="2147483673" r:id="rId18"/>
    <p:sldLayoutId id="2147483674" r:id="rId19"/>
    <p:sldLayoutId id="2147483675" r:id="rId20"/>
    <p:sldLayoutId id="2147483659" r:id="rId21"/>
    <p:sldLayoutId id="2147483687" r:id="rId22"/>
    <p:sldLayoutId id="2147483677" r:id="rId23"/>
    <p:sldLayoutId id="2147483680" r:id="rId24"/>
    <p:sldLayoutId id="2147483681" r:id="rId25"/>
    <p:sldLayoutId id="2147483684" r:id="rId26"/>
    <p:sldLayoutId id="2147483686" r:id="rId27"/>
  </p:sldLayoutIdLst>
  <p:transition/>
  <p:txStyles>
    <p:title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p:titleStyle>
    <p:body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53" rtl="0" eaLnBrk="1" latinLnBrk="0" hangingPunct="1">
        <a:defRPr sz="1800" kern="1200">
          <a:solidFill>
            <a:schemeClr val="tx1"/>
          </a:solidFill>
          <a:latin typeface="+mn-lt"/>
          <a:ea typeface="+mn-ea"/>
          <a:cs typeface="+mn-cs"/>
        </a:defRPr>
      </a:lvl1pPr>
      <a:lvl2pPr marL="457228" algn="l" defTabSz="914453" rtl="0" eaLnBrk="1" latinLnBrk="0" hangingPunct="1">
        <a:defRPr sz="1800" kern="1200">
          <a:solidFill>
            <a:schemeClr val="tx1"/>
          </a:solidFill>
          <a:latin typeface="+mn-lt"/>
          <a:ea typeface="+mn-ea"/>
          <a:cs typeface="+mn-cs"/>
        </a:defRPr>
      </a:lvl2pPr>
      <a:lvl3pPr marL="914453" algn="l" defTabSz="914453" rtl="0" eaLnBrk="1" latinLnBrk="0" hangingPunct="1">
        <a:defRPr sz="1800" kern="1200">
          <a:solidFill>
            <a:schemeClr val="tx1"/>
          </a:solidFill>
          <a:latin typeface="+mn-lt"/>
          <a:ea typeface="+mn-ea"/>
          <a:cs typeface="+mn-cs"/>
        </a:defRPr>
      </a:lvl3pPr>
      <a:lvl4pPr marL="1371681" algn="l" defTabSz="914453" rtl="0" eaLnBrk="1" latinLnBrk="0" hangingPunct="1">
        <a:defRPr sz="1800" kern="1200">
          <a:solidFill>
            <a:schemeClr val="tx1"/>
          </a:solidFill>
          <a:latin typeface="+mn-lt"/>
          <a:ea typeface="+mn-ea"/>
          <a:cs typeface="+mn-cs"/>
        </a:defRPr>
      </a:lvl4pPr>
      <a:lvl5pPr marL="1828907" algn="l" defTabSz="914453" rtl="0" eaLnBrk="1" latinLnBrk="0" hangingPunct="1">
        <a:defRPr sz="1800" kern="1200">
          <a:solidFill>
            <a:schemeClr val="tx1"/>
          </a:solidFill>
          <a:latin typeface="+mn-lt"/>
          <a:ea typeface="+mn-ea"/>
          <a:cs typeface="+mn-cs"/>
        </a:defRPr>
      </a:lvl5pPr>
      <a:lvl6pPr marL="2286133" algn="l" defTabSz="914453" rtl="0" eaLnBrk="1" latinLnBrk="0" hangingPunct="1">
        <a:defRPr sz="1800" kern="1200">
          <a:solidFill>
            <a:schemeClr val="tx1"/>
          </a:solidFill>
          <a:latin typeface="+mn-lt"/>
          <a:ea typeface="+mn-ea"/>
          <a:cs typeface="+mn-cs"/>
        </a:defRPr>
      </a:lvl6pPr>
      <a:lvl7pPr marL="2743360" algn="l" defTabSz="914453" rtl="0" eaLnBrk="1" latinLnBrk="0" hangingPunct="1">
        <a:defRPr sz="1800" kern="1200">
          <a:solidFill>
            <a:schemeClr val="tx1"/>
          </a:solidFill>
          <a:latin typeface="+mn-lt"/>
          <a:ea typeface="+mn-ea"/>
          <a:cs typeface="+mn-cs"/>
        </a:defRPr>
      </a:lvl7pPr>
      <a:lvl8pPr marL="3200587" algn="l" defTabSz="914453" rtl="0" eaLnBrk="1" latinLnBrk="0" hangingPunct="1">
        <a:defRPr sz="1800" kern="1200">
          <a:solidFill>
            <a:schemeClr val="tx1"/>
          </a:solidFill>
          <a:latin typeface="+mn-lt"/>
          <a:ea typeface="+mn-ea"/>
          <a:cs typeface="+mn-cs"/>
        </a:defRPr>
      </a:lvl8pPr>
      <a:lvl9pPr marL="3657814" algn="l" defTabSz="91445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57" userDrawn="1">
          <p15:clr>
            <a:srgbClr val="F26B43"/>
          </p15:clr>
        </p15:guide>
        <p15:guide id="3" pos="3840" userDrawn="1">
          <p15:clr>
            <a:srgbClr val="F26B43"/>
          </p15:clr>
        </p15:guide>
        <p15:guide id="4" pos="4067" userDrawn="1">
          <p15:clr>
            <a:srgbClr val="000000"/>
          </p15:clr>
        </p15:guide>
        <p15:guide id="5" orient="horz" pos="368" userDrawn="1">
          <p15:clr>
            <a:srgbClr val="000000"/>
          </p15:clr>
        </p15:guide>
        <p15:guide id="6" pos="393" userDrawn="1">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2.emf"/><Relationship Id="rId7" Type="http://schemas.openxmlformats.org/officeDocument/2006/relationships/image" Target="../media/image26.emf"/><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33.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BDD571-86B2-5B7F-C900-E28B7373E242}"/>
              </a:ext>
            </a:extLst>
          </p:cNvPr>
          <p:cNvPicPr>
            <a:picLocks noChangeAspect="1"/>
          </p:cNvPicPr>
          <p:nvPr/>
        </p:nvPicPr>
        <p:blipFill>
          <a:blip r:embed="rId2" cstate="screen">
            <a:extLst>
              <a:ext uri="{28A0092B-C50C-407E-A947-70E740481C1C}">
                <a14:useLocalDpi xmlns:a14="http://schemas.microsoft.com/office/drawing/2010/main"/>
              </a:ext>
            </a:extLst>
          </a:blip>
          <a:srcRect t="24037" b="2986"/>
          <a:stretch/>
        </p:blipFill>
        <p:spPr>
          <a:xfrm>
            <a:off x="658368" y="2595220"/>
            <a:ext cx="10975975" cy="4262779"/>
          </a:xfrm>
          <a:prstGeom prst="rect">
            <a:avLst/>
          </a:prstGeom>
        </p:spPr>
      </p:pic>
      <p:sp>
        <p:nvSpPr>
          <p:cNvPr id="7" name="Text Placeholder 6">
            <a:extLst>
              <a:ext uri="{FF2B5EF4-FFF2-40B4-BE49-F238E27FC236}">
                <a16:creationId xmlns:a16="http://schemas.microsoft.com/office/drawing/2014/main" id="{8B1D4A70-6CA2-23A1-1A5A-497FD63075D8}"/>
              </a:ext>
            </a:extLst>
          </p:cNvPr>
          <p:cNvSpPr>
            <a:spLocks noGrp="1"/>
          </p:cNvSpPr>
          <p:nvPr>
            <p:ph type="body" sz="quarter" idx="10"/>
          </p:nvPr>
        </p:nvSpPr>
        <p:spPr/>
        <p:txBody>
          <a:bodyPr/>
          <a:lstStyle/>
          <a:p>
            <a:pPr marL="0" indent="0">
              <a:buNone/>
            </a:pPr>
            <a:r>
              <a:rPr lang="en-US" sz="6000" dirty="0">
                <a:solidFill>
                  <a:schemeClr val="accent2"/>
                </a:solidFill>
              </a:rPr>
              <a:t>MORNINGTON PENINSULA</a:t>
            </a:r>
          </a:p>
        </p:txBody>
      </p:sp>
      <p:sp>
        <p:nvSpPr>
          <p:cNvPr id="4" name="object 3">
            <a:extLst>
              <a:ext uri="{FF2B5EF4-FFF2-40B4-BE49-F238E27FC236}">
                <a16:creationId xmlns:a16="http://schemas.microsoft.com/office/drawing/2014/main" id="{9197825A-32B7-42D4-B689-D7C33765AE97}"/>
              </a:ext>
            </a:extLst>
          </p:cNvPr>
          <p:cNvSpPr txBox="1"/>
          <p:nvPr/>
        </p:nvSpPr>
        <p:spPr>
          <a:xfrm>
            <a:off x="1225818" y="2385046"/>
            <a:ext cx="9198790" cy="647913"/>
          </a:xfrm>
          <a:prstGeom prst="rect">
            <a:avLst/>
          </a:prstGeom>
        </p:spPr>
        <p:txBody>
          <a:bodyPr vert="horz" wrap="none" lIns="0" tIns="11521" rIns="0" bIns="0" rtlCol="0">
            <a:noAutofit/>
          </a:bodyPr>
          <a:lstStyle/>
          <a:p>
            <a:pPr>
              <a:lnSpc>
                <a:spcPct val="90000"/>
              </a:lnSpc>
              <a:tabLst>
                <a:tab pos="1657444" algn="l"/>
                <a:tab pos="2477814" algn="l"/>
                <a:tab pos="3004948" algn="l"/>
                <a:tab pos="3746966" algn="l"/>
                <a:tab pos="5342193" algn="l"/>
                <a:tab pos="6106104" algn="l"/>
              </a:tabLst>
            </a:pPr>
            <a:endParaRPr lang="en-US" sz="5534" spc="181" dirty="0">
              <a:latin typeface="Neue Haas Grotesk Text Pro" panose="020B0504020202020204" pitchFamily="34" charset="77"/>
              <a:cs typeface="Hellix"/>
            </a:endParaRPr>
          </a:p>
        </p:txBody>
      </p:sp>
      <p:sp>
        <p:nvSpPr>
          <p:cNvPr id="16" name="Freeform 15">
            <a:extLst>
              <a:ext uri="{FF2B5EF4-FFF2-40B4-BE49-F238E27FC236}">
                <a16:creationId xmlns:a16="http://schemas.microsoft.com/office/drawing/2014/main" id="{7A05B93F-9F39-A34D-5709-D939A123967A}"/>
              </a:ext>
            </a:extLst>
          </p:cNvPr>
          <p:cNvSpPr/>
          <p:nvPr/>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19" name="Graphic 18">
            <a:extLst>
              <a:ext uri="{FF2B5EF4-FFF2-40B4-BE49-F238E27FC236}">
                <a16:creationId xmlns:a16="http://schemas.microsoft.com/office/drawing/2014/main" id="{1FE4F190-255E-C201-942E-D630F646E93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Tree>
    <p:extLst>
      <p:ext uri="{BB962C8B-B14F-4D97-AF65-F5344CB8AC3E}">
        <p14:creationId xmlns:p14="http://schemas.microsoft.com/office/powerpoint/2010/main" val="17899708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een field with rows of plants&#10;&#10;Description automatically generated with medium confidence">
            <a:extLst>
              <a:ext uri="{FF2B5EF4-FFF2-40B4-BE49-F238E27FC236}">
                <a16:creationId xmlns:a16="http://schemas.microsoft.com/office/drawing/2014/main" id="{34A24D5C-A3C7-A6FB-3E71-0468B79C6962}"/>
              </a:ext>
            </a:extLst>
          </p:cNvPr>
          <p:cNvPicPr>
            <a:picLocks noChangeAspect="1"/>
          </p:cNvPicPr>
          <p:nvPr/>
        </p:nvPicPr>
        <p:blipFill>
          <a:blip r:embed="rId2" cstate="print">
            <a:extLst>
              <a:ext uri="{28A0092B-C50C-407E-A947-70E740481C1C}">
                <a14:useLocalDpi xmlns:a14="http://schemas.microsoft.com/office/drawing/2010/main"/>
              </a:ext>
            </a:extLst>
          </a:blip>
          <a:srcRect t="-569"/>
          <a:stretch>
            <a:fillRect/>
          </a:stretch>
        </p:blipFill>
        <p:spPr>
          <a:xfrm>
            <a:off x="-24296" y="-39030"/>
            <a:ext cx="6120296" cy="6897030"/>
          </a:xfrm>
          <a:prstGeom prst="rect">
            <a:avLst/>
          </a:prstGeom>
        </p:spPr>
      </p:pic>
      <p:sp>
        <p:nvSpPr>
          <p:cNvPr id="12" name="TextBox 11">
            <a:extLst>
              <a:ext uri="{FF2B5EF4-FFF2-40B4-BE49-F238E27FC236}">
                <a16:creationId xmlns:a16="http://schemas.microsoft.com/office/drawing/2014/main" id="{2EE1723A-80B7-9DAD-0CD2-5CE849685D79}"/>
              </a:ext>
            </a:extLst>
          </p:cNvPr>
          <p:cNvSpPr txBox="1"/>
          <p:nvPr/>
        </p:nvSpPr>
        <p:spPr>
          <a:xfrm>
            <a:off x="6545766" y="568712"/>
            <a:ext cx="5096107" cy="4798165"/>
          </a:xfrm>
          <a:prstGeom prst="rect">
            <a:avLst/>
          </a:prstGeom>
          <a:noFill/>
        </p:spPr>
        <p:txBody>
          <a:bodyPr wrap="square">
            <a:spAutoFit/>
          </a:bodyPr>
          <a:lstStyle/>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Crafted from grapes grown under vast and diverse climates, across landscapes millions of years in the making, every glass of Australian wine tells a story.</a:t>
            </a:r>
          </a:p>
          <a:p>
            <a:endPar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Like those who came before us, our modern growers and makers continue to be passionate, resilient and creative; constantly driven to explore new ways to perfect old techniques. Our community is connected by a mutual respect and shared love of crafting exceptional wine, while protecting the natural wonders for future generations to enjoy. Applying modern thinking to our ancient lands, we take playful experimentation very, very seriously.</a:t>
            </a:r>
          </a:p>
          <a:p>
            <a:endParaRPr lang="en-AU"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So, if you’re looking for the taste of adventure, let Australian wine be your compass. Because in every bottle of Australian wine, you’ll experience the wonders of Australia – a reminder of the adventure and diversity that defines our culture and our land.</a:t>
            </a:r>
          </a:p>
        </p:txBody>
      </p:sp>
      <p:pic>
        <p:nvPicPr>
          <p:cNvPr id="16" name="Picture 15" descr="A logo with text on it&#10;&#10;Description automatically generated">
            <a:extLst>
              <a:ext uri="{FF2B5EF4-FFF2-40B4-BE49-F238E27FC236}">
                <a16:creationId xmlns:a16="http://schemas.microsoft.com/office/drawing/2014/main" id="{F1DDA9DF-FF59-04BF-7B9E-8D9F0E782C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787" y="256477"/>
            <a:ext cx="2845554" cy="1138221"/>
          </a:xfrm>
          <a:prstGeom prst="rect">
            <a:avLst/>
          </a:prstGeom>
        </p:spPr>
      </p:pic>
    </p:spTree>
    <p:extLst>
      <p:ext uri="{BB962C8B-B14F-4D97-AF65-F5344CB8AC3E}">
        <p14:creationId xmlns:p14="http://schemas.microsoft.com/office/powerpoint/2010/main" val="296988829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7A9F4B9-C793-E942-3C79-DA2F2C2BC40E}"/>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368300"/>
            <a:ext cx="6096000" cy="6103741"/>
          </a:xfrm>
        </p:spPr>
      </p:pic>
      <p:sp>
        <p:nvSpPr>
          <p:cNvPr id="3" name="Title 2">
            <a:extLst>
              <a:ext uri="{FF2B5EF4-FFF2-40B4-BE49-F238E27FC236}">
                <a16:creationId xmlns:a16="http://schemas.microsoft.com/office/drawing/2014/main" id="{94762CF8-1C9D-0CA1-735C-9E3757B60859}"/>
              </a:ext>
            </a:extLst>
          </p:cNvPr>
          <p:cNvSpPr>
            <a:spLocks noGrp="1"/>
          </p:cNvSpPr>
          <p:nvPr>
            <p:ph type="title"/>
          </p:nvPr>
        </p:nvSpPr>
        <p:spPr>
          <a:xfrm>
            <a:off x="6456363" y="592898"/>
            <a:ext cx="4829691" cy="785732"/>
          </a:xfrm>
        </p:spPr>
        <p:txBody>
          <a:bodyPr/>
          <a:lstStyle/>
          <a:p>
            <a:r>
              <a:rPr lang="en-US" dirty="0"/>
              <a:t>MORNINGTON PENINSULA</a:t>
            </a:r>
          </a:p>
        </p:txBody>
      </p:sp>
      <p:sp>
        <p:nvSpPr>
          <p:cNvPr id="4" name="Text Placeholder 3">
            <a:extLst>
              <a:ext uri="{FF2B5EF4-FFF2-40B4-BE49-F238E27FC236}">
                <a16:creationId xmlns:a16="http://schemas.microsoft.com/office/drawing/2014/main" id="{2391661C-849C-778D-4496-D3C224862320}"/>
              </a:ext>
            </a:extLst>
          </p:cNvPr>
          <p:cNvSpPr>
            <a:spLocks noGrp="1"/>
          </p:cNvSpPr>
          <p:nvPr>
            <p:ph type="body" sz="quarter" idx="11"/>
          </p:nvPr>
        </p:nvSpPr>
        <p:spPr>
          <a:xfrm>
            <a:off x="6456362" y="2988888"/>
            <a:ext cx="4921171" cy="3133240"/>
          </a:xfrm>
        </p:spPr>
        <p:txBody>
          <a:bodyPr/>
          <a:lstStyle/>
          <a:p>
            <a:pPr marL="0" indent="0">
              <a:buNone/>
            </a:pPr>
            <a:r>
              <a:rPr lang="en-AU" dirty="0">
                <a:solidFill>
                  <a:schemeClr val="bg1"/>
                </a:solidFill>
              </a:rPr>
              <a:t>The Mornington Peninsula is a small seaside region making waves with its elegant cool-climate wines.  </a:t>
            </a:r>
          </a:p>
          <a:p>
            <a:pPr marL="285750" indent="-285750">
              <a:buFont typeface="Arial" panose="020B0604020202020204" pitchFamily="34" charset="0"/>
              <a:buChar char="•"/>
            </a:pPr>
            <a:r>
              <a:rPr lang="en-AU" dirty="0">
                <a:solidFill>
                  <a:schemeClr val="bg1"/>
                </a:solidFill>
              </a:rPr>
              <a:t>Diverse maritime climate and soils create </a:t>
            </a:r>
            <a:br>
              <a:rPr lang="en-AU" dirty="0">
                <a:solidFill>
                  <a:schemeClr val="bg1"/>
                </a:solidFill>
              </a:rPr>
            </a:br>
            <a:r>
              <a:rPr lang="en-AU" dirty="0">
                <a:solidFill>
                  <a:schemeClr val="bg1"/>
                </a:solidFill>
              </a:rPr>
              <a:t>an array of microsites </a:t>
            </a:r>
          </a:p>
          <a:p>
            <a:pPr marL="285750" indent="-285750">
              <a:buFont typeface="Arial" panose="020B0604020202020204" pitchFamily="34" charset="0"/>
              <a:buChar char="•"/>
            </a:pPr>
            <a:r>
              <a:rPr lang="en-AU" dirty="0">
                <a:solidFill>
                  <a:schemeClr val="bg1"/>
                </a:solidFill>
              </a:rPr>
              <a:t>Around 200 small-scale vineyards and </a:t>
            </a:r>
            <a:br>
              <a:rPr lang="en-AU" dirty="0">
                <a:solidFill>
                  <a:schemeClr val="bg1"/>
                </a:solidFill>
              </a:rPr>
            </a:br>
            <a:r>
              <a:rPr lang="en-AU" dirty="0">
                <a:solidFill>
                  <a:schemeClr val="bg1"/>
                </a:solidFill>
              </a:rPr>
              <a:t>boutique producers</a:t>
            </a:r>
          </a:p>
          <a:p>
            <a:pPr marL="285750" indent="-285750">
              <a:buFont typeface="Arial" panose="020B0604020202020204" pitchFamily="34" charset="0"/>
              <a:buChar char="•"/>
            </a:pPr>
            <a:r>
              <a:rPr lang="en-AU" dirty="0">
                <a:solidFill>
                  <a:schemeClr val="bg1"/>
                </a:solidFill>
              </a:rPr>
              <a:t>World-class Pinot Noir plus top-quality Chardonnay and Pinot Gris/Grigio</a:t>
            </a:r>
          </a:p>
          <a:p>
            <a:pPr marL="285750" indent="-285750">
              <a:buFont typeface="Arial" panose="020B0604020202020204" pitchFamily="34" charset="0"/>
              <a:buChar char="•"/>
            </a:pPr>
            <a:r>
              <a:rPr lang="en-AU" dirty="0">
                <a:solidFill>
                  <a:schemeClr val="bg1"/>
                </a:solidFill>
              </a:rPr>
              <a:t>Popular tourist destination and foodie hotspot</a:t>
            </a:r>
          </a:p>
        </p:txBody>
      </p:sp>
      <p:sp>
        <p:nvSpPr>
          <p:cNvPr id="5" name="Text Placeholder 4">
            <a:extLst>
              <a:ext uri="{FF2B5EF4-FFF2-40B4-BE49-F238E27FC236}">
                <a16:creationId xmlns:a16="http://schemas.microsoft.com/office/drawing/2014/main" id="{FDE3DB73-2185-EB6B-CCCA-C32695F3740E}"/>
              </a:ext>
            </a:extLst>
          </p:cNvPr>
          <p:cNvSpPr>
            <a:spLocks noGrp="1"/>
          </p:cNvSpPr>
          <p:nvPr>
            <p:ph type="body" sz="quarter" idx="13"/>
          </p:nvPr>
        </p:nvSpPr>
        <p:spPr>
          <a:xfrm>
            <a:off x="6456363" y="1460762"/>
            <a:ext cx="4381526" cy="1325563"/>
          </a:xfrm>
        </p:spPr>
        <p:txBody>
          <a:bodyPr/>
          <a:lstStyle/>
          <a:p>
            <a:r>
              <a:rPr lang="en-US" sz="5000" dirty="0">
                <a:solidFill>
                  <a:schemeClr val="bg2"/>
                </a:solidFill>
              </a:rPr>
              <a:t>A STAR ON THE RISE</a:t>
            </a:r>
          </a:p>
        </p:txBody>
      </p:sp>
    </p:spTree>
    <p:extLst>
      <p:ext uri="{BB962C8B-B14F-4D97-AF65-F5344CB8AC3E}">
        <p14:creationId xmlns:p14="http://schemas.microsoft.com/office/powerpoint/2010/main" val="60243348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74BADF-07CD-2B27-08AE-DF38B7EBA5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146"/>
          <a:stretch/>
        </p:blipFill>
        <p:spPr>
          <a:xfrm>
            <a:off x="6096000" y="368300"/>
            <a:ext cx="6096000" cy="6103620"/>
          </a:xfrm>
        </p:spPr>
      </p:pic>
      <p:sp>
        <p:nvSpPr>
          <p:cNvPr id="3" name="Title 2">
            <a:extLst>
              <a:ext uri="{FF2B5EF4-FFF2-40B4-BE49-F238E27FC236}">
                <a16:creationId xmlns:a16="http://schemas.microsoft.com/office/drawing/2014/main" id="{9CBCDC0B-F635-F360-B8FF-6CF32D070324}"/>
              </a:ext>
            </a:extLst>
          </p:cNvPr>
          <p:cNvSpPr>
            <a:spLocks noGrp="1"/>
          </p:cNvSpPr>
          <p:nvPr>
            <p:ph type="title"/>
          </p:nvPr>
        </p:nvSpPr>
        <p:spPr>
          <a:xfrm>
            <a:off x="623888" y="584200"/>
            <a:ext cx="6158452" cy="1325562"/>
          </a:xfrm>
        </p:spPr>
        <p:txBody>
          <a:bodyPr/>
          <a:lstStyle/>
          <a:p>
            <a:r>
              <a:rPr lang="en-US" dirty="0">
                <a:solidFill>
                  <a:schemeClr val="accent1"/>
                </a:solidFill>
              </a:rPr>
              <a:t>TODAY WE’LL COVER</a:t>
            </a:r>
          </a:p>
        </p:txBody>
      </p:sp>
      <p:sp>
        <p:nvSpPr>
          <p:cNvPr id="5" name="Text Placeholder 4">
            <a:extLst>
              <a:ext uri="{FF2B5EF4-FFF2-40B4-BE49-F238E27FC236}">
                <a16:creationId xmlns:a16="http://schemas.microsoft.com/office/drawing/2014/main" id="{D84A6FBD-A36B-526C-BC1F-FA8C1FBADFD0}"/>
              </a:ext>
            </a:extLst>
          </p:cNvPr>
          <p:cNvSpPr>
            <a:spLocks noGrp="1"/>
          </p:cNvSpPr>
          <p:nvPr>
            <p:ph type="body" sz="quarter" idx="12"/>
          </p:nvPr>
        </p:nvSpPr>
        <p:spPr>
          <a:xfrm>
            <a:off x="623888" y="2320203"/>
            <a:ext cx="4829691" cy="1530521"/>
          </a:xfrm>
        </p:spPr>
        <p:txBody>
          <a:bodyPr/>
          <a:lstStyle/>
          <a:p>
            <a:pPr>
              <a:lnSpc>
                <a:spcPct val="99000"/>
              </a:lnSpc>
              <a:spcBef>
                <a:spcPts val="800"/>
              </a:spcBef>
            </a:pPr>
            <a:r>
              <a:rPr lang="en-US" dirty="0"/>
              <a:t>The history of Mornington Peninsula</a:t>
            </a:r>
          </a:p>
          <a:p>
            <a:pPr>
              <a:lnSpc>
                <a:spcPct val="99000"/>
              </a:lnSpc>
              <a:spcBef>
                <a:spcPts val="800"/>
              </a:spcBef>
            </a:pPr>
            <a:r>
              <a:rPr lang="en-US" dirty="0"/>
              <a:t>Geography, climate and soil</a:t>
            </a:r>
          </a:p>
          <a:p>
            <a:pPr>
              <a:lnSpc>
                <a:spcPct val="99000"/>
              </a:lnSpc>
              <a:spcBef>
                <a:spcPts val="800"/>
              </a:spcBef>
            </a:pPr>
            <a:r>
              <a:rPr lang="en-US" dirty="0"/>
              <a:t>Viticulture</a:t>
            </a:r>
          </a:p>
          <a:p>
            <a:pPr>
              <a:lnSpc>
                <a:spcPct val="99000"/>
              </a:lnSpc>
              <a:spcBef>
                <a:spcPts val="800"/>
              </a:spcBef>
            </a:pPr>
            <a:r>
              <a:rPr lang="en-US" dirty="0"/>
              <a:t>Winemaking</a:t>
            </a:r>
          </a:p>
          <a:p>
            <a:pPr>
              <a:lnSpc>
                <a:spcPct val="99000"/>
              </a:lnSpc>
              <a:spcBef>
                <a:spcPts val="800"/>
              </a:spcBef>
            </a:pPr>
            <a:r>
              <a:rPr lang="en-US" dirty="0"/>
              <a:t>Prominent varieties</a:t>
            </a:r>
            <a:endParaRPr lang="en-AU" dirty="0"/>
          </a:p>
        </p:txBody>
      </p:sp>
    </p:spTree>
    <p:extLst>
      <p:ext uri="{BB962C8B-B14F-4D97-AF65-F5344CB8AC3E}">
        <p14:creationId xmlns:p14="http://schemas.microsoft.com/office/powerpoint/2010/main" val="418893328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765DC3-AD02-704C-51C4-FC98B5C3F8B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3" name="Title 2">
            <a:extLst>
              <a:ext uri="{FF2B5EF4-FFF2-40B4-BE49-F238E27FC236}">
                <a16:creationId xmlns:a16="http://schemas.microsoft.com/office/drawing/2014/main" id="{BEECEE92-FDCE-E773-A43D-DD59895A05E4}"/>
              </a:ext>
            </a:extLst>
          </p:cNvPr>
          <p:cNvSpPr>
            <a:spLocks noGrp="1"/>
          </p:cNvSpPr>
          <p:nvPr>
            <p:ph type="title"/>
          </p:nvPr>
        </p:nvSpPr>
        <p:spPr>
          <a:xfrm>
            <a:off x="586413" y="614180"/>
            <a:ext cx="6158452" cy="1325562"/>
          </a:xfrm>
        </p:spPr>
        <p:txBody>
          <a:bodyPr/>
          <a:lstStyle/>
          <a:p>
            <a:r>
              <a:rPr lang="en-US" dirty="0">
                <a:solidFill>
                  <a:schemeClr val="accent2"/>
                </a:solidFill>
              </a:rPr>
              <a:t>AUSTRALIA</a:t>
            </a:r>
          </a:p>
        </p:txBody>
      </p:sp>
      <p:sp>
        <p:nvSpPr>
          <p:cNvPr id="6" name="TextBox 5">
            <a:extLst>
              <a:ext uri="{FF2B5EF4-FFF2-40B4-BE49-F238E27FC236}">
                <a16:creationId xmlns:a16="http://schemas.microsoft.com/office/drawing/2014/main" id="{DCE07064-3E61-2269-6345-5A423939049F}"/>
              </a:ext>
            </a:extLst>
          </p:cNvPr>
          <p:cNvSpPr txBox="1"/>
          <p:nvPr/>
        </p:nvSpPr>
        <p:spPr>
          <a:xfrm>
            <a:off x="3740046" y="5399170"/>
            <a:ext cx="3555766" cy="369332"/>
          </a:xfrm>
          <a:prstGeom prst="rect">
            <a:avLst/>
          </a:prstGeom>
          <a:noFill/>
        </p:spPr>
        <p:txBody>
          <a:bodyPr wrap="square">
            <a:spAutoFit/>
          </a:bodyPr>
          <a:lstStyle/>
          <a:p>
            <a:r>
              <a:rPr lang="en-US" b="1" dirty="0">
                <a:solidFill>
                  <a:schemeClr val="accent2"/>
                </a:solidFill>
                <a:latin typeface="Neue Haas Grotesk Text Pro" panose="020B0504020202020204" pitchFamily="34" charset="77"/>
              </a:rPr>
              <a:t>MORNINGTON PENINSULA</a:t>
            </a:r>
            <a:endParaRPr lang="en-US" dirty="0">
              <a:solidFill>
                <a:schemeClr val="accent2"/>
              </a:solidFill>
            </a:endParaRPr>
          </a:p>
        </p:txBody>
      </p:sp>
      <p:cxnSp>
        <p:nvCxnSpPr>
          <p:cNvPr id="7" name="Straight Connector 6">
            <a:extLst>
              <a:ext uri="{FF2B5EF4-FFF2-40B4-BE49-F238E27FC236}">
                <a16:creationId xmlns:a16="http://schemas.microsoft.com/office/drawing/2014/main" id="{7F0681AC-E9DE-8EA2-5DE3-E5D9018648AE}"/>
              </a:ext>
            </a:extLst>
          </p:cNvPr>
          <p:cNvCxnSpPr>
            <a:cxnSpLocks/>
          </p:cNvCxnSpPr>
          <p:nvPr/>
        </p:nvCxnSpPr>
        <p:spPr>
          <a:xfrm flipH="1">
            <a:off x="6932951" y="5501390"/>
            <a:ext cx="2308485" cy="82446"/>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732083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765DC3-AD02-704C-51C4-FC98B5C3F8B8}"/>
              </a:ext>
            </a:extLst>
          </p:cNvPr>
          <p:cNvPicPr>
            <a:picLocks noChangeAspect="1"/>
          </p:cNvPicPr>
          <p:nvPr/>
        </p:nvPicPr>
        <p:blipFill>
          <a:blip r:embed="rId3" cstate="screen">
            <a:extLst>
              <a:ext uri="{28A0092B-C50C-407E-A947-70E740481C1C}">
                <a14:useLocalDpi xmlns:a14="http://schemas.microsoft.com/office/drawing/2010/main"/>
              </a:ext>
            </a:extLst>
          </a:blip>
          <a:srcRect l="-1" b="-9819"/>
          <a:stretch/>
        </p:blipFill>
        <p:spPr>
          <a:xfrm>
            <a:off x="0" y="1"/>
            <a:ext cx="12191999" cy="6858000"/>
          </a:xfrm>
          <a:prstGeom prst="rect">
            <a:avLst/>
          </a:prstGeom>
        </p:spPr>
      </p:pic>
      <p:sp>
        <p:nvSpPr>
          <p:cNvPr id="3" name="Title 2">
            <a:extLst>
              <a:ext uri="{FF2B5EF4-FFF2-40B4-BE49-F238E27FC236}">
                <a16:creationId xmlns:a16="http://schemas.microsoft.com/office/drawing/2014/main" id="{BEECEE92-FDCE-E773-A43D-DD59895A05E4}"/>
              </a:ext>
            </a:extLst>
          </p:cNvPr>
          <p:cNvSpPr>
            <a:spLocks noGrp="1"/>
          </p:cNvSpPr>
          <p:nvPr>
            <p:ph type="title"/>
          </p:nvPr>
        </p:nvSpPr>
        <p:spPr>
          <a:xfrm>
            <a:off x="586413" y="614180"/>
            <a:ext cx="6158452" cy="1325562"/>
          </a:xfrm>
        </p:spPr>
        <p:txBody>
          <a:bodyPr/>
          <a:lstStyle/>
          <a:p>
            <a:r>
              <a:rPr lang="en-US" dirty="0">
                <a:solidFill>
                  <a:schemeClr val="accent2"/>
                </a:solidFill>
              </a:rPr>
              <a:t>VICTORIA</a:t>
            </a:r>
          </a:p>
        </p:txBody>
      </p:sp>
      <p:sp>
        <p:nvSpPr>
          <p:cNvPr id="6" name="TextBox 5">
            <a:extLst>
              <a:ext uri="{FF2B5EF4-FFF2-40B4-BE49-F238E27FC236}">
                <a16:creationId xmlns:a16="http://schemas.microsoft.com/office/drawing/2014/main" id="{DCE07064-3E61-2269-6345-5A423939049F}"/>
              </a:ext>
            </a:extLst>
          </p:cNvPr>
          <p:cNvSpPr txBox="1"/>
          <p:nvPr/>
        </p:nvSpPr>
        <p:spPr>
          <a:xfrm>
            <a:off x="3043004" y="5571557"/>
            <a:ext cx="3563261" cy="369332"/>
          </a:xfrm>
          <a:prstGeom prst="rect">
            <a:avLst/>
          </a:prstGeom>
          <a:noFill/>
        </p:spPr>
        <p:txBody>
          <a:bodyPr wrap="square">
            <a:spAutoFit/>
          </a:bodyPr>
          <a:lstStyle/>
          <a:p>
            <a:r>
              <a:rPr lang="en-US" b="1" dirty="0">
                <a:solidFill>
                  <a:schemeClr val="accent2"/>
                </a:solidFill>
                <a:latin typeface="Neue Haas Grotesk Text Pro" panose="020B0504020202020204" pitchFamily="34" charset="77"/>
              </a:rPr>
              <a:t>MORNINGTON PENINSULA</a:t>
            </a:r>
            <a:endParaRPr lang="en-US" dirty="0">
              <a:solidFill>
                <a:schemeClr val="accent2"/>
              </a:solidFill>
            </a:endParaRPr>
          </a:p>
        </p:txBody>
      </p:sp>
      <p:cxnSp>
        <p:nvCxnSpPr>
          <p:cNvPr id="7" name="Straight Connector 6">
            <a:extLst>
              <a:ext uri="{FF2B5EF4-FFF2-40B4-BE49-F238E27FC236}">
                <a16:creationId xmlns:a16="http://schemas.microsoft.com/office/drawing/2014/main" id="{7F0681AC-E9DE-8EA2-5DE3-E5D9018648AE}"/>
              </a:ext>
            </a:extLst>
          </p:cNvPr>
          <p:cNvCxnSpPr>
            <a:cxnSpLocks/>
          </p:cNvCxnSpPr>
          <p:nvPr/>
        </p:nvCxnSpPr>
        <p:spPr>
          <a:xfrm flipH="1">
            <a:off x="6228413" y="4534525"/>
            <a:ext cx="1521502" cy="1221698"/>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18C5CAC-6F0F-5B5E-6B82-A15808A69558}"/>
              </a:ext>
            </a:extLst>
          </p:cNvPr>
          <p:cNvSpPr txBox="1"/>
          <p:nvPr/>
        </p:nvSpPr>
        <p:spPr>
          <a:xfrm>
            <a:off x="6353620" y="3247247"/>
            <a:ext cx="1271088" cy="307777"/>
          </a:xfrm>
          <a:prstGeom prst="rect">
            <a:avLst/>
          </a:prstGeom>
          <a:noFill/>
        </p:spPr>
        <p:txBody>
          <a:bodyPr wrap="square">
            <a:spAutoFit/>
          </a:bodyPr>
          <a:lstStyle/>
          <a:p>
            <a:r>
              <a:rPr lang="en-US" sz="1400" dirty="0">
                <a:latin typeface="Neue Haas Grotesk Text Pro" panose="020B0504020202020204" pitchFamily="34" charset="77"/>
              </a:rPr>
              <a:t>Melbourne</a:t>
            </a:r>
            <a:endParaRPr lang="en-US" sz="1400" dirty="0"/>
          </a:p>
        </p:txBody>
      </p:sp>
    </p:spTree>
    <p:extLst>
      <p:ext uri="{BB962C8B-B14F-4D97-AF65-F5344CB8AC3E}">
        <p14:creationId xmlns:p14="http://schemas.microsoft.com/office/powerpoint/2010/main" val="376551847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4953748A-19FA-65E8-827E-4EB8E509E761}"/>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r="-1735"/>
          <a:stretch/>
        </p:blipFill>
        <p:spPr>
          <a:xfrm>
            <a:off x="8237095" y="368300"/>
            <a:ext cx="3954906" cy="2713065"/>
          </a:xfrm>
        </p:spPr>
      </p:pic>
      <p:sp>
        <p:nvSpPr>
          <p:cNvPr id="3" name="Title 2">
            <a:extLst>
              <a:ext uri="{FF2B5EF4-FFF2-40B4-BE49-F238E27FC236}">
                <a16:creationId xmlns:a16="http://schemas.microsoft.com/office/drawing/2014/main" id="{2B5B51B5-DA05-CE25-CD97-B952DAC6014F}"/>
              </a:ext>
            </a:extLst>
          </p:cNvPr>
          <p:cNvSpPr>
            <a:spLocks noGrp="1"/>
          </p:cNvSpPr>
          <p:nvPr>
            <p:ph type="title"/>
          </p:nvPr>
        </p:nvSpPr>
        <p:spPr>
          <a:xfrm>
            <a:off x="1312276" y="3477251"/>
            <a:ext cx="2382787" cy="662774"/>
          </a:xfrm>
        </p:spPr>
        <p:txBody>
          <a:bodyPr/>
          <a:lstStyle/>
          <a:p>
            <a:r>
              <a:rPr lang="en-US" dirty="0"/>
              <a:t>Late 1800s</a:t>
            </a:r>
          </a:p>
        </p:txBody>
      </p:sp>
      <p:sp>
        <p:nvSpPr>
          <p:cNvPr id="4" name="Text Placeholder 3">
            <a:extLst>
              <a:ext uri="{FF2B5EF4-FFF2-40B4-BE49-F238E27FC236}">
                <a16:creationId xmlns:a16="http://schemas.microsoft.com/office/drawing/2014/main" id="{9BC74B72-A378-F166-EE3C-5A671D83C8B7}"/>
              </a:ext>
            </a:extLst>
          </p:cNvPr>
          <p:cNvSpPr>
            <a:spLocks noGrp="1"/>
          </p:cNvSpPr>
          <p:nvPr>
            <p:ph type="body" sz="quarter" idx="10"/>
          </p:nvPr>
        </p:nvSpPr>
        <p:spPr>
          <a:xfrm>
            <a:off x="1312276" y="4140032"/>
            <a:ext cx="2735068" cy="1461301"/>
          </a:xfrm>
        </p:spPr>
        <p:txBody>
          <a:bodyPr/>
          <a:lstStyle/>
          <a:p>
            <a:pPr>
              <a:lnSpc>
                <a:spcPct val="95000"/>
              </a:lnSpc>
              <a:spcAft>
                <a:spcPts val="600"/>
              </a:spcAft>
            </a:pPr>
            <a:r>
              <a:rPr lang="en-AU" sz="1600" dirty="0"/>
              <a:t>Grapes are first planted </a:t>
            </a:r>
            <a:br>
              <a:rPr lang="en-AU" sz="1600" dirty="0"/>
            </a:br>
            <a:r>
              <a:rPr lang="en-AU" sz="1600" dirty="0"/>
              <a:t>as Victoria’s wine market flourishes during the gold rush. But an economic downturn and the popularity </a:t>
            </a:r>
            <a:br>
              <a:rPr lang="en-AU" sz="1600" dirty="0"/>
            </a:br>
            <a:r>
              <a:rPr lang="en-AU" sz="1600" dirty="0"/>
              <a:t>of fortified wines cause its temporary demise.</a:t>
            </a:r>
          </a:p>
        </p:txBody>
      </p:sp>
      <p:sp>
        <p:nvSpPr>
          <p:cNvPr id="10" name="Text Placeholder 9">
            <a:extLst>
              <a:ext uri="{FF2B5EF4-FFF2-40B4-BE49-F238E27FC236}">
                <a16:creationId xmlns:a16="http://schemas.microsoft.com/office/drawing/2014/main" id="{BCBDA4B4-8791-D067-94E5-39C7A7A95AB8}"/>
              </a:ext>
            </a:extLst>
          </p:cNvPr>
          <p:cNvSpPr>
            <a:spLocks noGrp="1"/>
          </p:cNvSpPr>
          <p:nvPr>
            <p:ph type="body" sz="quarter" idx="19"/>
          </p:nvPr>
        </p:nvSpPr>
        <p:spPr>
          <a:xfrm>
            <a:off x="623343" y="911889"/>
            <a:ext cx="5372723" cy="473196"/>
          </a:xfrm>
        </p:spPr>
        <p:txBody>
          <a:bodyPr/>
          <a:lstStyle/>
          <a:p>
            <a:r>
              <a:rPr lang="en-US" dirty="0">
                <a:solidFill>
                  <a:schemeClr val="accent5"/>
                </a:solidFill>
              </a:rPr>
              <a:t>HISTORY OF MORNINGTON PENINSULA</a:t>
            </a:r>
          </a:p>
        </p:txBody>
      </p:sp>
      <p:sp>
        <p:nvSpPr>
          <p:cNvPr id="2" name="Text Placeholder 9">
            <a:extLst>
              <a:ext uri="{FF2B5EF4-FFF2-40B4-BE49-F238E27FC236}">
                <a16:creationId xmlns:a16="http://schemas.microsoft.com/office/drawing/2014/main" id="{8B2B6792-1E47-E7D1-5C88-F3755D22476B}"/>
              </a:ext>
            </a:extLst>
          </p:cNvPr>
          <p:cNvSpPr txBox="1">
            <a:spLocks/>
          </p:cNvSpPr>
          <p:nvPr/>
        </p:nvSpPr>
        <p:spPr>
          <a:xfrm>
            <a:off x="591600" y="1385085"/>
            <a:ext cx="6736827" cy="1350868"/>
          </a:xfrm>
          <a:prstGeom prst="rect">
            <a:avLst/>
          </a:prstGeom>
        </p:spPr>
        <p:txBody>
          <a:bodyPr vert="horz" lIns="0" tIns="0" rIns="0" bIns="0" rtlCol="0" anchor="t">
            <a:noAutofit/>
          </a:bodyPr>
          <a:lstStyle>
            <a:lvl1pPr marL="0" indent="0" algn="l" defTabSz="914453" rtl="0" eaLnBrk="1" latinLnBrk="0" hangingPunct="1">
              <a:lnSpc>
                <a:spcPct val="82000"/>
              </a:lnSpc>
              <a:spcBef>
                <a:spcPts val="544"/>
              </a:spcBef>
              <a:buClr>
                <a:schemeClr val="accent4"/>
              </a:buClr>
              <a:buFontTx/>
              <a:buNone/>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440" dirty="0">
                <a:solidFill>
                  <a:schemeClr val="accent1"/>
                </a:solidFill>
              </a:rPr>
              <a:t>QUIET START, RAPID RISE</a:t>
            </a:r>
          </a:p>
        </p:txBody>
      </p:sp>
      <p:sp>
        <p:nvSpPr>
          <p:cNvPr id="7" name="Text Placeholder 4">
            <a:extLst>
              <a:ext uri="{FF2B5EF4-FFF2-40B4-BE49-F238E27FC236}">
                <a16:creationId xmlns:a16="http://schemas.microsoft.com/office/drawing/2014/main" id="{BC14C2E2-545E-A06D-73DB-61CA21892867}"/>
              </a:ext>
            </a:extLst>
          </p:cNvPr>
          <p:cNvSpPr txBox="1">
            <a:spLocks/>
          </p:cNvSpPr>
          <p:nvPr/>
        </p:nvSpPr>
        <p:spPr>
          <a:xfrm>
            <a:off x="4948274" y="4180805"/>
            <a:ext cx="3828467"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pPr>
            <a:r>
              <a:rPr lang="en-AU" sz="1600" dirty="0"/>
              <a:t>A small band of winemakers establish a modern wine industry. Baillieu Myer plants at </a:t>
            </a:r>
            <a:r>
              <a:rPr lang="en-AU" sz="1600" dirty="0" err="1"/>
              <a:t>Elgee</a:t>
            </a:r>
            <a:r>
              <a:rPr lang="en-AU" sz="1600" dirty="0"/>
              <a:t> Park in Merricks North. Nat and Rosalie White build the first commercial winery at Main Ridge Estate. They have the council regulations changed to allow cellar-door sales.</a:t>
            </a:r>
          </a:p>
        </p:txBody>
      </p:sp>
      <p:sp>
        <p:nvSpPr>
          <p:cNvPr id="9" name="Text Placeholder 5">
            <a:extLst>
              <a:ext uri="{FF2B5EF4-FFF2-40B4-BE49-F238E27FC236}">
                <a16:creationId xmlns:a16="http://schemas.microsoft.com/office/drawing/2014/main" id="{0DE94745-0024-A08D-3AE1-76B601581297}"/>
              </a:ext>
            </a:extLst>
          </p:cNvPr>
          <p:cNvSpPr txBox="1">
            <a:spLocks/>
          </p:cNvSpPr>
          <p:nvPr/>
        </p:nvSpPr>
        <p:spPr>
          <a:xfrm>
            <a:off x="4948274" y="3518031"/>
            <a:ext cx="1995056"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1970s</a:t>
            </a:r>
          </a:p>
        </p:txBody>
      </p:sp>
      <p:sp>
        <p:nvSpPr>
          <p:cNvPr id="13" name="Text Placeholder 4">
            <a:extLst>
              <a:ext uri="{FF2B5EF4-FFF2-40B4-BE49-F238E27FC236}">
                <a16:creationId xmlns:a16="http://schemas.microsoft.com/office/drawing/2014/main" id="{9AAE8B0E-925E-F822-9846-27F82033A83E}"/>
              </a:ext>
            </a:extLst>
          </p:cNvPr>
          <p:cNvSpPr txBox="1">
            <a:spLocks/>
          </p:cNvSpPr>
          <p:nvPr/>
        </p:nvSpPr>
        <p:spPr>
          <a:xfrm>
            <a:off x="9539171" y="4180805"/>
            <a:ext cx="2422979"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spcAft>
                <a:spcPts val="600"/>
              </a:spcAft>
            </a:pPr>
            <a:r>
              <a:rPr lang="en-AU" sz="1600" dirty="0"/>
              <a:t>The second wave of Peninsula producers make their mark. Moorooduc Estate and Paringa Estate are established and become leading wineries.</a:t>
            </a:r>
          </a:p>
        </p:txBody>
      </p:sp>
      <p:sp>
        <p:nvSpPr>
          <p:cNvPr id="14" name="Text Placeholder 5">
            <a:extLst>
              <a:ext uri="{FF2B5EF4-FFF2-40B4-BE49-F238E27FC236}">
                <a16:creationId xmlns:a16="http://schemas.microsoft.com/office/drawing/2014/main" id="{467053A5-1649-A3C5-2D2D-5F5320AD7155}"/>
              </a:ext>
            </a:extLst>
          </p:cNvPr>
          <p:cNvSpPr txBox="1">
            <a:spLocks/>
          </p:cNvSpPr>
          <p:nvPr/>
        </p:nvSpPr>
        <p:spPr>
          <a:xfrm>
            <a:off x="9539172" y="3518031"/>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1980s</a:t>
            </a:r>
          </a:p>
        </p:txBody>
      </p:sp>
    </p:spTree>
    <p:extLst>
      <p:ext uri="{BB962C8B-B14F-4D97-AF65-F5344CB8AC3E}">
        <p14:creationId xmlns:p14="http://schemas.microsoft.com/office/powerpoint/2010/main" val="401303539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C8F1E15B-5B28-00B8-2D40-F31416CF5037}"/>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a:xfrm>
            <a:off x="7629993" y="584200"/>
            <a:ext cx="4562007" cy="5878192"/>
          </a:xfrm>
        </p:spPr>
      </p:pic>
      <p:sp>
        <p:nvSpPr>
          <p:cNvPr id="3" name="Text Placeholder 2">
            <a:extLst>
              <a:ext uri="{FF2B5EF4-FFF2-40B4-BE49-F238E27FC236}">
                <a16:creationId xmlns:a16="http://schemas.microsoft.com/office/drawing/2014/main" id="{85A33B8B-6E2A-F7A6-80B4-DE5FFAB81A2B}"/>
              </a:ext>
            </a:extLst>
          </p:cNvPr>
          <p:cNvSpPr>
            <a:spLocks noGrp="1"/>
          </p:cNvSpPr>
          <p:nvPr>
            <p:ph type="body" sz="quarter" idx="17"/>
          </p:nvPr>
        </p:nvSpPr>
        <p:spPr>
          <a:xfrm>
            <a:off x="634774" y="4167580"/>
            <a:ext cx="1988505" cy="1461301"/>
          </a:xfrm>
        </p:spPr>
        <p:txBody>
          <a:bodyPr/>
          <a:lstStyle/>
          <a:p>
            <a:pPr>
              <a:lnSpc>
                <a:spcPct val="90000"/>
              </a:lnSpc>
            </a:pPr>
            <a:r>
              <a:rPr lang="en-AU" sz="1600" dirty="0"/>
              <a:t>The Mornington Peninsula Vignerons Association is incorporated. </a:t>
            </a:r>
          </a:p>
        </p:txBody>
      </p:sp>
      <p:sp>
        <p:nvSpPr>
          <p:cNvPr id="4" name="Text Placeholder 3">
            <a:extLst>
              <a:ext uri="{FF2B5EF4-FFF2-40B4-BE49-F238E27FC236}">
                <a16:creationId xmlns:a16="http://schemas.microsoft.com/office/drawing/2014/main" id="{1C3E3E3B-F934-9FCE-0D39-5BDAC375B8A7}"/>
              </a:ext>
            </a:extLst>
          </p:cNvPr>
          <p:cNvSpPr>
            <a:spLocks noGrp="1"/>
          </p:cNvSpPr>
          <p:nvPr>
            <p:ph type="body" sz="quarter" idx="18"/>
          </p:nvPr>
        </p:nvSpPr>
        <p:spPr>
          <a:xfrm>
            <a:off x="623888" y="3483729"/>
            <a:ext cx="2120040" cy="662774"/>
          </a:xfrm>
        </p:spPr>
        <p:txBody>
          <a:bodyPr/>
          <a:lstStyle/>
          <a:p>
            <a:r>
              <a:rPr lang="en-US" dirty="0"/>
              <a:t>1982</a:t>
            </a:r>
          </a:p>
        </p:txBody>
      </p:sp>
      <p:sp>
        <p:nvSpPr>
          <p:cNvPr id="7" name="Text Placeholder 6">
            <a:extLst>
              <a:ext uri="{FF2B5EF4-FFF2-40B4-BE49-F238E27FC236}">
                <a16:creationId xmlns:a16="http://schemas.microsoft.com/office/drawing/2014/main" id="{C47C57A6-79A9-7F9F-5002-85511A40BA34}"/>
              </a:ext>
            </a:extLst>
          </p:cNvPr>
          <p:cNvSpPr>
            <a:spLocks noGrp="1"/>
          </p:cNvSpPr>
          <p:nvPr>
            <p:ph type="body" sz="quarter" idx="21"/>
          </p:nvPr>
        </p:nvSpPr>
        <p:spPr>
          <a:xfrm>
            <a:off x="2310016" y="1468108"/>
            <a:ext cx="2824740" cy="1461301"/>
          </a:xfrm>
        </p:spPr>
        <p:txBody>
          <a:bodyPr/>
          <a:lstStyle/>
          <a:p>
            <a:pPr>
              <a:lnSpc>
                <a:spcPct val="90000"/>
              </a:lnSpc>
            </a:pPr>
            <a:r>
              <a:rPr lang="en-AU" sz="1600" dirty="0"/>
              <a:t>Peninsula winemakers refine the signature varieties of Pinot Noir and Chardonnay, and experiment with new varieties including Pinot Gris/Grigio. New vineyards continue to be planted.</a:t>
            </a:r>
          </a:p>
        </p:txBody>
      </p:sp>
      <p:sp>
        <p:nvSpPr>
          <p:cNvPr id="8" name="Text Placeholder 7">
            <a:extLst>
              <a:ext uri="{FF2B5EF4-FFF2-40B4-BE49-F238E27FC236}">
                <a16:creationId xmlns:a16="http://schemas.microsoft.com/office/drawing/2014/main" id="{F750453E-C66F-1E81-2269-01796EEEBC56}"/>
              </a:ext>
            </a:extLst>
          </p:cNvPr>
          <p:cNvSpPr>
            <a:spLocks noGrp="1"/>
          </p:cNvSpPr>
          <p:nvPr>
            <p:ph type="body" sz="quarter" idx="22"/>
          </p:nvPr>
        </p:nvSpPr>
        <p:spPr>
          <a:xfrm>
            <a:off x="2299130" y="784257"/>
            <a:ext cx="2120040" cy="662774"/>
          </a:xfrm>
        </p:spPr>
        <p:txBody>
          <a:bodyPr/>
          <a:lstStyle/>
          <a:p>
            <a:r>
              <a:rPr lang="en-US" dirty="0"/>
              <a:t>1990s</a:t>
            </a:r>
          </a:p>
        </p:txBody>
      </p:sp>
      <p:sp>
        <p:nvSpPr>
          <p:cNvPr id="2" name="Text Placeholder 6">
            <a:extLst>
              <a:ext uri="{FF2B5EF4-FFF2-40B4-BE49-F238E27FC236}">
                <a16:creationId xmlns:a16="http://schemas.microsoft.com/office/drawing/2014/main" id="{4E909759-623E-3D21-8E11-D6B95618762D}"/>
              </a:ext>
            </a:extLst>
          </p:cNvPr>
          <p:cNvSpPr txBox="1">
            <a:spLocks/>
          </p:cNvSpPr>
          <p:nvPr/>
        </p:nvSpPr>
        <p:spPr>
          <a:xfrm>
            <a:off x="4628780" y="4112851"/>
            <a:ext cx="2813836"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The Mornington Peninsula is a premier cool-climate region creating world-class Pinot Noir and Chardonnay. Winemakers are spending more time in the vineyard and intervening less in the winery.</a:t>
            </a:r>
          </a:p>
        </p:txBody>
      </p:sp>
      <p:sp>
        <p:nvSpPr>
          <p:cNvPr id="5" name="Text Placeholder 7">
            <a:extLst>
              <a:ext uri="{FF2B5EF4-FFF2-40B4-BE49-F238E27FC236}">
                <a16:creationId xmlns:a16="http://schemas.microsoft.com/office/drawing/2014/main" id="{E01C81A7-84D7-54D9-701B-46AD3E22731E}"/>
              </a:ext>
            </a:extLst>
          </p:cNvPr>
          <p:cNvSpPr txBox="1">
            <a:spLocks/>
          </p:cNvSpPr>
          <p:nvPr/>
        </p:nvSpPr>
        <p:spPr>
          <a:xfrm>
            <a:off x="4617894" y="3429000"/>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Today</a:t>
            </a:r>
          </a:p>
        </p:txBody>
      </p:sp>
    </p:spTree>
    <p:extLst>
      <p:ext uri="{BB962C8B-B14F-4D97-AF65-F5344CB8AC3E}">
        <p14:creationId xmlns:p14="http://schemas.microsoft.com/office/powerpoint/2010/main" val="345627340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23D45FD-E3A2-DD1B-A0C8-428B19C7504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368300"/>
            <a:ext cx="6096000" cy="6103741"/>
          </a:xfrm>
        </p:spPr>
      </p:pic>
      <p:sp>
        <p:nvSpPr>
          <p:cNvPr id="3" name="Title 2">
            <a:extLst>
              <a:ext uri="{FF2B5EF4-FFF2-40B4-BE49-F238E27FC236}">
                <a16:creationId xmlns:a16="http://schemas.microsoft.com/office/drawing/2014/main" id="{3A6E41B1-0D03-B675-1213-752E97638708}"/>
              </a:ext>
            </a:extLst>
          </p:cNvPr>
          <p:cNvSpPr>
            <a:spLocks noGrp="1"/>
          </p:cNvSpPr>
          <p:nvPr>
            <p:ph type="title"/>
          </p:nvPr>
        </p:nvSpPr>
        <p:spPr>
          <a:xfrm>
            <a:off x="6456362" y="585134"/>
            <a:ext cx="5009924" cy="792601"/>
          </a:xfrm>
        </p:spPr>
        <p:txBody>
          <a:bodyPr/>
          <a:lstStyle/>
          <a:p>
            <a:r>
              <a:rPr lang="en-US" dirty="0"/>
              <a:t>GEOGRAPHY, CLIMATE AND SOIL</a:t>
            </a:r>
          </a:p>
        </p:txBody>
      </p:sp>
      <p:sp>
        <p:nvSpPr>
          <p:cNvPr id="2" name="Title 2">
            <a:extLst>
              <a:ext uri="{FF2B5EF4-FFF2-40B4-BE49-F238E27FC236}">
                <a16:creationId xmlns:a16="http://schemas.microsoft.com/office/drawing/2014/main" id="{128C975B-7767-626E-0DDC-C0024354C4F1}"/>
              </a:ext>
            </a:extLst>
          </p:cNvPr>
          <p:cNvSpPr txBox="1">
            <a:spLocks/>
          </p:cNvSpPr>
          <p:nvPr/>
        </p:nvSpPr>
        <p:spPr>
          <a:xfrm>
            <a:off x="6456363" y="1457330"/>
            <a:ext cx="4681330" cy="2038167"/>
          </a:xfrm>
          <a:prstGeom prst="rect">
            <a:avLst/>
          </a:prstGeom>
        </p:spPr>
        <p:txBody>
          <a:bodyPr vert="horz" lIns="0" tIns="0" rIns="0" bIns="0" rtlCol="0" anchor="t" anchorCtr="0">
            <a:noAutofit/>
          </a:bodyPr>
          <a:lstStyle>
            <a:lvl1pPr algn="l" defTabSz="914453" rtl="0" eaLnBrk="1" latinLnBrk="0" hangingPunct="1">
              <a:lnSpc>
                <a:spcPct val="82000"/>
              </a:lnSpc>
              <a:spcBef>
                <a:spcPct val="0"/>
              </a:spcBef>
              <a:buNone/>
              <a:defRPr sz="320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5440" dirty="0">
                <a:solidFill>
                  <a:schemeClr val="bg2"/>
                </a:solidFill>
              </a:rPr>
              <a:t>A DIVERSE MARITIME REGION</a:t>
            </a:r>
          </a:p>
        </p:txBody>
      </p:sp>
      <p:sp>
        <p:nvSpPr>
          <p:cNvPr id="6" name="Text Placeholder 5">
            <a:extLst>
              <a:ext uri="{FF2B5EF4-FFF2-40B4-BE49-F238E27FC236}">
                <a16:creationId xmlns:a16="http://schemas.microsoft.com/office/drawing/2014/main" id="{57136C88-49FF-EE33-DB6F-8A97AA8E6155}"/>
              </a:ext>
            </a:extLst>
          </p:cNvPr>
          <p:cNvSpPr>
            <a:spLocks noGrp="1"/>
          </p:cNvSpPr>
          <p:nvPr>
            <p:ph type="body" sz="quarter" idx="11"/>
          </p:nvPr>
        </p:nvSpPr>
        <p:spPr>
          <a:xfrm>
            <a:off x="6456363" y="3869364"/>
            <a:ext cx="3796909" cy="2846525"/>
          </a:xfrm>
        </p:spPr>
        <p:txBody>
          <a:bodyPr/>
          <a:lstStyle/>
          <a:p>
            <a:pPr marL="285750" indent="-285750">
              <a:buFont typeface="Arial" panose="020B0604020202020204" pitchFamily="34" charset="0"/>
              <a:buChar char="•"/>
            </a:pPr>
            <a:r>
              <a:rPr lang="en-AU" dirty="0">
                <a:solidFill>
                  <a:schemeClr val="bg1"/>
                </a:solidFill>
              </a:rPr>
              <a:t>Just over 70 kilometres south-east </a:t>
            </a:r>
            <a:br>
              <a:rPr lang="en-AU" dirty="0">
                <a:solidFill>
                  <a:schemeClr val="bg1"/>
                </a:solidFill>
              </a:rPr>
            </a:br>
            <a:r>
              <a:rPr lang="en-AU" dirty="0">
                <a:solidFill>
                  <a:schemeClr val="bg1"/>
                </a:solidFill>
              </a:rPr>
              <a:t>of Melbourne</a:t>
            </a:r>
          </a:p>
          <a:p>
            <a:pPr marL="285750" indent="-285750">
              <a:buFont typeface="Arial" panose="020B0604020202020204" pitchFamily="34" charset="0"/>
              <a:buChar char="•"/>
            </a:pPr>
            <a:r>
              <a:rPr lang="en-AU" dirty="0">
                <a:solidFill>
                  <a:schemeClr val="bg1"/>
                </a:solidFill>
              </a:rPr>
              <a:t>Surrounded by three bodies of water</a:t>
            </a:r>
          </a:p>
          <a:p>
            <a:pPr marL="285750" indent="-285750">
              <a:buFont typeface="Arial" panose="020B0604020202020204" pitchFamily="34" charset="0"/>
              <a:buChar char="•"/>
            </a:pPr>
            <a:r>
              <a:rPr lang="en-AU" dirty="0">
                <a:solidFill>
                  <a:schemeClr val="bg1"/>
                </a:solidFill>
              </a:rPr>
              <a:t>Undulating landscape and fertile soils due to volcanic activity 60 million years ago</a:t>
            </a:r>
          </a:p>
          <a:p>
            <a:pPr marL="285750" indent="-285750">
              <a:buFont typeface="Arial" panose="020B0604020202020204" pitchFamily="34" charset="0"/>
              <a:buChar char="•"/>
            </a:pPr>
            <a:r>
              <a:rPr lang="en-AU" dirty="0">
                <a:solidFill>
                  <a:schemeClr val="bg1"/>
                </a:solidFill>
              </a:rPr>
              <a:t>Incredibly varied microclimates</a:t>
            </a:r>
          </a:p>
        </p:txBody>
      </p:sp>
    </p:spTree>
    <p:extLst>
      <p:ext uri="{BB962C8B-B14F-4D97-AF65-F5344CB8AC3E}">
        <p14:creationId xmlns:p14="http://schemas.microsoft.com/office/powerpoint/2010/main" val="140506241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D4685A7-3E6D-65F1-31A0-3B15F6A0940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xfrm>
            <a:off x="0" y="7938"/>
            <a:ext cx="6096000" cy="6850062"/>
          </a:xfrm>
        </p:spPr>
      </p:pic>
      <p:sp>
        <p:nvSpPr>
          <p:cNvPr id="3" name="Title 2">
            <a:extLst>
              <a:ext uri="{FF2B5EF4-FFF2-40B4-BE49-F238E27FC236}">
                <a16:creationId xmlns:a16="http://schemas.microsoft.com/office/drawing/2014/main" id="{F4E426E7-B3AF-1126-A7BD-FC28F59DDCC8}"/>
              </a:ext>
            </a:extLst>
          </p:cNvPr>
          <p:cNvSpPr>
            <a:spLocks noGrp="1"/>
          </p:cNvSpPr>
          <p:nvPr>
            <p:ph type="title"/>
          </p:nvPr>
        </p:nvSpPr>
        <p:spPr>
          <a:xfrm>
            <a:off x="623888" y="475573"/>
            <a:ext cx="5334275" cy="820910"/>
          </a:xfrm>
        </p:spPr>
        <p:txBody>
          <a:bodyPr/>
          <a:lstStyle/>
          <a:p>
            <a:r>
              <a:rPr lang="en-US" dirty="0">
                <a:solidFill>
                  <a:schemeClr val="accent1"/>
                </a:solidFill>
              </a:rPr>
              <a:t>CLIMATE</a:t>
            </a:r>
          </a:p>
        </p:txBody>
      </p:sp>
      <p:sp>
        <p:nvSpPr>
          <p:cNvPr id="8" name="TextBox 7">
            <a:extLst>
              <a:ext uri="{FF2B5EF4-FFF2-40B4-BE49-F238E27FC236}">
                <a16:creationId xmlns:a16="http://schemas.microsoft.com/office/drawing/2014/main" id="{C02330F5-AA6E-D44A-DE7C-F0AE1B15F21C}"/>
              </a:ext>
            </a:extLst>
          </p:cNvPr>
          <p:cNvSpPr txBox="1"/>
          <p:nvPr/>
        </p:nvSpPr>
        <p:spPr>
          <a:xfrm>
            <a:off x="527854" y="1111817"/>
            <a:ext cx="5183398" cy="584775"/>
          </a:xfrm>
          <a:prstGeom prst="rect">
            <a:avLst/>
          </a:prstGeom>
          <a:noFill/>
        </p:spPr>
        <p:txBody>
          <a:bodyPr wrap="square" rtlCol="0">
            <a:spAutoFit/>
          </a:bodyPr>
          <a:lstStyle/>
          <a:p>
            <a:pPr algn="l"/>
            <a:r>
              <a:rPr lang="en-US" sz="3200" dirty="0">
                <a:solidFill>
                  <a:schemeClr val="bg1"/>
                </a:solidFill>
                <a:effectLst/>
                <a:latin typeface="Neue Haas Grotesk Text Pro" panose="020B0504020202020204" pitchFamily="34" charset="77"/>
                <a:ea typeface="Inter Display" panose="02000503000000020004" pitchFamily="2" charset="0"/>
                <a:cs typeface="Inter Display" panose="02000503000000020004" pitchFamily="2" charset="0"/>
              </a:rPr>
              <a:t>TRUE MARITIME</a:t>
            </a:r>
          </a:p>
        </p:txBody>
      </p:sp>
      <p:sp>
        <p:nvSpPr>
          <p:cNvPr id="4" name="TextBox 3">
            <a:extLst>
              <a:ext uri="{FF2B5EF4-FFF2-40B4-BE49-F238E27FC236}">
                <a16:creationId xmlns:a16="http://schemas.microsoft.com/office/drawing/2014/main" id="{F6F05948-33DB-055B-AE2C-CEF9374E5478}"/>
              </a:ext>
            </a:extLst>
          </p:cNvPr>
          <p:cNvSpPr txBox="1"/>
          <p:nvPr/>
        </p:nvSpPr>
        <p:spPr>
          <a:xfrm>
            <a:off x="527853" y="1696592"/>
            <a:ext cx="3075959" cy="757130"/>
          </a:xfrm>
          <a:prstGeom prst="rect">
            <a:avLst/>
          </a:prstGeom>
          <a:noFill/>
        </p:spPr>
        <p:txBody>
          <a:bodyPr wrap="square" rtlCol="0">
            <a:spAutoFit/>
          </a:bodyPr>
          <a:lstStyle/>
          <a:p>
            <a:pPr>
              <a:lnSpc>
                <a:spcPct val="90000"/>
              </a:lnSpc>
            </a:pPr>
            <a:r>
              <a:rPr lang="en-AU" sz="1600" dirty="0">
                <a:solidFill>
                  <a:schemeClr val="bg1"/>
                </a:solidFill>
                <a:latin typeface="Neue Haas Grotesk Text Pro" panose="020B0504020202020204" pitchFamily="34" charset="77"/>
              </a:rPr>
              <a:t>WITH AN ARRAY OF MESOCLIMATES AND MICROCLIMATES</a:t>
            </a:r>
          </a:p>
        </p:txBody>
      </p:sp>
      <p:cxnSp>
        <p:nvCxnSpPr>
          <p:cNvPr id="5" name="Straight Connector 4">
            <a:extLst>
              <a:ext uri="{FF2B5EF4-FFF2-40B4-BE49-F238E27FC236}">
                <a16:creationId xmlns:a16="http://schemas.microsoft.com/office/drawing/2014/main" id="{08654A53-FAD2-3CB2-B3F3-CFAAFA3C2B79}"/>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itle 7">
            <a:extLst>
              <a:ext uri="{FF2B5EF4-FFF2-40B4-BE49-F238E27FC236}">
                <a16:creationId xmlns:a16="http://schemas.microsoft.com/office/drawing/2014/main" id="{E2745914-D2E6-06A3-8588-F65555112ADD}"/>
              </a:ext>
            </a:extLst>
          </p:cNvPr>
          <p:cNvSpPr txBox="1">
            <a:spLocks/>
          </p:cNvSpPr>
          <p:nvPr/>
        </p:nvSpPr>
        <p:spPr>
          <a:xfrm>
            <a:off x="6456363" y="626428"/>
            <a:ext cx="3832460" cy="670055"/>
          </a:xfrm>
          <a:prstGeom prst="rect">
            <a:avLst/>
          </a:prstGeom>
          <a:noFill/>
        </p:spPr>
        <p:txBody>
          <a:bodyPr vert="horz" wrap="square" lIns="0" tIns="0" rIns="0" bIns="0" rtlCol="0" anchor="t" anchorCtr="0">
            <a:spAutoFit/>
          </a:bodyPr>
          <a:lstStyle>
            <a:lvl1pPr algn="l" defTabSz="914453" rtl="0" eaLnBrk="1" latinLnBrk="0" hangingPunct="1">
              <a:lnSpc>
                <a:spcPct val="80000"/>
              </a:lnSpc>
              <a:spcBef>
                <a:spcPct val="0"/>
              </a:spcBef>
              <a:buNone/>
              <a:defRPr sz="5443" b="0" i="0" kern="1200" cap="all" baseline="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dirty="0">
                <a:solidFill>
                  <a:schemeClr val="accent3"/>
                </a:solidFill>
              </a:rPr>
              <a:t>ALTITUDE</a:t>
            </a:r>
          </a:p>
        </p:txBody>
      </p:sp>
      <p:sp>
        <p:nvSpPr>
          <p:cNvPr id="7" name="Text Placeholder 9">
            <a:extLst>
              <a:ext uri="{FF2B5EF4-FFF2-40B4-BE49-F238E27FC236}">
                <a16:creationId xmlns:a16="http://schemas.microsoft.com/office/drawing/2014/main" id="{C1CCBD8F-0DC9-88C0-6ADD-A2A977E72B33}"/>
              </a:ext>
            </a:extLst>
          </p:cNvPr>
          <p:cNvSpPr txBox="1">
            <a:spLocks/>
          </p:cNvSpPr>
          <p:nvPr/>
        </p:nvSpPr>
        <p:spPr>
          <a:xfrm>
            <a:off x="6369168" y="3748036"/>
            <a:ext cx="2748500" cy="1396204"/>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3"/>
                </a:solidFill>
              </a:rPr>
              <a:t>MORNINGTON PENINSULA</a:t>
            </a:r>
          </a:p>
          <a:p>
            <a:r>
              <a:rPr lang="en-US" sz="1800" dirty="0">
                <a:solidFill>
                  <a:srgbClr val="B2D8BE"/>
                </a:solidFill>
                <a:latin typeface="Neue Haas Grotesk Text Pro" panose="020B0504020202020204" pitchFamily="34" charset="77"/>
              </a:rPr>
              <a:t>10–260M (32–853FT)</a:t>
            </a:r>
          </a:p>
        </p:txBody>
      </p:sp>
      <p:sp>
        <p:nvSpPr>
          <p:cNvPr id="9" name="TextBox 8">
            <a:extLst>
              <a:ext uri="{FF2B5EF4-FFF2-40B4-BE49-F238E27FC236}">
                <a16:creationId xmlns:a16="http://schemas.microsoft.com/office/drawing/2014/main" id="{021CCACE-3870-06CE-9950-B9D8A2FBFFF2}"/>
              </a:ext>
            </a:extLst>
          </p:cNvPr>
          <p:cNvSpPr txBox="1"/>
          <p:nvPr/>
        </p:nvSpPr>
        <p:spPr>
          <a:xfrm>
            <a:off x="9228352" y="5836182"/>
            <a:ext cx="2092341"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LOW</a:t>
            </a:r>
          </a:p>
          <a:p>
            <a:r>
              <a:rPr lang="en-US" sz="1400" dirty="0">
                <a:solidFill>
                  <a:srgbClr val="601329"/>
                </a:solidFill>
                <a:latin typeface="Neue Haas Grotesk Text Pro" panose="020B0504020202020204" pitchFamily="34" charset="77"/>
              </a:rPr>
              <a:t>0–499m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(0–1,639ft)</a:t>
            </a:r>
          </a:p>
        </p:txBody>
      </p:sp>
      <p:sp>
        <p:nvSpPr>
          <p:cNvPr id="17" name="TextBox 16">
            <a:extLst>
              <a:ext uri="{FF2B5EF4-FFF2-40B4-BE49-F238E27FC236}">
                <a16:creationId xmlns:a16="http://schemas.microsoft.com/office/drawing/2014/main" id="{B32F3ACB-BD3F-D20F-BC98-BB320A8ED24B}"/>
              </a:ext>
            </a:extLst>
          </p:cNvPr>
          <p:cNvSpPr txBox="1"/>
          <p:nvPr/>
        </p:nvSpPr>
        <p:spPr>
          <a:xfrm>
            <a:off x="9633083" y="4316851"/>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MEDIUM</a:t>
            </a:r>
          </a:p>
          <a:p>
            <a:r>
              <a:rPr lang="en-US" sz="1400" dirty="0">
                <a:solidFill>
                  <a:srgbClr val="601329"/>
                </a:solidFill>
                <a:latin typeface="Neue Haas Grotesk Text Pro" panose="020B0504020202020204" pitchFamily="34" charset="77"/>
              </a:rPr>
              <a:t>500–749m </a:t>
            </a:r>
          </a:p>
          <a:p>
            <a:r>
              <a:rPr lang="en-US" sz="1400" dirty="0">
                <a:solidFill>
                  <a:srgbClr val="601329"/>
                </a:solidFill>
                <a:latin typeface="Neue Haas Grotesk Text Pro" panose="020B0504020202020204" pitchFamily="34" charset="77"/>
              </a:rPr>
              <a:t>(1,640–2,459ft)</a:t>
            </a:r>
          </a:p>
        </p:txBody>
      </p:sp>
      <p:sp>
        <p:nvSpPr>
          <p:cNvPr id="24" name="TextBox 23">
            <a:extLst>
              <a:ext uri="{FF2B5EF4-FFF2-40B4-BE49-F238E27FC236}">
                <a16:creationId xmlns:a16="http://schemas.microsoft.com/office/drawing/2014/main" id="{A0C651B7-5663-3862-F2FC-63E799DA532C}"/>
              </a:ext>
            </a:extLst>
          </p:cNvPr>
          <p:cNvSpPr txBox="1"/>
          <p:nvPr/>
        </p:nvSpPr>
        <p:spPr>
          <a:xfrm>
            <a:off x="10105808" y="2748202"/>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HIGH</a:t>
            </a:r>
          </a:p>
          <a:p>
            <a:r>
              <a:rPr lang="en-US" sz="1400" dirty="0">
                <a:solidFill>
                  <a:srgbClr val="601329"/>
                </a:solidFill>
                <a:latin typeface="Neue Haas Grotesk Text Pro" panose="020B0504020202020204" pitchFamily="34" charset="77"/>
              </a:rPr>
              <a:t>750–999m</a:t>
            </a:r>
          </a:p>
          <a:p>
            <a:r>
              <a:rPr lang="en-US" sz="1400" dirty="0">
                <a:solidFill>
                  <a:srgbClr val="601329"/>
                </a:solidFill>
                <a:latin typeface="Neue Haas Grotesk Text Pro" panose="020B0504020202020204" pitchFamily="34" charset="77"/>
              </a:rPr>
              <a:t>(2,460–3,279ft)</a:t>
            </a:r>
          </a:p>
        </p:txBody>
      </p:sp>
      <p:cxnSp>
        <p:nvCxnSpPr>
          <p:cNvPr id="25" name="Straight Connector 24">
            <a:extLst>
              <a:ext uri="{FF2B5EF4-FFF2-40B4-BE49-F238E27FC236}">
                <a16:creationId xmlns:a16="http://schemas.microsoft.com/office/drawing/2014/main" id="{4B12D7AB-458E-CAFF-68E3-6AF325ADB88E}"/>
              </a:ext>
            </a:extLst>
          </p:cNvPr>
          <p:cNvCxnSpPr>
            <a:cxnSpLocks/>
          </p:cNvCxnSpPr>
          <p:nvPr/>
        </p:nvCxnSpPr>
        <p:spPr>
          <a:xfrm>
            <a:off x="7585173" y="6349251"/>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7860353-F16C-AD73-0B5F-1DF1FE84E1F5}"/>
              </a:ext>
            </a:extLst>
          </p:cNvPr>
          <p:cNvCxnSpPr>
            <a:cxnSpLocks/>
          </p:cNvCxnSpPr>
          <p:nvPr/>
        </p:nvCxnSpPr>
        <p:spPr>
          <a:xfrm flipV="1">
            <a:off x="7585173" y="5226250"/>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24CA5F6B-CDD9-62AA-AFC4-F17E16AE5BCF}"/>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8" name="Oval 27">
            <a:extLst>
              <a:ext uri="{FF2B5EF4-FFF2-40B4-BE49-F238E27FC236}">
                <a16:creationId xmlns:a16="http://schemas.microsoft.com/office/drawing/2014/main" id="{365DF810-81D4-7D28-2B48-6BBEF47F1BC5}"/>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9" name="Oval 28">
            <a:extLst>
              <a:ext uri="{FF2B5EF4-FFF2-40B4-BE49-F238E27FC236}">
                <a16:creationId xmlns:a16="http://schemas.microsoft.com/office/drawing/2014/main" id="{A8103E12-447D-C41A-CF2F-C82CAE224FFC}"/>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0" name="Oval 29">
            <a:extLst>
              <a:ext uri="{FF2B5EF4-FFF2-40B4-BE49-F238E27FC236}">
                <a16:creationId xmlns:a16="http://schemas.microsoft.com/office/drawing/2014/main" id="{CD972870-5332-5955-7788-74011D874874}"/>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1" name="Oval 30">
            <a:extLst>
              <a:ext uri="{FF2B5EF4-FFF2-40B4-BE49-F238E27FC236}">
                <a16:creationId xmlns:a16="http://schemas.microsoft.com/office/drawing/2014/main" id="{9F6D3D17-F1EE-B541-B0FA-0B5416EFD923}"/>
              </a:ext>
            </a:extLst>
          </p:cNvPr>
          <p:cNvSpPr/>
          <p:nvPr/>
        </p:nvSpPr>
        <p:spPr>
          <a:xfrm>
            <a:off x="8647076" y="6176582"/>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32" name="TextBox 31">
            <a:extLst>
              <a:ext uri="{FF2B5EF4-FFF2-40B4-BE49-F238E27FC236}">
                <a16:creationId xmlns:a16="http://schemas.microsoft.com/office/drawing/2014/main" id="{F4D22628-1E22-FEF6-8920-C0749D161E5E}"/>
              </a:ext>
            </a:extLst>
          </p:cNvPr>
          <p:cNvSpPr txBox="1"/>
          <p:nvPr/>
        </p:nvSpPr>
        <p:spPr>
          <a:xfrm>
            <a:off x="10456533" y="1308425"/>
            <a:ext cx="2643446"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VERY HIGH</a:t>
            </a:r>
          </a:p>
          <a:p>
            <a:r>
              <a:rPr lang="en-US" sz="1400" dirty="0">
                <a:solidFill>
                  <a:srgbClr val="601329"/>
                </a:solidFill>
                <a:latin typeface="Neue Haas Grotesk Text Pro" panose="020B0504020202020204" pitchFamily="34" charset="77"/>
              </a:rPr>
              <a:t>1000m +</a:t>
            </a:r>
          </a:p>
          <a:p>
            <a:r>
              <a:rPr lang="en-US" sz="1400" dirty="0">
                <a:solidFill>
                  <a:srgbClr val="601329"/>
                </a:solidFill>
                <a:latin typeface="Neue Haas Grotesk Text Pro" panose="020B0504020202020204" pitchFamily="34" charset="77"/>
              </a:rPr>
              <a:t>(&gt;3,280ft +)</a:t>
            </a:r>
          </a:p>
        </p:txBody>
      </p:sp>
    </p:spTree>
    <p:extLst>
      <p:ext uri="{BB962C8B-B14F-4D97-AF65-F5344CB8AC3E}">
        <p14:creationId xmlns:p14="http://schemas.microsoft.com/office/powerpoint/2010/main" val="11596364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en-US" dirty="0">
                <a:solidFill>
                  <a:schemeClr val="accent2"/>
                </a:solidFill>
              </a:rPr>
              <a:t>SOIL</a:t>
            </a: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4" y="2391774"/>
            <a:ext cx="3699472" cy="1530521"/>
          </a:xfrm>
        </p:spPr>
        <p:txBody>
          <a:bodyPr/>
          <a:lstStyle/>
          <a:p>
            <a:pPr marL="0" indent="0">
              <a:buNone/>
            </a:pPr>
            <a:r>
              <a:rPr lang="en-AU" dirty="0"/>
              <a:t>Diverse soils ranging from yellow and brown soils over friable, well-drained clay to volcanic red clay to deep, fertile sandy soils in the northern area. </a:t>
            </a:r>
          </a:p>
        </p:txBody>
      </p:sp>
      <p:pic>
        <p:nvPicPr>
          <p:cNvPr id="7" name="Picture Placeholder 6" descr="A person holding a small rock&#10;&#10;AI-generated content may be incorrect.">
            <a:extLst>
              <a:ext uri="{FF2B5EF4-FFF2-40B4-BE49-F238E27FC236}">
                <a16:creationId xmlns:a16="http://schemas.microsoft.com/office/drawing/2014/main" id="{3A92D0A8-2000-3B82-0943-71126933CAFB}"/>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720" r="16720"/>
          <a:stretch>
            <a:fillRect/>
          </a:stretch>
        </p:blipFill>
        <p:spPr/>
      </p:pic>
    </p:spTree>
    <p:extLst>
      <p:ext uri="{BB962C8B-B14F-4D97-AF65-F5344CB8AC3E}">
        <p14:creationId xmlns:p14="http://schemas.microsoft.com/office/powerpoint/2010/main" val="424991755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6096000" y="368300"/>
            <a:ext cx="6096000" cy="6112859"/>
          </a:xfrm>
        </p:spPr>
      </p:pic>
      <p:sp>
        <p:nvSpPr>
          <p:cNvPr id="3" name="Title 2">
            <a:extLst>
              <a:ext uri="{FF2B5EF4-FFF2-40B4-BE49-F238E27FC236}">
                <a16:creationId xmlns:a16="http://schemas.microsoft.com/office/drawing/2014/main" id="{7C42DB02-A4D5-C1F6-B253-8314459C4C3F}"/>
              </a:ext>
            </a:extLst>
          </p:cNvPr>
          <p:cNvSpPr>
            <a:spLocks noGrp="1"/>
          </p:cNvSpPr>
          <p:nvPr>
            <p:ph type="title"/>
          </p:nvPr>
        </p:nvSpPr>
        <p:spPr>
          <a:xfrm>
            <a:off x="630419" y="1003925"/>
            <a:ext cx="4829691" cy="785732"/>
          </a:xfrm>
        </p:spPr>
        <p:txBody>
          <a:bodyPr/>
          <a:lstStyle/>
          <a:p>
            <a:r>
              <a:rPr lang="en-US" dirty="0"/>
              <a:t>VITICULTURE IN MORNINGTON PENINSULA</a:t>
            </a:r>
          </a:p>
        </p:txBody>
      </p:sp>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a:xfrm>
            <a:off x="623888" y="1789657"/>
            <a:ext cx="5552060" cy="579936"/>
          </a:xfrm>
        </p:spPr>
        <p:txBody>
          <a:bodyPr/>
          <a:lstStyle/>
          <a:p>
            <a:r>
              <a:rPr lang="en-US" sz="4800" kern="1000" spc="-70" dirty="0">
                <a:solidFill>
                  <a:schemeClr val="accent4"/>
                </a:solidFill>
              </a:rPr>
              <a:t>A COMMUNITY OF PERFECTIONISTS</a:t>
            </a:r>
          </a:p>
        </p:txBody>
      </p:sp>
      <p:sp>
        <p:nvSpPr>
          <p:cNvPr id="2" name="Text Placeholder 5">
            <a:extLst>
              <a:ext uri="{FF2B5EF4-FFF2-40B4-BE49-F238E27FC236}">
                <a16:creationId xmlns:a16="http://schemas.microsoft.com/office/drawing/2014/main" id="{AC7DDBF7-95BA-FE7D-62B5-E88F8F533DA0}"/>
              </a:ext>
            </a:extLst>
          </p:cNvPr>
          <p:cNvSpPr>
            <a:spLocks noGrp="1"/>
          </p:cNvSpPr>
          <p:nvPr>
            <p:ph type="body" sz="quarter" idx="11"/>
          </p:nvPr>
        </p:nvSpPr>
        <p:spPr>
          <a:xfrm>
            <a:off x="630419" y="3787202"/>
            <a:ext cx="4113968" cy="1791848"/>
          </a:xfrm>
        </p:spPr>
        <p:txBody>
          <a:bodyPr/>
          <a:lstStyle/>
          <a:p>
            <a:pPr marL="285750" indent="-285750">
              <a:buFont typeface="Arial" panose="020B0604020202020204" pitchFamily="34" charset="0"/>
              <a:buChar char="•"/>
            </a:pPr>
            <a:r>
              <a:rPr lang="en-AU" dirty="0">
                <a:solidFill>
                  <a:schemeClr val="bg1"/>
                </a:solidFill>
              </a:rPr>
              <a:t>Small-scale vineyards, many family run</a:t>
            </a:r>
          </a:p>
          <a:p>
            <a:pPr marL="285750" indent="-285750">
              <a:buFont typeface="Arial" panose="020B0604020202020204" pitchFamily="34" charset="0"/>
              <a:buChar char="•"/>
            </a:pPr>
            <a:r>
              <a:rPr lang="en-AU" dirty="0">
                <a:solidFill>
                  <a:schemeClr val="bg1"/>
                </a:solidFill>
              </a:rPr>
              <a:t>Pinot Noir accounts for almost half of the total annual crush</a:t>
            </a:r>
          </a:p>
          <a:p>
            <a:pPr marL="285750" indent="-285750">
              <a:buFont typeface="Arial" panose="020B0604020202020204" pitchFamily="34" charset="0"/>
              <a:buChar char="•"/>
            </a:pPr>
            <a:r>
              <a:rPr lang="en-AU" dirty="0">
                <a:solidFill>
                  <a:schemeClr val="bg1"/>
                </a:solidFill>
              </a:rPr>
              <a:t>Viticulture practices influenced </a:t>
            </a:r>
            <a:br>
              <a:rPr lang="en-AU" dirty="0">
                <a:solidFill>
                  <a:schemeClr val="bg1"/>
                </a:solidFill>
              </a:rPr>
            </a:br>
            <a:r>
              <a:rPr lang="en-AU" dirty="0">
                <a:solidFill>
                  <a:schemeClr val="bg1"/>
                </a:solidFill>
              </a:rPr>
              <a:t>by the demands of Pinot Noir </a:t>
            </a:r>
          </a:p>
          <a:p>
            <a:pPr marL="285750" indent="-285750">
              <a:buFont typeface="Arial" panose="020B0604020202020204" pitchFamily="34" charset="0"/>
              <a:buChar char="•"/>
            </a:pPr>
            <a:r>
              <a:rPr lang="en-AU" b="1" dirty="0">
                <a:solidFill>
                  <a:schemeClr val="bg1"/>
                </a:solidFill>
              </a:rPr>
              <a:t>Harvest: </a:t>
            </a:r>
            <a:r>
              <a:rPr lang="en-AU" dirty="0">
                <a:solidFill>
                  <a:schemeClr val="bg1"/>
                </a:solidFill>
              </a:rPr>
              <a:t>late February to early April</a:t>
            </a:r>
          </a:p>
        </p:txBody>
      </p:sp>
    </p:spTree>
    <p:extLst>
      <p:ext uri="{BB962C8B-B14F-4D97-AF65-F5344CB8AC3E}">
        <p14:creationId xmlns:p14="http://schemas.microsoft.com/office/powerpoint/2010/main" val="403588366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2740C4DD-B80A-DE84-F8B7-02A05215A431}"/>
              </a:ext>
            </a:extLst>
          </p:cNvPr>
          <p:cNvSpPr txBox="1">
            <a:spLocks/>
          </p:cNvSpPr>
          <p:nvPr/>
        </p:nvSpPr>
        <p:spPr>
          <a:xfrm>
            <a:off x="526453" y="554220"/>
            <a:ext cx="11154670" cy="540407"/>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2000"/>
              </a:lnSpc>
              <a:buNone/>
            </a:pPr>
            <a:r>
              <a:rPr lang="en-US" sz="3200" dirty="0">
                <a:solidFill>
                  <a:schemeClr val="accent5"/>
                </a:solidFill>
              </a:rPr>
              <a:t>WINEMAKING IN MORNINGTON PENINSULA</a:t>
            </a:r>
          </a:p>
          <a:p>
            <a:pPr marL="0" indent="0">
              <a:lnSpc>
                <a:spcPct val="82000"/>
              </a:lnSpc>
              <a:buNone/>
            </a:pPr>
            <a:r>
              <a:rPr lang="en-US" sz="5440" dirty="0">
                <a:solidFill>
                  <a:schemeClr val="accent1"/>
                </a:solidFill>
              </a:rPr>
              <a:t>MASTERING MINIMAL INTERVENTION</a:t>
            </a:r>
          </a:p>
        </p:txBody>
      </p:sp>
      <p:sp>
        <p:nvSpPr>
          <p:cNvPr id="9" name="TextBox 8">
            <a:extLst>
              <a:ext uri="{FF2B5EF4-FFF2-40B4-BE49-F238E27FC236}">
                <a16:creationId xmlns:a16="http://schemas.microsoft.com/office/drawing/2014/main" id="{9E8DB106-AC9C-525A-E02C-72C63CCF7FF8}"/>
              </a:ext>
            </a:extLst>
          </p:cNvPr>
          <p:cNvSpPr txBox="1"/>
          <p:nvPr/>
        </p:nvSpPr>
        <p:spPr>
          <a:xfrm>
            <a:off x="623888" y="5799064"/>
            <a:ext cx="1750536" cy="523220"/>
          </a:xfrm>
          <a:prstGeom prst="rect">
            <a:avLst/>
          </a:prstGeom>
          <a:noFill/>
        </p:spPr>
        <p:txBody>
          <a:bodyPr wrap="square" rtlCol="0">
            <a:noAutofit/>
          </a:bodyPr>
          <a:lstStyle/>
          <a:p>
            <a:pPr algn="ctr"/>
            <a:r>
              <a:rPr lang="en-AU" sz="1400" dirty="0">
                <a:latin typeface="Neue Haas Grotesk Text Pro" panose="020B0504020202020204" pitchFamily="34" charset="77"/>
              </a:rPr>
              <a:t>MINIMAL INTERVENTION</a:t>
            </a:r>
          </a:p>
        </p:txBody>
      </p:sp>
      <p:sp>
        <p:nvSpPr>
          <p:cNvPr id="10" name="TextBox 9">
            <a:extLst>
              <a:ext uri="{FF2B5EF4-FFF2-40B4-BE49-F238E27FC236}">
                <a16:creationId xmlns:a16="http://schemas.microsoft.com/office/drawing/2014/main" id="{FD4C0A40-C784-6C98-6DB1-6AB956F004FC}"/>
              </a:ext>
            </a:extLst>
          </p:cNvPr>
          <p:cNvSpPr txBox="1"/>
          <p:nvPr/>
        </p:nvSpPr>
        <p:spPr>
          <a:xfrm>
            <a:off x="5270021" y="5875326"/>
            <a:ext cx="1750536" cy="523220"/>
          </a:xfrm>
          <a:prstGeom prst="rect">
            <a:avLst/>
          </a:prstGeom>
          <a:noFill/>
        </p:spPr>
        <p:txBody>
          <a:bodyPr wrap="square" rtlCol="0">
            <a:noAutofit/>
          </a:bodyPr>
          <a:lstStyle/>
          <a:p>
            <a:pPr algn="ctr"/>
            <a:r>
              <a:rPr lang="en-AU" sz="1400" dirty="0">
                <a:latin typeface="Neue Haas Grotesk Text Pro" panose="020B0504020202020204" pitchFamily="34" charset="77"/>
              </a:rPr>
              <a:t>WHOLE BERRY FERMENTATION</a:t>
            </a:r>
          </a:p>
        </p:txBody>
      </p:sp>
      <p:sp>
        <p:nvSpPr>
          <p:cNvPr id="11" name="TextBox 10">
            <a:extLst>
              <a:ext uri="{FF2B5EF4-FFF2-40B4-BE49-F238E27FC236}">
                <a16:creationId xmlns:a16="http://schemas.microsoft.com/office/drawing/2014/main" id="{045564FB-E21A-BF9F-8015-C18A2392E8AD}"/>
              </a:ext>
            </a:extLst>
          </p:cNvPr>
          <p:cNvSpPr txBox="1"/>
          <p:nvPr/>
        </p:nvSpPr>
        <p:spPr>
          <a:xfrm>
            <a:off x="7648948" y="5884559"/>
            <a:ext cx="1844265" cy="523220"/>
          </a:xfrm>
          <a:prstGeom prst="rect">
            <a:avLst/>
          </a:prstGeom>
          <a:noFill/>
        </p:spPr>
        <p:txBody>
          <a:bodyPr wrap="square" rtlCol="0">
            <a:noAutofit/>
          </a:bodyPr>
          <a:lstStyle/>
          <a:p>
            <a:pPr algn="ctr"/>
            <a:r>
              <a:rPr lang="en-AU" sz="1400" dirty="0">
                <a:latin typeface="Neue Haas Grotesk Text Pro" panose="020B0504020202020204" pitchFamily="34" charset="77"/>
              </a:rPr>
              <a:t>ALTERNATIVE FERMENTATION/</a:t>
            </a:r>
            <a:br>
              <a:rPr lang="en-AU" sz="1400" dirty="0">
                <a:latin typeface="Neue Haas Grotesk Text Pro" panose="020B0504020202020204" pitchFamily="34" charset="77"/>
              </a:rPr>
            </a:br>
            <a:r>
              <a:rPr lang="en-AU" sz="1400" dirty="0">
                <a:latin typeface="Neue Haas Grotesk Text Pro" panose="020B0504020202020204" pitchFamily="34" charset="77"/>
              </a:rPr>
              <a:t>MATURATION VESSELS</a:t>
            </a:r>
          </a:p>
        </p:txBody>
      </p:sp>
      <p:pic>
        <p:nvPicPr>
          <p:cNvPr id="32" name="Picture 31">
            <a:extLst>
              <a:ext uri="{FF2B5EF4-FFF2-40B4-BE49-F238E27FC236}">
                <a16:creationId xmlns:a16="http://schemas.microsoft.com/office/drawing/2014/main" id="{95E7B4EB-1393-CF21-ED26-471A862268AC}"/>
              </a:ext>
            </a:extLst>
          </p:cNvPr>
          <p:cNvPicPr>
            <a:picLocks noChangeAspect="1"/>
          </p:cNvPicPr>
          <p:nvPr/>
        </p:nvPicPr>
        <p:blipFill>
          <a:blip r:embed="rId3"/>
          <a:stretch>
            <a:fillRect/>
          </a:stretch>
        </p:blipFill>
        <p:spPr>
          <a:xfrm>
            <a:off x="3263146" y="3475255"/>
            <a:ext cx="1317749" cy="2174745"/>
          </a:xfrm>
          <a:prstGeom prst="rect">
            <a:avLst/>
          </a:prstGeom>
        </p:spPr>
      </p:pic>
      <p:pic>
        <p:nvPicPr>
          <p:cNvPr id="4" name="Picture 3">
            <a:extLst>
              <a:ext uri="{FF2B5EF4-FFF2-40B4-BE49-F238E27FC236}">
                <a16:creationId xmlns:a16="http://schemas.microsoft.com/office/drawing/2014/main" id="{5FBDCDA8-3677-C637-56FA-3944D1853A0C}"/>
              </a:ext>
            </a:extLst>
          </p:cNvPr>
          <p:cNvPicPr>
            <a:picLocks noChangeAspect="1"/>
          </p:cNvPicPr>
          <p:nvPr/>
        </p:nvPicPr>
        <p:blipFill>
          <a:blip r:embed="rId3"/>
          <a:stretch>
            <a:fillRect/>
          </a:stretch>
        </p:blipFill>
        <p:spPr>
          <a:xfrm>
            <a:off x="5583948" y="3475255"/>
            <a:ext cx="1317749" cy="2174745"/>
          </a:xfrm>
          <a:prstGeom prst="rect">
            <a:avLst/>
          </a:prstGeom>
        </p:spPr>
      </p:pic>
      <p:sp>
        <p:nvSpPr>
          <p:cNvPr id="12" name="TextBox 11">
            <a:extLst>
              <a:ext uri="{FF2B5EF4-FFF2-40B4-BE49-F238E27FC236}">
                <a16:creationId xmlns:a16="http://schemas.microsoft.com/office/drawing/2014/main" id="{C18BDE99-8639-7564-405E-6B7B35E6DFF5}"/>
              </a:ext>
            </a:extLst>
          </p:cNvPr>
          <p:cNvSpPr txBox="1"/>
          <p:nvPr/>
        </p:nvSpPr>
        <p:spPr>
          <a:xfrm>
            <a:off x="3002815" y="5799064"/>
            <a:ext cx="1750536" cy="523220"/>
          </a:xfrm>
          <a:prstGeom prst="rect">
            <a:avLst/>
          </a:prstGeom>
          <a:noFill/>
        </p:spPr>
        <p:txBody>
          <a:bodyPr wrap="square" rtlCol="0">
            <a:noAutofit/>
          </a:bodyPr>
          <a:lstStyle/>
          <a:p>
            <a:pPr algn="ctr"/>
            <a:r>
              <a:rPr lang="en-AU" sz="1400" dirty="0">
                <a:latin typeface="Neue Haas Grotesk Text Pro" panose="020B0504020202020204" pitchFamily="34" charset="77"/>
              </a:rPr>
              <a:t>WILD FERMENTATION</a:t>
            </a:r>
          </a:p>
        </p:txBody>
      </p:sp>
      <p:sp>
        <p:nvSpPr>
          <p:cNvPr id="18" name="TextBox 17">
            <a:extLst>
              <a:ext uri="{FF2B5EF4-FFF2-40B4-BE49-F238E27FC236}">
                <a16:creationId xmlns:a16="http://schemas.microsoft.com/office/drawing/2014/main" id="{25924203-8544-A246-E5EA-6954E5CA8DBF}"/>
              </a:ext>
            </a:extLst>
          </p:cNvPr>
          <p:cNvSpPr txBox="1"/>
          <p:nvPr/>
        </p:nvSpPr>
        <p:spPr>
          <a:xfrm>
            <a:off x="9953533" y="5884559"/>
            <a:ext cx="1844265" cy="523220"/>
          </a:xfrm>
          <a:prstGeom prst="rect">
            <a:avLst/>
          </a:prstGeom>
          <a:noFill/>
        </p:spPr>
        <p:txBody>
          <a:bodyPr wrap="square" rtlCol="0">
            <a:noAutofit/>
          </a:bodyPr>
          <a:lstStyle/>
          <a:p>
            <a:pPr algn="ctr"/>
            <a:r>
              <a:rPr lang="en-AU" sz="1400" dirty="0">
                <a:latin typeface="Neue Haas Grotesk Text Pro" panose="020B0504020202020204" pitchFamily="34" charset="77"/>
              </a:rPr>
              <a:t>LARGER FORMAT OAK BARRELS</a:t>
            </a:r>
          </a:p>
        </p:txBody>
      </p:sp>
      <p:pic>
        <p:nvPicPr>
          <p:cNvPr id="21" name="Picture 20">
            <a:extLst>
              <a:ext uri="{FF2B5EF4-FFF2-40B4-BE49-F238E27FC236}">
                <a16:creationId xmlns:a16="http://schemas.microsoft.com/office/drawing/2014/main" id="{E8656B86-BD26-1220-19FB-2830B9900A4A}"/>
              </a:ext>
            </a:extLst>
          </p:cNvPr>
          <p:cNvPicPr>
            <a:picLocks noChangeAspect="1"/>
          </p:cNvPicPr>
          <p:nvPr/>
        </p:nvPicPr>
        <p:blipFill>
          <a:blip r:embed="rId4"/>
          <a:stretch>
            <a:fillRect/>
          </a:stretch>
        </p:blipFill>
        <p:spPr>
          <a:xfrm>
            <a:off x="5421352" y="3199428"/>
            <a:ext cx="459057" cy="694050"/>
          </a:xfrm>
          <a:prstGeom prst="rect">
            <a:avLst/>
          </a:prstGeom>
        </p:spPr>
      </p:pic>
      <p:pic>
        <p:nvPicPr>
          <p:cNvPr id="22" name="Picture 21">
            <a:extLst>
              <a:ext uri="{FF2B5EF4-FFF2-40B4-BE49-F238E27FC236}">
                <a16:creationId xmlns:a16="http://schemas.microsoft.com/office/drawing/2014/main" id="{05E9C117-E11A-C617-D6A7-C4092A543905}"/>
              </a:ext>
            </a:extLst>
          </p:cNvPr>
          <p:cNvPicPr>
            <a:picLocks noChangeAspect="1"/>
          </p:cNvPicPr>
          <p:nvPr/>
        </p:nvPicPr>
        <p:blipFill>
          <a:blip r:embed="rId4"/>
          <a:stretch>
            <a:fillRect/>
          </a:stretch>
        </p:blipFill>
        <p:spPr>
          <a:xfrm flipH="1">
            <a:off x="6387791" y="3324392"/>
            <a:ext cx="578004" cy="873886"/>
          </a:xfrm>
          <a:prstGeom prst="rect">
            <a:avLst/>
          </a:prstGeom>
        </p:spPr>
      </p:pic>
      <p:pic>
        <p:nvPicPr>
          <p:cNvPr id="3" name="Picture 2">
            <a:extLst>
              <a:ext uri="{FF2B5EF4-FFF2-40B4-BE49-F238E27FC236}">
                <a16:creationId xmlns:a16="http://schemas.microsoft.com/office/drawing/2014/main" id="{E26BDAE0-639B-149B-4604-C9DDDBE6A105}"/>
              </a:ext>
            </a:extLst>
          </p:cNvPr>
          <p:cNvPicPr>
            <a:picLocks noChangeAspect="1"/>
          </p:cNvPicPr>
          <p:nvPr/>
        </p:nvPicPr>
        <p:blipFill>
          <a:blip r:embed="rId5"/>
          <a:stretch>
            <a:fillRect/>
          </a:stretch>
        </p:blipFill>
        <p:spPr>
          <a:xfrm>
            <a:off x="818227" y="3199428"/>
            <a:ext cx="1442601" cy="2450572"/>
          </a:xfrm>
          <a:prstGeom prst="rect">
            <a:avLst/>
          </a:prstGeom>
        </p:spPr>
      </p:pic>
      <p:pic>
        <p:nvPicPr>
          <p:cNvPr id="16" name="Picture 15">
            <a:extLst>
              <a:ext uri="{FF2B5EF4-FFF2-40B4-BE49-F238E27FC236}">
                <a16:creationId xmlns:a16="http://schemas.microsoft.com/office/drawing/2014/main" id="{8140C766-C71C-03AC-31E8-5ED52B7C9027}"/>
              </a:ext>
            </a:extLst>
          </p:cNvPr>
          <p:cNvPicPr>
            <a:picLocks noChangeAspect="1"/>
          </p:cNvPicPr>
          <p:nvPr/>
        </p:nvPicPr>
        <p:blipFill>
          <a:blip r:embed="rId5"/>
          <a:stretch>
            <a:fillRect/>
          </a:stretch>
        </p:blipFill>
        <p:spPr>
          <a:xfrm>
            <a:off x="7743683" y="3199428"/>
            <a:ext cx="1442601" cy="2450572"/>
          </a:xfrm>
          <a:prstGeom prst="rect">
            <a:avLst/>
          </a:prstGeom>
        </p:spPr>
      </p:pic>
      <p:pic>
        <p:nvPicPr>
          <p:cNvPr id="17" name="Picture 16">
            <a:extLst>
              <a:ext uri="{FF2B5EF4-FFF2-40B4-BE49-F238E27FC236}">
                <a16:creationId xmlns:a16="http://schemas.microsoft.com/office/drawing/2014/main" id="{6F1EA13C-1C4C-AC29-989E-BB5F601F1451}"/>
              </a:ext>
            </a:extLst>
          </p:cNvPr>
          <p:cNvPicPr>
            <a:picLocks noChangeAspect="1"/>
          </p:cNvPicPr>
          <p:nvPr/>
        </p:nvPicPr>
        <p:blipFill>
          <a:blip r:embed="rId6"/>
          <a:stretch>
            <a:fillRect/>
          </a:stretch>
        </p:blipFill>
        <p:spPr>
          <a:xfrm>
            <a:off x="9686976" y="3732551"/>
            <a:ext cx="1994147" cy="1917449"/>
          </a:xfrm>
          <a:prstGeom prst="rect">
            <a:avLst/>
          </a:prstGeom>
        </p:spPr>
      </p:pic>
      <p:pic>
        <p:nvPicPr>
          <p:cNvPr id="24" name="Picture 23">
            <a:extLst>
              <a:ext uri="{FF2B5EF4-FFF2-40B4-BE49-F238E27FC236}">
                <a16:creationId xmlns:a16="http://schemas.microsoft.com/office/drawing/2014/main" id="{D5DC1E30-60DF-B29E-DEF3-B09C97A705C2}"/>
              </a:ext>
            </a:extLst>
          </p:cNvPr>
          <p:cNvPicPr>
            <a:picLocks noChangeAspect="1"/>
          </p:cNvPicPr>
          <p:nvPr/>
        </p:nvPicPr>
        <p:blipFill>
          <a:blip r:embed="rId7"/>
          <a:stretch>
            <a:fillRect/>
          </a:stretch>
        </p:blipFill>
        <p:spPr>
          <a:xfrm>
            <a:off x="10692232" y="4918163"/>
            <a:ext cx="1165636" cy="899895"/>
          </a:xfrm>
          <a:prstGeom prst="rect">
            <a:avLst/>
          </a:prstGeom>
        </p:spPr>
      </p:pic>
    </p:spTree>
    <p:extLst>
      <p:ext uri="{BB962C8B-B14F-4D97-AF65-F5344CB8AC3E}">
        <p14:creationId xmlns:p14="http://schemas.microsoft.com/office/powerpoint/2010/main" val="243072582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8">
            <a:extLst>
              <a:ext uri="{FF2B5EF4-FFF2-40B4-BE49-F238E27FC236}">
                <a16:creationId xmlns:a16="http://schemas.microsoft.com/office/drawing/2014/main" id="{28F67CD5-87BD-5A22-42BB-CC18C0204A0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333888" y="1933074"/>
            <a:ext cx="1182507" cy="3579859"/>
          </a:xfrm>
          <a:prstGeom prst="rect">
            <a:avLst/>
          </a:prstGeom>
        </p:spPr>
      </p:pic>
      <p:pic>
        <p:nvPicPr>
          <p:cNvPr id="6" name="Picture Placeholder 8">
            <a:extLst>
              <a:ext uri="{FF2B5EF4-FFF2-40B4-BE49-F238E27FC236}">
                <a16:creationId xmlns:a16="http://schemas.microsoft.com/office/drawing/2014/main" id="{9A95BAAB-F4D4-23A4-2145-07B5170E586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07009" y="1778557"/>
            <a:ext cx="1270924" cy="3847526"/>
          </a:xfrm>
          <a:prstGeom prst="rect">
            <a:avLst/>
          </a:prstGeom>
        </p:spPr>
      </p:pic>
      <p:pic>
        <p:nvPicPr>
          <p:cNvPr id="26" name="Picture Placeholder 8">
            <a:extLst>
              <a:ext uri="{FF2B5EF4-FFF2-40B4-BE49-F238E27FC236}">
                <a16:creationId xmlns:a16="http://schemas.microsoft.com/office/drawing/2014/main" id="{AEF2B853-164C-CC75-6705-D523ED50E40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81918" y="1778557"/>
            <a:ext cx="1270924" cy="3847526"/>
          </a:xfrm>
          <a:prstGeom prst="rect">
            <a:avLst/>
          </a:prstGeom>
        </p:spPr>
      </p:pic>
      <p:sp>
        <p:nvSpPr>
          <p:cNvPr id="7" name="Rectangle 6">
            <a:extLst>
              <a:ext uri="{FF2B5EF4-FFF2-40B4-BE49-F238E27FC236}">
                <a16:creationId xmlns:a16="http://schemas.microsoft.com/office/drawing/2014/main" id="{AA3914EA-580A-BF24-C9FA-CC20FB8C22DC}"/>
              </a:ext>
            </a:extLst>
          </p:cNvPr>
          <p:cNvSpPr/>
          <p:nvPr/>
        </p:nvSpPr>
        <p:spPr>
          <a:xfrm>
            <a:off x="499598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A354253-B11A-27F2-1427-C5B71D1394AC}"/>
              </a:ext>
            </a:extLst>
          </p:cNvPr>
          <p:cNvSpPr/>
          <p:nvPr/>
        </p:nvSpPr>
        <p:spPr>
          <a:xfrm>
            <a:off x="295191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84A1D50-0DCF-3399-F8BF-6AAEC1AC9DB3}"/>
              </a:ext>
            </a:extLst>
          </p:cNvPr>
          <p:cNvSpPr/>
          <p:nvPr/>
        </p:nvSpPr>
        <p:spPr>
          <a:xfrm>
            <a:off x="90785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C0EE2A0-7F59-C590-4D0E-B9C490164825}"/>
              </a:ext>
            </a:extLst>
          </p:cNvPr>
          <p:cNvSpPr txBox="1"/>
          <p:nvPr/>
        </p:nvSpPr>
        <p:spPr>
          <a:xfrm>
            <a:off x="433787" y="542225"/>
            <a:ext cx="9303629" cy="1465273"/>
          </a:xfrm>
          <a:prstGeom prst="rect">
            <a:avLst/>
          </a:prstGeom>
          <a:noFill/>
        </p:spPr>
        <p:txBody>
          <a:bodyPr wrap="square">
            <a:spAutoFit/>
          </a:bodyPr>
          <a:lstStyle/>
          <a:p>
            <a:pPr>
              <a:lnSpc>
                <a:spcPct val="82000"/>
              </a:lnSpc>
            </a:pPr>
            <a:r>
              <a:rPr lang="en-US" sz="5440" dirty="0">
                <a:solidFill>
                  <a:srgbClr val="601329"/>
                </a:solidFill>
                <a:latin typeface="Neue Haas Grotesk Text Pro" panose="020B0504020202020204" pitchFamily="34" charset="77"/>
              </a:rPr>
              <a:t>MORNINGTON PENINSULA</a:t>
            </a:r>
            <a:br>
              <a:rPr lang="en-US" sz="544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TOP 5 VARIETIES</a:t>
            </a:r>
          </a:p>
        </p:txBody>
      </p:sp>
      <p:sp>
        <p:nvSpPr>
          <p:cNvPr id="11" name="TextBox 10">
            <a:extLst>
              <a:ext uri="{FF2B5EF4-FFF2-40B4-BE49-F238E27FC236}">
                <a16:creationId xmlns:a16="http://schemas.microsoft.com/office/drawing/2014/main" id="{8362786D-61EA-1185-5300-C0661836E15B}"/>
              </a:ext>
            </a:extLst>
          </p:cNvPr>
          <p:cNvSpPr txBox="1"/>
          <p:nvPr/>
        </p:nvSpPr>
        <p:spPr>
          <a:xfrm>
            <a:off x="907852" y="5470367"/>
            <a:ext cx="1842968" cy="1231106"/>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PINOT NOIR</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48%</a:t>
            </a:r>
          </a:p>
        </p:txBody>
      </p:sp>
      <p:sp>
        <p:nvSpPr>
          <p:cNvPr id="12" name="TextBox 11">
            <a:extLst>
              <a:ext uri="{FF2B5EF4-FFF2-40B4-BE49-F238E27FC236}">
                <a16:creationId xmlns:a16="http://schemas.microsoft.com/office/drawing/2014/main" id="{60AFC8C5-8832-386B-807E-9CAD33AAED43}"/>
              </a:ext>
            </a:extLst>
          </p:cNvPr>
          <p:cNvSpPr txBox="1"/>
          <p:nvPr/>
        </p:nvSpPr>
        <p:spPr>
          <a:xfrm>
            <a:off x="2836321" y="5474212"/>
            <a:ext cx="2130293"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CHARDONNAY</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31%</a:t>
            </a:r>
          </a:p>
        </p:txBody>
      </p:sp>
      <p:sp>
        <p:nvSpPr>
          <p:cNvPr id="13" name="TextBox 12">
            <a:extLst>
              <a:ext uri="{FF2B5EF4-FFF2-40B4-BE49-F238E27FC236}">
                <a16:creationId xmlns:a16="http://schemas.microsoft.com/office/drawing/2014/main" id="{6FDF6DC2-3F08-10CC-5370-2A6C33755B9A}"/>
              </a:ext>
            </a:extLst>
          </p:cNvPr>
          <p:cNvSpPr txBox="1"/>
          <p:nvPr/>
        </p:nvSpPr>
        <p:spPr>
          <a:xfrm>
            <a:off x="4995976" y="5470367"/>
            <a:ext cx="1842968" cy="1508105"/>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PINOT GRIGIO</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14%</a:t>
            </a:r>
          </a:p>
          <a:p>
            <a:pPr algn="ctr"/>
            <a:endParaRPr lang="en-US" dirty="0">
              <a:solidFill>
                <a:srgbClr val="601329"/>
              </a:solidFill>
              <a:latin typeface="Neue Haas Grotesk Text Pro" panose="020B0504020202020204" pitchFamily="34" charset="77"/>
            </a:endParaRPr>
          </a:p>
        </p:txBody>
      </p:sp>
      <p:sp>
        <p:nvSpPr>
          <p:cNvPr id="14" name="Rectangle 13">
            <a:extLst>
              <a:ext uri="{FF2B5EF4-FFF2-40B4-BE49-F238E27FC236}">
                <a16:creationId xmlns:a16="http://schemas.microsoft.com/office/drawing/2014/main" id="{E6ED60F5-0CF6-4B5C-7591-2CAD19179AD7}"/>
              </a:ext>
            </a:extLst>
          </p:cNvPr>
          <p:cNvSpPr/>
          <p:nvPr/>
        </p:nvSpPr>
        <p:spPr>
          <a:xfrm>
            <a:off x="704004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0DCDE85-F7E4-B9A3-C622-CC1CA8AD422B}"/>
              </a:ext>
            </a:extLst>
          </p:cNvPr>
          <p:cNvSpPr txBox="1"/>
          <p:nvPr/>
        </p:nvSpPr>
        <p:spPr>
          <a:xfrm>
            <a:off x="7040042"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SHIRAZ</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3%</a:t>
            </a:r>
          </a:p>
        </p:txBody>
      </p:sp>
      <p:sp>
        <p:nvSpPr>
          <p:cNvPr id="16" name="Rectangle 15">
            <a:extLst>
              <a:ext uri="{FF2B5EF4-FFF2-40B4-BE49-F238E27FC236}">
                <a16:creationId xmlns:a16="http://schemas.microsoft.com/office/drawing/2014/main" id="{E7BC2C0F-87D8-8C2E-B5D0-B8EDED573367}"/>
              </a:ext>
            </a:extLst>
          </p:cNvPr>
          <p:cNvSpPr/>
          <p:nvPr/>
        </p:nvSpPr>
        <p:spPr>
          <a:xfrm>
            <a:off x="908411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CFD39E3-6F4B-7BE4-2851-E934DEDFE7BC}"/>
              </a:ext>
            </a:extLst>
          </p:cNvPr>
          <p:cNvSpPr txBox="1"/>
          <p:nvPr/>
        </p:nvSpPr>
        <p:spPr>
          <a:xfrm>
            <a:off x="9084112"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SAUVIGNON BLANC</a:t>
            </a:r>
          </a:p>
          <a:p>
            <a:pPr algn="ctr"/>
            <a:r>
              <a:rPr lang="en-US" sz="3800" b="1" dirty="0">
                <a:solidFill>
                  <a:schemeClr val="bg1"/>
                </a:solidFill>
                <a:latin typeface="Neue Haas Grotesk Text Pro" panose="020B0504020202020204" pitchFamily="34" charset="77"/>
              </a:rPr>
              <a:t>2%</a:t>
            </a:r>
          </a:p>
        </p:txBody>
      </p:sp>
      <p:sp>
        <p:nvSpPr>
          <p:cNvPr id="18" name="TextBox 17">
            <a:extLst>
              <a:ext uri="{FF2B5EF4-FFF2-40B4-BE49-F238E27FC236}">
                <a16:creationId xmlns:a16="http://schemas.microsoft.com/office/drawing/2014/main" id="{911F2450-4DCC-60B4-81D6-0AB4FD651E94}"/>
              </a:ext>
            </a:extLst>
          </p:cNvPr>
          <p:cNvSpPr txBox="1"/>
          <p:nvPr/>
        </p:nvSpPr>
        <p:spPr>
          <a:xfrm rot="16200000">
            <a:off x="969949" y="4084438"/>
            <a:ext cx="1873205"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PINOT NOIR</a:t>
            </a:r>
          </a:p>
        </p:txBody>
      </p:sp>
      <p:sp>
        <p:nvSpPr>
          <p:cNvPr id="21" name="TextBox 20">
            <a:extLst>
              <a:ext uri="{FF2B5EF4-FFF2-40B4-BE49-F238E27FC236}">
                <a16:creationId xmlns:a16="http://schemas.microsoft.com/office/drawing/2014/main" id="{6B4F8097-F893-7FB6-405F-C762EF6F4314}"/>
              </a:ext>
            </a:extLst>
          </p:cNvPr>
          <p:cNvSpPr txBox="1"/>
          <p:nvPr/>
        </p:nvSpPr>
        <p:spPr>
          <a:xfrm rot="16200000">
            <a:off x="7304650" y="4049268"/>
            <a:ext cx="1278876"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SHIRAZ</a:t>
            </a:r>
          </a:p>
        </p:txBody>
      </p:sp>
      <p:sp>
        <p:nvSpPr>
          <p:cNvPr id="5" name="object 10">
            <a:extLst>
              <a:ext uri="{FF2B5EF4-FFF2-40B4-BE49-F238E27FC236}">
                <a16:creationId xmlns:a16="http://schemas.microsoft.com/office/drawing/2014/main" id="{D65BE8BA-7DE3-5EFC-2CA1-DB4A6E7991DA}"/>
              </a:ext>
            </a:extLst>
          </p:cNvPr>
          <p:cNvSpPr txBox="1"/>
          <p:nvPr/>
        </p:nvSpPr>
        <p:spPr>
          <a:xfrm rot="16200000">
            <a:off x="4750782" y="4069993"/>
            <a:ext cx="2348718" cy="285976"/>
          </a:xfrm>
          <a:prstGeom prst="rect">
            <a:avLst/>
          </a:prstGeom>
        </p:spPr>
        <p:txBody>
          <a:bodyPr vert="horz" wrap="square" lIns="0" tIns="12065" rIns="0" bIns="0" rtlCol="0">
            <a:spAutoFit/>
          </a:bodyPr>
          <a:lstStyle/>
          <a:p>
            <a:pPr algn="ctr" defTabSz="914453">
              <a:lnSpc>
                <a:spcPct val="80000"/>
              </a:lnSpc>
              <a:spcBef>
                <a:spcPct val="0"/>
              </a:spcBef>
            </a:pPr>
            <a:r>
              <a:rPr lang="en-AU" sz="2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PINOT GRIGIO</a:t>
            </a:r>
            <a:endParaRPr lang="en-AU" sz="2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pic>
        <p:nvPicPr>
          <p:cNvPr id="2" name="Picture Placeholder 8">
            <a:extLst>
              <a:ext uri="{FF2B5EF4-FFF2-40B4-BE49-F238E27FC236}">
                <a16:creationId xmlns:a16="http://schemas.microsoft.com/office/drawing/2014/main" id="{041AE03D-23CF-6A9C-4BE2-689E1A100D4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310215" y="1933074"/>
            <a:ext cx="1182507" cy="3579859"/>
          </a:xfrm>
          <a:prstGeom prst="rect">
            <a:avLst/>
          </a:prstGeom>
        </p:spPr>
      </p:pic>
      <p:sp>
        <p:nvSpPr>
          <p:cNvPr id="3" name="object 10">
            <a:extLst>
              <a:ext uri="{FF2B5EF4-FFF2-40B4-BE49-F238E27FC236}">
                <a16:creationId xmlns:a16="http://schemas.microsoft.com/office/drawing/2014/main" id="{80008D51-0C66-F7E2-9BCC-2C87797F3036}"/>
              </a:ext>
            </a:extLst>
          </p:cNvPr>
          <p:cNvSpPr txBox="1"/>
          <p:nvPr/>
        </p:nvSpPr>
        <p:spPr>
          <a:xfrm rot="16200000">
            <a:off x="2727109" y="4069993"/>
            <a:ext cx="2348718" cy="285976"/>
          </a:xfrm>
          <a:prstGeom prst="rect">
            <a:avLst/>
          </a:prstGeom>
        </p:spPr>
        <p:txBody>
          <a:bodyPr vert="horz" wrap="square" lIns="0" tIns="12065" rIns="0" bIns="0" rtlCol="0">
            <a:spAutoFit/>
          </a:bodyPr>
          <a:lstStyle/>
          <a:p>
            <a:pPr algn="ctr" defTabSz="914453">
              <a:lnSpc>
                <a:spcPct val="80000"/>
              </a:lnSpc>
              <a:spcBef>
                <a:spcPct val="0"/>
              </a:spcBef>
            </a:pPr>
            <a:r>
              <a:rPr lang="en-AU" sz="2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2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pic>
        <p:nvPicPr>
          <p:cNvPr id="4" name="Picture Placeholder 8">
            <a:extLst>
              <a:ext uri="{FF2B5EF4-FFF2-40B4-BE49-F238E27FC236}">
                <a16:creationId xmlns:a16="http://schemas.microsoft.com/office/drawing/2014/main" id="{6D728D46-CFC4-77F6-E9C5-A61CDFC9B33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418708" y="1933074"/>
            <a:ext cx="1182507" cy="3579859"/>
          </a:xfrm>
          <a:prstGeom prst="rect">
            <a:avLst/>
          </a:prstGeom>
        </p:spPr>
      </p:pic>
      <p:sp>
        <p:nvSpPr>
          <p:cNvPr id="19" name="object 10">
            <a:extLst>
              <a:ext uri="{FF2B5EF4-FFF2-40B4-BE49-F238E27FC236}">
                <a16:creationId xmlns:a16="http://schemas.microsoft.com/office/drawing/2014/main" id="{759B7314-DF3B-5B79-00FF-29E024DB2040}"/>
              </a:ext>
            </a:extLst>
          </p:cNvPr>
          <p:cNvSpPr txBox="1"/>
          <p:nvPr/>
        </p:nvSpPr>
        <p:spPr>
          <a:xfrm rot="16200000">
            <a:off x="8835602" y="3934572"/>
            <a:ext cx="2348718" cy="556819"/>
          </a:xfrm>
          <a:prstGeom prst="rect">
            <a:avLst/>
          </a:prstGeom>
        </p:spPr>
        <p:txBody>
          <a:bodyPr vert="horz" wrap="square" lIns="0" tIns="12065" rIns="0" bIns="0" rtlCol="0">
            <a:spAutoFit/>
          </a:bodyPr>
          <a:lstStyle/>
          <a:p>
            <a:pPr algn="ctr" defTabSz="914453">
              <a:lnSpc>
                <a:spcPct val="80000"/>
              </a:lnSpc>
              <a:spcBef>
                <a:spcPct val="0"/>
              </a:spcBef>
            </a:pPr>
            <a:r>
              <a:rPr lang="en-AU" sz="2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SAUVIGNON BLANC</a:t>
            </a:r>
            <a:endParaRPr lang="en-AU" sz="2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385917851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886350" y="2764376"/>
            <a:ext cx="90593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a:off x="7107330" y="4377108"/>
            <a:ext cx="307060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79" y="552615"/>
            <a:ext cx="6933031" cy="186910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MORNINGTON PENINSULA</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PINOT GRIS/</a:t>
            </a:r>
            <a:br>
              <a:rPr lang="en-US" sz="544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GRIGIO</a:t>
            </a:r>
          </a:p>
        </p:txBody>
      </p:sp>
      <p:sp>
        <p:nvSpPr>
          <p:cNvPr id="47" name="TextBox 46">
            <a:extLst>
              <a:ext uri="{FF2B5EF4-FFF2-40B4-BE49-F238E27FC236}">
                <a16:creationId xmlns:a16="http://schemas.microsoft.com/office/drawing/2014/main" id="{96FF515D-9515-ECD3-82BA-2FF7E96E67D0}"/>
              </a:ext>
            </a:extLst>
          </p:cNvPr>
          <p:cNvSpPr txBox="1"/>
          <p:nvPr/>
        </p:nvSpPr>
        <p:spPr>
          <a:xfrm>
            <a:off x="1395990" y="3029650"/>
            <a:ext cx="3129847" cy="1102866"/>
          </a:xfrm>
          <a:prstGeom prst="rect">
            <a:avLst/>
          </a:prstGeom>
          <a:noFill/>
        </p:spPr>
        <p:txBody>
          <a:bodyPr wrap="square" anchor="b">
            <a:spAutoFit/>
          </a:bodyPr>
          <a:lstStyle/>
          <a:p>
            <a:pPr algn="ctr">
              <a:spcBef>
                <a:spcPts val="203"/>
              </a:spcBef>
            </a:pPr>
            <a:r>
              <a:rPr lang="en-AU" sz="1600" b="1" dirty="0">
                <a:effectLst/>
                <a:latin typeface="Neue Haas Grotesk Text Pro" panose="020B0504020202020204" pitchFamily="34" charset="77"/>
              </a:rPr>
              <a:t>MARITIME CLIMATE AND FERTILE SOILS</a:t>
            </a:r>
          </a:p>
          <a:p>
            <a:pPr algn="ctr">
              <a:spcBef>
                <a:spcPts val="203"/>
              </a:spcBef>
            </a:pPr>
            <a:r>
              <a:rPr lang="en-AU" sz="1600" dirty="0">
                <a:latin typeface="Neue Haas Grotesk Text Pro" panose="020B0504020202020204" pitchFamily="34" charset="77"/>
              </a:rPr>
              <a:t>MAKE FOR IDEAL GROWING CONDITIONS</a:t>
            </a:r>
            <a:endParaRPr lang="en-AU" sz="1600" dirty="0">
              <a:effectLst/>
              <a:latin typeface="Neue Haas Grotesk Text Pro" panose="020B0504020202020204" pitchFamily="34" charset="77"/>
            </a:endParaRPr>
          </a:p>
        </p:txBody>
      </p:sp>
      <p:pic>
        <p:nvPicPr>
          <p:cNvPr id="5" name="Picture Placeholder 8">
            <a:extLst>
              <a:ext uri="{FF2B5EF4-FFF2-40B4-BE49-F238E27FC236}">
                <a16:creationId xmlns:a16="http://schemas.microsoft.com/office/drawing/2014/main" id="{247010AE-3EE5-D536-5BCC-D7844A0A0DF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550730" y="457200"/>
            <a:ext cx="2114328" cy="6400800"/>
          </a:xfrm>
          <a:prstGeom prst="rect">
            <a:avLst/>
          </a:prstGeom>
        </p:spPr>
      </p:pic>
      <p:sp>
        <p:nvSpPr>
          <p:cNvPr id="7" name="object 10">
            <a:extLst>
              <a:ext uri="{FF2B5EF4-FFF2-40B4-BE49-F238E27FC236}">
                <a16:creationId xmlns:a16="http://schemas.microsoft.com/office/drawing/2014/main" id="{0DD9AB8D-5E6B-684B-A8DD-B86CAC132897}"/>
              </a:ext>
            </a:extLst>
          </p:cNvPr>
          <p:cNvSpPr txBox="1"/>
          <p:nvPr/>
        </p:nvSpPr>
        <p:spPr>
          <a:xfrm rot="16200000">
            <a:off x="4741314" y="4151039"/>
            <a:ext cx="3733160" cy="435312"/>
          </a:xfrm>
          <a:prstGeom prst="rect">
            <a:avLst/>
          </a:prstGeom>
        </p:spPr>
        <p:txBody>
          <a:bodyPr vert="horz" wrap="square" lIns="0" tIns="12065" rIns="0" bIns="0" rtlCol="0">
            <a:spAutoFit/>
          </a:bodyPr>
          <a:lstStyle/>
          <a:p>
            <a:pPr algn="ctr" defTabSz="914453">
              <a:lnSpc>
                <a:spcPct val="80000"/>
              </a:lnSpc>
              <a:spcBef>
                <a:spcPct val="0"/>
              </a:spcBef>
            </a:pP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PINOT GRIGIO</a:t>
            </a:r>
            <a:endParaRPr lang="en-AU" sz="3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6" name="TextBox 5">
            <a:extLst>
              <a:ext uri="{FF2B5EF4-FFF2-40B4-BE49-F238E27FC236}">
                <a16:creationId xmlns:a16="http://schemas.microsoft.com/office/drawing/2014/main" id="{55DF217E-BBED-851F-DB9F-4789B3905354}"/>
              </a:ext>
            </a:extLst>
          </p:cNvPr>
          <p:cNvSpPr txBox="1"/>
          <p:nvPr/>
        </p:nvSpPr>
        <p:spPr>
          <a:xfrm>
            <a:off x="9362062" y="4867673"/>
            <a:ext cx="2824226" cy="1713611"/>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a:t>
            </a:r>
            <a:r>
              <a:rPr lang="en-AU" sz="1400" dirty="0">
                <a:latin typeface="Neue Haas Grotesk Text Pro" panose="020B0504020202020204" pitchFamily="34" charset="77"/>
              </a:rPr>
              <a:t> </a:t>
            </a: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Lime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Lemon</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Green apple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White nectarine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Pear</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Minerality</a:t>
            </a:r>
            <a:endParaRPr lang="en-AU" sz="1400" dirty="0">
              <a:effectLst/>
              <a:latin typeface="Neue Haas Grotesk Text Pro" panose="020B0504020202020204" pitchFamily="34" charset="77"/>
            </a:endParaRPr>
          </a:p>
        </p:txBody>
      </p:sp>
      <p:cxnSp>
        <p:nvCxnSpPr>
          <p:cNvPr id="9" name="Straight Connector 8">
            <a:extLst>
              <a:ext uri="{FF2B5EF4-FFF2-40B4-BE49-F238E27FC236}">
                <a16:creationId xmlns:a16="http://schemas.microsoft.com/office/drawing/2014/main" id="{8C7B403D-F9EA-EA37-AFE7-C8FEC4429B0E}"/>
              </a:ext>
            </a:extLst>
          </p:cNvPr>
          <p:cNvCxnSpPr>
            <a:cxnSpLocks/>
          </p:cNvCxnSpPr>
          <p:nvPr/>
        </p:nvCxnSpPr>
        <p:spPr>
          <a:xfrm>
            <a:off x="10177935" y="4377108"/>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871B31A0-A80C-4729-6C27-7EFFE7ABB193}"/>
              </a:ext>
            </a:extLst>
          </p:cNvPr>
          <p:cNvSpPr/>
          <p:nvPr/>
        </p:nvSpPr>
        <p:spPr>
          <a:xfrm>
            <a:off x="7790487" y="1497871"/>
            <a:ext cx="2583929" cy="2583929"/>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3" name="object 58">
            <a:extLst>
              <a:ext uri="{FF2B5EF4-FFF2-40B4-BE49-F238E27FC236}">
                <a16:creationId xmlns:a16="http://schemas.microsoft.com/office/drawing/2014/main" id="{C7B361CD-2639-B5DA-0167-6FB8C3704457}"/>
              </a:ext>
            </a:extLst>
          </p:cNvPr>
          <p:cNvSpPr txBox="1"/>
          <p:nvPr/>
        </p:nvSpPr>
        <p:spPr>
          <a:xfrm>
            <a:off x="7998687" y="2033281"/>
            <a:ext cx="2202438" cy="1513107"/>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1800" dirty="0">
                <a:solidFill>
                  <a:schemeClr val="tx1"/>
                </a:solidFill>
                <a:effectLst/>
                <a:latin typeface="Neue Haas Grotesk Text Pro" panose="020B0504020202020204" pitchFamily="34" charset="77"/>
              </a:rPr>
              <a:t>HIGH CONCENTRATION OF PINOT GRIS/ GRIGIO IN MORNINGTON PENINSULA</a:t>
            </a:r>
          </a:p>
        </p:txBody>
      </p:sp>
      <p:cxnSp>
        <p:nvCxnSpPr>
          <p:cNvPr id="16" name="Straight Connector 15">
            <a:extLst>
              <a:ext uri="{FF2B5EF4-FFF2-40B4-BE49-F238E27FC236}">
                <a16:creationId xmlns:a16="http://schemas.microsoft.com/office/drawing/2014/main" id="{2421C182-5F4C-E00C-18F9-95D51872FEB9}"/>
              </a:ext>
            </a:extLst>
          </p:cNvPr>
          <p:cNvCxnSpPr>
            <a:cxnSpLocks/>
          </p:cNvCxnSpPr>
          <p:nvPr/>
        </p:nvCxnSpPr>
        <p:spPr>
          <a:xfrm>
            <a:off x="2900788" y="4165627"/>
            <a:ext cx="0" cy="642054"/>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A3CD628-6FEF-0258-0B7C-475E2EFAFC9C}"/>
              </a:ext>
            </a:extLst>
          </p:cNvPr>
          <p:cNvCxnSpPr>
            <a:cxnSpLocks/>
          </p:cNvCxnSpPr>
          <p:nvPr/>
        </p:nvCxnSpPr>
        <p:spPr>
          <a:xfrm>
            <a:off x="2908092" y="4807681"/>
            <a:ext cx="2875511"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3995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5ADE4-7566-52C0-4E05-21C741464D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FDE61B-5CF3-B98F-9895-1DAF4ABA1928}"/>
              </a:ext>
            </a:extLst>
          </p:cNvPr>
          <p:cNvSpPr>
            <a:spLocks noGrp="1"/>
          </p:cNvSpPr>
          <p:nvPr>
            <p:ph type="title" idx="4294967295"/>
          </p:nvPr>
        </p:nvSpPr>
        <p:spPr>
          <a:xfrm>
            <a:off x="610003" y="589322"/>
            <a:ext cx="7904034" cy="1325562"/>
          </a:xfrm>
        </p:spPr>
        <p:txBody>
          <a:bodyPr/>
          <a:lstStyle/>
          <a:p>
            <a:r>
              <a:rPr lang="en-US" sz="3200" dirty="0">
                <a:solidFill>
                  <a:schemeClr val="bg2"/>
                </a:solidFill>
                <a:latin typeface="Neue Haas Grotesk Text Pro" panose="020B0504020202020204" pitchFamily="34" charset="77"/>
              </a:rPr>
              <a:t>PINOT GRIS/GRIGIO</a:t>
            </a:r>
            <a:br>
              <a:rPr lang="en-US" sz="3200" dirty="0">
                <a:solidFill>
                  <a:schemeClr val="accent3"/>
                </a:solidFill>
                <a:latin typeface="Neue Haas Grotesk Text Pro" panose="020B0504020202020204" pitchFamily="34" charset="77"/>
              </a:rPr>
            </a:br>
            <a:r>
              <a:rPr lang="en-US" sz="4000" dirty="0">
                <a:solidFill>
                  <a:schemeClr val="accent2"/>
                </a:solidFill>
                <a:latin typeface="Neue Haas Grotesk Text Pro" panose="020B0504020202020204" pitchFamily="34" charset="77"/>
              </a:rPr>
              <a:t>characteristics</a:t>
            </a:r>
          </a:p>
        </p:txBody>
      </p:sp>
      <p:sp>
        <p:nvSpPr>
          <p:cNvPr id="10" name="Oval 9">
            <a:extLst>
              <a:ext uri="{FF2B5EF4-FFF2-40B4-BE49-F238E27FC236}">
                <a16:creationId xmlns:a16="http://schemas.microsoft.com/office/drawing/2014/main" id="{6F56D2EB-195E-E0F7-2B13-B4E3B0A8B0B4}"/>
              </a:ext>
            </a:extLst>
          </p:cNvPr>
          <p:cNvSpPr/>
          <p:nvPr/>
        </p:nvSpPr>
        <p:spPr>
          <a:xfrm>
            <a:off x="2011496" y="2194640"/>
            <a:ext cx="272668" cy="272668"/>
          </a:xfrm>
          <a:prstGeom prst="ellipse">
            <a:avLst/>
          </a:prstGeom>
          <a:solidFill>
            <a:srgbClr val="FAF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962BE3D1-FF94-496F-0AE3-EA9C4117F0C3}"/>
              </a:ext>
            </a:extLst>
          </p:cNvPr>
          <p:cNvSpPr/>
          <p:nvPr/>
        </p:nvSpPr>
        <p:spPr>
          <a:xfrm>
            <a:off x="2375639" y="2191738"/>
            <a:ext cx="272668" cy="272668"/>
          </a:xfrm>
          <a:prstGeom prst="ellipse">
            <a:avLst/>
          </a:prstGeom>
          <a:solidFill>
            <a:srgbClr val="EDE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91291C1B-82A5-4F4A-A87C-2A021E60710E}"/>
              </a:ext>
            </a:extLst>
          </p:cNvPr>
          <p:cNvSpPr/>
          <p:nvPr/>
        </p:nvSpPr>
        <p:spPr>
          <a:xfrm>
            <a:off x="2739782" y="2191738"/>
            <a:ext cx="272668" cy="272668"/>
          </a:xfrm>
          <a:prstGeom prst="ellipse">
            <a:avLst/>
          </a:prstGeom>
          <a:solidFill>
            <a:srgbClr val="EBE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0BC3DDA9-AB5C-D3C6-6A5D-E4BCE6FF5CD2}"/>
              </a:ext>
            </a:extLst>
          </p:cNvPr>
          <p:cNvSpPr/>
          <p:nvPr/>
        </p:nvSpPr>
        <p:spPr>
          <a:xfrm>
            <a:off x="3103925" y="2191738"/>
            <a:ext cx="272668" cy="272668"/>
          </a:xfrm>
          <a:prstGeom prst="ellipse">
            <a:avLst/>
          </a:prstGeom>
          <a:solidFill>
            <a:srgbClr val="F7CD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4E562E33-3D08-4A24-6DB8-D45C546812E1}"/>
              </a:ext>
            </a:extLst>
          </p:cNvPr>
          <p:cNvSpPr txBox="1"/>
          <p:nvPr/>
        </p:nvSpPr>
        <p:spPr>
          <a:xfrm>
            <a:off x="531050" y="221970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5D5E2F84-A7FC-2923-990C-971FADE9EC37}"/>
              </a:ext>
            </a:extLst>
          </p:cNvPr>
          <p:cNvSpPr/>
          <p:nvPr/>
        </p:nvSpPr>
        <p:spPr>
          <a:xfrm>
            <a:off x="3468449" y="2191738"/>
            <a:ext cx="272668" cy="272668"/>
          </a:xfrm>
          <a:prstGeom prst="ellipse">
            <a:avLst/>
          </a:prstGeom>
          <a:solidFill>
            <a:srgbClr val="F7BD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81884036-2716-602E-A397-6AA600F744D3}"/>
              </a:ext>
            </a:extLst>
          </p:cNvPr>
          <p:cNvSpPr/>
          <p:nvPr/>
        </p:nvSpPr>
        <p:spPr>
          <a:xfrm>
            <a:off x="3832973" y="2191738"/>
            <a:ext cx="272668" cy="272668"/>
          </a:xfrm>
          <a:prstGeom prst="ellipse">
            <a:avLst/>
          </a:prstGeom>
          <a:solidFill>
            <a:srgbClr val="FDC7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2B0DB3A5-7DE6-4535-25A9-3B9FFA2A73D3}"/>
              </a:ext>
            </a:extLst>
          </p:cNvPr>
          <p:cNvSpPr/>
          <p:nvPr/>
        </p:nvSpPr>
        <p:spPr>
          <a:xfrm>
            <a:off x="4191318" y="2191738"/>
            <a:ext cx="272668" cy="272668"/>
          </a:xfrm>
          <a:prstGeom prst="ellipse">
            <a:avLst/>
          </a:prstGeom>
          <a:solidFill>
            <a:srgbClr val="F1BA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82CE8839-B14D-EC3A-0C13-1CA5CC770955}"/>
              </a:ext>
            </a:extLst>
          </p:cNvPr>
          <p:cNvSpPr/>
          <p:nvPr/>
        </p:nvSpPr>
        <p:spPr>
          <a:xfrm>
            <a:off x="4562020" y="2191738"/>
            <a:ext cx="272668" cy="272668"/>
          </a:xfrm>
          <a:prstGeom prst="ellipse">
            <a:avLst/>
          </a:prstGeom>
          <a:solidFill>
            <a:srgbClr val="D994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FF78DB7C-6710-BFED-03C6-B12CAFED3C04}"/>
              </a:ext>
            </a:extLst>
          </p:cNvPr>
          <p:cNvSpPr/>
          <p:nvPr/>
        </p:nvSpPr>
        <p:spPr>
          <a:xfrm>
            <a:off x="4926544" y="2191738"/>
            <a:ext cx="272668" cy="272668"/>
          </a:xfrm>
          <a:prstGeom prst="ellipse">
            <a:avLst/>
          </a:prstGeom>
          <a:solidFill>
            <a:srgbClr val="C485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0380C0AA-F88B-1660-EC0B-AB4202E378AB}"/>
              </a:ext>
            </a:extLst>
          </p:cNvPr>
          <p:cNvSpPr txBox="1"/>
          <p:nvPr/>
        </p:nvSpPr>
        <p:spPr>
          <a:xfrm>
            <a:off x="2296713" y="2620133"/>
            <a:ext cx="1957811"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Pinot Gris/Grigio</a:t>
            </a:r>
          </a:p>
        </p:txBody>
      </p:sp>
      <p:cxnSp>
        <p:nvCxnSpPr>
          <p:cNvPr id="48" name="Straight Connector 47">
            <a:extLst>
              <a:ext uri="{FF2B5EF4-FFF2-40B4-BE49-F238E27FC236}">
                <a16:creationId xmlns:a16="http://schemas.microsoft.com/office/drawing/2014/main" id="{D85FB137-235F-DD75-9D89-773B0A62436A}"/>
              </a:ext>
            </a:extLst>
          </p:cNvPr>
          <p:cNvCxnSpPr>
            <a:cxnSpLocks/>
          </p:cNvCxnSpPr>
          <p:nvPr/>
        </p:nvCxnSpPr>
        <p:spPr>
          <a:xfrm>
            <a:off x="1510056" y="2328072"/>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889E2E6B-B4FC-4D27-093E-FF22D5ADCF2C}"/>
              </a:ext>
            </a:extLst>
          </p:cNvPr>
          <p:cNvSpPr/>
          <p:nvPr/>
        </p:nvSpPr>
        <p:spPr>
          <a:xfrm>
            <a:off x="2011496" y="33438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36AB2BF6-B6E0-550B-F394-A08618E37ABC}"/>
              </a:ext>
            </a:extLst>
          </p:cNvPr>
          <p:cNvSpPr/>
          <p:nvPr/>
        </p:nvSpPr>
        <p:spPr>
          <a:xfrm>
            <a:off x="2375639"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C3F6284D-50A0-B092-6E0B-687AFEAA4EF8}"/>
              </a:ext>
            </a:extLst>
          </p:cNvPr>
          <p:cNvSpPr/>
          <p:nvPr/>
        </p:nvSpPr>
        <p:spPr>
          <a:xfrm>
            <a:off x="2739782"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2B82FD9A-227A-DC48-3962-B75CEF43311F}"/>
              </a:ext>
            </a:extLst>
          </p:cNvPr>
          <p:cNvSpPr/>
          <p:nvPr/>
        </p:nvSpPr>
        <p:spPr>
          <a:xfrm>
            <a:off x="3103925"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F2F389F6-293E-D692-4792-2CE3FD62DFF3}"/>
              </a:ext>
            </a:extLst>
          </p:cNvPr>
          <p:cNvSpPr txBox="1"/>
          <p:nvPr/>
        </p:nvSpPr>
        <p:spPr>
          <a:xfrm>
            <a:off x="531049" y="332173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28A46049-63B6-2E72-2848-E3A891BCC211}"/>
              </a:ext>
            </a:extLst>
          </p:cNvPr>
          <p:cNvSpPr/>
          <p:nvPr/>
        </p:nvSpPr>
        <p:spPr>
          <a:xfrm>
            <a:off x="3468449"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C5C78655-6C11-AB64-A2ED-7034DF0FF779}"/>
              </a:ext>
            </a:extLst>
          </p:cNvPr>
          <p:cNvSpPr/>
          <p:nvPr/>
        </p:nvSpPr>
        <p:spPr>
          <a:xfrm>
            <a:off x="3832973" y="33409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23B7EFA6-29BE-1C16-13C3-30E0CCB4872F}"/>
              </a:ext>
            </a:extLst>
          </p:cNvPr>
          <p:cNvSpPr/>
          <p:nvPr/>
        </p:nvSpPr>
        <p:spPr>
          <a:xfrm>
            <a:off x="4191318" y="33409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ACF69098-86FD-FE77-8092-920C4D167604}"/>
              </a:ext>
            </a:extLst>
          </p:cNvPr>
          <p:cNvSpPr/>
          <p:nvPr/>
        </p:nvSpPr>
        <p:spPr>
          <a:xfrm>
            <a:off x="4562020" y="33409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6B028919-6A18-01F4-BB26-F18ECE53911C}"/>
              </a:ext>
            </a:extLst>
          </p:cNvPr>
          <p:cNvSpPr/>
          <p:nvPr/>
        </p:nvSpPr>
        <p:spPr>
          <a:xfrm>
            <a:off x="4926544" y="33409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3EC4443A-AC3B-38AF-6091-C8C3657D387B}"/>
              </a:ext>
            </a:extLst>
          </p:cNvPr>
          <p:cNvSpPr txBox="1"/>
          <p:nvPr/>
        </p:nvSpPr>
        <p:spPr>
          <a:xfrm>
            <a:off x="1913464" y="298984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97AC55F2-6390-1A3A-A548-BA98AADF0E4C}"/>
              </a:ext>
            </a:extLst>
          </p:cNvPr>
          <p:cNvSpPr txBox="1"/>
          <p:nvPr/>
        </p:nvSpPr>
        <p:spPr>
          <a:xfrm>
            <a:off x="3183215" y="301871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160F3EFB-D5E0-E0A3-19D7-32B58DF749B4}"/>
              </a:ext>
            </a:extLst>
          </p:cNvPr>
          <p:cNvSpPr txBox="1"/>
          <p:nvPr/>
        </p:nvSpPr>
        <p:spPr>
          <a:xfrm>
            <a:off x="4476346" y="298984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0578BD73-E803-010F-D580-99A4F5AF1A1C}"/>
              </a:ext>
            </a:extLst>
          </p:cNvPr>
          <p:cNvSpPr/>
          <p:nvPr/>
        </p:nvSpPr>
        <p:spPr>
          <a:xfrm>
            <a:off x="2011496" y="41840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9C50D499-92FE-191F-A066-1C441C1AFEE6}"/>
              </a:ext>
            </a:extLst>
          </p:cNvPr>
          <p:cNvSpPr/>
          <p:nvPr/>
        </p:nvSpPr>
        <p:spPr>
          <a:xfrm>
            <a:off x="2375639" y="418117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038F7BF3-915C-F506-9D7B-79E20DE5B43B}"/>
              </a:ext>
            </a:extLst>
          </p:cNvPr>
          <p:cNvSpPr/>
          <p:nvPr/>
        </p:nvSpPr>
        <p:spPr>
          <a:xfrm>
            <a:off x="2739782"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CD312308-6A25-F4D2-DEEB-2DCB01093378}"/>
              </a:ext>
            </a:extLst>
          </p:cNvPr>
          <p:cNvSpPr/>
          <p:nvPr/>
        </p:nvSpPr>
        <p:spPr>
          <a:xfrm>
            <a:off x="3103925"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E43B8C7F-07DF-0ECB-5312-0A55CBB4A72E}"/>
              </a:ext>
            </a:extLst>
          </p:cNvPr>
          <p:cNvSpPr/>
          <p:nvPr/>
        </p:nvSpPr>
        <p:spPr>
          <a:xfrm>
            <a:off x="3468449"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5BFD544A-5966-9EFC-5B26-0EBC880CA6A7}"/>
              </a:ext>
            </a:extLst>
          </p:cNvPr>
          <p:cNvSpPr/>
          <p:nvPr/>
        </p:nvSpPr>
        <p:spPr>
          <a:xfrm>
            <a:off x="3832973"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7EF0F0EC-AE6F-D745-543C-59511E924829}"/>
              </a:ext>
            </a:extLst>
          </p:cNvPr>
          <p:cNvSpPr/>
          <p:nvPr/>
        </p:nvSpPr>
        <p:spPr>
          <a:xfrm>
            <a:off x="4191318"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B2F2A0B3-CB15-A8CC-3165-78E705E00DA0}"/>
              </a:ext>
            </a:extLst>
          </p:cNvPr>
          <p:cNvSpPr/>
          <p:nvPr/>
        </p:nvSpPr>
        <p:spPr>
          <a:xfrm>
            <a:off x="4562020"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87343FB6-7E3B-B3DE-5779-F283805FF772}"/>
              </a:ext>
            </a:extLst>
          </p:cNvPr>
          <p:cNvSpPr/>
          <p:nvPr/>
        </p:nvSpPr>
        <p:spPr>
          <a:xfrm>
            <a:off x="4926544"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28AAE38A-CDFF-49DB-BEB5-93FF9B7ED188}"/>
              </a:ext>
            </a:extLst>
          </p:cNvPr>
          <p:cNvSpPr txBox="1"/>
          <p:nvPr/>
        </p:nvSpPr>
        <p:spPr>
          <a:xfrm>
            <a:off x="1913464" y="384417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76C65305-A159-2620-E949-863D9E093683}"/>
              </a:ext>
            </a:extLst>
          </p:cNvPr>
          <p:cNvSpPr txBox="1"/>
          <p:nvPr/>
        </p:nvSpPr>
        <p:spPr>
          <a:xfrm>
            <a:off x="3034032" y="385897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758EDE5F-C828-2A93-49ED-D9F093043CEE}"/>
              </a:ext>
            </a:extLst>
          </p:cNvPr>
          <p:cNvSpPr txBox="1"/>
          <p:nvPr/>
        </p:nvSpPr>
        <p:spPr>
          <a:xfrm>
            <a:off x="4476346" y="386527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5F4FE93D-38E1-5642-C1E5-1D4982B54155}"/>
              </a:ext>
            </a:extLst>
          </p:cNvPr>
          <p:cNvCxnSpPr>
            <a:cxnSpLocks/>
          </p:cNvCxnSpPr>
          <p:nvPr/>
        </p:nvCxnSpPr>
        <p:spPr>
          <a:xfrm>
            <a:off x="1207316" y="3489607"/>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40E787D6-3FA8-4308-5AA5-BA32833F8EF9}"/>
              </a:ext>
            </a:extLst>
          </p:cNvPr>
          <p:cNvSpPr txBox="1"/>
          <p:nvPr/>
        </p:nvSpPr>
        <p:spPr>
          <a:xfrm>
            <a:off x="531049" y="419288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72CCBCB5-27D0-6940-B090-BCEDD21C9E9C}"/>
              </a:ext>
            </a:extLst>
          </p:cNvPr>
          <p:cNvCxnSpPr>
            <a:cxnSpLocks/>
          </p:cNvCxnSpPr>
          <p:nvPr/>
        </p:nvCxnSpPr>
        <p:spPr>
          <a:xfrm>
            <a:off x="1849867" y="4360758"/>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9ADF75C1-2283-CB22-99AC-2C1A54F55AA9}"/>
              </a:ext>
            </a:extLst>
          </p:cNvPr>
          <p:cNvSpPr/>
          <p:nvPr/>
        </p:nvSpPr>
        <p:spPr>
          <a:xfrm>
            <a:off x="2011496" y="502433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0C790E21-B961-56B1-A980-C1C60AD6D249}"/>
              </a:ext>
            </a:extLst>
          </p:cNvPr>
          <p:cNvSpPr/>
          <p:nvPr/>
        </p:nvSpPr>
        <p:spPr>
          <a:xfrm>
            <a:off x="2375639"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B4E5A90C-4C56-B0A4-F80E-15BA53D01685}"/>
              </a:ext>
            </a:extLst>
          </p:cNvPr>
          <p:cNvSpPr/>
          <p:nvPr/>
        </p:nvSpPr>
        <p:spPr>
          <a:xfrm>
            <a:off x="2739782" y="502143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95D78A90-2F29-8309-25EF-AF983C9E0DF4}"/>
              </a:ext>
            </a:extLst>
          </p:cNvPr>
          <p:cNvSpPr/>
          <p:nvPr/>
        </p:nvSpPr>
        <p:spPr>
          <a:xfrm>
            <a:off x="3103925" y="502143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B8D7AD80-E89E-94FC-05B3-65E2B789EDBF}"/>
              </a:ext>
            </a:extLst>
          </p:cNvPr>
          <p:cNvSpPr/>
          <p:nvPr/>
        </p:nvSpPr>
        <p:spPr>
          <a:xfrm>
            <a:off x="3468449" y="502143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C359EA06-9A7D-9E0F-4522-82CD640F0D85}"/>
              </a:ext>
            </a:extLst>
          </p:cNvPr>
          <p:cNvSpPr/>
          <p:nvPr/>
        </p:nvSpPr>
        <p:spPr>
          <a:xfrm>
            <a:off x="3832973" y="502143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28D376A2-3656-F7BF-8E97-DA95B182B782}"/>
              </a:ext>
            </a:extLst>
          </p:cNvPr>
          <p:cNvSpPr/>
          <p:nvPr/>
        </p:nvSpPr>
        <p:spPr>
          <a:xfrm>
            <a:off x="4191318" y="502143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86771A24-F00F-4429-B5A3-60CC5B631545}"/>
              </a:ext>
            </a:extLst>
          </p:cNvPr>
          <p:cNvSpPr/>
          <p:nvPr/>
        </p:nvSpPr>
        <p:spPr>
          <a:xfrm>
            <a:off x="4562020" y="502143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11320E13-6CCD-AA11-E9F0-092E97D873B8}"/>
              </a:ext>
            </a:extLst>
          </p:cNvPr>
          <p:cNvSpPr/>
          <p:nvPr/>
        </p:nvSpPr>
        <p:spPr>
          <a:xfrm>
            <a:off x="4926544" y="502143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9" name="Title 2">
            <a:extLst>
              <a:ext uri="{FF2B5EF4-FFF2-40B4-BE49-F238E27FC236}">
                <a16:creationId xmlns:a16="http://schemas.microsoft.com/office/drawing/2014/main" id="{A5D13B78-8433-7B56-726E-3FDB565C6B39}"/>
              </a:ext>
            </a:extLst>
          </p:cNvPr>
          <p:cNvSpPr txBox="1"/>
          <p:nvPr/>
        </p:nvSpPr>
        <p:spPr>
          <a:xfrm>
            <a:off x="1913464" y="467036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sp>
        <p:nvSpPr>
          <p:cNvPr id="100" name="Title 2">
            <a:extLst>
              <a:ext uri="{FF2B5EF4-FFF2-40B4-BE49-F238E27FC236}">
                <a16:creationId xmlns:a16="http://schemas.microsoft.com/office/drawing/2014/main" id="{E83ED728-921F-4531-9813-547E9A3CB8D4}"/>
              </a:ext>
            </a:extLst>
          </p:cNvPr>
          <p:cNvSpPr txBox="1"/>
          <p:nvPr/>
        </p:nvSpPr>
        <p:spPr>
          <a:xfrm>
            <a:off x="3034032" y="4699236"/>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DA69BD4D-7B64-98F0-5709-20F7A8066A16}"/>
              </a:ext>
            </a:extLst>
          </p:cNvPr>
          <p:cNvSpPr txBox="1"/>
          <p:nvPr/>
        </p:nvSpPr>
        <p:spPr>
          <a:xfrm>
            <a:off x="4476346" y="467036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8E829995-1666-8D56-0BEB-1687FD228740}"/>
              </a:ext>
            </a:extLst>
          </p:cNvPr>
          <p:cNvSpPr txBox="1"/>
          <p:nvPr/>
        </p:nvSpPr>
        <p:spPr>
          <a:xfrm>
            <a:off x="531049" y="503314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CFE1B4AD-A61F-41B1-4F4C-68171CDF6BE1}"/>
              </a:ext>
            </a:extLst>
          </p:cNvPr>
          <p:cNvCxnSpPr>
            <a:cxnSpLocks/>
          </p:cNvCxnSpPr>
          <p:nvPr/>
        </p:nvCxnSpPr>
        <p:spPr>
          <a:xfrm>
            <a:off x="1077570" y="5201017"/>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C078604D-736D-2D36-8664-746636080348}"/>
              </a:ext>
            </a:extLst>
          </p:cNvPr>
          <p:cNvSpPr/>
          <p:nvPr/>
        </p:nvSpPr>
        <p:spPr>
          <a:xfrm>
            <a:off x="2011496" y="537032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DCF7E2D1-1D3D-AE8A-B1C6-08055DE528DA}"/>
              </a:ext>
            </a:extLst>
          </p:cNvPr>
          <p:cNvSpPr/>
          <p:nvPr/>
        </p:nvSpPr>
        <p:spPr>
          <a:xfrm>
            <a:off x="2375639" y="53674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47DC42B4-9713-6197-7E67-351186EFCE73}"/>
              </a:ext>
            </a:extLst>
          </p:cNvPr>
          <p:cNvSpPr/>
          <p:nvPr/>
        </p:nvSpPr>
        <p:spPr>
          <a:xfrm>
            <a:off x="2739782" y="53674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B7D4B46-0DBC-8E17-9E4A-ED8869CBCB88}"/>
              </a:ext>
            </a:extLst>
          </p:cNvPr>
          <p:cNvSpPr/>
          <p:nvPr/>
        </p:nvSpPr>
        <p:spPr>
          <a:xfrm>
            <a:off x="3103925" y="53674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809198EE-61B6-0C55-5E72-CC96478B3081}"/>
              </a:ext>
            </a:extLst>
          </p:cNvPr>
          <p:cNvSpPr/>
          <p:nvPr/>
        </p:nvSpPr>
        <p:spPr>
          <a:xfrm>
            <a:off x="3468449"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BE48170E-C2C8-5ECB-7B4E-4825282DA9F8}"/>
              </a:ext>
            </a:extLst>
          </p:cNvPr>
          <p:cNvSpPr/>
          <p:nvPr/>
        </p:nvSpPr>
        <p:spPr>
          <a:xfrm>
            <a:off x="3832973"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ABB9A261-A519-8F83-CC9C-C27E7BE7C8BC}"/>
              </a:ext>
            </a:extLst>
          </p:cNvPr>
          <p:cNvSpPr/>
          <p:nvPr/>
        </p:nvSpPr>
        <p:spPr>
          <a:xfrm>
            <a:off x="4191318"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3C6B49AE-22F4-29C7-6562-D5F7B5533FAF}"/>
              </a:ext>
            </a:extLst>
          </p:cNvPr>
          <p:cNvSpPr/>
          <p:nvPr/>
        </p:nvSpPr>
        <p:spPr>
          <a:xfrm>
            <a:off x="4562020"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458A706B-18C3-65BA-DD55-E8D0F35DB7E9}"/>
              </a:ext>
            </a:extLst>
          </p:cNvPr>
          <p:cNvSpPr/>
          <p:nvPr/>
        </p:nvSpPr>
        <p:spPr>
          <a:xfrm>
            <a:off x="4926544"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44D4EF09-86E8-4A8A-CEF6-F069235D6695}"/>
              </a:ext>
            </a:extLst>
          </p:cNvPr>
          <p:cNvSpPr txBox="1"/>
          <p:nvPr/>
        </p:nvSpPr>
        <p:spPr>
          <a:xfrm>
            <a:off x="531049" y="537913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15" name="Straight Connector 114">
            <a:extLst>
              <a:ext uri="{FF2B5EF4-FFF2-40B4-BE49-F238E27FC236}">
                <a16:creationId xmlns:a16="http://schemas.microsoft.com/office/drawing/2014/main" id="{BB023DA9-E91F-AAFF-BD3C-051D7703774A}"/>
              </a:ext>
            </a:extLst>
          </p:cNvPr>
          <p:cNvCxnSpPr>
            <a:cxnSpLocks/>
          </p:cNvCxnSpPr>
          <p:nvPr/>
        </p:nvCxnSpPr>
        <p:spPr>
          <a:xfrm>
            <a:off x="1411202" y="5547006"/>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D11C57C6-EF40-F4C0-3BC7-803F45BD5066}"/>
              </a:ext>
            </a:extLst>
          </p:cNvPr>
          <p:cNvSpPr/>
          <p:nvPr/>
        </p:nvSpPr>
        <p:spPr>
          <a:xfrm>
            <a:off x="2011496" y="615498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4274FBC1-5792-4EF8-6975-F5AA36DEF46D}"/>
              </a:ext>
            </a:extLst>
          </p:cNvPr>
          <p:cNvSpPr/>
          <p:nvPr/>
        </p:nvSpPr>
        <p:spPr>
          <a:xfrm>
            <a:off x="2375639"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88F5D0DA-5D57-0855-F499-3E4388E0A04B}"/>
              </a:ext>
            </a:extLst>
          </p:cNvPr>
          <p:cNvSpPr/>
          <p:nvPr/>
        </p:nvSpPr>
        <p:spPr>
          <a:xfrm>
            <a:off x="2739782" y="615207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D70863FB-17C8-F44A-FCF0-935042648F15}"/>
              </a:ext>
            </a:extLst>
          </p:cNvPr>
          <p:cNvSpPr/>
          <p:nvPr/>
        </p:nvSpPr>
        <p:spPr>
          <a:xfrm>
            <a:off x="3103925" y="615207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1" name="Oval 120">
            <a:extLst>
              <a:ext uri="{FF2B5EF4-FFF2-40B4-BE49-F238E27FC236}">
                <a16:creationId xmlns:a16="http://schemas.microsoft.com/office/drawing/2014/main" id="{EEF402AA-A4A0-D4C2-059E-E66982B6EBE5}"/>
              </a:ext>
            </a:extLst>
          </p:cNvPr>
          <p:cNvSpPr/>
          <p:nvPr/>
        </p:nvSpPr>
        <p:spPr>
          <a:xfrm>
            <a:off x="3468068" y="61520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3" name="Oval 122">
            <a:extLst>
              <a:ext uri="{FF2B5EF4-FFF2-40B4-BE49-F238E27FC236}">
                <a16:creationId xmlns:a16="http://schemas.microsoft.com/office/drawing/2014/main" id="{E1CF8C33-738A-C89E-6C4A-20BAC9F3863E}"/>
              </a:ext>
            </a:extLst>
          </p:cNvPr>
          <p:cNvSpPr/>
          <p:nvPr/>
        </p:nvSpPr>
        <p:spPr>
          <a:xfrm>
            <a:off x="4562020"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090B0514-3BDB-C3CE-E2C8-7DF23BABCD3E}"/>
              </a:ext>
            </a:extLst>
          </p:cNvPr>
          <p:cNvSpPr/>
          <p:nvPr/>
        </p:nvSpPr>
        <p:spPr>
          <a:xfrm>
            <a:off x="4926544"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F7BE47A5-31FE-7369-C739-812BB7B8CA83}"/>
              </a:ext>
            </a:extLst>
          </p:cNvPr>
          <p:cNvSpPr txBox="1"/>
          <p:nvPr/>
        </p:nvSpPr>
        <p:spPr>
          <a:xfrm>
            <a:off x="1913464" y="580100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0CAD56FE-068D-C6AD-6B06-DF4BF875D846}"/>
              </a:ext>
            </a:extLst>
          </p:cNvPr>
          <p:cNvSpPr txBox="1"/>
          <p:nvPr/>
        </p:nvSpPr>
        <p:spPr>
          <a:xfrm>
            <a:off x="3376593" y="5829879"/>
            <a:ext cx="116730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12.5% – 14.5%</a:t>
            </a:r>
          </a:p>
        </p:txBody>
      </p:sp>
      <p:sp>
        <p:nvSpPr>
          <p:cNvPr id="127" name="Title 2">
            <a:extLst>
              <a:ext uri="{FF2B5EF4-FFF2-40B4-BE49-F238E27FC236}">
                <a16:creationId xmlns:a16="http://schemas.microsoft.com/office/drawing/2014/main" id="{B5A9709D-06AD-382A-042C-DC037BA6DFC0}"/>
              </a:ext>
            </a:extLst>
          </p:cNvPr>
          <p:cNvSpPr txBox="1"/>
          <p:nvPr/>
        </p:nvSpPr>
        <p:spPr>
          <a:xfrm>
            <a:off x="4476346" y="583499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11E70720-F5CA-EBE0-D65A-151010EBA59F}"/>
              </a:ext>
            </a:extLst>
          </p:cNvPr>
          <p:cNvSpPr txBox="1"/>
          <p:nvPr/>
        </p:nvSpPr>
        <p:spPr>
          <a:xfrm>
            <a:off x="531049" y="616378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4BDC309A-8C27-9255-83DD-4C227AF21A67}"/>
              </a:ext>
            </a:extLst>
          </p:cNvPr>
          <p:cNvCxnSpPr>
            <a:cxnSpLocks/>
          </p:cNvCxnSpPr>
          <p:nvPr/>
        </p:nvCxnSpPr>
        <p:spPr>
          <a:xfrm>
            <a:off x="1635424" y="6331660"/>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99BF965-57F4-CB8F-FDFE-23CC6ACE8858}"/>
              </a:ext>
            </a:extLst>
          </p:cNvPr>
          <p:cNvCxnSpPr>
            <a:cxnSpLocks/>
          </p:cNvCxnSpPr>
          <p:nvPr/>
        </p:nvCxnSpPr>
        <p:spPr>
          <a:xfrm>
            <a:off x="2142574" y="250286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0ADF244D-39DB-5622-CC55-F58F33415D2F}"/>
              </a:ext>
            </a:extLst>
          </p:cNvPr>
          <p:cNvGrpSpPr/>
          <p:nvPr/>
        </p:nvGrpSpPr>
        <p:grpSpPr>
          <a:xfrm>
            <a:off x="3465682" y="6152078"/>
            <a:ext cx="1010664" cy="272668"/>
            <a:chOff x="7674890" y="5926610"/>
            <a:chExt cx="1010664" cy="272668"/>
          </a:xfrm>
        </p:grpSpPr>
        <p:sp>
          <p:nvSpPr>
            <p:cNvPr id="8" name="Freeform 7">
              <a:extLst>
                <a:ext uri="{FF2B5EF4-FFF2-40B4-BE49-F238E27FC236}">
                  <a16:creationId xmlns:a16="http://schemas.microsoft.com/office/drawing/2014/main" id="{4457550D-D6A7-A7C4-1FA9-F03BB865B97A}"/>
                </a:ext>
              </a:extLst>
            </p:cNvPr>
            <p:cNvSpPr/>
            <p:nvPr/>
          </p:nvSpPr>
          <p:spPr>
            <a:xfrm>
              <a:off x="8543846"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9" name="Freeform 8">
              <a:extLst>
                <a:ext uri="{FF2B5EF4-FFF2-40B4-BE49-F238E27FC236}">
                  <a16:creationId xmlns:a16="http://schemas.microsoft.com/office/drawing/2014/main" id="{4C18D776-10EF-45C9-08AB-E3BB051419BD}"/>
                </a:ext>
              </a:extLst>
            </p:cNvPr>
            <p:cNvSpPr/>
            <p:nvPr/>
          </p:nvSpPr>
          <p:spPr>
            <a:xfrm rot="10800000">
              <a:off x="8406920"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2" name="Freeform 11">
              <a:extLst>
                <a:ext uri="{FF2B5EF4-FFF2-40B4-BE49-F238E27FC236}">
                  <a16:creationId xmlns:a16="http://schemas.microsoft.com/office/drawing/2014/main" id="{35855531-27C6-679E-C97F-AF870D24775B}"/>
                </a:ext>
              </a:extLst>
            </p:cNvPr>
            <p:cNvSpPr/>
            <p:nvPr/>
          </p:nvSpPr>
          <p:spPr>
            <a:xfrm rot="10800000">
              <a:off x="7674890"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cxnSp>
        <p:nvCxnSpPr>
          <p:cNvPr id="11" name="Straight Connector 10">
            <a:extLst>
              <a:ext uri="{FF2B5EF4-FFF2-40B4-BE49-F238E27FC236}">
                <a16:creationId xmlns:a16="http://schemas.microsoft.com/office/drawing/2014/main" id="{57F252BD-6762-EC66-7068-AC9CF694399B}"/>
              </a:ext>
            </a:extLst>
          </p:cNvPr>
          <p:cNvCxnSpPr>
            <a:cxnSpLocks/>
          </p:cNvCxnSpPr>
          <p:nvPr/>
        </p:nvCxnSpPr>
        <p:spPr>
          <a:xfrm>
            <a:off x="2137274" y="2641194"/>
            <a:ext cx="181768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A9F847C-F6A3-750E-3F76-D88E6683C2CD}"/>
              </a:ext>
            </a:extLst>
          </p:cNvPr>
          <p:cNvCxnSpPr>
            <a:cxnSpLocks/>
          </p:cNvCxnSpPr>
          <p:nvPr/>
        </p:nvCxnSpPr>
        <p:spPr>
          <a:xfrm>
            <a:off x="3971414" y="250286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32FE7FAC-8AD5-96BC-264F-50623C602AE8}"/>
              </a:ext>
            </a:extLst>
          </p:cNvPr>
          <p:cNvSpPr/>
          <p:nvPr/>
        </p:nvSpPr>
        <p:spPr>
          <a:xfrm>
            <a:off x="3836298" y="61520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pic>
        <p:nvPicPr>
          <p:cNvPr id="4" name="Picture Placeholder 8">
            <a:extLst>
              <a:ext uri="{FF2B5EF4-FFF2-40B4-BE49-F238E27FC236}">
                <a16:creationId xmlns:a16="http://schemas.microsoft.com/office/drawing/2014/main" id="{7DEC7D28-976B-DF3B-B28E-CC992441B08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860962" y="457200"/>
            <a:ext cx="2114328" cy="6400800"/>
          </a:xfrm>
          <a:prstGeom prst="rect">
            <a:avLst/>
          </a:prstGeom>
        </p:spPr>
      </p:pic>
      <p:sp>
        <p:nvSpPr>
          <p:cNvPr id="5" name="object 10">
            <a:extLst>
              <a:ext uri="{FF2B5EF4-FFF2-40B4-BE49-F238E27FC236}">
                <a16:creationId xmlns:a16="http://schemas.microsoft.com/office/drawing/2014/main" id="{CA194E12-53B6-5687-5065-BA2253200393}"/>
              </a:ext>
            </a:extLst>
          </p:cNvPr>
          <p:cNvSpPr txBox="1"/>
          <p:nvPr/>
        </p:nvSpPr>
        <p:spPr>
          <a:xfrm rot="16200000">
            <a:off x="8051546" y="4151039"/>
            <a:ext cx="3733160" cy="435312"/>
          </a:xfrm>
          <a:prstGeom prst="rect">
            <a:avLst/>
          </a:prstGeom>
        </p:spPr>
        <p:txBody>
          <a:bodyPr vert="horz" wrap="square" lIns="0" tIns="12065" rIns="0" bIns="0" rtlCol="0">
            <a:spAutoFit/>
          </a:bodyPr>
          <a:lstStyle/>
          <a:p>
            <a:pPr algn="ctr" defTabSz="914453">
              <a:lnSpc>
                <a:spcPct val="80000"/>
              </a:lnSpc>
              <a:spcBef>
                <a:spcPct val="0"/>
              </a:spcBef>
            </a:pP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PINOT GRIGIO</a:t>
            </a:r>
            <a:endParaRPr lang="en-AU" sz="3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3232723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886350" y="2202632"/>
            <a:ext cx="90593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a:off x="7107330" y="3651023"/>
            <a:ext cx="3595261"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MORNINGTON PENINSULA</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CHARDONNAY</a:t>
            </a: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2284346" y="3912433"/>
            <a:ext cx="3486867"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2284346" y="3904813"/>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96FF515D-9515-ECD3-82BA-2FF7E96E67D0}"/>
              </a:ext>
            </a:extLst>
          </p:cNvPr>
          <p:cNvSpPr txBox="1"/>
          <p:nvPr/>
        </p:nvSpPr>
        <p:spPr>
          <a:xfrm>
            <a:off x="2099161" y="2360792"/>
            <a:ext cx="3326140" cy="584775"/>
          </a:xfrm>
          <a:prstGeom prst="rect">
            <a:avLst/>
          </a:prstGeom>
          <a:noFill/>
        </p:spPr>
        <p:txBody>
          <a:bodyPr wrap="square" anchor="b">
            <a:spAutoFit/>
          </a:bodyPr>
          <a:lstStyle/>
          <a:p>
            <a:pPr algn="ctr">
              <a:spcBef>
                <a:spcPts val="203"/>
              </a:spcBef>
            </a:pPr>
            <a:r>
              <a:rPr lang="en-AU" sz="1600" b="1" dirty="0">
                <a:effectLst/>
                <a:latin typeface="Neue Haas Grotesk Text Pro" panose="020B0504020202020204" pitchFamily="34" charset="77"/>
              </a:rPr>
              <a:t>WELL SUITED TO THE REGION’S COOL CONDITIONS</a:t>
            </a:r>
          </a:p>
        </p:txBody>
      </p:sp>
      <p:pic>
        <p:nvPicPr>
          <p:cNvPr id="5" name="Picture Placeholder 8">
            <a:extLst>
              <a:ext uri="{FF2B5EF4-FFF2-40B4-BE49-F238E27FC236}">
                <a16:creationId xmlns:a16="http://schemas.microsoft.com/office/drawing/2014/main" id="{247010AE-3EE5-D536-5BCC-D7844A0A0DF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550730" y="457200"/>
            <a:ext cx="2114328" cy="6400800"/>
          </a:xfrm>
          <a:prstGeom prst="rect">
            <a:avLst/>
          </a:prstGeom>
        </p:spPr>
      </p:pic>
      <p:sp>
        <p:nvSpPr>
          <p:cNvPr id="7" name="object 10">
            <a:extLst>
              <a:ext uri="{FF2B5EF4-FFF2-40B4-BE49-F238E27FC236}">
                <a16:creationId xmlns:a16="http://schemas.microsoft.com/office/drawing/2014/main" id="{0DD9AB8D-5E6B-684B-A8DD-B86CAC132897}"/>
              </a:ext>
            </a:extLst>
          </p:cNvPr>
          <p:cNvSpPr txBox="1"/>
          <p:nvPr/>
        </p:nvSpPr>
        <p:spPr>
          <a:xfrm rot="16200000">
            <a:off x="4741314" y="4151039"/>
            <a:ext cx="3733160" cy="435312"/>
          </a:xfrm>
          <a:prstGeom prst="rect">
            <a:avLst/>
          </a:prstGeom>
        </p:spPr>
        <p:txBody>
          <a:bodyPr vert="horz" wrap="square" lIns="0" tIns="12065" rIns="0" bIns="0" rtlCol="0">
            <a:spAutoFit/>
          </a:bodyPr>
          <a:lstStyle/>
          <a:p>
            <a:pPr algn="ctr" defTabSz="914453">
              <a:lnSpc>
                <a:spcPct val="80000"/>
              </a:lnSpc>
              <a:spcBef>
                <a:spcPct val="0"/>
              </a:spcBef>
            </a:pP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6" name="TextBox 5">
            <a:extLst>
              <a:ext uri="{FF2B5EF4-FFF2-40B4-BE49-F238E27FC236}">
                <a16:creationId xmlns:a16="http://schemas.microsoft.com/office/drawing/2014/main" id="{55DF217E-BBED-851F-DB9F-4789B3905354}"/>
              </a:ext>
            </a:extLst>
          </p:cNvPr>
          <p:cNvSpPr txBox="1"/>
          <p:nvPr/>
        </p:nvSpPr>
        <p:spPr>
          <a:xfrm>
            <a:off x="9989285" y="4195747"/>
            <a:ext cx="2824226" cy="1408719"/>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AGED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Stone fruits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Apple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Vanilla</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Butter</a:t>
            </a:r>
            <a:endParaRPr lang="en-AU" sz="1400" dirty="0">
              <a:effectLst/>
              <a:latin typeface="Neue Haas Grotesk Text Pro" panose="020B0504020202020204" pitchFamily="34" charset="77"/>
            </a:endParaRPr>
          </a:p>
        </p:txBody>
      </p:sp>
      <p:cxnSp>
        <p:nvCxnSpPr>
          <p:cNvPr id="9" name="Straight Connector 8">
            <a:extLst>
              <a:ext uri="{FF2B5EF4-FFF2-40B4-BE49-F238E27FC236}">
                <a16:creationId xmlns:a16="http://schemas.microsoft.com/office/drawing/2014/main" id="{8C7B403D-F9EA-EA37-AFE7-C8FEC4429B0E}"/>
              </a:ext>
            </a:extLst>
          </p:cNvPr>
          <p:cNvCxnSpPr>
            <a:cxnSpLocks/>
          </p:cNvCxnSpPr>
          <p:nvPr/>
        </p:nvCxnSpPr>
        <p:spPr>
          <a:xfrm>
            <a:off x="10702591" y="3651023"/>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871B31A0-A80C-4729-6C27-7EFFE7ABB193}"/>
              </a:ext>
            </a:extLst>
          </p:cNvPr>
          <p:cNvSpPr/>
          <p:nvPr/>
        </p:nvSpPr>
        <p:spPr>
          <a:xfrm>
            <a:off x="7790488" y="936128"/>
            <a:ext cx="2406942" cy="2406942"/>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3" name="object 58">
            <a:extLst>
              <a:ext uri="{FF2B5EF4-FFF2-40B4-BE49-F238E27FC236}">
                <a16:creationId xmlns:a16="http://schemas.microsoft.com/office/drawing/2014/main" id="{C7B361CD-2639-B5DA-0167-6FB8C3704457}"/>
              </a:ext>
            </a:extLst>
          </p:cNvPr>
          <p:cNvSpPr txBox="1"/>
          <p:nvPr/>
        </p:nvSpPr>
        <p:spPr>
          <a:xfrm>
            <a:off x="7954232" y="1495781"/>
            <a:ext cx="2035053" cy="1263808"/>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1800" dirty="0">
                <a:solidFill>
                  <a:schemeClr val="tx1"/>
                </a:solidFill>
                <a:effectLst/>
                <a:latin typeface="Neue Haas Grotesk Text Pro" panose="020B0504020202020204" pitchFamily="34" charset="77"/>
              </a:rPr>
              <a:t>WINES OF RESTRAINT </a:t>
            </a:r>
            <a:br>
              <a:rPr lang="en-AU" sz="1800" dirty="0">
                <a:solidFill>
                  <a:schemeClr val="tx1"/>
                </a:solidFill>
                <a:effectLst/>
                <a:latin typeface="Neue Haas Grotesk Text Pro" panose="020B0504020202020204" pitchFamily="34" charset="77"/>
              </a:rPr>
            </a:br>
            <a:r>
              <a:rPr lang="en-AU" sz="1800" dirty="0">
                <a:solidFill>
                  <a:schemeClr val="tx1"/>
                </a:solidFill>
                <a:effectLst/>
                <a:latin typeface="Neue Haas Grotesk Text Pro" panose="020B0504020202020204" pitchFamily="34" charset="77"/>
              </a:rPr>
              <a:t>WITH GOOD AGEING POTENTIAL</a:t>
            </a:r>
          </a:p>
        </p:txBody>
      </p:sp>
      <p:sp>
        <p:nvSpPr>
          <p:cNvPr id="13" name="Oval 12">
            <a:extLst>
              <a:ext uri="{FF2B5EF4-FFF2-40B4-BE49-F238E27FC236}">
                <a16:creationId xmlns:a16="http://schemas.microsoft.com/office/drawing/2014/main" id="{D00D20BE-74A8-9CD9-14ED-35006B42C036}"/>
              </a:ext>
            </a:extLst>
          </p:cNvPr>
          <p:cNvSpPr/>
          <p:nvPr/>
        </p:nvSpPr>
        <p:spPr>
          <a:xfrm>
            <a:off x="1130316" y="4284535"/>
            <a:ext cx="2199918" cy="22280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14" name="object 58">
            <a:extLst>
              <a:ext uri="{FF2B5EF4-FFF2-40B4-BE49-F238E27FC236}">
                <a16:creationId xmlns:a16="http://schemas.microsoft.com/office/drawing/2014/main" id="{762EAF5B-2B85-D6D0-775D-0837079B74A8}"/>
              </a:ext>
            </a:extLst>
          </p:cNvPr>
          <p:cNvSpPr txBox="1"/>
          <p:nvPr/>
        </p:nvSpPr>
        <p:spPr>
          <a:xfrm>
            <a:off x="1162692" y="4645366"/>
            <a:ext cx="2146963" cy="1785745"/>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82000"/>
              </a:lnSpc>
              <a:spcBef>
                <a:spcPts val="217"/>
              </a:spcBef>
            </a:pPr>
            <a:r>
              <a:rPr lang="en-AU" sz="2800" dirty="0">
                <a:effectLst/>
                <a:latin typeface="Neue Haas Grotesk Text Pro" panose="020B0504020202020204" pitchFamily="34" charset="77"/>
              </a:rPr>
              <a:t>AROUND</a:t>
            </a:r>
          </a:p>
          <a:p>
            <a:pPr algn="ctr">
              <a:lnSpc>
                <a:spcPct val="82000"/>
              </a:lnSpc>
              <a:spcBef>
                <a:spcPts val="217"/>
              </a:spcBef>
            </a:pPr>
            <a:r>
              <a:rPr lang="en-AU" sz="6000" dirty="0">
                <a:effectLst/>
                <a:latin typeface="Neue Haas Grotesk Text Pro" panose="020B0504020202020204" pitchFamily="34" charset="77"/>
              </a:rPr>
              <a:t>1/4</a:t>
            </a:r>
          </a:p>
          <a:p>
            <a:pPr algn="ctr">
              <a:lnSpc>
                <a:spcPct val="82000"/>
              </a:lnSpc>
              <a:spcBef>
                <a:spcPts val="217"/>
              </a:spcBef>
            </a:pPr>
            <a:r>
              <a:rPr lang="en-AU" sz="1600" dirty="0">
                <a:latin typeface="Neue Haas Grotesk Text Pro" panose="020B0504020202020204" pitchFamily="34" charset="77"/>
              </a:rPr>
              <a:t>OF TOTAL </a:t>
            </a:r>
            <a:br>
              <a:rPr lang="en-AU" sz="1600" dirty="0">
                <a:latin typeface="Neue Haas Grotesk Text Pro" panose="020B0504020202020204" pitchFamily="34" charset="77"/>
              </a:rPr>
            </a:br>
            <a:r>
              <a:rPr lang="en-AU" sz="1600" dirty="0">
                <a:latin typeface="Neue Haas Grotesk Text Pro" panose="020B0504020202020204" pitchFamily="34" charset="77"/>
              </a:rPr>
              <a:t>ANNUAL </a:t>
            </a:r>
            <a:br>
              <a:rPr lang="en-AU" sz="1600" dirty="0">
                <a:latin typeface="Neue Haas Grotesk Text Pro" panose="020B0504020202020204" pitchFamily="34" charset="77"/>
              </a:rPr>
            </a:br>
            <a:r>
              <a:rPr lang="en-AU" sz="1600" dirty="0">
                <a:latin typeface="Neue Haas Grotesk Text Pro" panose="020B0504020202020204" pitchFamily="34" charset="77"/>
              </a:rPr>
              <a:t>CRUSH</a:t>
            </a:r>
            <a:endParaRPr lang="en-AU" sz="1600" dirty="0">
              <a:effectLst/>
              <a:latin typeface="Neue Haas Grotesk Text Pro" panose="020B0504020202020204" pitchFamily="34" charset="77"/>
            </a:endParaRPr>
          </a:p>
        </p:txBody>
      </p:sp>
      <p:cxnSp>
        <p:nvCxnSpPr>
          <p:cNvPr id="16" name="Straight Connector 15">
            <a:extLst>
              <a:ext uri="{FF2B5EF4-FFF2-40B4-BE49-F238E27FC236}">
                <a16:creationId xmlns:a16="http://schemas.microsoft.com/office/drawing/2014/main" id="{2421C182-5F4C-E00C-18F9-95D51872FEB9}"/>
              </a:ext>
            </a:extLst>
          </p:cNvPr>
          <p:cNvCxnSpPr>
            <a:cxnSpLocks/>
          </p:cNvCxnSpPr>
          <p:nvPr/>
        </p:nvCxnSpPr>
        <p:spPr>
          <a:xfrm>
            <a:off x="3702761" y="2934142"/>
            <a:ext cx="0" cy="97829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3561242-E9E1-2C98-505A-EF44F7AD1590}"/>
              </a:ext>
            </a:extLst>
          </p:cNvPr>
          <p:cNvSpPr txBox="1"/>
          <p:nvPr/>
        </p:nvSpPr>
        <p:spPr>
          <a:xfrm>
            <a:off x="7830701" y="4207979"/>
            <a:ext cx="2824226" cy="1649491"/>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PRIMARY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Melon</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White peach</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Citrus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Fig</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Minerality</a:t>
            </a:r>
          </a:p>
        </p:txBody>
      </p:sp>
      <p:cxnSp>
        <p:nvCxnSpPr>
          <p:cNvPr id="11" name="Straight Connector 10">
            <a:extLst>
              <a:ext uri="{FF2B5EF4-FFF2-40B4-BE49-F238E27FC236}">
                <a16:creationId xmlns:a16="http://schemas.microsoft.com/office/drawing/2014/main" id="{82F196BB-F309-9278-EDF1-17CC0CDB554B}"/>
              </a:ext>
            </a:extLst>
          </p:cNvPr>
          <p:cNvCxnSpPr>
            <a:cxnSpLocks/>
          </p:cNvCxnSpPr>
          <p:nvPr/>
        </p:nvCxnSpPr>
        <p:spPr>
          <a:xfrm>
            <a:off x="8603968" y="3651023"/>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1125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5ADE4-7566-52C0-4E05-21C741464D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FDE61B-5CF3-B98F-9895-1DAF4ABA1928}"/>
              </a:ext>
            </a:extLst>
          </p:cNvPr>
          <p:cNvSpPr>
            <a:spLocks noGrp="1"/>
          </p:cNvSpPr>
          <p:nvPr>
            <p:ph type="title" idx="4294967295"/>
          </p:nvPr>
        </p:nvSpPr>
        <p:spPr>
          <a:xfrm>
            <a:off x="605277" y="590594"/>
            <a:ext cx="7904034" cy="1325562"/>
          </a:xfrm>
        </p:spPr>
        <p:txBody>
          <a:bodyPr/>
          <a:lstStyle/>
          <a:p>
            <a:r>
              <a:rPr lang="en-US" sz="3200" dirty="0">
                <a:solidFill>
                  <a:schemeClr val="bg2"/>
                </a:solidFill>
                <a:latin typeface="Neue Haas Grotesk Text Pro" panose="020B0504020202020204" pitchFamily="34" charset="77"/>
              </a:rPr>
              <a:t>CHARDONNAY</a:t>
            </a:r>
            <a:br>
              <a:rPr lang="en-US" sz="3200" dirty="0">
                <a:solidFill>
                  <a:schemeClr val="accent3"/>
                </a:solidFill>
                <a:latin typeface="Neue Haas Grotesk Text Pro" panose="020B0504020202020204" pitchFamily="34" charset="77"/>
              </a:rPr>
            </a:br>
            <a:r>
              <a:rPr lang="en-US" sz="4000" dirty="0">
                <a:solidFill>
                  <a:schemeClr val="accent2"/>
                </a:solidFill>
                <a:latin typeface="Neue Haas Grotesk Text Pro" panose="020B0504020202020204" pitchFamily="34" charset="77"/>
              </a:rPr>
              <a:t>characteristics</a:t>
            </a:r>
          </a:p>
        </p:txBody>
      </p:sp>
      <p:pic>
        <p:nvPicPr>
          <p:cNvPr id="20" name="Picture Placeholder 8">
            <a:extLst>
              <a:ext uri="{FF2B5EF4-FFF2-40B4-BE49-F238E27FC236}">
                <a16:creationId xmlns:a16="http://schemas.microsoft.com/office/drawing/2014/main" id="{94442B9C-7A53-5783-D95B-4FE1C0ED623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570806" y="368300"/>
            <a:ext cx="2114328" cy="6400800"/>
          </a:xfrm>
          <a:prstGeom prst="rect">
            <a:avLst/>
          </a:prstGeom>
        </p:spPr>
      </p:pic>
      <p:sp>
        <p:nvSpPr>
          <p:cNvPr id="21" name="object 10">
            <a:extLst>
              <a:ext uri="{FF2B5EF4-FFF2-40B4-BE49-F238E27FC236}">
                <a16:creationId xmlns:a16="http://schemas.microsoft.com/office/drawing/2014/main" id="{B89E5D8A-2B93-5A7A-2D7A-77456B75EE44}"/>
              </a:ext>
            </a:extLst>
          </p:cNvPr>
          <p:cNvSpPr txBox="1"/>
          <p:nvPr/>
        </p:nvSpPr>
        <p:spPr>
          <a:xfrm rot="16200000">
            <a:off x="7301852" y="4244048"/>
            <a:ext cx="4652237" cy="460254"/>
          </a:xfrm>
          <a:prstGeom prst="rect">
            <a:avLst/>
          </a:prstGeom>
        </p:spPr>
        <p:txBody>
          <a:bodyPr vert="horz" wrap="square" lIns="0" tIns="12065" rIns="0" bIns="0" rtlCol="0">
            <a:spAutoFit/>
          </a:bodyPr>
          <a:lstStyle/>
          <a:p>
            <a:pPr algn="ctr" defTabSz="914453">
              <a:lnSpc>
                <a:spcPct val="80000"/>
              </a:lnSpc>
              <a:spcBef>
                <a:spcPct val="0"/>
              </a:spcBef>
            </a:pPr>
            <a:r>
              <a:rPr lang="en-AU" sz="36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6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0" name="Oval 9">
            <a:extLst>
              <a:ext uri="{FF2B5EF4-FFF2-40B4-BE49-F238E27FC236}">
                <a16:creationId xmlns:a16="http://schemas.microsoft.com/office/drawing/2014/main" id="{6F56D2EB-195E-E0F7-2B13-B4E3B0A8B0B4}"/>
              </a:ext>
            </a:extLst>
          </p:cNvPr>
          <p:cNvSpPr/>
          <p:nvPr/>
        </p:nvSpPr>
        <p:spPr>
          <a:xfrm>
            <a:off x="2011495" y="2194640"/>
            <a:ext cx="272668" cy="272668"/>
          </a:xfrm>
          <a:prstGeom prst="ellipse">
            <a:avLst/>
          </a:prstGeom>
          <a:solidFill>
            <a:srgbClr val="FAF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962BE3D1-FF94-496F-0AE3-EA9C4117F0C3}"/>
              </a:ext>
            </a:extLst>
          </p:cNvPr>
          <p:cNvSpPr/>
          <p:nvPr/>
        </p:nvSpPr>
        <p:spPr>
          <a:xfrm>
            <a:off x="2375638" y="2191738"/>
            <a:ext cx="272668" cy="272668"/>
          </a:xfrm>
          <a:prstGeom prst="ellipse">
            <a:avLst/>
          </a:prstGeom>
          <a:solidFill>
            <a:srgbClr val="EDE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91291C1B-82A5-4F4A-A87C-2A021E60710E}"/>
              </a:ext>
            </a:extLst>
          </p:cNvPr>
          <p:cNvSpPr/>
          <p:nvPr/>
        </p:nvSpPr>
        <p:spPr>
          <a:xfrm>
            <a:off x="2739781" y="2191738"/>
            <a:ext cx="272668" cy="272668"/>
          </a:xfrm>
          <a:prstGeom prst="ellipse">
            <a:avLst/>
          </a:prstGeom>
          <a:solidFill>
            <a:srgbClr val="EBE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0BC3DDA9-AB5C-D3C6-6A5D-E4BCE6FF5CD2}"/>
              </a:ext>
            </a:extLst>
          </p:cNvPr>
          <p:cNvSpPr/>
          <p:nvPr/>
        </p:nvSpPr>
        <p:spPr>
          <a:xfrm>
            <a:off x="3103924" y="2191738"/>
            <a:ext cx="272668" cy="272668"/>
          </a:xfrm>
          <a:prstGeom prst="ellipse">
            <a:avLst/>
          </a:prstGeom>
          <a:solidFill>
            <a:srgbClr val="F7CD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4E562E33-3D08-4A24-6DB8-D45C546812E1}"/>
              </a:ext>
            </a:extLst>
          </p:cNvPr>
          <p:cNvSpPr txBox="1"/>
          <p:nvPr/>
        </p:nvSpPr>
        <p:spPr>
          <a:xfrm>
            <a:off x="531049" y="221970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5D5E2F84-A7FC-2923-990C-971FADE9EC37}"/>
              </a:ext>
            </a:extLst>
          </p:cNvPr>
          <p:cNvSpPr/>
          <p:nvPr/>
        </p:nvSpPr>
        <p:spPr>
          <a:xfrm>
            <a:off x="3468448" y="2191738"/>
            <a:ext cx="272668" cy="272668"/>
          </a:xfrm>
          <a:prstGeom prst="ellipse">
            <a:avLst/>
          </a:prstGeom>
          <a:solidFill>
            <a:srgbClr val="F7BD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81884036-2716-602E-A397-6AA600F744D3}"/>
              </a:ext>
            </a:extLst>
          </p:cNvPr>
          <p:cNvSpPr/>
          <p:nvPr/>
        </p:nvSpPr>
        <p:spPr>
          <a:xfrm>
            <a:off x="3832972" y="2191738"/>
            <a:ext cx="272668" cy="272668"/>
          </a:xfrm>
          <a:prstGeom prst="ellipse">
            <a:avLst/>
          </a:prstGeom>
          <a:solidFill>
            <a:srgbClr val="FDC7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2B0DB3A5-7DE6-4535-25A9-3B9FFA2A73D3}"/>
              </a:ext>
            </a:extLst>
          </p:cNvPr>
          <p:cNvSpPr/>
          <p:nvPr/>
        </p:nvSpPr>
        <p:spPr>
          <a:xfrm>
            <a:off x="4191317" y="2191738"/>
            <a:ext cx="272668" cy="272668"/>
          </a:xfrm>
          <a:prstGeom prst="ellipse">
            <a:avLst/>
          </a:prstGeom>
          <a:solidFill>
            <a:srgbClr val="F1BA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82CE8839-B14D-EC3A-0C13-1CA5CC770955}"/>
              </a:ext>
            </a:extLst>
          </p:cNvPr>
          <p:cNvSpPr/>
          <p:nvPr/>
        </p:nvSpPr>
        <p:spPr>
          <a:xfrm>
            <a:off x="4562019" y="2191738"/>
            <a:ext cx="272668" cy="272668"/>
          </a:xfrm>
          <a:prstGeom prst="ellipse">
            <a:avLst/>
          </a:prstGeom>
          <a:solidFill>
            <a:srgbClr val="D994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FF78DB7C-6710-BFED-03C6-B12CAFED3C04}"/>
              </a:ext>
            </a:extLst>
          </p:cNvPr>
          <p:cNvSpPr/>
          <p:nvPr/>
        </p:nvSpPr>
        <p:spPr>
          <a:xfrm>
            <a:off x="4926543" y="2191738"/>
            <a:ext cx="272668" cy="272668"/>
          </a:xfrm>
          <a:prstGeom prst="ellipse">
            <a:avLst/>
          </a:prstGeom>
          <a:solidFill>
            <a:srgbClr val="C485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0380C0AA-F88B-1660-EC0B-AB4202E378AB}"/>
              </a:ext>
            </a:extLst>
          </p:cNvPr>
          <p:cNvSpPr txBox="1"/>
          <p:nvPr/>
        </p:nvSpPr>
        <p:spPr>
          <a:xfrm>
            <a:off x="2876876" y="2620133"/>
            <a:ext cx="1957811"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Chardonnay</a:t>
            </a:r>
          </a:p>
        </p:txBody>
      </p:sp>
      <p:cxnSp>
        <p:nvCxnSpPr>
          <p:cNvPr id="48" name="Straight Connector 47">
            <a:extLst>
              <a:ext uri="{FF2B5EF4-FFF2-40B4-BE49-F238E27FC236}">
                <a16:creationId xmlns:a16="http://schemas.microsoft.com/office/drawing/2014/main" id="{D85FB137-235F-DD75-9D89-773B0A62436A}"/>
              </a:ext>
            </a:extLst>
          </p:cNvPr>
          <p:cNvCxnSpPr>
            <a:cxnSpLocks/>
          </p:cNvCxnSpPr>
          <p:nvPr/>
        </p:nvCxnSpPr>
        <p:spPr>
          <a:xfrm>
            <a:off x="1510055" y="2328072"/>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889E2E6B-B4FC-4D27-093E-FF22D5ADCF2C}"/>
              </a:ext>
            </a:extLst>
          </p:cNvPr>
          <p:cNvSpPr/>
          <p:nvPr/>
        </p:nvSpPr>
        <p:spPr>
          <a:xfrm>
            <a:off x="2011495" y="33438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36AB2BF6-B6E0-550B-F394-A08618E37ABC}"/>
              </a:ext>
            </a:extLst>
          </p:cNvPr>
          <p:cNvSpPr/>
          <p:nvPr/>
        </p:nvSpPr>
        <p:spPr>
          <a:xfrm>
            <a:off x="2375638"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C3F6284D-50A0-B092-6E0B-687AFEAA4EF8}"/>
              </a:ext>
            </a:extLst>
          </p:cNvPr>
          <p:cNvSpPr/>
          <p:nvPr/>
        </p:nvSpPr>
        <p:spPr>
          <a:xfrm>
            <a:off x="2739781"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2B82FD9A-227A-DC48-3962-B75CEF43311F}"/>
              </a:ext>
            </a:extLst>
          </p:cNvPr>
          <p:cNvSpPr/>
          <p:nvPr/>
        </p:nvSpPr>
        <p:spPr>
          <a:xfrm>
            <a:off x="3103924"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F2F389F6-293E-D692-4792-2CE3FD62DFF3}"/>
              </a:ext>
            </a:extLst>
          </p:cNvPr>
          <p:cNvSpPr txBox="1"/>
          <p:nvPr/>
        </p:nvSpPr>
        <p:spPr>
          <a:xfrm>
            <a:off x="531048" y="332173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28A46049-63B6-2E72-2848-E3A891BCC211}"/>
              </a:ext>
            </a:extLst>
          </p:cNvPr>
          <p:cNvSpPr/>
          <p:nvPr/>
        </p:nvSpPr>
        <p:spPr>
          <a:xfrm>
            <a:off x="3468448"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C5C78655-6C11-AB64-A2ED-7034DF0FF779}"/>
              </a:ext>
            </a:extLst>
          </p:cNvPr>
          <p:cNvSpPr/>
          <p:nvPr/>
        </p:nvSpPr>
        <p:spPr>
          <a:xfrm>
            <a:off x="3832972" y="33409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23B7EFA6-29BE-1C16-13C3-30E0CCB4872F}"/>
              </a:ext>
            </a:extLst>
          </p:cNvPr>
          <p:cNvSpPr/>
          <p:nvPr/>
        </p:nvSpPr>
        <p:spPr>
          <a:xfrm>
            <a:off x="4191317" y="33409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ACF69098-86FD-FE77-8092-920C4D167604}"/>
              </a:ext>
            </a:extLst>
          </p:cNvPr>
          <p:cNvSpPr/>
          <p:nvPr/>
        </p:nvSpPr>
        <p:spPr>
          <a:xfrm>
            <a:off x="4562019" y="33409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6B028919-6A18-01F4-BB26-F18ECE53911C}"/>
              </a:ext>
            </a:extLst>
          </p:cNvPr>
          <p:cNvSpPr/>
          <p:nvPr/>
        </p:nvSpPr>
        <p:spPr>
          <a:xfrm>
            <a:off x="4926543" y="33409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3EC4443A-AC3B-38AF-6091-C8C3657D387B}"/>
              </a:ext>
            </a:extLst>
          </p:cNvPr>
          <p:cNvSpPr txBox="1"/>
          <p:nvPr/>
        </p:nvSpPr>
        <p:spPr>
          <a:xfrm>
            <a:off x="1913463" y="298984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97AC55F2-6390-1A3A-A548-BA98AADF0E4C}"/>
              </a:ext>
            </a:extLst>
          </p:cNvPr>
          <p:cNvSpPr txBox="1"/>
          <p:nvPr/>
        </p:nvSpPr>
        <p:spPr>
          <a:xfrm>
            <a:off x="3183214" y="301871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160F3EFB-D5E0-E0A3-19D7-32B58DF749B4}"/>
              </a:ext>
            </a:extLst>
          </p:cNvPr>
          <p:cNvSpPr txBox="1"/>
          <p:nvPr/>
        </p:nvSpPr>
        <p:spPr>
          <a:xfrm>
            <a:off x="4476345" y="298984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0578BD73-E803-010F-D580-99A4F5AF1A1C}"/>
              </a:ext>
            </a:extLst>
          </p:cNvPr>
          <p:cNvSpPr/>
          <p:nvPr/>
        </p:nvSpPr>
        <p:spPr>
          <a:xfrm>
            <a:off x="2011495" y="41840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9C50D499-92FE-191F-A066-1C441C1AFEE6}"/>
              </a:ext>
            </a:extLst>
          </p:cNvPr>
          <p:cNvSpPr/>
          <p:nvPr/>
        </p:nvSpPr>
        <p:spPr>
          <a:xfrm>
            <a:off x="2375638" y="418117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038F7BF3-915C-F506-9D7B-79E20DE5B43B}"/>
              </a:ext>
            </a:extLst>
          </p:cNvPr>
          <p:cNvSpPr/>
          <p:nvPr/>
        </p:nvSpPr>
        <p:spPr>
          <a:xfrm>
            <a:off x="2739781"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CD312308-6A25-F4D2-DEEB-2DCB01093378}"/>
              </a:ext>
            </a:extLst>
          </p:cNvPr>
          <p:cNvSpPr/>
          <p:nvPr/>
        </p:nvSpPr>
        <p:spPr>
          <a:xfrm>
            <a:off x="3103924"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E43B8C7F-07DF-0ECB-5312-0A55CBB4A72E}"/>
              </a:ext>
            </a:extLst>
          </p:cNvPr>
          <p:cNvSpPr/>
          <p:nvPr/>
        </p:nvSpPr>
        <p:spPr>
          <a:xfrm>
            <a:off x="3468448"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5BFD544A-5966-9EFC-5B26-0EBC880CA6A7}"/>
              </a:ext>
            </a:extLst>
          </p:cNvPr>
          <p:cNvSpPr/>
          <p:nvPr/>
        </p:nvSpPr>
        <p:spPr>
          <a:xfrm>
            <a:off x="3832972"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7EF0F0EC-AE6F-D745-543C-59511E924829}"/>
              </a:ext>
            </a:extLst>
          </p:cNvPr>
          <p:cNvSpPr/>
          <p:nvPr/>
        </p:nvSpPr>
        <p:spPr>
          <a:xfrm>
            <a:off x="4191317"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B2F2A0B3-CB15-A8CC-3165-78E705E00DA0}"/>
              </a:ext>
            </a:extLst>
          </p:cNvPr>
          <p:cNvSpPr/>
          <p:nvPr/>
        </p:nvSpPr>
        <p:spPr>
          <a:xfrm>
            <a:off x="4562019"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87343FB6-7E3B-B3DE-5779-F283805FF772}"/>
              </a:ext>
            </a:extLst>
          </p:cNvPr>
          <p:cNvSpPr/>
          <p:nvPr/>
        </p:nvSpPr>
        <p:spPr>
          <a:xfrm>
            <a:off x="4926543"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28AAE38A-CDFF-49DB-BEB5-93FF9B7ED188}"/>
              </a:ext>
            </a:extLst>
          </p:cNvPr>
          <p:cNvSpPr txBox="1"/>
          <p:nvPr/>
        </p:nvSpPr>
        <p:spPr>
          <a:xfrm>
            <a:off x="1913463" y="384417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76C65305-A159-2620-E949-863D9E093683}"/>
              </a:ext>
            </a:extLst>
          </p:cNvPr>
          <p:cNvSpPr txBox="1"/>
          <p:nvPr/>
        </p:nvSpPr>
        <p:spPr>
          <a:xfrm>
            <a:off x="3034031" y="385897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758EDE5F-C828-2A93-49ED-D9F093043CEE}"/>
              </a:ext>
            </a:extLst>
          </p:cNvPr>
          <p:cNvSpPr txBox="1"/>
          <p:nvPr/>
        </p:nvSpPr>
        <p:spPr>
          <a:xfrm>
            <a:off x="4476345" y="386527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5F4FE93D-38E1-5642-C1E5-1D4982B54155}"/>
              </a:ext>
            </a:extLst>
          </p:cNvPr>
          <p:cNvCxnSpPr>
            <a:cxnSpLocks/>
          </p:cNvCxnSpPr>
          <p:nvPr/>
        </p:nvCxnSpPr>
        <p:spPr>
          <a:xfrm>
            <a:off x="1207315" y="3489607"/>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40E787D6-3FA8-4308-5AA5-BA32833F8EF9}"/>
              </a:ext>
            </a:extLst>
          </p:cNvPr>
          <p:cNvSpPr txBox="1"/>
          <p:nvPr/>
        </p:nvSpPr>
        <p:spPr>
          <a:xfrm>
            <a:off x="531048" y="419288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72CCBCB5-27D0-6940-B090-BCEDD21C9E9C}"/>
              </a:ext>
            </a:extLst>
          </p:cNvPr>
          <p:cNvCxnSpPr>
            <a:cxnSpLocks/>
          </p:cNvCxnSpPr>
          <p:nvPr/>
        </p:nvCxnSpPr>
        <p:spPr>
          <a:xfrm>
            <a:off x="1849866" y="4360758"/>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9ADF75C1-2283-CB22-99AC-2C1A54F55AA9}"/>
              </a:ext>
            </a:extLst>
          </p:cNvPr>
          <p:cNvSpPr/>
          <p:nvPr/>
        </p:nvSpPr>
        <p:spPr>
          <a:xfrm>
            <a:off x="2011495" y="502433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0C790E21-B961-56B1-A980-C1C60AD6D249}"/>
              </a:ext>
            </a:extLst>
          </p:cNvPr>
          <p:cNvSpPr/>
          <p:nvPr/>
        </p:nvSpPr>
        <p:spPr>
          <a:xfrm>
            <a:off x="2375638"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B4E5A90C-4C56-B0A4-F80E-15BA53D01685}"/>
              </a:ext>
            </a:extLst>
          </p:cNvPr>
          <p:cNvSpPr/>
          <p:nvPr/>
        </p:nvSpPr>
        <p:spPr>
          <a:xfrm>
            <a:off x="2739781"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95D78A90-2F29-8309-25EF-AF983C9E0DF4}"/>
              </a:ext>
            </a:extLst>
          </p:cNvPr>
          <p:cNvSpPr/>
          <p:nvPr/>
        </p:nvSpPr>
        <p:spPr>
          <a:xfrm>
            <a:off x="3103924"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B8D7AD80-E89E-94FC-05B3-65E2B789EDBF}"/>
              </a:ext>
            </a:extLst>
          </p:cNvPr>
          <p:cNvSpPr/>
          <p:nvPr/>
        </p:nvSpPr>
        <p:spPr>
          <a:xfrm>
            <a:off x="3468448"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C359EA06-9A7D-9E0F-4522-82CD640F0D85}"/>
              </a:ext>
            </a:extLst>
          </p:cNvPr>
          <p:cNvSpPr/>
          <p:nvPr/>
        </p:nvSpPr>
        <p:spPr>
          <a:xfrm>
            <a:off x="3832972"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28D376A2-3656-F7BF-8E97-DA95B182B782}"/>
              </a:ext>
            </a:extLst>
          </p:cNvPr>
          <p:cNvSpPr/>
          <p:nvPr/>
        </p:nvSpPr>
        <p:spPr>
          <a:xfrm>
            <a:off x="4191317"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86771A24-F00F-4429-B5A3-60CC5B631545}"/>
              </a:ext>
            </a:extLst>
          </p:cNvPr>
          <p:cNvSpPr/>
          <p:nvPr/>
        </p:nvSpPr>
        <p:spPr>
          <a:xfrm>
            <a:off x="4562019"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11320E13-6CCD-AA11-E9F0-092E97D873B8}"/>
              </a:ext>
            </a:extLst>
          </p:cNvPr>
          <p:cNvSpPr/>
          <p:nvPr/>
        </p:nvSpPr>
        <p:spPr>
          <a:xfrm>
            <a:off x="4926543"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9" name="Title 2">
            <a:extLst>
              <a:ext uri="{FF2B5EF4-FFF2-40B4-BE49-F238E27FC236}">
                <a16:creationId xmlns:a16="http://schemas.microsoft.com/office/drawing/2014/main" id="{A5D13B78-8433-7B56-726E-3FDB565C6B39}"/>
              </a:ext>
            </a:extLst>
          </p:cNvPr>
          <p:cNvSpPr txBox="1"/>
          <p:nvPr/>
        </p:nvSpPr>
        <p:spPr>
          <a:xfrm>
            <a:off x="1913463" y="467036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sp>
        <p:nvSpPr>
          <p:cNvPr id="100" name="Title 2">
            <a:extLst>
              <a:ext uri="{FF2B5EF4-FFF2-40B4-BE49-F238E27FC236}">
                <a16:creationId xmlns:a16="http://schemas.microsoft.com/office/drawing/2014/main" id="{E83ED728-921F-4531-9813-547E9A3CB8D4}"/>
              </a:ext>
            </a:extLst>
          </p:cNvPr>
          <p:cNvSpPr txBox="1"/>
          <p:nvPr/>
        </p:nvSpPr>
        <p:spPr>
          <a:xfrm>
            <a:off x="3034031" y="4699236"/>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DA69BD4D-7B64-98F0-5709-20F7A8066A16}"/>
              </a:ext>
            </a:extLst>
          </p:cNvPr>
          <p:cNvSpPr txBox="1"/>
          <p:nvPr/>
        </p:nvSpPr>
        <p:spPr>
          <a:xfrm>
            <a:off x="4476345" y="467036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8E829995-1666-8D56-0BEB-1687FD228740}"/>
              </a:ext>
            </a:extLst>
          </p:cNvPr>
          <p:cNvSpPr txBox="1"/>
          <p:nvPr/>
        </p:nvSpPr>
        <p:spPr>
          <a:xfrm>
            <a:off x="531048" y="503314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CFE1B4AD-A61F-41B1-4F4C-68171CDF6BE1}"/>
              </a:ext>
            </a:extLst>
          </p:cNvPr>
          <p:cNvCxnSpPr>
            <a:cxnSpLocks/>
          </p:cNvCxnSpPr>
          <p:nvPr/>
        </p:nvCxnSpPr>
        <p:spPr>
          <a:xfrm>
            <a:off x="1077569" y="5201017"/>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C078604D-736D-2D36-8664-746636080348}"/>
              </a:ext>
            </a:extLst>
          </p:cNvPr>
          <p:cNvSpPr/>
          <p:nvPr/>
        </p:nvSpPr>
        <p:spPr>
          <a:xfrm>
            <a:off x="2011495" y="537032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DCF7E2D1-1D3D-AE8A-B1C6-08055DE528DA}"/>
              </a:ext>
            </a:extLst>
          </p:cNvPr>
          <p:cNvSpPr/>
          <p:nvPr/>
        </p:nvSpPr>
        <p:spPr>
          <a:xfrm>
            <a:off x="2375638" y="53674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47DC42B4-9713-6197-7E67-351186EFCE73}"/>
              </a:ext>
            </a:extLst>
          </p:cNvPr>
          <p:cNvSpPr/>
          <p:nvPr/>
        </p:nvSpPr>
        <p:spPr>
          <a:xfrm>
            <a:off x="2739781" y="53674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B7D4B46-0DBC-8E17-9E4A-ED8869CBCB88}"/>
              </a:ext>
            </a:extLst>
          </p:cNvPr>
          <p:cNvSpPr/>
          <p:nvPr/>
        </p:nvSpPr>
        <p:spPr>
          <a:xfrm>
            <a:off x="3103924" y="53674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809198EE-61B6-0C55-5E72-CC96478B3081}"/>
              </a:ext>
            </a:extLst>
          </p:cNvPr>
          <p:cNvSpPr/>
          <p:nvPr/>
        </p:nvSpPr>
        <p:spPr>
          <a:xfrm>
            <a:off x="3468448"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BE48170E-C2C8-5ECB-7B4E-4825282DA9F8}"/>
              </a:ext>
            </a:extLst>
          </p:cNvPr>
          <p:cNvSpPr/>
          <p:nvPr/>
        </p:nvSpPr>
        <p:spPr>
          <a:xfrm>
            <a:off x="3832972"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ABB9A261-A519-8F83-CC9C-C27E7BE7C8BC}"/>
              </a:ext>
            </a:extLst>
          </p:cNvPr>
          <p:cNvSpPr/>
          <p:nvPr/>
        </p:nvSpPr>
        <p:spPr>
          <a:xfrm>
            <a:off x="4191317"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3C6B49AE-22F4-29C7-6562-D5F7B5533FAF}"/>
              </a:ext>
            </a:extLst>
          </p:cNvPr>
          <p:cNvSpPr/>
          <p:nvPr/>
        </p:nvSpPr>
        <p:spPr>
          <a:xfrm>
            <a:off x="4562019"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458A706B-18C3-65BA-DD55-E8D0F35DB7E9}"/>
              </a:ext>
            </a:extLst>
          </p:cNvPr>
          <p:cNvSpPr/>
          <p:nvPr/>
        </p:nvSpPr>
        <p:spPr>
          <a:xfrm>
            <a:off x="4926543"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44D4EF09-86E8-4A8A-CEF6-F069235D6695}"/>
              </a:ext>
            </a:extLst>
          </p:cNvPr>
          <p:cNvSpPr txBox="1"/>
          <p:nvPr/>
        </p:nvSpPr>
        <p:spPr>
          <a:xfrm>
            <a:off x="531048" y="537913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15" name="Straight Connector 114">
            <a:extLst>
              <a:ext uri="{FF2B5EF4-FFF2-40B4-BE49-F238E27FC236}">
                <a16:creationId xmlns:a16="http://schemas.microsoft.com/office/drawing/2014/main" id="{BB023DA9-E91F-AAFF-BD3C-051D7703774A}"/>
              </a:ext>
            </a:extLst>
          </p:cNvPr>
          <p:cNvCxnSpPr>
            <a:cxnSpLocks/>
          </p:cNvCxnSpPr>
          <p:nvPr/>
        </p:nvCxnSpPr>
        <p:spPr>
          <a:xfrm>
            <a:off x="1411201" y="5547006"/>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D11C57C6-EF40-F4C0-3BC7-803F45BD5066}"/>
              </a:ext>
            </a:extLst>
          </p:cNvPr>
          <p:cNvSpPr/>
          <p:nvPr/>
        </p:nvSpPr>
        <p:spPr>
          <a:xfrm>
            <a:off x="2011495" y="615498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4274FBC1-5792-4EF8-6975-F5AA36DEF46D}"/>
              </a:ext>
            </a:extLst>
          </p:cNvPr>
          <p:cNvSpPr/>
          <p:nvPr/>
        </p:nvSpPr>
        <p:spPr>
          <a:xfrm>
            <a:off x="2375638"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88F5D0DA-5D57-0855-F499-3E4388E0A04B}"/>
              </a:ext>
            </a:extLst>
          </p:cNvPr>
          <p:cNvSpPr/>
          <p:nvPr/>
        </p:nvSpPr>
        <p:spPr>
          <a:xfrm>
            <a:off x="2739781" y="615207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D70863FB-17C8-F44A-FCF0-935042648F15}"/>
              </a:ext>
            </a:extLst>
          </p:cNvPr>
          <p:cNvSpPr/>
          <p:nvPr/>
        </p:nvSpPr>
        <p:spPr>
          <a:xfrm>
            <a:off x="3103924" y="615207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1" name="Oval 120">
            <a:extLst>
              <a:ext uri="{FF2B5EF4-FFF2-40B4-BE49-F238E27FC236}">
                <a16:creationId xmlns:a16="http://schemas.microsoft.com/office/drawing/2014/main" id="{EEF402AA-A4A0-D4C2-059E-E66982B6EBE5}"/>
              </a:ext>
            </a:extLst>
          </p:cNvPr>
          <p:cNvSpPr/>
          <p:nvPr/>
        </p:nvSpPr>
        <p:spPr>
          <a:xfrm>
            <a:off x="3468067" y="61520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3" name="Oval 122">
            <a:extLst>
              <a:ext uri="{FF2B5EF4-FFF2-40B4-BE49-F238E27FC236}">
                <a16:creationId xmlns:a16="http://schemas.microsoft.com/office/drawing/2014/main" id="{E1CF8C33-738A-C89E-6C4A-20BAC9F3863E}"/>
              </a:ext>
            </a:extLst>
          </p:cNvPr>
          <p:cNvSpPr/>
          <p:nvPr/>
        </p:nvSpPr>
        <p:spPr>
          <a:xfrm>
            <a:off x="4562019"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090B0514-3BDB-C3CE-E2C8-7DF23BABCD3E}"/>
              </a:ext>
            </a:extLst>
          </p:cNvPr>
          <p:cNvSpPr/>
          <p:nvPr/>
        </p:nvSpPr>
        <p:spPr>
          <a:xfrm>
            <a:off x="4926543"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F7BE47A5-31FE-7369-C739-812BB7B8CA83}"/>
              </a:ext>
            </a:extLst>
          </p:cNvPr>
          <p:cNvSpPr txBox="1"/>
          <p:nvPr/>
        </p:nvSpPr>
        <p:spPr>
          <a:xfrm>
            <a:off x="1913463" y="580100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0CAD56FE-068D-C6AD-6B06-DF4BF875D846}"/>
              </a:ext>
            </a:extLst>
          </p:cNvPr>
          <p:cNvSpPr txBox="1"/>
          <p:nvPr/>
        </p:nvSpPr>
        <p:spPr>
          <a:xfrm>
            <a:off x="3376592" y="5829879"/>
            <a:ext cx="116730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12.5% – 14.5%</a:t>
            </a:r>
          </a:p>
        </p:txBody>
      </p:sp>
      <p:sp>
        <p:nvSpPr>
          <p:cNvPr id="127" name="Title 2">
            <a:extLst>
              <a:ext uri="{FF2B5EF4-FFF2-40B4-BE49-F238E27FC236}">
                <a16:creationId xmlns:a16="http://schemas.microsoft.com/office/drawing/2014/main" id="{B5A9709D-06AD-382A-042C-DC037BA6DFC0}"/>
              </a:ext>
            </a:extLst>
          </p:cNvPr>
          <p:cNvSpPr txBox="1"/>
          <p:nvPr/>
        </p:nvSpPr>
        <p:spPr>
          <a:xfrm>
            <a:off x="4476345" y="583499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11E70720-F5CA-EBE0-D65A-151010EBA59F}"/>
              </a:ext>
            </a:extLst>
          </p:cNvPr>
          <p:cNvSpPr txBox="1"/>
          <p:nvPr/>
        </p:nvSpPr>
        <p:spPr>
          <a:xfrm>
            <a:off x="531048" y="616378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4BDC309A-8C27-9255-83DD-4C227AF21A67}"/>
              </a:ext>
            </a:extLst>
          </p:cNvPr>
          <p:cNvCxnSpPr>
            <a:cxnSpLocks/>
          </p:cNvCxnSpPr>
          <p:nvPr/>
        </p:nvCxnSpPr>
        <p:spPr>
          <a:xfrm>
            <a:off x="1635423" y="6331660"/>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99BF965-57F4-CB8F-FDFE-23CC6ACE8858}"/>
              </a:ext>
            </a:extLst>
          </p:cNvPr>
          <p:cNvCxnSpPr>
            <a:cxnSpLocks/>
          </p:cNvCxnSpPr>
          <p:nvPr/>
        </p:nvCxnSpPr>
        <p:spPr>
          <a:xfrm>
            <a:off x="2505277" y="250286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0ADF244D-39DB-5622-CC55-F58F33415D2F}"/>
              </a:ext>
            </a:extLst>
          </p:cNvPr>
          <p:cNvGrpSpPr/>
          <p:nvPr/>
        </p:nvGrpSpPr>
        <p:grpSpPr>
          <a:xfrm>
            <a:off x="3465681" y="6152078"/>
            <a:ext cx="1010664" cy="272668"/>
            <a:chOff x="7674890" y="5926610"/>
            <a:chExt cx="1010664" cy="272668"/>
          </a:xfrm>
        </p:grpSpPr>
        <p:sp>
          <p:nvSpPr>
            <p:cNvPr id="8" name="Freeform 7">
              <a:extLst>
                <a:ext uri="{FF2B5EF4-FFF2-40B4-BE49-F238E27FC236}">
                  <a16:creationId xmlns:a16="http://schemas.microsoft.com/office/drawing/2014/main" id="{4457550D-D6A7-A7C4-1FA9-F03BB865B97A}"/>
                </a:ext>
              </a:extLst>
            </p:cNvPr>
            <p:cNvSpPr/>
            <p:nvPr/>
          </p:nvSpPr>
          <p:spPr>
            <a:xfrm>
              <a:off x="8543846"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9" name="Freeform 8">
              <a:extLst>
                <a:ext uri="{FF2B5EF4-FFF2-40B4-BE49-F238E27FC236}">
                  <a16:creationId xmlns:a16="http://schemas.microsoft.com/office/drawing/2014/main" id="{4C18D776-10EF-45C9-08AB-E3BB051419BD}"/>
                </a:ext>
              </a:extLst>
            </p:cNvPr>
            <p:cNvSpPr/>
            <p:nvPr/>
          </p:nvSpPr>
          <p:spPr>
            <a:xfrm rot="10800000">
              <a:off x="8406920"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2" name="Freeform 11">
              <a:extLst>
                <a:ext uri="{FF2B5EF4-FFF2-40B4-BE49-F238E27FC236}">
                  <a16:creationId xmlns:a16="http://schemas.microsoft.com/office/drawing/2014/main" id="{35855531-27C6-679E-C97F-AF870D24775B}"/>
                </a:ext>
              </a:extLst>
            </p:cNvPr>
            <p:cNvSpPr/>
            <p:nvPr/>
          </p:nvSpPr>
          <p:spPr>
            <a:xfrm rot="10800000">
              <a:off x="7674890"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cxnSp>
        <p:nvCxnSpPr>
          <p:cNvPr id="11" name="Straight Connector 10">
            <a:extLst>
              <a:ext uri="{FF2B5EF4-FFF2-40B4-BE49-F238E27FC236}">
                <a16:creationId xmlns:a16="http://schemas.microsoft.com/office/drawing/2014/main" id="{57F252BD-6762-EC66-7068-AC9CF694399B}"/>
              </a:ext>
            </a:extLst>
          </p:cNvPr>
          <p:cNvCxnSpPr>
            <a:cxnSpLocks/>
          </p:cNvCxnSpPr>
          <p:nvPr/>
        </p:nvCxnSpPr>
        <p:spPr>
          <a:xfrm>
            <a:off x="2499977" y="2641194"/>
            <a:ext cx="183218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A9F847C-F6A3-750E-3F76-D88E6683C2CD}"/>
              </a:ext>
            </a:extLst>
          </p:cNvPr>
          <p:cNvCxnSpPr>
            <a:cxnSpLocks/>
          </p:cNvCxnSpPr>
          <p:nvPr/>
        </p:nvCxnSpPr>
        <p:spPr>
          <a:xfrm>
            <a:off x="4321568" y="250286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32FE7FAC-8AD5-96BC-264F-50623C602AE8}"/>
              </a:ext>
            </a:extLst>
          </p:cNvPr>
          <p:cNvSpPr/>
          <p:nvPr/>
        </p:nvSpPr>
        <p:spPr>
          <a:xfrm>
            <a:off x="3836297" y="61520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Tree>
    <p:extLst>
      <p:ext uri="{BB962C8B-B14F-4D97-AF65-F5344CB8AC3E}">
        <p14:creationId xmlns:p14="http://schemas.microsoft.com/office/powerpoint/2010/main" val="25926123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53CAD1-41AE-603C-A2AC-6F78511DB248}"/>
              </a:ext>
            </a:extLst>
          </p:cNvPr>
          <p:cNvSpPr txBox="1"/>
          <p:nvPr/>
        </p:nvSpPr>
        <p:spPr>
          <a:xfrm>
            <a:off x="512573" y="523183"/>
            <a:ext cx="5541444"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MORNINGTON PENINSULA</a:t>
            </a:r>
            <a:br>
              <a:rPr lang="en-US" sz="6000" dirty="0">
                <a:solidFill>
                  <a:srgbClr val="B2D8BE"/>
                </a:solidFill>
                <a:latin typeface="Neue Haas Grotesk Text Pro" panose="020B0504020202020204" pitchFamily="34" charset="77"/>
              </a:rPr>
            </a:br>
            <a:r>
              <a:rPr lang="en-US" sz="5440" dirty="0">
                <a:solidFill>
                  <a:schemeClr val="bg2"/>
                </a:solidFill>
                <a:latin typeface="Neue Haas Grotesk Text Pro" panose="020B0504020202020204" pitchFamily="34" charset="77"/>
              </a:rPr>
              <a:t>PINOT NOIR</a:t>
            </a:r>
          </a:p>
        </p:txBody>
      </p:sp>
      <p:sp>
        <p:nvSpPr>
          <p:cNvPr id="6" name="TextBox 5">
            <a:extLst>
              <a:ext uri="{FF2B5EF4-FFF2-40B4-BE49-F238E27FC236}">
                <a16:creationId xmlns:a16="http://schemas.microsoft.com/office/drawing/2014/main" id="{3937CC6C-038C-22C6-5A1B-F274BB411F78}"/>
              </a:ext>
            </a:extLst>
          </p:cNvPr>
          <p:cNvSpPr txBox="1"/>
          <p:nvPr/>
        </p:nvSpPr>
        <p:spPr>
          <a:xfrm>
            <a:off x="833318" y="2660593"/>
            <a:ext cx="2805709" cy="584775"/>
          </a:xfrm>
          <a:prstGeom prst="rect">
            <a:avLst/>
          </a:prstGeom>
          <a:noFill/>
        </p:spPr>
        <p:txBody>
          <a:bodyPr wrap="square" anchor="b">
            <a:spAutoFit/>
          </a:bodyPr>
          <a:lstStyle/>
          <a:p>
            <a:pPr algn="ctr">
              <a:spcBef>
                <a:spcPts val="217"/>
              </a:spcBef>
              <a:spcAft>
                <a:spcPts val="315"/>
              </a:spcAft>
            </a:pPr>
            <a:r>
              <a:rPr lang="en-AU" sz="1600" b="1" dirty="0">
                <a:effectLst/>
                <a:latin typeface="Neue Haas Grotesk Text Pro" panose="020B0504020202020204" pitchFamily="34" charset="77"/>
              </a:rPr>
              <a:t>IMPRESSIVE RANGE OF EXPRESSIONS</a:t>
            </a:r>
          </a:p>
        </p:txBody>
      </p:sp>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721231" y="2148057"/>
            <a:ext cx="1071054"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B638749-00FB-780E-CC25-0154A0ECA7AD}"/>
              </a:ext>
            </a:extLst>
          </p:cNvPr>
          <p:cNvCxnSpPr>
            <a:cxnSpLocks/>
          </p:cNvCxnSpPr>
          <p:nvPr/>
        </p:nvCxnSpPr>
        <p:spPr>
          <a:xfrm>
            <a:off x="2219110" y="3278431"/>
            <a:ext cx="0" cy="34202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B2C604B-08E1-D968-D2A2-6A9E8712F43E}"/>
              </a:ext>
            </a:extLst>
          </p:cNvPr>
          <p:cNvCxnSpPr>
            <a:cxnSpLocks/>
          </p:cNvCxnSpPr>
          <p:nvPr/>
        </p:nvCxnSpPr>
        <p:spPr>
          <a:xfrm>
            <a:off x="2219110" y="3612840"/>
            <a:ext cx="373621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6" name="Oval 25">
            <a:extLst>
              <a:ext uri="{FF2B5EF4-FFF2-40B4-BE49-F238E27FC236}">
                <a16:creationId xmlns:a16="http://schemas.microsoft.com/office/drawing/2014/main" id="{EA6BCBDD-680C-58C3-153A-39C29DAC56F3}"/>
              </a:ext>
            </a:extLst>
          </p:cNvPr>
          <p:cNvSpPr/>
          <p:nvPr/>
        </p:nvSpPr>
        <p:spPr>
          <a:xfrm>
            <a:off x="7790488" y="927506"/>
            <a:ext cx="2220146" cy="2220146"/>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8127763" y="1649780"/>
            <a:ext cx="1566609" cy="775597"/>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82000"/>
              </a:lnSpc>
              <a:spcBef>
                <a:spcPts val="217"/>
              </a:spcBef>
            </a:pPr>
            <a:r>
              <a:rPr lang="en-AU" sz="2000" b="1" dirty="0">
                <a:solidFill>
                  <a:schemeClr val="tx1"/>
                </a:solidFill>
                <a:effectLst/>
                <a:latin typeface="Neue Haas Grotesk Text Pro" panose="020B0504020202020204" pitchFamily="34" charset="77"/>
              </a:rPr>
              <a:t>STAR OF THE REGION</a:t>
            </a:r>
          </a:p>
        </p:txBody>
      </p:sp>
      <p:pic>
        <p:nvPicPr>
          <p:cNvPr id="3" name="Picture Placeholder 8">
            <a:extLst>
              <a:ext uri="{FF2B5EF4-FFF2-40B4-BE49-F238E27FC236}">
                <a16:creationId xmlns:a16="http://schemas.microsoft.com/office/drawing/2014/main" id="{00E01808-059B-3E38-E255-56D2BA1A6CF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340682" y="368300"/>
            <a:ext cx="2114328" cy="6400800"/>
          </a:xfrm>
          <a:prstGeom prst="rect">
            <a:avLst/>
          </a:prstGeom>
        </p:spPr>
      </p:pic>
      <p:sp>
        <p:nvSpPr>
          <p:cNvPr id="5" name="object 10">
            <a:extLst>
              <a:ext uri="{FF2B5EF4-FFF2-40B4-BE49-F238E27FC236}">
                <a16:creationId xmlns:a16="http://schemas.microsoft.com/office/drawing/2014/main" id="{CDA192C4-498D-4B53-51F1-82D359B009E4}"/>
              </a:ext>
            </a:extLst>
          </p:cNvPr>
          <p:cNvSpPr txBox="1"/>
          <p:nvPr/>
        </p:nvSpPr>
        <p:spPr>
          <a:xfrm rot="16200000">
            <a:off x="4214078"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PINOT NOIR</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2" name="Straight Connector 1">
            <a:extLst>
              <a:ext uri="{FF2B5EF4-FFF2-40B4-BE49-F238E27FC236}">
                <a16:creationId xmlns:a16="http://schemas.microsoft.com/office/drawing/2014/main" id="{342A1A4F-05C7-791A-B423-D402B8673F14}"/>
              </a:ext>
            </a:extLst>
          </p:cNvPr>
          <p:cNvCxnSpPr>
            <a:cxnSpLocks/>
          </p:cNvCxnSpPr>
          <p:nvPr/>
        </p:nvCxnSpPr>
        <p:spPr>
          <a:xfrm>
            <a:off x="3283295" y="3912433"/>
            <a:ext cx="248791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138EB90E-05BF-A81C-E736-B3A4F470F552}"/>
              </a:ext>
            </a:extLst>
          </p:cNvPr>
          <p:cNvCxnSpPr>
            <a:cxnSpLocks/>
          </p:cNvCxnSpPr>
          <p:nvPr/>
        </p:nvCxnSpPr>
        <p:spPr>
          <a:xfrm>
            <a:off x="3283295" y="3904813"/>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8" name="Oval 7">
            <a:extLst>
              <a:ext uri="{FF2B5EF4-FFF2-40B4-BE49-F238E27FC236}">
                <a16:creationId xmlns:a16="http://schemas.microsoft.com/office/drawing/2014/main" id="{BC9911B9-B720-D715-5640-769710C06EC4}"/>
              </a:ext>
            </a:extLst>
          </p:cNvPr>
          <p:cNvSpPr/>
          <p:nvPr/>
        </p:nvSpPr>
        <p:spPr>
          <a:xfrm>
            <a:off x="2129265" y="4284535"/>
            <a:ext cx="2199918" cy="22280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9" name="object 58">
            <a:extLst>
              <a:ext uri="{FF2B5EF4-FFF2-40B4-BE49-F238E27FC236}">
                <a16:creationId xmlns:a16="http://schemas.microsoft.com/office/drawing/2014/main" id="{08DF3CAB-590D-D4DF-95F5-5236C9BD1F82}"/>
              </a:ext>
            </a:extLst>
          </p:cNvPr>
          <p:cNvSpPr txBox="1"/>
          <p:nvPr/>
        </p:nvSpPr>
        <p:spPr>
          <a:xfrm>
            <a:off x="2169745" y="4554129"/>
            <a:ext cx="2146963" cy="1785745"/>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82000"/>
              </a:lnSpc>
              <a:spcBef>
                <a:spcPts val="217"/>
              </a:spcBef>
            </a:pPr>
            <a:r>
              <a:rPr lang="en-AU" sz="2800" dirty="0">
                <a:effectLst/>
                <a:latin typeface="Neue Haas Grotesk Text Pro" panose="020B0504020202020204" pitchFamily="34" charset="77"/>
              </a:rPr>
              <a:t>OVER</a:t>
            </a:r>
          </a:p>
          <a:p>
            <a:pPr algn="ctr">
              <a:lnSpc>
                <a:spcPct val="82000"/>
              </a:lnSpc>
              <a:spcBef>
                <a:spcPts val="217"/>
              </a:spcBef>
            </a:pPr>
            <a:r>
              <a:rPr lang="en-AU" sz="6000" dirty="0">
                <a:effectLst/>
                <a:latin typeface="Neue Haas Grotesk Text Pro" panose="020B0504020202020204" pitchFamily="34" charset="77"/>
              </a:rPr>
              <a:t>1/2</a:t>
            </a:r>
          </a:p>
          <a:p>
            <a:pPr algn="ctr">
              <a:lnSpc>
                <a:spcPct val="82000"/>
              </a:lnSpc>
              <a:spcBef>
                <a:spcPts val="217"/>
              </a:spcBef>
            </a:pPr>
            <a:r>
              <a:rPr lang="en-AU" sz="1600" dirty="0">
                <a:latin typeface="Neue Haas Grotesk Text Pro" panose="020B0504020202020204" pitchFamily="34" charset="77"/>
              </a:rPr>
              <a:t>OF TOTAL</a:t>
            </a:r>
            <a:br>
              <a:rPr lang="en-AU" sz="1600" dirty="0">
                <a:latin typeface="Neue Haas Grotesk Text Pro" panose="020B0504020202020204" pitchFamily="34" charset="77"/>
              </a:rPr>
            </a:br>
            <a:r>
              <a:rPr lang="en-AU" sz="1600" dirty="0">
                <a:latin typeface="Neue Haas Grotesk Text Pro" panose="020B0504020202020204" pitchFamily="34" charset="77"/>
              </a:rPr>
              <a:t>ANNUAL </a:t>
            </a:r>
            <a:br>
              <a:rPr lang="en-AU" sz="1600" dirty="0">
                <a:latin typeface="Neue Haas Grotesk Text Pro" panose="020B0504020202020204" pitchFamily="34" charset="77"/>
              </a:rPr>
            </a:br>
            <a:r>
              <a:rPr lang="en-AU" sz="1600" dirty="0">
                <a:latin typeface="Neue Haas Grotesk Text Pro" panose="020B0504020202020204" pitchFamily="34" charset="77"/>
              </a:rPr>
              <a:t>CRUSH</a:t>
            </a:r>
            <a:endParaRPr lang="en-AU" sz="1600" dirty="0">
              <a:effectLst/>
              <a:latin typeface="Neue Haas Grotesk Text Pro" panose="020B0504020202020204" pitchFamily="34" charset="77"/>
            </a:endParaRPr>
          </a:p>
        </p:txBody>
      </p:sp>
      <p:cxnSp>
        <p:nvCxnSpPr>
          <p:cNvPr id="10" name="Straight Connector 9">
            <a:extLst>
              <a:ext uri="{FF2B5EF4-FFF2-40B4-BE49-F238E27FC236}">
                <a16:creationId xmlns:a16="http://schemas.microsoft.com/office/drawing/2014/main" id="{FE4C70E0-AB38-402C-CE2B-A130860DB0EA}"/>
              </a:ext>
            </a:extLst>
          </p:cNvPr>
          <p:cNvCxnSpPr>
            <a:cxnSpLocks/>
          </p:cNvCxnSpPr>
          <p:nvPr/>
        </p:nvCxnSpPr>
        <p:spPr>
          <a:xfrm>
            <a:off x="7107330" y="3651023"/>
            <a:ext cx="3595261"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17C50BD5-7D92-963A-75DB-3C8BB1286729}"/>
              </a:ext>
            </a:extLst>
          </p:cNvPr>
          <p:cNvSpPr txBox="1"/>
          <p:nvPr/>
        </p:nvSpPr>
        <p:spPr>
          <a:xfrm>
            <a:off x="9989285" y="4195747"/>
            <a:ext cx="2824226" cy="1408719"/>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AGED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Savoury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Earth</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Cedar</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Forest floor</a:t>
            </a:r>
            <a:endParaRPr lang="en-AU" sz="1400" dirty="0">
              <a:effectLst/>
              <a:latin typeface="Neue Haas Grotesk Text Pro" panose="020B0504020202020204" pitchFamily="34" charset="77"/>
            </a:endParaRPr>
          </a:p>
        </p:txBody>
      </p:sp>
      <p:cxnSp>
        <p:nvCxnSpPr>
          <p:cNvPr id="12" name="Straight Connector 11">
            <a:extLst>
              <a:ext uri="{FF2B5EF4-FFF2-40B4-BE49-F238E27FC236}">
                <a16:creationId xmlns:a16="http://schemas.microsoft.com/office/drawing/2014/main" id="{84C3813C-33D4-7B42-D8E8-6450343531D4}"/>
              </a:ext>
            </a:extLst>
          </p:cNvPr>
          <p:cNvCxnSpPr>
            <a:cxnSpLocks/>
          </p:cNvCxnSpPr>
          <p:nvPr/>
        </p:nvCxnSpPr>
        <p:spPr>
          <a:xfrm>
            <a:off x="10702591" y="3651023"/>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3261E5A3-BE7F-72B5-0617-AD44A7687C76}"/>
              </a:ext>
            </a:extLst>
          </p:cNvPr>
          <p:cNvSpPr txBox="1"/>
          <p:nvPr/>
        </p:nvSpPr>
        <p:spPr>
          <a:xfrm>
            <a:off x="7830701" y="4207979"/>
            <a:ext cx="2824226" cy="1649491"/>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PRIMARY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Cherry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Strawberry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Plum Roses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Violets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Earth</a:t>
            </a:r>
          </a:p>
        </p:txBody>
      </p:sp>
      <p:cxnSp>
        <p:nvCxnSpPr>
          <p:cNvPr id="14" name="Straight Connector 13">
            <a:extLst>
              <a:ext uri="{FF2B5EF4-FFF2-40B4-BE49-F238E27FC236}">
                <a16:creationId xmlns:a16="http://schemas.microsoft.com/office/drawing/2014/main" id="{F9D2ACF1-6234-8CAE-2590-7EB81AB5098A}"/>
              </a:ext>
            </a:extLst>
          </p:cNvPr>
          <p:cNvCxnSpPr>
            <a:cxnSpLocks/>
          </p:cNvCxnSpPr>
          <p:nvPr/>
        </p:nvCxnSpPr>
        <p:spPr>
          <a:xfrm>
            <a:off x="8603968" y="3651023"/>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1449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A7B58-7FE5-9CFB-75CB-23678C672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7B6AD-843F-1C34-2DF4-9132C6369F60}"/>
              </a:ext>
            </a:extLst>
          </p:cNvPr>
          <p:cNvSpPr>
            <a:spLocks noGrp="1"/>
          </p:cNvSpPr>
          <p:nvPr>
            <p:ph type="title" idx="4294967295"/>
          </p:nvPr>
        </p:nvSpPr>
        <p:spPr>
          <a:xfrm>
            <a:off x="592084" y="586508"/>
            <a:ext cx="11283754" cy="1325562"/>
          </a:xfrm>
        </p:spPr>
        <p:txBody>
          <a:bodyPr/>
          <a:lstStyle/>
          <a:p>
            <a:r>
              <a:rPr lang="en-US" sz="3200" dirty="0">
                <a:solidFill>
                  <a:schemeClr val="bg2"/>
                </a:solidFill>
                <a:latin typeface="Neue Haas Grotesk Text Pro" panose="020B0504020202020204" pitchFamily="34" charset="77"/>
              </a:rPr>
              <a:t>PINOT NOIR</a:t>
            </a:r>
            <a:br>
              <a:rPr lang="en-US" sz="4000" dirty="0">
                <a:solidFill>
                  <a:schemeClr val="accent3"/>
                </a:solidFill>
                <a:latin typeface="Neue Haas Grotesk Text Pro" panose="020B0504020202020204" pitchFamily="34" charset="77"/>
              </a:rPr>
            </a:br>
            <a:r>
              <a:rPr lang="en-US" sz="5440" dirty="0">
                <a:solidFill>
                  <a:schemeClr val="accent2"/>
                </a:solidFill>
                <a:latin typeface="Neue Haas Grotesk Text Pro" panose="020B0504020202020204" pitchFamily="34" charset="77"/>
              </a:rPr>
              <a:t>characteristics</a:t>
            </a:r>
          </a:p>
        </p:txBody>
      </p:sp>
      <p:pic>
        <p:nvPicPr>
          <p:cNvPr id="20" name="Picture Placeholder 8">
            <a:extLst>
              <a:ext uri="{FF2B5EF4-FFF2-40B4-BE49-F238E27FC236}">
                <a16:creationId xmlns:a16="http://schemas.microsoft.com/office/drawing/2014/main" id="{C64F49F4-C7C2-382F-8134-F77222E4B50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284129" y="368300"/>
            <a:ext cx="2114328" cy="6400800"/>
          </a:xfrm>
          <a:prstGeom prst="rect">
            <a:avLst/>
          </a:prstGeom>
        </p:spPr>
      </p:pic>
      <p:sp>
        <p:nvSpPr>
          <p:cNvPr id="21" name="object 10">
            <a:extLst>
              <a:ext uri="{FF2B5EF4-FFF2-40B4-BE49-F238E27FC236}">
                <a16:creationId xmlns:a16="http://schemas.microsoft.com/office/drawing/2014/main" id="{A9FED8F2-D222-2658-7496-A52278E2F5B7}"/>
              </a:ext>
            </a:extLst>
          </p:cNvPr>
          <p:cNvSpPr txBox="1"/>
          <p:nvPr/>
        </p:nvSpPr>
        <p:spPr>
          <a:xfrm rot="16200000">
            <a:off x="7157525"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PINOT NOIR</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Oval 4">
            <a:extLst>
              <a:ext uri="{FF2B5EF4-FFF2-40B4-BE49-F238E27FC236}">
                <a16:creationId xmlns:a16="http://schemas.microsoft.com/office/drawing/2014/main" id="{B07D034B-FA81-447C-79D9-BD8BFC3849DB}"/>
              </a:ext>
            </a:extLst>
          </p:cNvPr>
          <p:cNvSpPr/>
          <p:nvPr/>
        </p:nvSpPr>
        <p:spPr>
          <a:xfrm>
            <a:off x="2018794" y="1693590"/>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 name="Oval 11">
            <a:extLst>
              <a:ext uri="{FF2B5EF4-FFF2-40B4-BE49-F238E27FC236}">
                <a16:creationId xmlns:a16="http://schemas.microsoft.com/office/drawing/2014/main" id="{ECE51254-419D-29CF-E4C7-E8063642813C}"/>
              </a:ext>
            </a:extLst>
          </p:cNvPr>
          <p:cNvSpPr/>
          <p:nvPr/>
        </p:nvSpPr>
        <p:spPr>
          <a:xfrm>
            <a:off x="2382937" y="1690688"/>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 name="Oval 17">
            <a:extLst>
              <a:ext uri="{FF2B5EF4-FFF2-40B4-BE49-F238E27FC236}">
                <a16:creationId xmlns:a16="http://schemas.microsoft.com/office/drawing/2014/main" id="{8F9442EB-F8DB-AA97-5543-6832E2FA2144}"/>
              </a:ext>
            </a:extLst>
          </p:cNvPr>
          <p:cNvSpPr/>
          <p:nvPr/>
        </p:nvSpPr>
        <p:spPr>
          <a:xfrm>
            <a:off x="2747080" y="1690688"/>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9" name="Oval 18">
            <a:extLst>
              <a:ext uri="{FF2B5EF4-FFF2-40B4-BE49-F238E27FC236}">
                <a16:creationId xmlns:a16="http://schemas.microsoft.com/office/drawing/2014/main" id="{468D29E8-9680-54FB-ADF6-1FC18021F427}"/>
              </a:ext>
            </a:extLst>
          </p:cNvPr>
          <p:cNvSpPr/>
          <p:nvPr/>
        </p:nvSpPr>
        <p:spPr>
          <a:xfrm>
            <a:off x="3111223" y="1690688"/>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Title 2">
            <a:extLst>
              <a:ext uri="{FF2B5EF4-FFF2-40B4-BE49-F238E27FC236}">
                <a16:creationId xmlns:a16="http://schemas.microsoft.com/office/drawing/2014/main" id="{B283C7EC-898C-AD95-22EA-C77E4AED5B94}"/>
              </a:ext>
            </a:extLst>
          </p:cNvPr>
          <p:cNvSpPr txBox="1"/>
          <p:nvPr/>
        </p:nvSpPr>
        <p:spPr>
          <a:xfrm>
            <a:off x="538348" y="171865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23" name="Oval 22">
            <a:extLst>
              <a:ext uri="{FF2B5EF4-FFF2-40B4-BE49-F238E27FC236}">
                <a16:creationId xmlns:a16="http://schemas.microsoft.com/office/drawing/2014/main" id="{984C8C4D-8F79-3F95-64F0-3F8DF32F7E86}"/>
              </a:ext>
            </a:extLst>
          </p:cNvPr>
          <p:cNvSpPr/>
          <p:nvPr/>
        </p:nvSpPr>
        <p:spPr>
          <a:xfrm>
            <a:off x="3475747" y="1690688"/>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B44A9AAF-3CA0-F26C-52DB-452F9F1631C6}"/>
              </a:ext>
            </a:extLst>
          </p:cNvPr>
          <p:cNvSpPr/>
          <p:nvPr/>
        </p:nvSpPr>
        <p:spPr>
          <a:xfrm>
            <a:off x="3840271" y="1690688"/>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0BDD849F-B1C2-C0FD-0305-6965BC931548}"/>
              </a:ext>
            </a:extLst>
          </p:cNvPr>
          <p:cNvSpPr/>
          <p:nvPr/>
        </p:nvSpPr>
        <p:spPr>
          <a:xfrm>
            <a:off x="4198616" y="1690688"/>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480CDAA-7258-4034-77AF-B93ACCC317A4}"/>
              </a:ext>
            </a:extLst>
          </p:cNvPr>
          <p:cNvSpPr/>
          <p:nvPr/>
        </p:nvSpPr>
        <p:spPr>
          <a:xfrm>
            <a:off x="4569318" y="1690688"/>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Oval 27">
            <a:extLst>
              <a:ext uri="{FF2B5EF4-FFF2-40B4-BE49-F238E27FC236}">
                <a16:creationId xmlns:a16="http://schemas.microsoft.com/office/drawing/2014/main" id="{FB717671-4407-4D98-7C0A-DF654166562E}"/>
              </a:ext>
            </a:extLst>
          </p:cNvPr>
          <p:cNvSpPr/>
          <p:nvPr/>
        </p:nvSpPr>
        <p:spPr>
          <a:xfrm>
            <a:off x="4933842" y="1690688"/>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9" name="Title 2">
            <a:extLst>
              <a:ext uri="{FF2B5EF4-FFF2-40B4-BE49-F238E27FC236}">
                <a16:creationId xmlns:a16="http://schemas.microsoft.com/office/drawing/2014/main" id="{1833B393-308B-0E4A-176E-35875238740B}"/>
              </a:ext>
            </a:extLst>
          </p:cNvPr>
          <p:cNvSpPr txBox="1"/>
          <p:nvPr/>
        </p:nvSpPr>
        <p:spPr>
          <a:xfrm>
            <a:off x="1344550" y="2137881"/>
            <a:ext cx="1652979"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Pinot Noir</a:t>
            </a:r>
          </a:p>
        </p:txBody>
      </p:sp>
      <p:cxnSp>
        <p:nvCxnSpPr>
          <p:cNvPr id="31" name="Straight Connector 30">
            <a:extLst>
              <a:ext uri="{FF2B5EF4-FFF2-40B4-BE49-F238E27FC236}">
                <a16:creationId xmlns:a16="http://schemas.microsoft.com/office/drawing/2014/main" id="{A245A703-6501-56F0-F0BC-9DD08749BE50}"/>
              </a:ext>
            </a:extLst>
          </p:cNvPr>
          <p:cNvCxnSpPr>
            <a:cxnSpLocks/>
          </p:cNvCxnSpPr>
          <p:nvPr/>
        </p:nvCxnSpPr>
        <p:spPr>
          <a:xfrm>
            <a:off x="1517354" y="1827022"/>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1E16359-1627-2920-00FD-6FBE917ED7D7}"/>
              </a:ext>
            </a:extLst>
          </p:cNvPr>
          <p:cNvSpPr/>
          <p:nvPr/>
        </p:nvSpPr>
        <p:spPr>
          <a:xfrm>
            <a:off x="2018794" y="284276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4" name="Oval 33">
            <a:extLst>
              <a:ext uri="{FF2B5EF4-FFF2-40B4-BE49-F238E27FC236}">
                <a16:creationId xmlns:a16="http://schemas.microsoft.com/office/drawing/2014/main" id="{50B36DD8-882F-6FDA-508E-8EF70308D1B1}"/>
              </a:ext>
            </a:extLst>
          </p:cNvPr>
          <p:cNvSpPr/>
          <p:nvPr/>
        </p:nvSpPr>
        <p:spPr>
          <a:xfrm>
            <a:off x="2382937"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5" name="Oval 34">
            <a:extLst>
              <a:ext uri="{FF2B5EF4-FFF2-40B4-BE49-F238E27FC236}">
                <a16:creationId xmlns:a16="http://schemas.microsoft.com/office/drawing/2014/main" id="{449A331C-3C34-B5D3-9F68-36A4BAB9E1E4}"/>
              </a:ext>
            </a:extLst>
          </p:cNvPr>
          <p:cNvSpPr/>
          <p:nvPr/>
        </p:nvSpPr>
        <p:spPr>
          <a:xfrm>
            <a:off x="2747080"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6" name="Oval 35">
            <a:extLst>
              <a:ext uri="{FF2B5EF4-FFF2-40B4-BE49-F238E27FC236}">
                <a16:creationId xmlns:a16="http://schemas.microsoft.com/office/drawing/2014/main" id="{89D495A7-4C2F-C7E5-D281-5895A964F108}"/>
              </a:ext>
            </a:extLst>
          </p:cNvPr>
          <p:cNvSpPr/>
          <p:nvPr/>
        </p:nvSpPr>
        <p:spPr>
          <a:xfrm>
            <a:off x="3111223"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8" name="Title 2">
            <a:extLst>
              <a:ext uri="{FF2B5EF4-FFF2-40B4-BE49-F238E27FC236}">
                <a16:creationId xmlns:a16="http://schemas.microsoft.com/office/drawing/2014/main" id="{D0ED5DEE-5877-4EA6-88CA-60A69208737E}"/>
              </a:ext>
            </a:extLst>
          </p:cNvPr>
          <p:cNvSpPr txBox="1"/>
          <p:nvPr/>
        </p:nvSpPr>
        <p:spPr>
          <a:xfrm>
            <a:off x="538347" y="282068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39" name="Oval 38">
            <a:extLst>
              <a:ext uri="{FF2B5EF4-FFF2-40B4-BE49-F238E27FC236}">
                <a16:creationId xmlns:a16="http://schemas.microsoft.com/office/drawing/2014/main" id="{782FFC8C-30DA-0414-3434-62A7C3F3D806}"/>
              </a:ext>
            </a:extLst>
          </p:cNvPr>
          <p:cNvSpPr/>
          <p:nvPr/>
        </p:nvSpPr>
        <p:spPr>
          <a:xfrm>
            <a:off x="3475747"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0" name="Oval 39">
            <a:extLst>
              <a:ext uri="{FF2B5EF4-FFF2-40B4-BE49-F238E27FC236}">
                <a16:creationId xmlns:a16="http://schemas.microsoft.com/office/drawing/2014/main" id="{A8B49305-1D74-BF86-EEAA-4E7A1126B0CF}"/>
              </a:ext>
            </a:extLst>
          </p:cNvPr>
          <p:cNvSpPr/>
          <p:nvPr/>
        </p:nvSpPr>
        <p:spPr>
          <a:xfrm>
            <a:off x="3840271"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7" name="Oval 46">
            <a:extLst>
              <a:ext uri="{FF2B5EF4-FFF2-40B4-BE49-F238E27FC236}">
                <a16:creationId xmlns:a16="http://schemas.microsoft.com/office/drawing/2014/main" id="{E733220F-8285-B13A-9EBB-2139D51004FE}"/>
              </a:ext>
            </a:extLst>
          </p:cNvPr>
          <p:cNvSpPr/>
          <p:nvPr/>
        </p:nvSpPr>
        <p:spPr>
          <a:xfrm>
            <a:off x="4198616"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9" name="Oval 48">
            <a:extLst>
              <a:ext uri="{FF2B5EF4-FFF2-40B4-BE49-F238E27FC236}">
                <a16:creationId xmlns:a16="http://schemas.microsoft.com/office/drawing/2014/main" id="{3BF14DF1-3B62-C9FB-6F50-91ACA4D0A5EB}"/>
              </a:ext>
            </a:extLst>
          </p:cNvPr>
          <p:cNvSpPr/>
          <p:nvPr/>
        </p:nvSpPr>
        <p:spPr>
          <a:xfrm>
            <a:off x="4569318"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0" name="Oval 49">
            <a:extLst>
              <a:ext uri="{FF2B5EF4-FFF2-40B4-BE49-F238E27FC236}">
                <a16:creationId xmlns:a16="http://schemas.microsoft.com/office/drawing/2014/main" id="{14C47C49-46A0-3351-F040-BC7F20C9902B}"/>
              </a:ext>
            </a:extLst>
          </p:cNvPr>
          <p:cNvSpPr/>
          <p:nvPr/>
        </p:nvSpPr>
        <p:spPr>
          <a:xfrm>
            <a:off x="4933842"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1" name="Title 2">
            <a:extLst>
              <a:ext uri="{FF2B5EF4-FFF2-40B4-BE49-F238E27FC236}">
                <a16:creationId xmlns:a16="http://schemas.microsoft.com/office/drawing/2014/main" id="{AE4339BB-85D9-ECF1-3FE7-D21AFB8BD0CC}"/>
              </a:ext>
            </a:extLst>
          </p:cNvPr>
          <p:cNvSpPr txBox="1"/>
          <p:nvPr/>
        </p:nvSpPr>
        <p:spPr>
          <a:xfrm>
            <a:off x="1920762" y="248879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52" name="Title 2">
            <a:extLst>
              <a:ext uri="{FF2B5EF4-FFF2-40B4-BE49-F238E27FC236}">
                <a16:creationId xmlns:a16="http://schemas.microsoft.com/office/drawing/2014/main" id="{88D89F4E-CECF-6C5F-173D-51A4744F4BC0}"/>
              </a:ext>
            </a:extLst>
          </p:cNvPr>
          <p:cNvSpPr txBox="1"/>
          <p:nvPr/>
        </p:nvSpPr>
        <p:spPr>
          <a:xfrm>
            <a:off x="3190513" y="25176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53" name="Title 2">
            <a:extLst>
              <a:ext uri="{FF2B5EF4-FFF2-40B4-BE49-F238E27FC236}">
                <a16:creationId xmlns:a16="http://schemas.microsoft.com/office/drawing/2014/main" id="{9E9DC995-A507-3152-C821-DA76E64866EB}"/>
              </a:ext>
            </a:extLst>
          </p:cNvPr>
          <p:cNvSpPr txBox="1"/>
          <p:nvPr/>
        </p:nvSpPr>
        <p:spPr>
          <a:xfrm>
            <a:off x="4483644" y="248879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4" name="Oval 63">
            <a:extLst>
              <a:ext uri="{FF2B5EF4-FFF2-40B4-BE49-F238E27FC236}">
                <a16:creationId xmlns:a16="http://schemas.microsoft.com/office/drawing/2014/main" id="{3E8FC32D-8C9A-564C-F98B-B3AAE41E9B4C}"/>
              </a:ext>
            </a:extLst>
          </p:cNvPr>
          <p:cNvSpPr/>
          <p:nvPr/>
        </p:nvSpPr>
        <p:spPr>
          <a:xfrm>
            <a:off x="2018794" y="368302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5" name="Oval 64">
            <a:extLst>
              <a:ext uri="{FF2B5EF4-FFF2-40B4-BE49-F238E27FC236}">
                <a16:creationId xmlns:a16="http://schemas.microsoft.com/office/drawing/2014/main" id="{625D08E0-E61D-212F-DC8D-210D88ED5F05}"/>
              </a:ext>
            </a:extLst>
          </p:cNvPr>
          <p:cNvSpPr/>
          <p:nvPr/>
        </p:nvSpPr>
        <p:spPr>
          <a:xfrm>
            <a:off x="2382937"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3" name="Oval 72">
            <a:extLst>
              <a:ext uri="{FF2B5EF4-FFF2-40B4-BE49-F238E27FC236}">
                <a16:creationId xmlns:a16="http://schemas.microsoft.com/office/drawing/2014/main" id="{BF209D93-A92D-6C67-6E0F-37788D6C5AA8}"/>
              </a:ext>
            </a:extLst>
          </p:cNvPr>
          <p:cNvSpPr/>
          <p:nvPr/>
        </p:nvSpPr>
        <p:spPr>
          <a:xfrm>
            <a:off x="2747080"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3" name="Oval 82">
            <a:extLst>
              <a:ext uri="{FF2B5EF4-FFF2-40B4-BE49-F238E27FC236}">
                <a16:creationId xmlns:a16="http://schemas.microsoft.com/office/drawing/2014/main" id="{6D466FAD-93A0-FDC9-6BCF-063E8D1C2C2C}"/>
              </a:ext>
            </a:extLst>
          </p:cNvPr>
          <p:cNvSpPr/>
          <p:nvPr/>
        </p:nvSpPr>
        <p:spPr>
          <a:xfrm>
            <a:off x="3111223"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4" name="Oval 83">
            <a:extLst>
              <a:ext uri="{FF2B5EF4-FFF2-40B4-BE49-F238E27FC236}">
                <a16:creationId xmlns:a16="http://schemas.microsoft.com/office/drawing/2014/main" id="{73CD6084-5755-9465-04E8-8F7D0E3A4492}"/>
              </a:ext>
            </a:extLst>
          </p:cNvPr>
          <p:cNvSpPr/>
          <p:nvPr/>
        </p:nvSpPr>
        <p:spPr>
          <a:xfrm>
            <a:off x="3475747"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5" name="Oval 84">
            <a:extLst>
              <a:ext uri="{FF2B5EF4-FFF2-40B4-BE49-F238E27FC236}">
                <a16:creationId xmlns:a16="http://schemas.microsoft.com/office/drawing/2014/main" id="{6D1800F4-B959-4248-CF67-B6654C3D06E8}"/>
              </a:ext>
            </a:extLst>
          </p:cNvPr>
          <p:cNvSpPr/>
          <p:nvPr/>
        </p:nvSpPr>
        <p:spPr>
          <a:xfrm>
            <a:off x="3840271"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6" name="Oval 85">
            <a:extLst>
              <a:ext uri="{FF2B5EF4-FFF2-40B4-BE49-F238E27FC236}">
                <a16:creationId xmlns:a16="http://schemas.microsoft.com/office/drawing/2014/main" id="{F2EA93D6-D2BB-B18F-2EBE-7A2376318C87}"/>
              </a:ext>
            </a:extLst>
          </p:cNvPr>
          <p:cNvSpPr/>
          <p:nvPr/>
        </p:nvSpPr>
        <p:spPr>
          <a:xfrm>
            <a:off x="4198616"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9" name="Oval 88">
            <a:extLst>
              <a:ext uri="{FF2B5EF4-FFF2-40B4-BE49-F238E27FC236}">
                <a16:creationId xmlns:a16="http://schemas.microsoft.com/office/drawing/2014/main" id="{1A159CF4-88D4-BF5C-2067-BCF7FAB4BD65}"/>
              </a:ext>
            </a:extLst>
          </p:cNvPr>
          <p:cNvSpPr/>
          <p:nvPr/>
        </p:nvSpPr>
        <p:spPr>
          <a:xfrm>
            <a:off x="4569318"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4" name="Oval 103">
            <a:extLst>
              <a:ext uri="{FF2B5EF4-FFF2-40B4-BE49-F238E27FC236}">
                <a16:creationId xmlns:a16="http://schemas.microsoft.com/office/drawing/2014/main" id="{D16EB22C-D582-EDE2-0E6F-B50F467A534F}"/>
              </a:ext>
            </a:extLst>
          </p:cNvPr>
          <p:cNvSpPr/>
          <p:nvPr/>
        </p:nvSpPr>
        <p:spPr>
          <a:xfrm>
            <a:off x="4933842"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Title 2">
            <a:extLst>
              <a:ext uri="{FF2B5EF4-FFF2-40B4-BE49-F238E27FC236}">
                <a16:creationId xmlns:a16="http://schemas.microsoft.com/office/drawing/2014/main" id="{24C080F8-990E-6947-AD4B-9EA431D03945}"/>
              </a:ext>
            </a:extLst>
          </p:cNvPr>
          <p:cNvSpPr txBox="1"/>
          <p:nvPr/>
        </p:nvSpPr>
        <p:spPr>
          <a:xfrm>
            <a:off x="1920762" y="3329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130" name="Title 2">
            <a:extLst>
              <a:ext uri="{FF2B5EF4-FFF2-40B4-BE49-F238E27FC236}">
                <a16:creationId xmlns:a16="http://schemas.microsoft.com/office/drawing/2014/main" id="{6C84E901-6665-1CAB-0CCB-9B30009F5578}"/>
              </a:ext>
            </a:extLst>
          </p:cNvPr>
          <p:cNvSpPr txBox="1"/>
          <p:nvPr/>
        </p:nvSpPr>
        <p:spPr>
          <a:xfrm>
            <a:off x="3041330" y="335792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131" name="Title 2">
            <a:extLst>
              <a:ext uri="{FF2B5EF4-FFF2-40B4-BE49-F238E27FC236}">
                <a16:creationId xmlns:a16="http://schemas.microsoft.com/office/drawing/2014/main" id="{A647868B-BCF5-1E40-885C-502A3E455F10}"/>
              </a:ext>
            </a:extLst>
          </p:cNvPr>
          <p:cNvSpPr txBox="1"/>
          <p:nvPr/>
        </p:nvSpPr>
        <p:spPr>
          <a:xfrm>
            <a:off x="4483644" y="3329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133" name="Straight Connector 132">
            <a:extLst>
              <a:ext uri="{FF2B5EF4-FFF2-40B4-BE49-F238E27FC236}">
                <a16:creationId xmlns:a16="http://schemas.microsoft.com/office/drawing/2014/main" id="{DC6A5AFA-CA10-B262-723E-F9BE11833214}"/>
              </a:ext>
            </a:extLst>
          </p:cNvPr>
          <p:cNvCxnSpPr>
            <a:cxnSpLocks/>
          </p:cNvCxnSpPr>
          <p:nvPr/>
        </p:nvCxnSpPr>
        <p:spPr>
          <a:xfrm>
            <a:off x="1214614" y="2988557"/>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4" name="Title 2">
            <a:extLst>
              <a:ext uri="{FF2B5EF4-FFF2-40B4-BE49-F238E27FC236}">
                <a16:creationId xmlns:a16="http://schemas.microsoft.com/office/drawing/2014/main" id="{41B56E25-7642-059F-0150-2EB80F26DFC6}"/>
              </a:ext>
            </a:extLst>
          </p:cNvPr>
          <p:cNvSpPr txBox="1"/>
          <p:nvPr/>
        </p:nvSpPr>
        <p:spPr>
          <a:xfrm>
            <a:off x="538347" y="369183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135" name="Straight Connector 134">
            <a:extLst>
              <a:ext uri="{FF2B5EF4-FFF2-40B4-BE49-F238E27FC236}">
                <a16:creationId xmlns:a16="http://schemas.microsoft.com/office/drawing/2014/main" id="{1DC88701-2625-8AFC-8D49-524BA3D9AF6C}"/>
              </a:ext>
            </a:extLst>
          </p:cNvPr>
          <p:cNvCxnSpPr>
            <a:cxnSpLocks/>
          </p:cNvCxnSpPr>
          <p:nvPr/>
        </p:nvCxnSpPr>
        <p:spPr>
          <a:xfrm>
            <a:off x="1857165" y="3859708"/>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9" name="Oval 138">
            <a:extLst>
              <a:ext uri="{FF2B5EF4-FFF2-40B4-BE49-F238E27FC236}">
                <a16:creationId xmlns:a16="http://schemas.microsoft.com/office/drawing/2014/main" id="{CBD79589-22FC-6131-28CE-9C70E1FEF947}"/>
              </a:ext>
            </a:extLst>
          </p:cNvPr>
          <p:cNvSpPr/>
          <p:nvPr/>
        </p:nvSpPr>
        <p:spPr>
          <a:xfrm>
            <a:off x="2018794" y="452328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0" name="Oval 139">
            <a:extLst>
              <a:ext uri="{FF2B5EF4-FFF2-40B4-BE49-F238E27FC236}">
                <a16:creationId xmlns:a16="http://schemas.microsoft.com/office/drawing/2014/main" id="{7221C681-4C2F-5C9F-5DFA-AB463CFB63F9}"/>
              </a:ext>
            </a:extLst>
          </p:cNvPr>
          <p:cNvSpPr/>
          <p:nvPr/>
        </p:nvSpPr>
        <p:spPr>
          <a:xfrm>
            <a:off x="2382937"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1" name="Oval 140">
            <a:extLst>
              <a:ext uri="{FF2B5EF4-FFF2-40B4-BE49-F238E27FC236}">
                <a16:creationId xmlns:a16="http://schemas.microsoft.com/office/drawing/2014/main" id="{09E693A9-5E22-C689-DDC9-21A129E96410}"/>
              </a:ext>
            </a:extLst>
          </p:cNvPr>
          <p:cNvSpPr/>
          <p:nvPr/>
        </p:nvSpPr>
        <p:spPr>
          <a:xfrm>
            <a:off x="2747080"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2" name="Oval 141">
            <a:extLst>
              <a:ext uri="{FF2B5EF4-FFF2-40B4-BE49-F238E27FC236}">
                <a16:creationId xmlns:a16="http://schemas.microsoft.com/office/drawing/2014/main" id="{DBD9B218-3DA1-18BB-5417-20E6756C1BEB}"/>
              </a:ext>
            </a:extLst>
          </p:cNvPr>
          <p:cNvSpPr/>
          <p:nvPr/>
        </p:nvSpPr>
        <p:spPr>
          <a:xfrm>
            <a:off x="3111223"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3" name="Oval 142">
            <a:extLst>
              <a:ext uri="{FF2B5EF4-FFF2-40B4-BE49-F238E27FC236}">
                <a16:creationId xmlns:a16="http://schemas.microsoft.com/office/drawing/2014/main" id="{9AE9A6A4-1208-523F-EB3D-4745D83EAA69}"/>
              </a:ext>
            </a:extLst>
          </p:cNvPr>
          <p:cNvSpPr/>
          <p:nvPr/>
        </p:nvSpPr>
        <p:spPr>
          <a:xfrm>
            <a:off x="3475747"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4" name="Oval 143">
            <a:extLst>
              <a:ext uri="{FF2B5EF4-FFF2-40B4-BE49-F238E27FC236}">
                <a16:creationId xmlns:a16="http://schemas.microsoft.com/office/drawing/2014/main" id="{3F5B7FB9-60E7-C6C2-BC54-0A8D1174A8B3}"/>
              </a:ext>
            </a:extLst>
          </p:cNvPr>
          <p:cNvSpPr/>
          <p:nvPr/>
        </p:nvSpPr>
        <p:spPr>
          <a:xfrm>
            <a:off x="3840271"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5" name="Oval 144">
            <a:extLst>
              <a:ext uri="{FF2B5EF4-FFF2-40B4-BE49-F238E27FC236}">
                <a16:creationId xmlns:a16="http://schemas.microsoft.com/office/drawing/2014/main" id="{576556F0-BD75-73DF-55B0-BA83A9E117EC}"/>
              </a:ext>
            </a:extLst>
          </p:cNvPr>
          <p:cNvSpPr/>
          <p:nvPr/>
        </p:nvSpPr>
        <p:spPr>
          <a:xfrm>
            <a:off x="4198616"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6" name="Oval 145">
            <a:extLst>
              <a:ext uri="{FF2B5EF4-FFF2-40B4-BE49-F238E27FC236}">
                <a16:creationId xmlns:a16="http://schemas.microsoft.com/office/drawing/2014/main" id="{E1013DA0-CFF8-D0E2-BDB4-48E8C6CE5AB8}"/>
              </a:ext>
            </a:extLst>
          </p:cNvPr>
          <p:cNvSpPr/>
          <p:nvPr/>
        </p:nvSpPr>
        <p:spPr>
          <a:xfrm>
            <a:off x="4569318"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7" name="Oval 146">
            <a:extLst>
              <a:ext uri="{FF2B5EF4-FFF2-40B4-BE49-F238E27FC236}">
                <a16:creationId xmlns:a16="http://schemas.microsoft.com/office/drawing/2014/main" id="{9B1798DC-02C1-1D56-F358-13E51528E335}"/>
              </a:ext>
            </a:extLst>
          </p:cNvPr>
          <p:cNvSpPr/>
          <p:nvPr/>
        </p:nvSpPr>
        <p:spPr>
          <a:xfrm>
            <a:off x="4933842"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9" name="Title 2">
            <a:extLst>
              <a:ext uri="{FF2B5EF4-FFF2-40B4-BE49-F238E27FC236}">
                <a16:creationId xmlns:a16="http://schemas.microsoft.com/office/drawing/2014/main" id="{BD101432-B58A-D22F-33DD-83395CD07196}"/>
              </a:ext>
            </a:extLst>
          </p:cNvPr>
          <p:cNvSpPr txBox="1"/>
          <p:nvPr/>
        </p:nvSpPr>
        <p:spPr>
          <a:xfrm>
            <a:off x="3041330" y="4198186"/>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50" name="Title 2">
            <a:extLst>
              <a:ext uri="{FF2B5EF4-FFF2-40B4-BE49-F238E27FC236}">
                <a16:creationId xmlns:a16="http://schemas.microsoft.com/office/drawing/2014/main" id="{BC0235A1-B969-BEAA-8BC4-2F05808FD686}"/>
              </a:ext>
            </a:extLst>
          </p:cNvPr>
          <p:cNvSpPr txBox="1"/>
          <p:nvPr/>
        </p:nvSpPr>
        <p:spPr>
          <a:xfrm>
            <a:off x="4483644" y="416931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51" name="Title 2">
            <a:extLst>
              <a:ext uri="{FF2B5EF4-FFF2-40B4-BE49-F238E27FC236}">
                <a16:creationId xmlns:a16="http://schemas.microsoft.com/office/drawing/2014/main" id="{0519CC78-E188-BE2B-85C0-E0FE7FCF4745}"/>
              </a:ext>
            </a:extLst>
          </p:cNvPr>
          <p:cNvSpPr txBox="1"/>
          <p:nvPr/>
        </p:nvSpPr>
        <p:spPr>
          <a:xfrm>
            <a:off x="538347" y="453209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52" name="Straight Connector 151">
            <a:extLst>
              <a:ext uri="{FF2B5EF4-FFF2-40B4-BE49-F238E27FC236}">
                <a16:creationId xmlns:a16="http://schemas.microsoft.com/office/drawing/2014/main" id="{58C35F7B-40A4-CC38-26CF-B2FAD978F37A}"/>
              </a:ext>
            </a:extLst>
          </p:cNvPr>
          <p:cNvCxnSpPr>
            <a:cxnSpLocks/>
          </p:cNvCxnSpPr>
          <p:nvPr/>
        </p:nvCxnSpPr>
        <p:spPr>
          <a:xfrm>
            <a:off x="1084868" y="4699967"/>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BB001D52-6ACE-43A7-54C7-624FDA7455B3}"/>
              </a:ext>
            </a:extLst>
          </p:cNvPr>
          <p:cNvSpPr/>
          <p:nvPr/>
        </p:nvSpPr>
        <p:spPr>
          <a:xfrm>
            <a:off x="2018794" y="486927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4" name="Oval 153">
            <a:extLst>
              <a:ext uri="{FF2B5EF4-FFF2-40B4-BE49-F238E27FC236}">
                <a16:creationId xmlns:a16="http://schemas.microsoft.com/office/drawing/2014/main" id="{8E1180F9-E652-9B86-2F08-2604BC731EE4}"/>
              </a:ext>
            </a:extLst>
          </p:cNvPr>
          <p:cNvSpPr/>
          <p:nvPr/>
        </p:nvSpPr>
        <p:spPr>
          <a:xfrm>
            <a:off x="2382937"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5" name="Oval 154">
            <a:extLst>
              <a:ext uri="{FF2B5EF4-FFF2-40B4-BE49-F238E27FC236}">
                <a16:creationId xmlns:a16="http://schemas.microsoft.com/office/drawing/2014/main" id="{3B38CAB6-C4FE-AE8F-BD48-A435FB60DD47}"/>
              </a:ext>
            </a:extLst>
          </p:cNvPr>
          <p:cNvSpPr/>
          <p:nvPr/>
        </p:nvSpPr>
        <p:spPr>
          <a:xfrm>
            <a:off x="2747080"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6" name="Oval 155">
            <a:extLst>
              <a:ext uri="{FF2B5EF4-FFF2-40B4-BE49-F238E27FC236}">
                <a16:creationId xmlns:a16="http://schemas.microsoft.com/office/drawing/2014/main" id="{A7F182EE-6253-B095-B9F8-376D75AA522A}"/>
              </a:ext>
            </a:extLst>
          </p:cNvPr>
          <p:cNvSpPr/>
          <p:nvPr/>
        </p:nvSpPr>
        <p:spPr>
          <a:xfrm>
            <a:off x="3111223"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7" name="Oval 156">
            <a:extLst>
              <a:ext uri="{FF2B5EF4-FFF2-40B4-BE49-F238E27FC236}">
                <a16:creationId xmlns:a16="http://schemas.microsoft.com/office/drawing/2014/main" id="{71A1F2B7-2DCE-78B6-A92D-371C5048502D}"/>
              </a:ext>
            </a:extLst>
          </p:cNvPr>
          <p:cNvSpPr/>
          <p:nvPr/>
        </p:nvSpPr>
        <p:spPr>
          <a:xfrm>
            <a:off x="3475747"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8" name="Oval 157">
            <a:extLst>
              <a:ext uri="{FF2B5EF4-FFF2-40B4-BE49-F238E27FC236}">
                <a16:creationId xmlns:a16="http://schemas.microsoft.com/office/drawing/2014/main" id="{69A7F32A-D5CC-F70C-49D7-4F4490345A46}"/>
              </a:ext>
            </a:extLst>
          </p:cNvPr>
          <p:cNvSpPr/>
          <p:nvPr/>
        </p:nvSpPr>
        <p:spPr>
          <a:xfrm>
            <a:off x="3840271"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9" name="Oval 158">
            <a:extLst>
              <a:ext uri="{FF2B5EF4-FFF2-40B4-BE49-F238E27FC236}">
                <a16:creationId xmlns:a16="http://schemas.microsoft.com/office/drawing/2014/main" id="{054664EB-A97A-E728-685F-8C32614CD1C7}"/>
              </a:ext>
            </a:extLst>
          </p:cNvPr>
          <p:cNvSpPr/>
          <p:nvPr/>
        </p:nvSpPr>
        <p:spPr>
          <a:xfrm>
            <a:off x="4198616"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0" name="Oval 159">
            <a:extLst>
              <a:ext uri="{FF2B5EF4-FFF2-40B4-BE49-F238E27FC236}">
                <a16:creationId xmlns:a16="http://schemas.microsoft.com/office/drawing/2014/main" id="{3698B22B-F886-2975-DB68-919D59AD7F55}"/>
              </a:ext>
            </a:extLst>
          </p:cNvPr>
          <p:cNvSpPr/>
          <p:nvPr/>
        </p:nvSpPr>
        <p:spPr>
          <a:xfrm>
            <a:off x="4569318"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1" name="Oval 160">
            <a:extLst>
              <a:ext uri="{FF2B5EF4-FFF2-40B4-BE49-F238E27FC236}">
                <a16:creationId xmlns:a16="http://schemas.microsoft.com/office/drawing/2014/main" id="{93A6FF03-F1A2-9FAE-D858-E6535FB4AC55}"/>
              </a:ext>
            </a:extLst>
          </p:cNvPr>
          <p:cNvSpPr/>
          <p:nvPr/>
        </p:nvSpPr>
        <p:spPr>
          <a:xfrm>
            <a:off x="4933842"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2" name="Title 2">
            <a:extLst>
              <a:ext uri="{FF2B5EF4-FFF2-40B4-BE49-F238E27FC236}">
                <a16:creationId xmlns:a16="http://schemas.microsoft.com/office/drawing/2014/main" id="{27FCFC5C-BEF0-FF80-49BC-203A095CD341}"/>
              </a:ext>
            </a:extLst>
          </p:cNvPr>
          <p:cNvSpPr txBox="1"/>
          <p:nvPr/>
        </p:nvSpPr>
        <p:spPr>
          <a:xfrm>
            <a:off x="538347" y="487808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63" name="Straight Connector 162">
            <a:extLst>
              <a:ext uri="{FF2B5EF4-FFF2-40B4-BE49-F238E27FC236}">
                <a16:creationId xmlns:a16="http://schemas.microsoft.com/office/drawing/2014/main" id="{4A69C541-1B7B-A1B5-2501-EE1C5228D651}"/>
              </a:ext>
            </a:extLst>
          </p:cNvPr>
          <p:cNvCxnSpPr>
            <a:cxnSpLocks/>
          </p:cNvCxnSpPr>
          <p:nvPr/>
        </p:nvCxnSpPr>
        <p:spPr>
          <a:xfrm>
            <a:off x="1418500" y="5045956"/>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4" name="Oval 163">
            <a:extLst>
              <a:ext uri="{FF2B5EF4-FFF2-40B4-BE49-F238E27FC236}">
                <a16:creationId xmlns:a16="http://schemas.microsoft.com/office/drawing/2014/main" id="{D33134CC-E1A2-3AFA-0858-570FDB5B8EAD}"/>
              </a:ext>
            </a:extLst>
          </p:cNvPr>
          <p:cNvSpPr/>
          <p:nvPr/>
        </p:nvSpPr>
        <p:spPr>
          <a:xfrm>
            <a:off x="2018794" y="612971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5" name="Oval 164">
            <a:extLst>
              <a:ext uri="{FF2B5EF4-FFF2-40B4-BE49-F238E27FC236}">
                <a16:creationId xmlns:a16="http://schemas.microsoft.com/office/drawing/2014/main" id="{5B3DE22C-5235-608D-74DD-D3DB01A8CD88}"/>
              </a:ext>
            </a:extLst>
          </p:cNvPr>
          <p:cNvSpPr/>
          <p:nvPr/>
        </p:nvSpPr>
        <p:spPr>
          <a:xfrm>
            <a:off x="2382937"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6" name="Oval 165">
            <a:extLst>
              <a:ext uri="{FF2B5EF4-FFF2-40B4-BE49-F238E27FC236}">
                <a16:creationId xmlns:a16="http://schemas.microsoft.com/office/drawing/2014/main" id="{676555FE-11BB-91BB-9126-BA5C9AD293AC}"/>
              </a:ext>
            </a:extLst>
          </p:cNvPr>
          <p:cNvSpPr/>
          <p:nvPr/>
        </p:nvSpPr>
        <p:spPr>
          <a:xfrm>
            <a:off x="2747080"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7" name="Oval 166">
            <a:extLst>
              <a:ext uri="{FF2B5EF4-FFF2-40B4-BE49-F238E27FC236}">
                <a16:creationId xmlns:a16="http://schemas.microsoft.com/office/drawing/2014/main" id="{7ECEBF81-76B5-A2B6-1C4E-C038B641D452}"/>
              </a:ext>
            </a:extLst>
          </p:cNvPr>
          <p:cNvSpPr/>
          <p:nvPr/>
        </p:nvSpPr>
        <p:spPr>
          <a:xfrm>
            <a:off x="3111223"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2" name="Title 2">
            <a:extLst>
              <a:ext uri="{FF2B5EF4-FFF2-40B4-BE49-F238E27FC236}">
                <a16:creationId xmlns:a16="http://schemas.microsoft.com/office/drawing/2014/main" id="{270C17C3-7110-139E-497D-0F15D810DD21}"/>
              </a:ext>
            </a:extLst>
          </p:cNvPr>
          <p:cNvSpPr txBox="1"/>
          <p:nvPr/>
        </p:nvSpPr>
        <p:spPr>
          <a:xfrm>
            <a:off x="1920762" y="577574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73" name="Title 2">
            <a:extLst>
              <a:ext uri="{FF2B5EF4-FFF2-40B4-BE49-F238E27FC236}">
                <a16:creationId xmlns:a16="http://schemas.microsoft.com/office/drawing/2014/main" id="{19CEF876-E7BB-64CB-4F86-BB8530282E1B}"/>
              </a:ext>
            </a:extLst>
          </p:cNvPr>
          <p:cNvSpPr txBox="1"/>
          <p:nvPr/>
        </p:nvSpPr>
        <p:spPr>
          <a:xfrm>
            <a:off x="3199220" y="5780416"/>
            <a:ext cx="1272064"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 – 14%</a:t>
            </a:r>
          </a:p>
        </p:txBody>
      </p:sp>
      <p:sp>
        <p:nvSpPr>
          <p:cNvPr id="174" name="Title 2">
            <a:extLst>
              <a:ext uri="{FF2B5EF4-FFF2-40B4-BE49-F238E27FC236}">
                <a16:creationId xmlns:a16="http://schemas.microsoft.com/office/drawing/2014/main" id="{B513C6C9-D892-E3F3-4000-917AD96781F4}"/>
              </a:ext>
            </a:extLst>
          </p:cNvPr>
          <p:cNvSpPr txBox="1"/>
          <p:nvPr/>
        </p:nvSpPr>
        <p:spPr>
          <a:xfrm>
            <a:off x="4483644" y="577574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75" name="Title 2">
            <a:extLst>
              <a:ext uri="{FF2B5EF4-FFF2-40B4-BE49-F238E27FC236}">
                <a16:creationId xmlns:a16="http://schemas.microsoft.com/office/drawing/2014/main" id="{D1098D9B-5673-CE40-808B-FCE7735F9F77}"/>
              </a:ext>
            </a:extLst>
          </p:cNvPr>
          <p:cNvSpPr txBox="1"/>
          <p:nvPr/>
        </p:nvSpPr>
        <p:spPr>
          <a:xfrm>
            <a:off x="538347" y="613852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76" name="Straight Connector 175">
            <a:extLst>
              <a:ext uri="{FF2B5EF4-FFF2-40B4-BE49-F238E27FC236}">
                <a16:creationId xmlns:a16="http://schemas.microsoft.com/office/drawing/2014/main" id="{4354EFC3-607D-22C0-2527-CDD53909BE6A}"/>
              </a:ext>
            </a:extLst>
          </p:cNvPr>
          <p:cNvCxnSpPr>
            <a:cxnSpLocks/>
          </p:cNvCxnSpPr>
          <p:nvPr/>
        </p:nvCxnSpPr>
        <p:spPr>
          <a:xfrm>
            <a:off x="1642722" y="6306396"/>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9D854474-005A-1ECA-5249-CB4243C0836B}"/>
              </a:ext>
            </a:extLst>
          </p:cNvPr>
          <p:cNvSpPr/>
          <p:nvPr/>
        </p:nvSpPr>
        <p:spPr>
          <a:xfrm>
            <a:off x="2018794" y="524841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1" name="Oval 180">
            <a:extLst>
              <a:ext uri="{FF2B5EF4-FFF2-40B4-BE49-F238E27FC236}">
                <a16:creationId xmlns:a16="http://schemas.microsoft.com/office/drawing/2014/main" id="{2F62E334-5ECD-9F2E-B1F0-32718010AC80}"/>
              </a:ext>
            </a:extLst>
          </p:cNvPr>
          <p:cNvSpPr/>
          <p:nvPr/>
        </p:nvSpPr>
        <p:spPr>
          <a:xfrm>
            <a:off x="2382937"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2" name="Oval 181">
            <a:extLst>
              <a:ext uri="{FF2B5EF4-FFF2-40B4-BE49-F238E27FC236}">
                <a16:creationId xmlns:a16="http://schemas.microsoft.com/office/drawing/2014/main" id="{384372AF-9A29-C932-BCB0-A1812DC482F9}"/>
              </a:ext>
            </a:extLst>
          </p:cNvPr>
          <p:cNvSpPr/>
          <p:nvPr/>
        </p:nvSpPr>
        <p:spPr>
          <a:xfrm>
            <a:off x="2747080"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3" name="Oval 182">
            <a:extLst>
              <a:ext uri="{FF2B5EF4-FFF2-40B4-BE49-F238E27FC236}">
                <a16:creationId xmlns:a16="http://schemas.microsoft.com/office/drawing/2014/main" id="{05355E29-187C-397B-0A19-9849AD816253}"/>
              </a:ext>
            </a:extLst>
          </p:cNvPr>
          <p:cNvSpPr/>
          <p:nvPr/>
        </p:nvSpPr>
        <p:spPr>
          <a:xfrm>
            <a:off x="3111223"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4" name="Oval 183">
            <a:extLst>
              <a:ext uri="{FF2B5EF4-FFF2-40B4-BE49-F238E27FC236}">
                <a16:creationId xmlns:a16="http://schemas.microsoft.com/office/drawing/2014/main" id="{16E7019C-10AE-F612-C434-EA2EF6208360}"/>
              </a:ext>
            </a:extLst>
          </p:cNvPr>
          <p:cNvSpPr/>
          <p:nvPr/>
        </p:nvSpPr>
        <p:spPr>
          <a:xfrm>
            <a:off x="3475747"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5" name="Oval 184">
            <a:extLst>
              <a:ext uri="{FF2B5EF4-FFF2-40B4-BE49-F238E27FC236}">
                <a16:creationId xmlns:a16="http://schemas.microsoft.com/office/drawing/2014/main" id="{62FC5C3F-1382-A327-726F-355039D1CC5F}"/>
              </a:ext>
            </a:extLst>
          </p:cNvPr>
          <p:cNvSpPr/>
          <p:nvPr/>
        </p:nvSpPr>
        <p:spPr>
          <a:xfrm>
            <a:off x="3840271"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6" name="Oval 185">
            <a:extLst>
              <a:ext uri="{FF2B5EF4-FFF2-40B4-BE49-F238E27FC236}">
                <a16:creationId xmlns:a16="http://schemas.microsoft.com/office/drawing/2014/main" id="{2529CC3E-49CC-BE5A-929D-20B404F12647}"/>
              </a:ext>
            </a:extLst>
          </p:cNvPr>
          <p:cNvSpPr/>
          <p:nvPr/>
        </p:nvSpPr>
        <p:spPr>
          <a:xfrm>
            <a:off x="4198616"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7" name="Oval 186">
            <a:extLst>
              <a:ext uri="{FF2B5EF4-FFF2-40B4-BE49-F238E27FC236}">
                <a16:creationId xmlns:a16="http://schemas.microsoft.com/office/drawing/2014/main" id="{36097C5B-9266-ABEA-B0A2-18E72AA676E2}"/>
              </a:ext>
            </a:extLst>
          </p:cNvPr>
          <p:cNvSpPr/>
          <p:nvPr/>
        </p:nvSpPr>
        <p:spPr>
          <a:xfrm>
            <a:off x="4569318"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8" name="Oval 187">
            <a:extLst>
              <a:ext uri="{FF2B5EF4-FFF2-40B4-BE49-F238E27FC236}">
                <a16:creationId xmlns:a16="http://schemas.microsoft.com/office/drawing/2014/main" id="{B8772AFE-1B13-E816-37E5-5E6F8AF6679F}"/>
              </a:ext>
            </a:extLst>
          </p:cNvPr>
          <p:cNvSpPr/>
          <p:nvPr/>
        </p:nvSpPr>
        <p:spPr>
          <a:xfrm>
            <a:off x="4933842"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9" name="Title 2">
            <a:extLst>
              <a:ext uri="{FF2B5EF4-FFF2-40B4-BE49-F238E27FC236}">
                <a16:creationId xmlns:a16="http://schemas.microsoft.com/office/drawing/2014/main" id="{0CC3F06E-03BA-9896-B14C-DC902D52AC25}"/>
              </a:ext>
            </a:extLst>
          </p:cNvPr>
          <p:cNvSpPr txBox="1"/>
          <p:nvPr/>
        </p:nvSpPr>
        <p:spPr>
          <a:xfrm>
            <a:off x="538347" y="525722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90" name="Straight Connector 189">
            <a:extLst>
              <a:ext uri="{FF2B5EF4-FFF2-40B4-BE49-F238E27FC236}">
                <a16:creationId xmlns:a16="http://schemas.microsoft.com/office/drawing/2014/main" id="{84ACA7A4-E57C-8B73-FB27-DAD5C6D4E051}"/>
              </a:ext>
            </a:extLst>
          </p:cNvPr>
          <p:cNvCxnSpPr>
            <a:cxnSpLocks/>
          </p:cNvCxnSpPr>
          <p:nvPr/>
        </p:nvCxnSpPr>
        <p:spPr>
          <a:xfrm>
            <a:off x="1418500" y="542509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F497D147-889A-EACA-947A-F96E4A4DE5F2}"/>
              </a:ext>
            </a:extLst>
          </p:cNvPr>
          <p:cNvSpPr/>
          <p:nvPr/>
        </p:nvSpPr>
        <p:spPr>
          <a:xfrm>
            <a:off x="3467793" y="612681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 name="Oval 3">
            <a:extLst>
              <a:ext uri="{FF2B5EF4-FFF2-40B4-BE49-F238E27FC236}">
                <a16:creationId xmlns:a16="http://schemas.microsoft.com/office/drawing/2014/main" id="{C47B3B60-5594-E9C5-71E8-E6AF57309F8F}"/>
              </a:ext>
            </a:extLst>
          </p:cNvPr>
          <p:cNvSpPr/>
          <p:nvPr/>
        </p:nvSpPr>
        <p:spPr>
          <a:xfrm>
            <a:off x="4190662"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 name="Oval 5">
            <a:extLst>
              <a:ext uri="{FF2B5EF4-FFF2-40B4-BE49-F238E27FC236}">
                <a16:creationId xmlns:a16="http://schemas.microsoft.com/office/drawing/2014/main" id="{443435B0-62A3-420B-A5B2-C12F2AAB6ACB}"/>
              </a:ext>
            </a:extLst>
          </p:cNvPr>
          <p:cNvSpPr/>
          <p:nvPr/>
        </p:nvSpPr>
        <p:spPr>
          <a:xfrm>
            <a:off x="4925888"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Title 2">
            <a:extLst>
              <a:ext uri="{FF2B5EF4-FFF2-40B4-BE49-F238E27FC236}">
                <a16:creationId xmlns:a16="http://schemas.microsoft.com/office/drawing/2014/main" id="{AB78D2AD-D8B4-C58C-35EE-119893353535}"/>
              </a:ext>
            </a:extLst>
          </p:cNvPr>
          <p:cNvSpPr txBox="1"/>
          <p:nvPr/>
        </p:nvSpPr>
        <p:spPr>
          <a:xfrm>
            <a:off x="1920762" y="4191260"/>
            <a:ext cx="100521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cxnSp>
        <p:nvCxnSpPr>
          <p:cNvPr id="16" name="Straight Connector 15">
            <a:extLst>
              <a:ext uri="{FF2B5EF4-FFF2-40B4-BE49-F238E27FC236}">
                <a16:creationId xmlns:a16="http://schemas.microsoft.com/office/drawing/2014/main" id="{D2D89A92-2EC0-4A21-319E-87AB71380F56}"/>
              </a:ext>
            </a:extLst>
          </p:cNvPr>
          <p:cNvCxnSpPr>
            <a:cxnSpLocks/>
          </p:cNvCxnSpPr>
          <p:nvPr/>
        </p:nvCxnSpPr>
        <p:spPr>
          <a:xfrm>
            <a:off x="2155128" y="200181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F6D3D548-79D8-8CF8-E564-95DF746BFF83}"/>
              </a:ext>
            </a:extLst>
          </p:cNvPr>
          <p:cNvSpPr/>
          <p:nvPr/>
        </p:nvSpPr>
        <p:spPr>
          <a:xfrm>
            <a:off x="4553094"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2" name="Oval 31">
            <a:extLst>
              <a:ext uri="{FF2B5EF4-FFF2-40B4-BE49-F238E27FC236}">
                <a16:creationId xmlns:a16="http://schemas.microsoft.com/office/drawing/2014/main" id="{AD99DF4E-52E5-67E7-5EF2-4BAC2FC58D76}"/>
              </a:ext>
            </a:extLst>
          </p:cNvPr>
          <p:cNvSpPr/>
          <p:nvPr/>
        </p:nvSpPr>
        <p:spPr>
          <a:xfrm>
            <a:off x="3842676" y="612681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Tree>
    <p:extLst>
      <p:ext uri="{BB962C8B-B14F-4D97-AF65-F5344CB8AC3E}">
        <p14:creationId xmlns:p14="http://schemas.microsoft.com/office/powerpoint/2010/main" val="8673538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b="-99"/>
          <a:stretch/>
        </p:blipFill>
        <p:spPr>
          <a:xfrm>
            <a:off x="6096000" y="388842"/>
            <a:ext cx="6096000" cy="6092317"/>
          </a:xfrm>
        </p:spPr>
      </p:pic>
      <p:sp>
        <p:nvSpPr>
          <p:cNvPr id="3" name="Title 2">
            <a:extLst>
              <a:ext uri="{FF2B5EF4-FFF2-40B4-BE49-F238E27FC236}">
                <a16:creationId xmlns:a16="http://schemas.microsoft.com/office/drawing/2014/main" id="{7C42DB02-A4D5-C1F6-B253-8314459C4C3F}"/>
              </a:ext>
            </a:extLst>
          </p:cNvPr>
          <p:cNvSpPr>
            <a:spLocks noGrp="1"/>
          </p:cNvSpPr>
          <p:nvPr>
            <p:ph type="title"/>
          </p:nvPr>
        </p:nvSpPr>
        <p:spPr>
          <a:xfrm>
            <a:off x="630419" y="1011415"/>
            <a:ext cx="4829691" cy="785732"/>
          </a:xfrm>
        </p:spPr>
        <p:txBody>
          <a:bodyPr/>
          <a:lstStyle/>
          <a:p>
            <a:r>
              <a:rPr lang="en-US" dirty="0"/>
              <a:t>A REGION ON THE RISE WITH ELEGANT </a:t>
            </a:r>
            <a:br>
              <a:rPr lang="en-US" dirty="0"/>
            </a:br>
            <a:r>
              <a:rPr lang="en-US" dirty="0"/>
              <a:t>COOL-CLIMATE WINES</a:t>
            </a:r>
          </a:p>
        </p:txBody>
      </p:sp>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a:xfrm>
            <a:off x="623888" y="1949547"/>
            <a:ext cx="5340350" cy="1325563"/>
          </a:xfrm>
        </p:spPr>
        <p:txBody>
          <a:bodyPr/>
          <a:lstStyle/>
          <a:p>
            <a:r>
              <a:rPr lang="en-US" dirty="0">
                <a:solidFill>
                  <a:schemeClr val="accent5"/>
                </a:solidFill>
              </a:rPr>
              <a:t>MAKING WAVES IN AUSTRALIA’S WINE SCENE</a:t>
            </a:r>
          </a:p>
        </p:txBody>
      </p:sp>
    </p:spTree>
    <p:extLst>
      <p:ext uri="{BB962C8B-B14F-4D97-AF65-F5344CB8AC3E}">
        <p14:creationId xmlns:p14="http://schemas.microsoft.com/office/powerpoint/2010/main" val="373541861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33A3AF-83CE-B069-EFE2-FCE7A63BA3CD}"/>
              </a:ext>
            </a:extLst>
          </p:cNvPr>
          <p:cNvPicPr>
            <a:picLocks noChangeAspect="1"/>
          </p:cNvPicPr>
          <p:nvPr/>
        </p:nvPicPr>
        <p:blipFill>
          <a:blip r:embed="rId3" cstate="screen">
            <a:extLst>
              <a:ext uri="{28A0092B-C50C-407E-A947-70E740481C1C}">
                <a14:useLocalDpi xmlns:a14="http://schemas.microsoft.com/office/drawing/2010/main"/>
              </a:ext>
            </a:extLst>
          </a:blip>
          <a:srcRect t="7996" b="7996"/>
          <a:stretch/>
        </p:blipFill>
        <p:spPr>
          <a:xfrm>
            <a:off x="0" y="0"/>
            <a:ext cx="12252960" cy="6858000"/>
          </a:xfrm>
          <a:prstGeom prst="rect">
            <a:avLst/>
          </a:prstGeom>
        </p:spPr>
      </p:pic>
      <p:sp>
        <p:nvSpPr>
          <p:cNvPr id="3" name="object 2">
            <a:extLst>
              <a:ext uri="{FF2B5EF4-FFF2-40B4-BE49-F238E27FC236}">
                <a16:creationId xmlns:a16="http://schemas.microsoft.com/office/drawing/2014/main" id="{C831AF3A-D889-4ECF-BE88-EAD01527B5A4}"/>
              </a:ext>
            </a:extLst>
          </p:cNvPr>
          <p:cNvSpPr txBox="1"/>
          <p:nvPr/>
        </p:nvSpPr>
        <p:spPr>
          <a:xfrm>
            <a:off x="1948595" y="2864765"/>
            <a:ext cx="8105975" cy="1128471"/>
          </a:xfrm>
          <a:prstGeom prst="rect">
            <a:avLst/>
          </a:prstGeom>
        </p:spPr>
        <p:txBody>
          <a:bodyPr vert="horz" wrap="none" lIns="0" tIns="11521" rIns="0" bIns="0" rtlCol="0">
            <a:no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marL="11522" algn="ctr">
              <a:spcBef>
                <a:spcPts val="91"/>
              </a:spcBef>
              <a:tabLst>
                <a:tab pos="1162574" algn="l"/>
                <a:tab pos="2432878" algn="l"/>
                <a:tab pos="3690509" algn="l"/>
                <a:tab pos="4919334" algn="l"/>
                <a:tab pos="6532419" algn="l"/>
                <a:tab pos="9045952" algn="l"/>
              </a:tabLst>
            </a:pPr>
            <a:r>
              <a:rPr lang="en-AU" altLang="ja-JP" sz="5443" b="0"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THANK YOU</a:t>
            </a:r>
            <a:endParaRPr lang="ja-JP" altLang="en-US" sz="5443" b="0">
              <a:solidFill>
                <a:schemeClr val="bg1"/>
              </a:solidFill>
              <a:latin typeface="Neue Haas Grotesk Text Pro" panose="020B0504020202020204" pitchFamily="34" charset="77"/>
              <a:cs typeface="Inter Display" panose="02000503000000020004" pitchFamily="2" charset="0"/>
            </a:endParaRPr>
          </a:p>
          <a:p>
            <a:pPr marL="11522" algn="ctr">
              <a:spcBef>
                <a:spcPts val="91"/>
              </a:spcBef>
              <a:tabLst>
                <a:tab pos="1162574" algn="l"/>
                <a:tab pos="2432878" algn="l"/>
                <a:tab pos="3690509" algn="l"/>
                <a:tab pos="4919334" algn="l"/>
                <a:tab pos="6532419" algn="l"/>
                <a:tab pos="9045952" algn="l"/>
              </a:tabLst>
            </a:pPr>
            <a:endParaRPr lang="pt-BR" sz="9073" b="0" spc="272"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Freeform 4">
            <a:extLst>
              <a:ext uri="{FF2B5EF4-FFF2-40B4-BE49-F238E27FC236}">
                <a16:creationId xmlns:a16="http://schemas.microsoft.com/office/drawing/2014/main" id="{B872944F-7255-B49A-CC0E-EFD238254BDE}"/>
              </a:ext>
            </a:extLst>
          </p:cNvPr>
          <p:cNvSpPr/>
          <p:nvPr/>
        </p:nvSpPr>
        <p:spPr>
          <a:xfrm>
            <a:off x="-18288"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6" name="Graphic 5">
            <a:extLst>
              <a:ext uri="{FF2B5EF4-FFF2-40B4-BE49-F238E27FC236}">
                <a16:creationId xmlns:a16="http://schemas.microsoft.com/office/drawing/2014/main" id="{45BAA86D-E94D-49BB-69D4-28ADEC87ED1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0080" y="6301153"/>
            <a:ext cx="2822695" cy="123397"/>
          </a:xfrm>
          <a:prstGeom prst="rect">
            <a:avLst/>
          </a:prstGeom>
        </p:spPr>
      </p:pic>
    </p:spTree>
    <p:extLst>
      <p:ext uri="{BB962C8B-B14F-4D97-AF65-F5344CB8AC3E}">
        <p14:creationId xmlns:p14="http://schemas.microsoft.com/office/powerpoint/2010/main" val="257934993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EA2FB-A530-329C-2DB7-FBA38660425B}"/>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FF9EFCD-715D-93B2-66EE-1C90F46F0A65}"/>
              </a:ext>
            </a:extLst>
          </p:cNvPr>
          <p:cNvSpPr>
            <a:spLocks noGrp="1"/>
          </p:cNvSpPr>
          <p:nvPr>
            <p:ph type="body" idx="10"/>
          </p:nvPr>
        </p:nvSpPr>
        <p:spPr/>
        <p:txBody>
          <a:bodyPr/>
          <a:lstStyle/>
          <a:p>
            <a:endParaRPr lang="en-US"/>
          </a:p>
        </p:txBody>
      </p:sp>
      <p:sp>
        <p:nvSpPr>
          <p:cNvPr id="4" name="Text Placeholder 3">
            <a:extLst>
              <a:ext uri="{FF2B5EF4-FFF2-40B4-BE49-F238E27FC236}">
                <a16:creationId xmlns:a16="http://schemas.microsoft.com/office/drawing/2014/main" id="{6F4068E0-D428-0E28-F762-58BB8D3AEA43}"/>
              </a:ext>
            </a:extLst>
          </p:cNvPr>
          <p:cNvSpPr>
            <a:spLocks noGrp="1"/>
          </p:cNvSpPr>
          <p:nvPr>
            <p:ph type="body" idx="11"/>
          </p:nvPr>
        </p:nvSpPr>
        <p:spPr/>
        <p:txBody>
          <a:bodyPr/>
          <a:lstStyle/>
          <a:p>
            <a:endParaRPr lang="en-US"/>
          </a:p>
        </p:txBody>
      </p:sp>
    </p:spTree>
    <p:extLst>
      <p:ext uri="{BB962C8B-B14F-4D97-AF65-F5344CB8AC3E}">
        <p14:creationId xmlns:p14="http://schemas.microsoft.com/office/powerpoint/2010/main" val="27032697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22.02.14"/>
  <p:tag name="AS_TITLE" val="Aspose.Slides for .NET 4.0"/>
  <p:tag name="AS_VERSION" val="22.2"/>
</p:tagLst>
</file>

<file path=ppt/theme/theme1.xml><?xml version="1.0" encoding="utf-8"?>
<a:theme xmlns:a="http://schemas.openxmlformats.org/drawingml/2006/main" name="Slide layouts">
  <a:themeElements>
    <a:clrScheme name="Australian Wine">
      <a:dk1>
        <a:srgbClr val="000000"/>
      </a:dk1>
      <a:lt1>
        <a:srgbClr val="FFFFFF"/>
      </a:lt1>
      <a:dk2>
        <a:srgbClr val="191B0E"/>
      </a:dk2>
      <a:lt2>
        <a:srgbClr val="B2D8BE"/>
      </a:lt2>
      <a:accent1>
        <a:srgbClr val="601328"/>
      </a:accent1>
      <a:accent2>
        <a:srgbClr val="173F34"/>
      </a:accent2>
      <a:accent3>
        <a:srgbClr val="55D8BF"/>
      </a:accent3>
      <a:accent4>
        <a:srgbClr val="F28F2A"/>
      </a:accent4>
      <a:accent5>
        <a:srgbClr val="FDBCA0"/>
      </a:accent5>
      <a:accent6>
        <a:srgbClr val="FFFFFF"/>
      </a:accent6>
      <a:hlink>
        <a:srgbClr val="000000"/>
      </a:hlink>
      <a:folHlink>
        <a:srgbClr val="000000"/>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1600" dirty="0" smtClean="0">
            <a:solidFill>
              <a:srgbClr val="190000"/>
            </a:solidFill>
            <a:effectLst/>
            <a:latin typeface="Inter Display" panose="02000503000000020004" pitchFamily="2" charset="0"/>
            <a:ea typeface="Inter Display" panose="02000503000000020004" pitchFamily="2" charset="0"/>
            <a:cs typeface="Inter Display" panose="02000503000000020004" pitchFamily="2" charset="0"/>
          </a:defRPr>
        </a:defPPr>
      </a:lstStyle>
    </a:txDef>
  </a:objectDefaults>
  <a:extraClrSchemeLst/>
  <a:extLst>
    <a:ext uri="{05A4C25C-085E-4340-85A3-A5531E510DB2}">
      <thm15:themeFamily xmlns:thm15="http://schemas.microsoft.com/office/thememl/2012/main" name="Blank PPT 2016 Template_16x9.potx" id="{90B4C5AB-49DD-4CE7-B257-1CE91E709E62}" vid="{EB9991EE-BA41-474A-A519-EAA7DE5E9A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884AF779FE574C89E62754B4999D9C" ma:contentTypeVersion="14" ma:contentTypeDescription="Create a new document." ma:contentTypeScope="" ma:versionID="97b889dec420758f9ecd188adb65a0a0">
  <xsd:schema xmlns:xsd="http://www.w3.org/2001/XMLSchema" xmlns:xs="http://www.w3.org/2001/XMLSchema" xmlns:p="http://schemas.microsoft.com/office/2006/metadata/properties" xmlns:ns2="02256494-4976-4001-aedb-96463ae0d92e" xmlns:ns3="4e8dd08d-258d-47a9-9875-37f1ffd19f33" targetNamespace="http://schemas.microsoft.com/office/2006/metadata/properties" ma:root="true" ma:fieldsID="49682c3f37869f877c832c0415357639" ns2:_="" ns3:_="">
    <xsd:import namespace="02256494-4976-4001-aedb-96463ae0d92e"/>
    <xsd:import namespace="4e8dd08d-258d-47a9-9875-37f1ffd19f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256494-4976-4001-aedb-96463ae0d9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4aa98b-8686-466b-b341-741970af6e1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8dd08d-258d-47a9-9875-37f1ffd19f3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eace09f-8b56-4708-9a8b-1c6f80023f39}" ma:internalName="TaxCatchAll" ma:showField="CatchAllData" ma:web="4e8dd08d-258d-47a9-9875-37f1ffd19f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2256494-4976-4001-aedb-96463ae0d92e">
      <Terms xmlns="http://schemas.microsoft.com/office/infopath/2007/PartnerControls"/>
    </lcf76f155ced4ddcb4097134ff3c332f>
    <TaxCatchAll xmlns="4e8dd08d-258d-47a9-9875-37f1ffd19f33" xsi:nil="true"/>
  </documentManagement>
</p:properties>
</file>

<file path=customXml/itemProps1.xml><?xml version="1.0" encoding="utf-8"?>
<ds:datastoreItem xmlns:ds="http://schemas.openxmlformats.org/officeDocument/2006/customXml" ds:itemID="{D67DE229-D415-4F5C-8950-CD8A52522570}">
  <ds:schemaRefs>
    <ds:schemaRef ds:uri="http://schemas.microsoft.com/sharepoint/v3/contenttype/forms"/>
  </ds:schemaRefs>
</ds:datastoreItem>
</file>

<file path=customXml/itemProps2.xml><?xml version="1.0" encoding="utf-8"?>
<ds:datastoreItem xmlns:ds="http://schemas.openxmlformats.org/officeDocument/2006/customXml" ds:itemID="{446944E3-079D-41B4-87FD-FCE1C3810602}"/>
</file>

<file path=customXml/itemProps3.xml><?xml version="1.0" encoding="utf-8"?>
<ds:datastoreItem xmlns:ds="http://schemas.openxmlformats.org/officeDocument/2006/customXml" ds:itemID="{10CCF1F8-6D9E-4631-9BC7-E65B426755A9}">
  <ds:schemaRefs>
    <ds:schemaRef ds:uri="http://purl.org/dc/elements/1.1/"/>
    <ds:schemaRef ds:uri="http://purl.org/dc/terms/"/>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4e8dd08d-258d-47a9-9875-37f1ffd19f33"/>
    <ds:schemaRef ds:uri="02256494-4976-4001-aedb-96463ae0d92e"/>
  </ds:schemaRefs>
</ds:datastoreItem>
</file>

<file path=docProps/app.xml><?xml version="1.0" encoding="utf-8"?>
<Properties xmlns="http://schemas.openxmlformats.org/officeDocument/2006/extended-properties" xmlns:vt="http://schemas.openxmlformats.org/officeDocument/2006/docPropsVTypes">
  <TotalTime>0</TotalTime>
  <Words>880</Words>
  <Application>Microsoft Macintosh PowerPoint</Application>
  <PresentationFormat>Widescreen</PresentationFormat>
  <Paragraphs>217</Paragraphs>
  <Slides>23</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Neue Haas Grotesk Text Pro</vt:lpstr>
      <vt:lpstr>Inter Display</vt:lpstr>
      <vt:lpstr>Arial</vt:lpstr>
      <vt:lpstr>Slide layouts</vt:lpstr>
      <vt:lpstr>PowerPoint Presentation</vt:lpstr>
      <vt:lpstr>PowerPoint Presentation</vt:lpstr>
      <vt:lpstr>MORNINGTON PENINSULA</vt:lpstr>
      <vt:lpstr>TODAY WE’LL COVER</vt:lpstr>
      <vt:lpstr>AUSTRALIA</vt:lpstr>
      <vt:lpstr>VICTORIA</vt:lpstr>
      <vt:lpstr>Late 1800s</vt:lpstr>
      <vt:lpstr>PowerPoint Presentation</vt:lpstr>
      <vt:lpstr>GEOGRAPHY, CLIMATE AND SOIL</vt:lpstr>
      <vt:lpstr>CLIMATE</vt:lpstr>
      <vt:lpstr>SOIL</vt:lpstr>
      <vt:lpstr>VITICULTURE IN MORNINGTON PENINSULA</vt:lpstr>
      <vt:lpstr>PowerPoint Presentation</vt:lpstr>
      <vt:lpstr>PowerPoint Presentation</vt:lpstr>
      <vt:lpstr>PowerPoint Presentation</vt:lpstr>
      <vt:lpstr>PINOT GRIS/GRIGIO characteristics</vt:lpstr>
      <vt:lpstr>PowerPoint Presentation</vt:lpstr>
      <vt:lpstr>CHARDONNAY characteristics</vt:lpstr>
      <vt:lpstr>PowerPoint Presentation</vt:lpstr>
      <vt:lpstr>PINOT NOIR characteristics</vt:lpstr>
      <vt:lpstr>A REGION ON THE RISE WITH ELEGANT  COOL-CLIMATE WINES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2018-07-25T07:02:59Z</dcterms:created>
  <dcterms:modified xsi:type="dcterms:W3CDTF">2026-09-18T02:07:58Z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010021{"F":2,"I":"6981-60FE-E215-5441"}</vt:lpwstr>
  </property>
  <property fmtid="{D5CDD505-2E9C-101B-9397-08002B2CF9AE}" pid="3" name="ContentTypeId">
    <vt:lpwstr>0x01010011884AF779FE574C89E62754B4999D9C</vt:lpwstr>
  </property>
  <property fmtid="{D5CDD505-2E9C-101B-9397-08002B2CF9AE}" pid="4" name="MediaServiceImageTags">
    <vt:lpwstr/>
  </property>
  <property fmtid="{D5CDD505-2E9C-101B-9397-08002B2CF9AE}" pid="5" name="MSIP_Label_8cf57b4f-1801-441a-a240-098885f2bcbe_Enabled">
    <vt:lpwstr>true</vt:lpwstr>
  </property>
  <property fmtid="{D5CDD505-2E9C-101B-9397-08002B2CF9AE}" pid="6" name="MSIP_Label_8cf57b4f-1801-441a-a240-098885f2bcbe_SetDate">
    <vt:lpwstr>2026-09-18T02:07:17Z</vt:lpwstr>
  </property>
  <property fmtid="{D5CDD505-2E9C-101B-9397-08002B2CF9AE}" pid="7" name="MSIP_Label_8cf57b4f-1801-441a-a240-098885f2bcbe_Method">
    <vt:lpwstr>Standard</vt:lpwstr>
  </property>
  <property fmtid="{D5CDD505-2E9C-101B-9397-08002B2CF9AE}" pid="8" name="MSIP_Label_8cf57b4f-1801-441a-a240-098885f2bcbe_Name">
    <vt:lpwstr>General</vt:lpwstr>
  </property>
  <property fmtid="{D5CDD505-2E9C-101B-9397-08002B2CF9AE}" pid="9" name="MSIP_Label_8cf57b4f-1801-441a-a240-098885f2bcbe_SiteId">
    <vt:lpwstr>76107ada-99f4-412e-b164-5464438b49a0</vt:lpwstr>
  </property>
  <property fmtid="{D5CDD505-2E9C-101B-9397-08002B2CF9AE}" pid="10" name="MSIP_Label_8cf57b4f-1801-441a-a240-098885f2bcbe_ActionId">
    <vt:lpwstr>553be1d7-badc-4802-942b-59dfb4927e2d</vt:lpwstr>
  </property>
  <property fmtid="{D5CDD505-2E9C-101B-9397-08002B2CF9AE}" pid="11" name="MSIP_Label_8cf57b4f-1801-441a-a240-098885f2bcbe_ContentBits">
    <vt:lpwstr>0</vt:lpwstr>
  </property>
  <property fmtid="{D5CDD505-2E9C-101B-9397-08002B2CF9AE}" pid="12" name="MSIP_Label_8cf57b4f-1801-441a-a240-098885f2bcbe_Tag">
    <vt:lpwstr>50, 3, 0, 1</vt:lpwstr>
  </property>
</Properties>
</file>