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5.svg" ContentType="image/svg+xml"/>
  <Override PartName="/ppt/media/image7.svg" ContentType="image/sv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1"/>
  </p:notesMasterIdLst>
  <p:sldIdLst>
    <p:sldId id="256" r:id="rId5"/>
    <p:sldId id="478" r:id="rId6"/>
    <p:sldId id="636" r:id="rId7"/>
    <p:sldId id="669" r:id="rId8"/>
    <p:sldId id="645" r:id="rId9"/>
    <p:sldId id="637" r:id="rId10"/>
    <p:sldId id="646" r:id="rId11"/>
    <p:sldId id="647" r:id="rId12"/>
    <p:sldId id="641" r:id="rId13"/>
    <p:sldId id="642" r:id="rId14"/>
    <p:sldId id="643" r:id="rId15"/>
    <p:sldId id="648" r:id="rId16"/>
    <p:sldId id="664" r:id="rId17"/>
    <p:sldId id="670" r:id="rId18"/>
    <p:sldId id="671" r:id="rId19"/>
    <p:sldId id="665" r:id="rId20"/>
    <p:sldId id="652" r:id="rId21"/>
    <p:sldId id="673" r:id="rId22"/>
    <p:sldId id="717" r:id="rId23"/>
    <p:sldId id="603" r:id="rId24"/>
    <p:sldId id="660" r:id="rId25"/>
    <p:sldId id="718" r:id="rId26"/>
    <p:sldId id="719" r:id="rId27"/>
    <p:sldId id="659" r:id="rId28"/>
    <p:sldId id="340" r:id="rId29"/>
    <p:sldId id="720" r:id="rId30"/>
  </p:sldIdLst>
  <p:sldSz cx="12192000" cy="6858000"/>
  <p:notesSz cx="6858000" cy="9144000"/>
  <p:embeddedFontLst>
    <p:embeddedFont>
      <p:font typeface="Inter Display" panose="02000503000000020004" pitchFamily="2" charset="0"/>
      <p:regular r:id="rId32"/>
      <p:bold r:id="rId33"/>
      <p:italic r:id="rId34"/>
      <p:boldItalic r:id="rId35"/>
    </p:embeddedFont>
    <p:embeddedFont>
      <p:font typeface="Neue Haas Grotesk Text Pro" panose="020B0504020202020204" pitchFamily="34" charset="77"/>
      <p:regular r:id="rId36"/>
      <p:bold r:id="rId37"/>
      <p:italic r:id="rId38"/>
      <p:boldItalic r:id="rId39"/>
    </p:embeddedFont>
  </p:embeddedFontLst>
  <p:custDataLst>
    <p:tags r:id="rId40"/>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02"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70" autoAdjust="0"/>
    <p:restoredTop sz="94675"/>
  </p:normalViewPr>
  <p:slideViewPr>
    <p:cSldViewPr snapToGrid="0">
      <p:cViewPr varScale="1">
        <p:scale>
          <a:sx n="96" d="100"/>
          <a:sy n="96" d="100"/>
        </p:scale>
        <p:origin x="168" y="568"/>
      </p:cViewPr>
      <p:guideLst>
        <p:guide orient="horz" pos="3702"/>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Midson" userId="510fe36d-201b-4d30-8c49-491c55367456" providerId="ADAL" clId="{93217E07-8A0E-5D7D-A37A-49773A2FEA36}"/>
    <pc:docChg chg="modSld">
      <pc:chgData name="Cameron Midson" userId="510fe36d-201b-4d30-8c49-491c55367456" providerId="ADAL" clId="{93217E07-8A0E-5D7D-A37A-49773A2FEA36}" dt="2026-09-18T02:11:55.190" v="1" actId="1076"/>
      <pc:docMkLst>
        <pc:docMk/>
      </pc:docMkLst>
      <pc:sldChg chg="modSp mod">
        <pc:chgData name="Cameron Midson" userId="510fe36d-201b-4d30-8c49-491c55367456" providerId="ADAL" clId="{93217E07-8A0E-5D7D-A37A-49773A2FEA36}" dt="2026-09-18T02:11:55.190" v="1" actId="1076"/>
        <pc:sldMkLst>
          <pc:docMk/>
          <pc:sldMk cId="3859178516" sldId="652"/>
        </pc:sldMkLst>
        <pc:spChg chg="mod">
          <ac:chgData name="Cameron Midson" userId="510fe36d-201b-4d30-8c49-491c55367456" providerId="ADAL" clId="{93217E07-8A0E-5D7D-A37A-49773A2FEA36}" dt="2026-09-18T02:11:55.190" v="1" actId="1076"/>
          <ac:spMkLst>
            <pc:docMk/>
            <pc:sldMk cId="3859178516" sldId="652"/>
            <ac:spMk id="13" creationId="{6FDF6DC2-3F08-10CC-5370-2A6C33755B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9/18/26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4</a:t>
            </a:fld>
            <a:endParaRPr lang="en-US" dirty="0"/>
          </a:p>
        </p:txBody>
      </p:sp>
    </p:spTree>
    <p:extLst>
      <p:ext uri="{BB962C8B-B14F-4D97-AF65-F5344CB8AC3E}">
        <p14:creationId xmlns:p14="http://schemas.microsoft.com/office/powerpoint/2010/main" val="163048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17</a:t>
            </a:fld>
            <a:endParaRPr lang="en-US" dirty="0"/>
          </a:p>
        </p:txBody>
      </p:sp>
    </p:spTree>
    <p:extLst>
      <p:ext uri="{BB962C8B-B14F-4D97-AF65-F5344CB8AC3E}">
        <p14:creationId xmlns:p14="http://schemas.microsoft.com/office/powerpoint/2010/main" val="3549476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25</a:t>
            </a:fld>
            <a:endParaRPr lang="en-US" dirty="0"/>
          </a:p>
        </p:txBody>
      </p:sp>
    </p:spTree>
    <p:extLst>
      <p:ext uri="{BB962C8B-B14F-4D97-AF65-F5344CB8AC3E}">
        <p14:creationId xmlns:p14="http://schemas.microsoft.com/office/powerpoint/2010/main" val="16547293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561195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6456363" y="3808638"/>
            <a:ext cx="5735637" cy="2713065"/>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673234" y="3808638"/>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67323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5971951" y="1720205"/>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5971951" y="1057431"/>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
        <p:nvSpPr>
          <p:cNvPr id="6" name="Oval 5">
            <a:extLst>
              <a:ext uri="{FF2B5EF4-FFF2-40B4-BE49-F238E27FC236}">
                <a16:creationId xmlns:a16="http://schemas.microsoft.com/office/drawing/2014/main" id="{74A8A14A-D1CA-D9F8-306F-F692F60C4618}"/>
              </a:ext>
            </a:extLst>
          </p:cNvPr>
          <p:cNvSpPr/>
          <p:nvPr userDrawn="1"/>
        </p:nvSpPr>
        <p:spPr>
          <a:xfrm>
            <a:off x="8901975" y="3227753"/>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6205705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38401" y="3434316"/>
            <a:ext cx="6885768"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78945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262198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7790121" y="374556"/>
            <a:ext cx="4401879" cy="6118393"/>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4673792"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Oval 2">
            <a:extLst>
              <a:ext uri="{FF2B5EF4-FFF2-40B4-BE49-F238E27FC236}">
                <a16:creationId xmlns:a16="http://schemas.microsoft.com/office/drawing/2014/main" id="{FF7ECA34-306B-07D0-C7CA-C6E17551922E}"/>
              </a:ext>
            </a:extLst>
          </p:cNvPr>
          <p:cNvSpPr/>
          <p:nvPr userDrawn="1"/>
        </p:nvSpPr>
        <p:spPr>
          <a:xfrm>
            <a:off x="6590744"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5C262C2F-2C85-5DD4-F8C6-C2BBC66C8CC1}"/>
              </a:ext>
            </a:extLst>
          </p:cNvPr>
          <p:cNvSpPr/>
          <p:nvPr userDrawn="1"/>
        </p:nvSpPr>
        <p:spPr>
          <a:xfrm>
            <a:off x="6590744" y="3310522"/>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91170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76802" y="3429000"/>
            <a:ext cx="11220083"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4891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6456363" y="374557"/>
            <a:ext cx="5735637"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9923352" y="3302000"/>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6945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595462"/>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608525"/>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761692"/>
            <a:ext cx="12191998" cy="615057"/>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335831686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7804"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4"/>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09"/>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92788543"/>
      </p:ext>
    </p:extLst>
  </p:cSld>
  <p:clrMapOvr>
    <a:masterClrMapping/>
  </p:clrMapOvr>
  <p:transition/>
  <p:extLst>
    <p:ext uri="{DCECCB84-F9BA-43D5-87BE-67443E8EF086}">
      <p15:sldGuideLst xmlns:p15="http://schemas.microsoft.com/office/powerpoint/2012/main">
        <p15:guide id="2" pos="393">
          <p15:clr>
            <a:srgbClr val="000000"/>
          </p15:clr>
        </p15:guide>
        <p15:guide id="3" orient="horz" pos="368">
          <p15:clr>
            <a:srgbClr val="00000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456363"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443"/>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4737"/>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59131561"/>
      </p:ext>
    </p:extLst>
  </p:cSld>
  <p:clrMapOvr>
    <a:masterClrMapping/>
  </p:clrMapOvr>
  <p:transition/>
  <p:extLst>
    <p:ext uri="{DCECCB84-F9BA-43D5-87BE-67443E8EF086}">
      <p15:sldGuideLst xmlns:p15="http://schemas.microsoft.com/office/powerpoint/2012/main">
        <p15:guide id="1" pos="393">
          <p15:clr>
            <a:srgbClr val="000000"/>
          </p15:clr>
        </p15:guide>
        <p15:guide id="2" orient="horz" pos="368">
          <p15:clr>
            <a:srgbClr val="000000"/>
          </p15:clr>
        </p15:guide>
        <p15:guide id="4" pos="4067">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Variety bottle 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91942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Variety bottle sho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30449-9143-B10F-BFA0-6C6293E0B48B}"/>
              </a:ext>
            </a:extLst>
          </p:cNvPr>
          <p:cNvSpPr>
            <a:spLocks noGrp="1"/>
          </p:cNvSpPr>
          <p:nvPr>
            <p:ph type="title"/>
          </p:nvPr>
        </p:nvSpPr>
        <p:spPr>
          <a:xfrm>
            <a:off x="410407" y="365126"/>
            <a:ext cx="11283754" cy="1325562"/>
          </a:xfrm>
        </p:spPr>
        <p:txBody>
          <a:bodyPr/>
          <a:lstStyle>
            <a:lvl1pPr>
              <a:defRPr>
                <a:solidFill>
                  <a:schemeClr val="accent1"/>
                </a:solidFill>
              </a:defRPr>
            </a:lvl1pPr>
          </a:lstStyle>
          <a:p>
            <a:r>
              <a:rPr lang="en-GB"/>
              <a:t>Click to edit Master title style</a:t>
            </a:r>
            <a:endParaRPr lang="en-US"/>
          </a:p>
        </p:txBody>
      </p:sp>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4734560" y="1406522"/>
            <a:ext cx="2600959" cy="5086352"/>
          </a:xfrm>
        </p:spPr>
        <p:txBody>
          <a:bodyPr/>
          <a:lstStyle>
            <a:lvl1pPr marL="0" indent="0">
              <a:buNone/>
              <a:defRPr/>
            </a:lvl1pPr>
          </a:lstStyle>
          <a:p>
            <a:endParaRPr lang="en-US"/>
          </a:p>
        </p:txBody>
      </p:sp>
      <p:sp>
        <p:nvSpPr>
          <p:cNvPr id="9" name="Text Placeholder 8">
            <a:extLst>
              <a:ext uri="{FF2B5EF4-FFF2-40B4-BE49-F238E27FC236}">
                <a16:creationId xmlns:a16="http://schemas.microsoft.com/office/drawing/2014/main" id="{297C19B2-AD58-215B-7531-13B15E064D2E}"/>
              </a:ext>
            </a:extLst>
          </p:cNvPr>
          <p:cNvSpPr>
            <a:spLocks noGrp="1"/>
          </p:cNvSpPr>
          <p:nvPr>
            <p:ph type="body" sz="quarter" idx="14"/>
          </p:nvPr>
        </p:nvSpPr>
        <p:spPr>
          <a:xfrm>
            <a:off x="1127125" y="2306638"/>
            <a:ext cx="3109913" cy="3413125"/>
          </a:xfrm>
        </p:spPr>
        <p:txBody>
          <a:bodyPr/>
          <a:lstStyle>
            <a:lvl1pPr marL="0" indent="0">
              <a:buNone/>
              <a:defRPr/>
            </a:lvl1pPr>
            <a:lvl2pPr marL="163305" indent="0">
              <a:buNone/>
              <a:defRPr/>
            </a:lvl2pPr>
            <a:lvl3pPr marL="326609" indent="0">
              <a:buNone/>
              <a:defRPr/>
            </a:lvl3pPr>
            <a:lvl4pPr marL="489914" indent="0">
              <a:buNone/>
              <a:defRPr/>
            </a:lvl4pPr>
            <a:lvl5pPr marL="653219" indent="0">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Text Placeholder 8">
            <a:extLst>
              <a:ext uri="{FF2B5EF4-FFF2-40B4-BE49-F238E27FC236}">
                <a16:creationId xmlns:a16="http://schemas.microsoft.com/office/drawing/2014/main" id="{D288D79D-D8A6-7D77-A6B4-ACC75B00C486}"/>
              </a:ext>
            </a:extLst>
          </p:cNvPr>
          <p:cNvSpPr>
            <a:spLocks noGrp="1"/>
          </p:cNvSpPr>
          <p:nvPr>
            <p:ph type="body" sz="quarter" idx="15"/>
          </p:nvPr>
        </p:nvSpPr>
        <p:spPr>
          <a:xfrm>
            <a:off x="7802245" y="2306638"/>
            <a:ext cx="3109913" cy="3413125"/>
          </a:xfrm>
        </p:spPr>
        <p:txBody>
          <a:bodyPr/>
          <a:lstStyle>
            <a:lvl1pPr marL="0" indent="0">
              <a:buFontTx/>
              <a:buNone/>
              <a:defRPr/>
            </a:lvl1pPr>
            <a:lvl2pPr marL="163305" indent="0">
              <a:buFontTx/>
              <a:buNone/>
              <a:defRPr/>
            </a:lvl2pPr>
            <a:lvl3pPr marL="326609" indent="0">
              <a:buFontTx/>
              <a:buNone/>
              <a:defRPr/>
            </a:lvl3pPr>
            <a:lvl4pPr marL="489914" indent="0">
              <a:buFontTx/>
              <a:buNone/>
              <a:defRPr/>
            </a:lvl4pPr>
            <a:lvl5pPr marL="653219" indent="0">
              <a:buFontTx/>
              <a:buNone/>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1013165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18/9/2026</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78" r:id="rId14"/>
    <p:sldLayoutId id="2147483679" r:id="rId15"/>
    <p:sldLayoutId id="2147483683" r:id="rId16"/>
    <p:sldLayoutId id="2147483660" r:id="rId17"/>
    <p:sldLayoutId id="2147483673" r:id="rId18"/>
    <p:sldLayoutId id="2147483674" r:id="rId19"/>
    <p:sldLayoutId id="2147483675" r:id="rId20"/>
    <p:sldLayoutId id="2147483659" r:id="rId21"/>
    <p:sldLayoutId id="2147483686" r:id="rId22"/>
    <p:sldLayoutId id="2147483677" r:id="rId23"/>
    <p:sldLayoutId id="2147483680" r:id="rId24"/>
    <p:sldLayoutId id="2147483681" r:id="rId25"/>
    <p:sldLayoutId id="2147483684" r:id="rId26"/>
    <p:sldLayoutId id="2147483685" r:id="rId27"/>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A5FA91E-AD8B-0AEA-99A8-33696E71ED0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35314" r="6" b="6391"/>
          <a:stretch/>
        </p:blipFill>
        <p:spPr>
          <a:xfrm>
            <a:off x="623888" y="2595563"/>
            <a:ext cx="11010900" cy="4284662"/>
          </a:xfrm>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4294967295"/>
          </p:nvPr>
        </p:nvSpPr>
        <p:spPr>
          <a:xfrm>
            <a:off x="593733" y="1582597"/>
            <a:ext cx="11041110" cy="990300"/>
          </a:xfrm>
        </p:spPr>
        <p:txBody>
          <a:bodyPr/>
          <a:lstStyle/>
          <a:p>
            <a:pPr marL="0" indent="0">
              <a:buNone/>
            </a:pPr>
            <a:r>
              <a:rPr lang="en-US" sz="6000" dirty="0">
                <a:solidFill>
                  <a:schemeClr val="accent1"/>
                </a:solidFill>
              </a:rPr>
              <a:t>HUNTER VALLEY</a:t>
            </a: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print">
            <a:extLst>
              <a:ext uri="{28A0092B-C50C-407E-A947-70E740481C1C}">
                <a14:useLocalDpi xmlns:a14="http://schemas.microsoft.com/office/drawing/2010/main"/>
              </a:ext>
            </a:extLst>
          </a:blip>
          <a:srcRect t="-569"/>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B92084C-051E-B085-7781-1F5C4842365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7781" r="7781"/>
          <a:stretch/>
        </p:blipFill>
        <p:spPr>
          <a:xfrm>
            <a:off x="316590" y="-1442"/>
            <a:ext cx="10296935" cy="6859442"/>
          </a:xfrm>
        </p:spPr>
      </p:pic>
      <p:sp>
        <p:nvSpPr>
          <p:cNvPr id="3" name="Title 2">
            <a:extLst>
              <a:ext uri="{FF2B5EF4-FFF2-40B4-BE49-F238E27FC236}">
                <a16:creationId xmlns:a16="http://schemas.microsoft.com/office/drawing/2014/main" id="{2E8299DC-0241-3CE8-904B-330EA39384FE}"/>
              </a:ext>
            </a:extLst>
          </p:cNvPr>
          <p:cNvSpPr>
            <a:spLocks noGrp="1"/>
          </p:cNvSpPr>
          <p:nvPr>
            <p:ph type="title"/>
          </p:nvPr>
        </p:nvSpPr>
        <p:spPr>
          <a:xfrm>
            <a:off x="623888" y="587955"/>
            <a:ext cx="6158452" cy="1325562"/>
          </a:xfrm>
        </p:spPr>
        <p:txBody>
          <a:bodyPr/>
          <a:lstStyle/>
          <a:p>
            <a:r>
              <a:rPr lang="en-US" dirty="0">
                <a:solidFill>
                  <a:schemeClr val="accent4"/>
                </a:solidFill>
              </a:rPr>
              <a:t>AUSTRALIA</a:t>
            </a:r>
          </a:p>
        </p:txBody>
      </p:sp>
      <p:sp>
        <p:nvSpPr>
          <p:cNvPr id="6" name="object 58">
            <a:extLst>
              <a:ext uri="{FF2B5EF4-FFF2-40B4-BE49-F238E27FC236}">
                <a16:creationId xmlns:a16="http://schemas.microsoft.com/office/drawing/2014/main" id="{9853D473-2F61-E504-4EE2-186363616061}"/>
              </a:ext>
            </a:extLst>
          </p:cNvPr>
          <p:cNvSpPr txBox="1"/>
          <p:nvPr/>
        </p:nvSpPr>
        <p:spPr>
          <a:xfrm>
            <a:off x="10305737" y="4298225"/>
            <a:ext cx="1912253" cy="232756"/>
          </a:xfrm>
          <a:prstGeom prst="rect">
            <a:avLst/>
          </a:prstGeom>
        </p:spPr>
        <p:txBody>
          <a:bodyPr vert="horz" wrap="square" lIns="0" tIns="17145" rIns="0" bIns="0" rtlCol="0" anchor="t" anchorCtr="0">
            <a:spAutoFit/>
          </a:bodyPr>
          <a:lstStyle/>
          <a:p>
            <a:pPr>
              <a:buClr>
                <a:srgbClr val="F40000"/>
              </a:buClr>
            </a:pPr>
            <a:r>
              <a:rPr lang="en-AU" sz="1400" b="1" dirty="0">
                <a:solidFill>
                  <a:schemeClr val="accent4"/>
                </a:solidFill>
                <a:latin typeface="Neue Haas Grotesk Text Pro" panose="020B0504020202020204" pitchFamily="34" charset="77"/>
                <a:cs typeface="Hellix SemiBold"/>
              </a:rPr>
              <a:t>HUNTER VALLEY</a:t>
            </a:r>
            <a:endParaRPr lang="en-US" sz="1400" dirty="0">
              <a:solidFill>
                <a:schemeClr val="accent4"/>
              </a:solidFill>
              <a:latin typeface="Neue Haas Grotesk Text Pro" panose="020B0504020202020204" pitchFamily="34" charset="77"/>
              <a:cs typeface="Hellix SemiBold"/>
            </a:endParaRPr>
          </a:p>
        </p:txBody>
      </p:sp>
      <p:cxnSp>
        <p:nvCxnSpPr>
          <p:cNvPr id="7" name="Straight Connector 6">
            <a:extLst>
              <a:ext uri="{FF2B5EF4-FFF2-40B4-BE49-F238E27FC236}">
                <a16:creationId xmlns:a16="http://schemas.microsoft.com/office/drawing/2014/main" id="{EF46648C-0754-4989-3453-70F23455F57F}"/>
              </a:ext>
            </a:extLst>
          </p:cNvPr>
          <p:cNvCxnSpPr>
            <a:cxnSpLocks/>
          </p:cNvCxnSpPr>
          <p:nvPr/>
        </p:nvCxnSpPr>
        <p:spPr>
          <a:xfrm flipH="1">
            <a:off x="9623685" y="4414603"/>
            <a:ext cx="659567" cy="59961"/>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462138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765DC3-AD02-704C-51C4-FC98B5C3F8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3" name="Title 2">
            <a:extLst>
              <a:ext uri="{FF2B5EF4-FFF2-40B4-BE49-F238E27FC236}">
                <a16:creationId xmlns:a16="http://schemas.microsoft.com/office/drawing/2014/main" id="{BEECEE92-FDCE-E773-A43D-DD59895A05E4}"/>
              </a:ext>
            </a:extLst>
          </p:cNvPr>
          <p:cNvSpPr>
            <a:spLocks noGrp="1"/>
          </p:cNvSpPr>
          <p:nvPr>
            <p:ph type="title"/>
          </p:nvPr>
        </p:nvSpPr>
        <p:spPr>
          <a:xfrm>
            <a:off x="586413" y="614180"/>
            <a:ext cx="6158452" cy="1325562"/>
          </a:xfrm>
        </p:spPr>
        <p:txBody>
          <a:bodyPr/>
          <a:lstStyle/>
          <a:p>
            <a:r>
              <a:rPr lang="en-US" dirty="0">
                <a:solidFill>
                  <a:schemeClr val="accent4"/>
                </a:solidFill>
              </a:rPr>
              <a:t>NSW</a:t>
            </a:r>
          </a:p>
        </p:txBody>
      </p:sp>
      <p:sp>
        <p:nvSpPr>
          <p:cNvPr id="6" name="TextBox 5">
            <a:extLst>
              <a:ext uri="{FF2B5EF4-FFF2-40B4-BE49-F238E27FC236}">
                <a16:creationId xmlns:a16="http://schemas.microsoft.com/office/drawing/2014/main" id="{DCE07064-3E61-2269-6345-5A423939049F}"/>
              </a:ext>
            </a:extLst>
          </p:cNvPr>
          <p:cNvSpPr txBox="1"/>
          <p:nvPr/>
        </p:nvSpPr>
        <p:spPr>
          <a:xfrm>
            <a:off x="9703983" y="3394774"/>
            <a:ext cx="2488017" cy="369332"/>
          </a:xfrm>
          <a:prstGeom prst="rect">
            <a:avLst/>
          </a:prstGeom>
          <a:noFill/>
        </p:spPr>
        <p:txBody>
          <a:bodyPr wrap="square">
            <a:spAutoFit/>
          </a:bodyPr>
          <a:lstStyle/>
          <a:p>
            <a:r>
              <a:rPr lang="en-US" b="1" dirty="0">
                <a:solidFill>
                  <a:schemeClr val="accent4"/>
                </a:solidFill>
                <a:latin typeface="Neue Haas Grotesk Text Pro" panose="020B0504020202020204" pitchFamily="34" charset="77"/>
              </a:rPr>
              <a:t>HUNTER VALLEY</a:t>
            </a:r>
            <a:endParaRPr lang="en-US" dirty="0">
              <a:solidFill>
                <a:schemeClr val="accent4"/>
              </a:solidFill>
            </a:endParaRPr>
          </a:p>
        </p:txBody>
      </p:sp>
      <p:cxnSp>
        <p:nvCxnSpPr>
          <p:cNvPr id="7" name="Straight Connector 6">
            <a:extLst>
              <a:ext uri="{FF2B5EF4-FFF2-40B4-BE49-F238E27FC236}">
                <a16:creationId xmlns:a16="http://schemas.microsoft.com/office/drawing/2014/main" id="{7F0681AC-E9DE-8EA2-5DE3-E5D9018648AE}"/>
              </a:ext>
            </a:extLst>
          </p:cNvPr>
          <p:cNvCxnSpPr>
            <a:cxnSpLocks/>
            <a:endCxn id="6" idx="1"/>
          </p:cNvCxnSpPr>
          <p:nvPr/>
        </p:nvCxnSpPr>
        <p:spPr>
          <a:xfrm>
            <a:off x="9009089" y="2570813"/>
            <a:ext cx="694894" cy="100862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AD33474C-90E9-19CF-C8CF-0F9802003D31}"/>
              </a:ext>
            </a:extLst>
          </p:cNvPr>
          <p:cNvSpPr txBox="1"/>
          <p:nvPr/>
        </p:nvSpPr>
        <p:spPr>
          <a:xfrm>
            <a:off x="8764870" y="3889045"/>
            <a:ext cx="2488017" cy="307777"/>
          </a:xfrm>
          <a:prstGeom prst="rect">
            <a:avLst/>
          </a:prstGeom>
          <a:noFill/>
        </p:spPr>
        <p:txBody>
          <a:bodyPr wrap="square">
            <a:spAutoFit/>
          </a:bodyPr>
          <a:lstStyle/>
          <a:p>
            <a:r>
              <a:rPr lang="en-US" sz="1400" dirty="0">
                <a:latin typeface="Neue Haas Grotesk Text Pro" panose="020B0504020202020204" pitchFamily="34" charset="77"/>
              </a:rPr>
              <a:t>Sydney</a:t>
            </a:r>
            <a:endParaRPr lang="en-US" sz="1400" dirty="0"/>
          </a:p>
        </p:txBody>
      </p:sp>
    </p:spTree>
    <p:extLst>
      <p:ext uri="{BB962C8B-B14F-4D97-AF65-F5344CB8AC3E}">
        <p14:creationId xmlns:p14="http://schemas.microsoft.com/office/powerpoint/2010/main" val="376551847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7A9F4B9-C793-E942-3C79-DA2F2C2BC40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627" r="16627"/>
          <a:stretch/>
        </p:blipFill>
        <p:spPr>
          <a:xfrm>
            <a:off x="0" y="368300"/>
            <a:ext cx="6096000" cy="6103741"/>
          </a:xfrm>
        </p:spPr>
      </p:pic>
      <p:sp>
        <p:nvSpPr>
          <p:cNvPr id="3" name="Title 2">
            <a:extLst>
              <a:ext uri="{FF2B5EF4-FFF2-40B4-BE49-F238E27FC236}">
                <a16:creationId xmlns:a16="http://schemas.microsoft.com/office/drawing/2014/main" id="{94762CF8-1C9D-0CA1-735C-9E3757B60859}"/>
              </a:ext>
            </a:extLst>
          </p:cNvPr>
          <p:cNvSpPr>
            <a:spLocks noGrp="1"/>
          </p:cNvSpPr>
          <p:nvPr>
            <p:ph type="title"/>
          </p:nvPr>
        </p:nvSpPr>
        <p:spPr>
          <a:xfrm>
            <a:off x="6456363" y="203158"/>
            <a:ext cx="4829691" cy="785732"/>
          </a:xfrm>
        </p:spPr>
        <p:txBody>
          <a:bodyPr/>
          <a:lstStyle/>
          <a:p>
            <a:r>
              <a:rPr lang="en-US" dirty="0"/>
              <a:t>HUNTER VALLEY</a:t>
            </a:r>
          </a:p>
        </p:txBody>
      </p:sp>
      <p:sp>
        <p:nvSpPr>
          <p:cNvPr id="4" name="Text Placeholder 3">
            <a:extLst>
              <a:ext uri="{FF2B5EF4-FFF2-40B4-BE49-F238E27FC236}">
                <a16:creationId xmlns:a16="http://schemas.microsoft.com/office/drawing/2014/main" id="{2391661C-849C-778D-4496-D3C224862320}"/>
              </a:ext>
            </a:extLst>
          </p:cNvPr>
          <p:cNvSpPr>
            <a:spLocks noGrp="1"/>
          </p:cNvSpPr>
          <p:nvPr>
            <p:ph type="body" sz="quarter" idx="11"/>
          </p:nvPr>
        </p:nvSpPr>
        <p:spPr>
          <a:xfrm>
            <a:off x="6456363" y="3288691"/>
            <a:ext cx="3796909" cy="3133240"/>
          </a:xfrm>
        </p:spPr>
        <p:txBody>
          <a:bodyPr/>
          <a:lstStyle/>
          <a:p>
            <a:pPr marL="0" indent="0">
              <a:spcBef>
                <a:spcPts val="800"/>
              </a:spcBef>
              <a:buNone/>
            </a:pPr>
            <a:r>
              <a:rPr lang="en-AU" dirty="0">
                <a:solidFill>
                  <a:schemeClr val="bg1"/>
                </a:solidFill>
              </a:rPr>
              <a:t>One of Australia’s oldest wine regions, the Hunter Valley remains a star of the Australian wine community.</a:t>
            </a:r>
          </a:p>
          <a:p>
            <a:pPr marL="285750" indent="-285750">
              <a:spcBef>
                <a:spcPts val="800"/>
              </a:spcBef>
              <a:buFont typeface="Arial" panose="020B0604020202020204" pitchFamily="34" charset="0"/>
              <a:buChar char="•"/>
            </a:pPr>
            <a:r>
              <a:rPr lang="en-AU" dirty="0">
                <a:solidFill>
                  <a:schemeClr val="bg1"/>
                </a:solidFill>
              </a:rPr>
              <a:t>Warm, humid climate</a:t>
            </a:r>
          </a:p>
          <a:p>
            <a:pPr marL="285750" indent="-285750">
              <a:spcBef>
                <a:spcPts val="800"/>
              </a:spcBef>
              <a:buFont typeface="Arial" panose="020B0604020202020204" pitchFamily="34" charset="0"/>
              <a:buChar char="•"/>
            </a:pPr>
            <a:r>
              <a:rPr lang="en-AU" dirty="0">
                <a:solidFill>
                  <a:schemeClr val="bg1"/>
                </a:solidFill>
              </a:rPr>
              <a:t>Producing world-class Semillon, Chardonnay and Shiraz</a:t>
            </a:r>
          </a:p>
          <a:p>
            <a:pPr marL="285750" indent="-285750">
              <a:spcBef>
                <a:spcPts val="800"/>
              </a:spcBef>
              <a:buFont typeface="Arial" panose="020B0604020202020204" pitchFamily="34" charset="0"/>
              <a:buChar char="•"/>
            </a:pPr>
            <a:r>
              <a:rPr lang="en-AU" dirty="0">
                <a:solidFill>
                  <a:schemeClr val="bg1"/>
                </a:solidFill>
              </a:rPr>
              <a:t>Home to some of the world’s oldest vine stock </a:t>
            </a:r>
          </a:p>
          <a:p>
            <a:pPr marL="285750" indent="-285750">
              <a:spcBef>
                <a:spcPts val="800"/>
              </a:spcBef>
              <a:buFont typeface="Arial" panose="020B0604020202020204" pitchFamily="34" charset="0"/>
              <a:buChar char="•"/>
            </a:pPr>
            <a:r>
              <a:rPr lang="en-AU" dirty="0">
                <a:solidFill>
                  <a:schemeClr val="bg1"/>
                </a:solidFill>
              </a:rPr>
              <a:t>Popular tourist destination </a:t>
            </a:r>
          </a:p>
        </p:txBody>
      </p:sp>
      <p:sp>
        <p:nvSpPr>
          <p:cNvPr id="5" name="Text Placeholder 4">
            <a:extLst>
              <a:ext uri="{FF2B5EF4-FFF2-40B4-BE49-F238E27FC236}">
                <a16:creationId xmlns:a16="http://schemas.microsoft.com/office/drawing/2014/main" id="{FDE3DB73-2185-EB6B-CCCA-C32695F3740E}"/>
              </a:ext>
            </a:extLst>
          </p:cNvPr>
          <p:cNvSpPr>
            <a:spLocks noGrp="1"/>
          </p:cNvSpPr>
          <p:nvPr>
            <p:ph type="body" sz="quarter" idx="13"/>
          </p:nvPr>
        </p:nvSpPr>
        <p:spPr>
          <a:xfrm>
            <a:off x="6456363" y="1071022"/>
            <a:ext cx="5565748" cy="1325563"/>
          </a:xfrm>
        </p:spPr>
        <p:txBody>
          <a:bodyPr/>
          <a:lstStyle/>
          <a:p>
            <a:r>
              <a:rPr lang="en-US" sz="5000" dirty="0">
                <a:solidFill>
                  <a:schemeClr val="accent4"/>
                </a:solidFill>
              </a:rPr>
              <a:t>THE BIRTHPLACE OF AUSTRALIAN WINE</a:t>
            </a:r>
          </a:p>
        </p:txBody>
      </p:sp>
    </p:spTree>
    <p:extLst>
      <p:ext uri="{BB962C8B-B14F-4D97-AF65-F5344CB8AC3E}">
        <p14:creationId xmlns:p14="http://schemas.microsoft.com/office/powerpoint/2010/main" val="60243348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74BADF-07CD-2B27-08AE-DF38B7EBA5D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6133" t="-53" r="18970" b="239"/>
          <a:stretch/>
        </p:blipFill>
        <p:spPr>
          <a:xfrm>
            <a:off x="6096000" y="368300"/>
            <a:ext cx="6096000" cy="6103620"/>
          </a:xfrm>
        </p:spPr>
      </p:pic>
      <p:sp>
        <p:nvSpPr>
          <p:cNvPr id="3" name="Title 2">
            <a:extLst>
              <a:ext uri="{FF2B5EF4-FFF2-40B4-BE49-F238E27FC236}">
                <a16:creationId xmlns:a16="http://schemas.microsoft.com/office/drawing/2014/main" id="{9CBCDC0B-F635-F360-B8FF-6CF32D070324}"/>
              </a:ext>
            </a:extLst>
          </p:cNvPr>
          <p:cNvSpPr>
            <a:spLocks noGrp="1"/>
          </p:cNvSpPr>
          <p:nvPr>
            <p:ph type="title"/>
          </p:nvPr>
        </p:nvSpPr>
        <p:spPr>
          <a:xfrm>
            <a:off x="623888" y="584200"/>
            <a:ext cx="6158452" cy="1325562"/>
          </a:xfrm>
        </p:spPr>
        <p:txBody>
          <a:bodyPr/>
          <a:lstStyle/>
          <a:p>
            <a:r>
              <a:rPr lang="en-US" dirty="0">
                <a:solidFill>
                  <a:schemeClr val="accent1"/>
                </a:solidFill>
              </a:rPr>
              <a:t>TODAY WE’LL COVER</a:t>
            </a:r>
          </a:p>
        </p:txBody>
      </p:sp>
      <p:sp>
        <p:nvSpPr>
          <p:cNvPr id="5" name="Text Placeholder 4">
            <a:extLst>
              <a:ext uri="{FF2B5EF4-FFF2-40B4-BE49-F238E27FC236}">
                <a16:creationId xmlns:a16="http://schemas.microsoft.com/office/drawing/2014/main" id="{D84A6FBD-A36B-526C-BC1F-FA8C1FBADFD0}"/>
              </a:ext>
            </a:extLst>
          </p:cNvPr>
          <p:cNvSpPr>
            <a:spLocks noGrp="1"/>
          </p:cNvSpPr>
          <p:nvPr>
            <p:ph type="body" sz="quarter" idx="12"/>
          </p:nvPr>
        </p:nvSpPr>
        <p:spPr>
          <a:xfrm>
            <a:off x="623888" y="2320203"/>
            <a:ext cx="4829691" cy="1530521"/>
          </a:xfrm>
        </p:spPr>
        <p:txBody>
          <a:bodyPr/>
          <a:lstStyle/>
          <a:p>
            <a:pPr>
              <a:lnSpc>
                <a:spcPct val="99000"/>
              </a:lnSpc>
              <a:spcBef>
                <a:spcPts val="800"/>
              </a:spcBef>
            </a:pPr>
            <a:r>
              <a:rPr lang="en-US" dirty="0"/>
              <a:t>The history of Hunter Valley</a:t>
            </a:r>
          </a:p>
          <a:p>
            <a:pPr>
              <a:lnSpc>
                <a:spcPct val="99000"/>
              </a:lnSpc>
              <a:spcBef>
                <a:spcPts val="800"/>
              </a:spcBef>
            </a:pPr>
            <a:r>
              <a:rPr lang="en-US" dirty="0"/>
              <a:t>Geography, climate and soil</a:t>
            </a:r>
          </a:p>
          <a:p>
            <a:pPr>
              <a:lnSpc>
                <a:spcPct val="99000"/>
              </a:lnSpc>
              <a:spcBef>
                <a:spcPts val="800"/>
              </a:spcBef>
            </a:pPr>
            <a:r>
              <a:rPr lang="en-US" dirty="0"/>
              <a:t>Viticulture and winemaking</a:t>
            </a:r>
          </a:p>
          <a:p>
            <a:pPr>
              <a:lnSpc>
                <a:spcPct val="99000"/>
              </a:lnSpc>
              <a:spcBef>
                <a:spcPts val="800"/>
              </a:spcBef>
            </a:pPr>
            <a:r>
              <a:rPr lang="en-US" dirty="0"/>
              <a:t>Old vines </a:t>
            </a:r>
          </a:p>
          <a:p>
            <a:pPr>
              <a:lnSpc>
                <a:spcPct val="99000"/>
              </a:lnSpc>
              <a:spcBef>
                <a:spcPts val="800"/>
              </a:spcBef>
            </a:pPr>
            <a:r>
              <a:rPr lang="en-US" dirty="0"/>
              <a:t>Prominent varieties</a:t>
            </a:r>
            <a:endParaRPr lang="en-AU" dirty="0"/>
          </a:p>
        </p:txBody>
      </p:sp>
    </p:spTree>
    <p:extLst>
      <p:ext uri="{BB962C8B-B14F-4D97-AF65-F5344CB8AC3E}">
        <p14:creationId xmlns:p14="http://schemas.microsoft.com/office/powerpoint/2010/main" val="418893328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953748A-19FA-65E8-827E-4EB8E509E761}"/>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b="23610"/>
          <a:stretch/>
        </p:blipFill>
        <p:spPr>
          <a:xfrm>
            <a:off x="7507205" y="368300"/>
            <a:ext cx="4684796" cy="2713065"/>
          </a:xfrm>
        </p:spPr>
      </p:pic>
      <p:sp>
        <p:nvSpPr>
          <p:cNvPr id="3" name="Title 2">
            <a:extLst>
              <a:ext uri="{FF2B5EF4-FFF2-40B4-BE49-F238E27FC236}">
                <a16:creationId xmlns:a16="http://schemas.microsoft.com/office/drawing/2014/main" id="{2B5B51B5-DA05-CE25-CD97-B952DAC6014F}"/>
              </a:ext>
            </a:extLst>
          </p:cNvPr>
          <p:cNvSpPr>
            <a:spLocks noGrp="1"/>
          </p:cNvSpPr>
          <p:nvPr>
            <p:ph type="title"/>
          </p:nvPr>
        </p:nvSpPr>
        <p:spPr>
          <a:xfrm>
            <a:off x="1312276" y="3477251"/>
            <a:ext cx="2382787" cy="662774"/>
          </a:xfrm>
        </p:spPr>
        <p:txBody>
          <a:bodyPr/>
          <a:lstStyle/>
          <a:p>
            <a:r>
              <a:rPr lang="en-US" dirty="0"/>
              <a:t>1820s</a:t>
            </a:r>
          </a:p>
        </p:txBody>
      </p:sp>
      <p:sp>
        <p:nvSpPr>
          <p:cNvPr id="4" name="Text Placeholder 3">
            <a:extLst>
              <a:ext uri="{FF2B5EF4-FFF2-40B4-BE49-F238E27FC236}">
                <a16:creationId xmlns:a16="http://schemas.microsoft.com/office/drawing/2014/main" id="{9BC74B72-A378-F166-EE3C-5A671D83C8B7}"/>
              </a:ext>
            </a:extLst>
          </p:cNvPr>
          <p:cNvSpPr>
            <a:spLocks noGrp="1"/>
          </p:cNvSpPr>
          <p:nvPr>
            <p:ph type="body" sz="quarter" idx="10"/>
          </p:nvPr>
        </p:nvSpPr>
        <p:spPr>
          <a:xfrm>
            <a:off x="1312276" y="4140032"/>
            <a:ext cx="2595273" cy="1461301"/>
          </a:xfrm>
        </p:spPr>
        <p:txBody>
          <a:bodyPr/>
          <a:lstStyle/>
          <a:p>
            <a:pPr>
              <a:lnSpc>
                <a:spcPct val="95000"/>
              </a:lnSpc>
            </a:pPr>
            <a:r>
              <a:rPr lang="en-AU" sz="1600" dirty="0"/>
              <a:t>Early European settlers begin planting vines. </a:t>
            </a:r>
          </a:p>
        </p:txBody>
      </p:sp>
      <p:sp>
        <p:nvSpPr>
          <p:cNvPr id="5" name="Text Placeholder 4">
            <a:extLst>
              <a:ext uri="{FF2B5EF4-FFF2-40B4-BE49-F238E27FC236}">
                <a16:creationId xmlns:a16="http://schemas.microsoft.com/office/drawing/2014/main" id="{C79A53C4-1F84-2B78-9D7D-51A0BC3D92F2}"/>
              </a:ext>
            </a:extLst>
          </p:cNvPr>
          <p:cNvSpPr>
            <a:spLocks noGrp="1"/>
          </p:cNvSpPr>
          <p:nvPr>
            <p:ph type="body" sz="quarter" idx="15"/>
          </p:nvPr>
        </p:nvSpPr>
        <p:spPr>
          <a:xfrm>
            <a:off x="5396343" y="4158583"/>
            <a:ext cx="2595273" cy="1461301"/>
          </a:xfrm>
        </p:spPr>
        <p:txBody>
          <a:bodyPr/>
          <a:lstStyle/>
          <a:p>
            <a:pPr>
              <a:lnSpc>
                <a:spcPct val="95000"/>
              </a:lnSpc>
            </a:pPr>
            <a:r>
              <a:rPr lang="en-AU" sz="1600" dirty="0"/>
              <a:t>Among the early pioneers </a:t>
            </a:r>
            <a:br>
              <a:rPr lang="en-AU" sz="1600" dirty="0"/>
            </a:br>
            <a:r>
              <a:rPr lang="en-AU" sz="1600" dirty="0"/>
              <a:t>is Scottish immigrant James Busby, who helps establish the Hunter Valley after introducing vine cuttings from Europe.</a:t>
            </a:r>
          </a:p>
        </p:txBody>
      </p:sp>
      <p:sp>
        <p:nvSpPr>
          <p:cNvPr id="6" name="Text Placeholder 5">
            <a:extLst>
              <a:ext uri="{FF2B5EF4-FFF2-40B4-BE49-F238E27FC236}">
                <a16:creationId xmlns:a16="http://schemas.microsoft.com/office/drawing/2014/main" id="{13227501-B1AB-4F15-B0AE-C6D75E846BD3}"/>
              </a:ext>
            </a:extLst>
          </p:cNvPr>
          <p:cNvSpPr>
            <a:spLocks noGrp="1"/>
          </p:cNvSpPr>
          <p:nvPr>
            <p:ph type="body" sz="quarter" idx="16"/>
          </p:nvPr>
        </p:nvSpPr>
        <p:spPr>
          <a:xfrm>
            <a:off x="5396343" y="3495809"/>
            <a:ext cx="2120040" cy="662774"/>
          </a:xfrm>
        </p:spPr>
        <p:txBody>
          <a:bodyPr/>
          <a:lstStyle/>
          <a:p>
            <a:r>
              <a:rPr lang="en-US" dirty="0"/>
              <a:t>1830s</a:t>
            </a:r>
          </a:p>
        </p:txBody>
      </p:sp>
      <p:sp>
        <p:nvSpPr>
          <p:cNvPr id="10" name="Text Placeholder 9">
            <a:extLst>
              <a:ext uri="{FF2B5EF4-FFF2-40B4-BE49-F238E27FC236}">
                <a16:creationId xmlns:a16="http://schemas.microsoft.com/office/drawing/2014/main" id="{BCBDA4B4-8791-D067-94E5-39C7A7A95AB8}"/>
              </a:ext>
            </a:extLst>
          </p:cNvPr>
          <p:cNvSpPr>
            <a:spLocks noGrp="1"/>
          </p:cNvSpPr>
          <p:nvPr>
            <p:ph type="body" sz="quarter" idx="19"/>
          </p:nvPr>
        </p:nvSpPr>
        <p:spPr>
          <a:xfrm>
            <a:off x="623343" y="916818"/>
            <a:ext cx="6968303" cy="473196"/>
          </a:xfrm>
        </p:spPr>
        <p:txBody>
          <a:bodyPr/>
          <a:lstStyle/>
          <a:p>
            <a:r>
              <a:rPr lang="en-US" dirty="0">
                <a:solidFill>
                  <a:schemeClr val="accent5"/>
                </a:solidFill>
              </a:rPr>
              <a:t>THE HISTORY OF </a:t>
            </a:r>
            <a:br>
              <a:rPr lang="en-US" dirty="0">
                <a:solidFill>
                  <a:schemeClr val="accent5"/>
                </a:solidFill>
              </a:rPr>
            </a:br>
            <a:r>
              <a:rPr lang="en-US" dirty="0">
                <a:solidFill>
                  <a:schemeClr val="accent5"/>
                </a:solidFill>
              </a:rPr>
              <a:t>HUNTER VALLEY</a:t>
            </a:r>
          </a:p>
        </p:txBody>
      </p:sp>
      <p:sp>
        <p:nvSpPr>
          <p:cNvPr id="2" name="Text Placeholder 9">
            <a:extLst>
              <a:ext uri="{FF2B5EF4-FFF2-40B4-BE49-F238E27FC236}">
                <a16:creationId xmlns:a16="http://schemas.microsoft.com/office/drawing/2014/main" id="{8B2B6792-1E47-E7D1-5C88-F3755D22476B}"/>
              </a:ext>
            </a:extLst>
          </p:cNvPr>
          <p:cNvSpPr txBox="1">
            <a:spLocks/>
          </p:cNvSpPr>
          <p:nvPr/>
        </p:nvSpPr>
        <p:spPr>
          <a:xfrm>
            <a:off x="623343" y="1377354"/>
            <a:ext cx="6784726" cy="1350868"/>
          </a:xfrm>
          <a:prstGeom prst="rect">
            <a:avLst/>
          </a:prstGeom>
        </p:spPr>
        <p:txBody>
          <a:bodyPr vert="horz" lIns="0" tIns="0" rIns="0" bIns="0" rtlCol="0" anchor="t">
            <a:noAutofit/>
          </a:bodyPr>
          <a:lstStyle>
            <a:lvl1pPr marL="0" indent="0" algn="l" defTabSz="914453" rtl="0" eaLnBrk="1" latinLnBrk="0" hangingPunct="1">
              <a:lnSpc>
                <a:spcPct val="82000"/>
              </a:lnSpc>
              <a:spcBef>
                <a:spcPts val="544"/>
              </a:spcBef>
              <a:buClr>
                <a:schemeClr val="accent4"/>
              </a:buClr>
              <a:buFontTx/>
              <a:buNone/>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40" dirty="0">
                <a:solidFill>
                  <a:schemeClr val="accent1"/>
                </a:solidFill>
              </a:rPr>
              <a:t>AN AUSTRALIAN PIONEER</a:t>
            </a:r>
          </a:p>
        </p:txBody>
      </p:sp>
      <p:sp>
        <p:nvSpPr>
          <p:cNvPr id="7" name="Text Placeholder 4">
            <a:extLst>
              <a:ext uri="{FF2B5EF4-FFF2-40B4-BE49-F238E27FC236}">
                <a16:creationId xmlns:a16="http://schemas.microsoft.com/office/drawing/2014/main" id="{BC14C2E2-545E-A06D-73DB-61CA21892867}"/>
              </a:ext>
            </a:extLst>
          </p:cNvPr>
          <p:cNvSpPr txBox="1">
            <a:spLocks/>
          </p:cNvSpPr>
          <p:nvPr/>
        </p:nvSpPr>
        <p:spPr>
          <a:xfrm>
            <a:off x="8759684" y="4180805"/>
            <a:ext cx="3015089"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en-AU" sz="1600" dirty="0"/>
              <a:t>Dr Henry Lindeman moves to Australia and quickly earns a reputation for exceptional wines. He becomes president of the local vineyard association and helps establish key varieties including Semillon, Verdelho and Shiraz. </a:t>
            </a:r>
          </a:p>
        </p:txBody>
      </p:sp>
      <p:sp>
        <p:nvSpPr>
          <p:cNvPr id="9" name="Text Placeholder 5">
            <a:extLst>
              <a:ext uri="{FF2B5EF4-FFF2-40B4-BE49-F238E27FC236}">
                <a16:creationId xmlns:a16="http://schemas.microsoft.com/office/drawing/2014/main" id="{0DE94745-0024-A08D-3AE1-76B601581297}"/>
              </a:ext>
            </a:extLst>
          </p:cNvPr>
          <p:cNvSpPr txBox="1">
            <a:spLocks/>
          </p:cNvSpPr>
          <p:nvPr/>
        </p:nvSpPr>
        <p:spPr>
          <a:xfrm>
            <a:off x="8759684" y="351803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Mid 1800s</a:t>
            </a:r>
          </a:p>
        </p:txBody>
      </p:sp>
    </p:spTree>
    <p:extLst>
      <p:ext uri="{BB962C8B-B14F-4D97-AF65-F5344CB8AC3E}">
        <p14:creationId xmlns:p14="http://schemas.microsoft.com/office/powerpoint/2010/main" val="401303539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C8F1E15B-5B28-00B8-2D40-F31416CF5037}"/>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5685" t="265" r="22305" b="519"/>
          <a:stretch/>
        </p:blipFill>
        <p:spPr>
          <a:xfrm>
            <a:off x="8431967" y="584200"/>
            <a:ext cx="3760033" cy="5878192"/>
          </a:xfrm>
        </p:spPr>
      </p:pic>
      <p:sp>
        <p:nvSpPr>
          <p:cNvPr id="3" name="Text Placeholder 2">
            <a:extLst>
              <a:ext uri="{FF2B5EF4-FFF2-40B4-BE49-F238E27FC236}">
                <a16:creationId xmlns:a16="http://schemas.microsoft.com/office/drawing/2014/main" id="{85A33B8B-6E2A-F7A6-80B4-DE5FFAB81A2B}"/>
              </a:ext>
            </a:extLst>
          </p:cNvPr>
          <p:cNvSpPr>
            <a:spLocks noGrp="1"/>
          </p:cNvSpPr>
          <p:nvPr>
            <p:ph type="body" sz="quarter" idx="17"/>
          </p:nvPr>
        </p:nvSpPr>
        <p:spPr>
          <a:xfrm>
            <a:off x="634774" y="4167580"/>
            <a:ext cx="2724376" cy="1461301"/>
          </a:xfrm>
        </p:spPr>
        <p:txBody>
          <a:bodyPr/>
          <a:lstStyle/>
          <a:p>
            <a:pPr>
              <a:lnSpc>
                <a:spcPct val="95000"/>
              </a:lnSpc>
            </a:pPr>
            <a:r>
              <a:rPr lang="en-AU" sz="1600" dirty="0"/>
              <a:t>The Hunter Valley gains a reputation locally and globally as a prominent wine region. Early pioneers pave the way, including the Tyrrell, Tulloch, Wilkinson and Drayton families.</a:t>
            </a:r>
          </a:p>
        </p:txBody>
      </p:sp>
      <p:sp>
        <p:nvSpPr>
          <p:cNvPr id="4" name="Text Placeholder 3">
            <a:extLst>
              <a:ext uri="{FF2B5EF4-FFF2-40B4-BE49-F238E27FC236}">
                <a16:creationId xmlns:a16="http://schemas.microsoft.com/office/drawing/2014/main" id="{1C3E3E3B-F934-9FCE-0D39-5BDAC375B8A7}"/>
              </a:ext>
            </a:extLst>
          </p:cNvPr>
          <p:cNvSpPr>
            <a:spLocks noGrp="1"/>
          </p:cNvSpPr>
          <p:nvPr>
            <p:ph type="body" sz="quarter" idx="18"/>
          </p:nvPr>
        </p:nvSpPr>
        <p:spPr>
          <a:xfrm>
            <a:off x="623888" y="3483729"/>
            <a:ext cx="2120040" cy="662774"/>
          </a:xfrm>
        </p:spPr>
        <p:txBody>
          <a:bodyPr/>
          <a:lstStyle/>
          <a:p>
            <a:r>
              <a:rPr lang="en-US" dirty="0"/>
              <a:t>Late 1800s</a:t>
            </a:r>
          </a:p>
        </p:txBody>
      </p:sp>
      <p:sp>
        <p:nvSpPr>
          <p:cNvPr id="7" name="Text Placeholder 6">
            <a:extLst>
              <a:ext uri="{FF2B5EF4-FFF2-40B4-BE49-F238E27FC236}">
                <a16:creationId xmlns:a16="http://schemas.microsoft.com/office/drawing/2014/main" id="{C47C57A6-79A9-7F9F-5002-85511A40BA34}"/>
              </a:ext>
            </a:extLst>
          </p:cNvPr>
          <p:cNvSpPr>
            <a:spLocks noGrp="1"/>
          </p:cNvSpPr>
          <p:nvPr>
            <p:ph type="body" sz="quarter" idx="21"/>
          </p:nvPr>
        </p:nvSpPr>
        <p:spPr>
          <a:xfrm>
            <a:off x="1694793" y="920967"/>
            <a:ext cx="2885623" cy="1461301"/>
          </a:xfrm>
        </p:spPr>
        <p:txBody>
          <a:bodyPr/>
          <a:lstStyle/>
          <a:p>
            <a:pPr>
              <a:lnSpc>
                <a:spcPct val="95000"/>
              </a:lnSpc>
            </a:pPr>
            <a:r>
              <a:rPr lang="en-AU" sz="1600" dirty="0"/>
              <a:t>Tyrrell’s HVD vineyard is </a:t>
            </a:r>
            <a:br>
              <a:rPr lang="en-AU" sz="1600" dirty="0"/>
            </a:br>
            <a:r>
              <a:rPr lang="en-AU" sz="1600" dirty="0"/>
              <a:t>planted, today one of the oldest Chardonnay vineyards in the world. Pokolbin begins to make its mark as a reputable wine‑producing area. Maurice O’Shea and his family purchase the historic Mount Pleasant property.</a:t>
            </a:r>
          </a:p>
        </p:txBody>
      </p:sp>
      <p:sp>
        <p:nvSpPr>
          <p:cNvPr id="8" name="Text Placeholder 7">
            <a:extLst>
              <a:ext uri="{FF2B5EF4-FFF2-40B4-BE49-F238E27FC236}">
                <a16:creationId xmlns:a16="http://schemas.microsoft.com/office/drawing/2014/main" id="{F750453E-C66F-1E81-2269-01796EEEBC56}"/>
              </a:ext>
            </a:extLst>
          </p:cNvPr>
          <p:cNvSpPr>
            <a:spLocks noGrp="1"/>
          </p:cNvSpPr>
          <p:nvPr>
            <p:ph type="body" sz="quarter" idx="22"/>
          </p:nvPr>
        </p:nvSpPr>
        <p:spPr>
          <a:xfrm>
            <a:off x="1683908" y="237116"/>
            <a:ext cx="2120040" cy="662774"/>
          </a:xfrm>
        </p:spPr>
        <p:txBody>
          <a:bodyPr/>
          <a:lstStyle/>
          <a:p>
            <a:r>
              <a:rPr lang="en-US" dirty="0"/>
              <a:t>Early 1900s</a:t>
            </a:r>
          </a:p>
        </p:txBody>
      </p:sp>
      <p:sp>
        <p:nvSpPr>
          <p:cNvPr id="9" name="Text Placeholder 8">
            <a:extLst>
              <a:ext uri="{FF2B5EF4-FFF2-40B4-BE49-F238E27FC236}">
                <a16:creationId xmlns:a16="http://schemas.microsoft.com/office/drawing/2014/main" id="{DA5EA62E-0245-44DC-4FE9-D45398AE7052}"/>
              </a:ext>
            </a:extLst>
          </p:cNvPr>
          <p:cNvSpPr>
            <a:spLocks noGrp="1"/>
          </p:cNvSpPr>
          <p:nvPr>
            <p:ph type="body" sz="quarter" idx="23"/>
          </p:nvPr>
        </p:nvSpPr>
        <p:spPr>
          <a:xfrm>
            <a:off x="4220491" y="4237664"/>
            <a:ext cx="2622519" cy="1461301"/>
          </a:xfrm>
        </p:spPr>
        <p:txBody>
          <a:bodyPr/>
          <a:lstStyle/>
          <a:p>
            <a:pPr>
              <a:lnSpc>
                <a:spcPct val="95000"/>
              </a:lnSpc>
            </a:pPr>
            <a:r>
              <a:rPr lang="en-AU" sz="1600" dirty="0"/>
              <a:t>Penfolds establishes a 600-acre site at Wybong Park, beginning a new chapter in viticulture in the Upper Hunter area. The Hunter Valley’s wine industry flourishes and the region becomes known for superb Semillon.</a:t>
            </a:r>
          </a:p>
        </p:txBody>
      </p:sp>
      <p:sp>
        <p:nvSpPr>
          <p:cNvPr id="10" name="Text Placeholder 9">
            <a:extLst>
              <a:ext uri="{FF2B5EF4-FFF2-40B4-BE49-F238E27FC236}">
                <a16:creationId xmlns:a16="http://schemas.microsoft.com/office/drawing/2014/main" id="{14186AC6-4654-6C3B-9EBD-72667FD66747}"/>
              </a:ext>
            </a:extLst>
          </p:cNvPr>
          <p:cNvSpPr>
            <a:spLocks noGrp="1"/>
          </p:cNvSpPr>
          <p:nvPr>
            <p:ph type="body" sz="quarter" idx="24"/>
          </p:nvPr>
        </p:nvSpPr>
        <p:spPr>
          <a:xfrm>
            <a:off x="4209606" y="3553813"/>
            <a:ext cx="2120040" cy="662774"/>
          </a:xfrm>
        </p:spPr>
        <p:txBody>
          <a:bodyPr/>
          <a:lstStyle/>
          <a:p>
            <a:r>
              <a:rPr lang="en-US" dirty="0"/>
              <a:t>Late 1900s</a:t>
            </a:r>
          </a:p>
        </p:txBody>
      </p:sp>
      <p:sp>
        <p:nvSpPr>
          <p:cNvPr id="2" name="Text Placeholder 6">
            <a:extLst>
              <a:ext uri="{FF2B5EF4-FFF2-40B4-BE49-F238E27FC236}">
                <a16:creationId xmlns:a16="http://schemas.microsoft.com/office/drawing/2014/main" id="{4E909759-623E-3D21-8E11-D6B95618762D}"/>
              </a:ext>
            </a:extLst>
          </p:cNvPr>
          <p:cNvSpPr txBox="1">
            <a:spLocks/>
          </p:cNvSpPr>
          <p:nvPr/>
        </p:nvSpPr>
        <p:spPr>
          <a:xfrm>
            <a:off x="5872524" y="1583741"/>
            <a:ext cx="2426232"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en-AU" sz="1600" dirty="0"/>
              <a:t>Hunter Valley is one of the most visited wine regions in Australia. It continues to impress with world-class Semillon, Chardonnay and Shiraz. </a:t>
            </a:r>
          </a:p>
        </p:txBody>
      </p:sp>
      <p:sp>
        <p:nvSpPr>
          <p:cNvPr id="5" name="Text Placeholder 7">
            <a:extLst>
              <a:ext uri="{FF2B5EF4-FFF2-40B4-BE49-F238E27FC236}">
                <a16:creationId xmlns:a16="http://schemas.microsoft.com/office/drawing/2014/main" id="{E01C81A7-84D7-54D9-701B-46AD3E22731E}"/>
              </a:ext>
            </a:extLst>
          </p:cNvPr>
          <p:cNvSpPr txBox="1">
            <a:spLocks/>
          </p:cNvSpPr>
          <p:nvPr/>
        </p:nvSpPr>
        <p:spPr>
          <a:xfrm>
            <a:off x="5861638" y="899890"/>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Today</a:t>
            </a:r>
          </a:p>
        </p:txBody>
      </p:sp>
    </p:spTree>
    <p:extLst>
      <p:ext uri="{BB962C8B-B14F-4D97-AF65-F5344CB8AC3E}">
        <p14:creationId xmlns:p14="http://schemas.microsoft.com/office/powerpoint/2010/main" val="345627340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23D45FD-E3A2-DD1B-A0C8-428B19C7504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300" t="358" r="3366" b="645"/>
          <a:stretch/>
        </p:blipFill>
        <p:spPr>
          <a:xfrm>
            <a:off x="0" y="368300"/>
            <a:ext cx="6096000" cy="6103741"/>
          </a:xfrm>
        </p:spPr>
      </p:pic>
      <p:sp>
        <p:nvSpPr>
          <p:cNvPr id="3" name="Title 2">
            <a:extLst>
              <a:ext uri="{FF2B5EF4-FFF2-40B4-BE49-F238E27FC236}">
                <a16:creationId xmlns:a16="http://schemas.microsoft.com/office/drawing/2014/main" id="{3A6E41B1-0D03-B675-1213-752E97638708}"/>
              </a:ext>
            </a:extLst>
          </p:cNvPr>
          <p:cNvSpPr>
            <a:spLocks noGrp="1"/>
          </p:cNvSpPr>
          <p:nvPr>
            <p:ph type="title"/>
          </p:nvPr>
        </p:nvSpPr>
        <p:spPr>
          <a:xfrm>
            <a:off x="6456362" y="585134"/>
            <a:ext cx="5009924" cy="792601"/>
          </a:xfrm>
        </p:spPr>
        <p:txBody>
          <a:bodyPr/>
          <a:lstStyle/>
          <a:p>
            <a:r>
              <a:rPr lang="en-US" dirty="0"/>
              <a:t>A WARM CLIMATE REGION OF</a:t>
            </a:r>
          </a:p>
        </p:txBody>
      </p:sp>
      <p:sp>
        <p:nvSpPr>
          <p:cNvPr id="2" name="Title 2">
            <a:extLst>
              <a:ext uri="{FF2B5EF4-FFF2-40B4-BE49-F238E27FC236}">
                <a16:creationId xmlns:a16="http://schemas.microsoft.com/office/drawing/2014/main" id="{128C975B-7767-626E-0DDC-C0024354C4F1}"/>
              </a:ext>
            </a:extLst>
          </p:cNvPr>
          <p:cNvSpPr txBox="1">
            <a:spLocks/>
          </p:cNvSpPr>
          <p:nvPr/>
        </p:nvSpPr>
        <p:spPr>
          <a:xfrm>
            <a:off x="6456362" y="1457330"/>
            <a:ext cx="4688825" cy="2038167"/>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accent4"/>
                </a:solidFill>
              </a:rPr>
              <a:t>NATURAL WONDERS</a:t>
            </a:r>
          </a:p>
        </p:txBody>
      </p:sp>
      <p:sp>
        <p:nvSpPr>
          <p:cNvPr id="6" name="Text Placeholder 5">
            <a:extLst>
              <a:ext uri="{FF2B5EF4-FFF2-40B4-BE49-F238E27FC236}">
                <a16:creationId xmlns:a16="http://schemas.microsoft.com/office/drawing/2014/main" id="{57136C88-49FF-EE33-DB6F-8A97AA8E6155}"/>
              </a:ext>
            </a:extLst>
          </p:cNvPr>
          <p:cNvSpPr>
            <a:spLocks noGrp="1"/>
          </p:cNvSpPr>
          <p:nvPr>
            <p:ph type="body" sz="quarter" idx="11"/>
          </p:nvPr>
        </p:nvSpPr>
        <p:spPr>
          <a:xfrm>
            <a:off x="6456364" y="3472125"/>
            <a:ext cx="3848780" cy="2846525"/>
          </a:xfrm>
        </p:spPr>
        <p:txBody>
          <a:bodyPr/>
          <a:lstStyle/>
          <a:p>
            <a:pPr>
              <a:spcBef>
                <a:spcPts val="800"/>
              </a:spcBef>
            </a:pPr>
            <a:r>
              <a:rPr lang="en-AU" dirty="0">
                <a:solidFill>
                  <a:schemeClr val="bg1"/>
                </a:solidFill>
              </a:rPr>
              <a:t>Hunter Valley is classified geographically as a zone encompassing:</a:t>
            </a:r>
          </a:p>
          <a:p>
            <a:pPr marL="285750" indent="-285750">
              <a:spcBef>
                <a:spcPts val="800"/>
              </a:spcBef>
              <a:buFont typeface="Arial" panose="020B0604020202020204" pitchFamily="34" charset="0"/>
              <a:buChar char="•"/>
            </a:pPr>
            <a:r>
              <a:rPr lang="en-AU" dirty="0">
                <a:solidFill>
                  <a:schemeClr val="bg1"/>
                </a:solidFill>
              </a:rPr>
              <a:t>Hunter region</a:t>
            </a:r>
          </a:p>
          <a:p>
            <a:pPr marL="285750" indent="-285750">
              <a:spcBef>
                <a:spcPts val="800"/>
              </a:spcBef>
              <a:buFont typeface="Arial" panose="020B0604020202020204" pitchFamily="34" charset="0"/>
              <a:buChar char="•"/>
            </a:pPr>
            <a:r>
              <a:rPr lang="en-AU" dirty="0">
                <a:solidFill>
                  <a:schemeClr val="bg1"/>
                </a:solidFill>
              </a:rPr>
              <a:t>Broke </a:t>
            </a:r>
            <a:r>
              <a:rPr lang="en-AU" dirty="0" err="1">
                <a:solidFill>
                  <a:schemeClr val="bg1"/>
                </a:solidFill>
              </a:rPr>
              <a:t>Fordwich</a:t>
            </a:r>
            <a:r>
              <a:rPr lang="en-AU" dirty="0">
                <a:solidFill>
                  <a:schemeClr val="bg1"/>
                </a:solidFill>
              </a:rPr>
              <a:t> subregion</a:t>
            </a:r>
          </a:p>
          <a:p>
            <a:pPr marL="285750" indent="-285750">
              <a:spcBef>
                <a:spcPts val="800"/>
              </a:spcBef>
              <a:buFont typeface="Arial" panose="020B0604020202020204" pitchFamily="34" charset="0"/>
              <a:buChar char="•"/>
            </a:pPr>
            <a:r>
              <a:rPr lang="en-AU" dirty="0">
                <a:solidFill>
                  <a:schemeClr val="bg1"/>
                </a:solidFill>
              </a:rPr>
              <a:t>Pokolbin subregion</a:t>
            </a:r>
          </a:p>
          <a:p>
            <a:pPr marL="285750" indent="-285750">
              <a:spcBef>
                <a:spcPts val="800"/>
              </a:spcBef>
              <a:buFont typeface="Arial" panose="020B0604020202020204" pitchFamily="34" charset="0"/>
              <a:buChar char="•"/>
            </a:pPr>
            <a:r>
              <a:rPr lang="en-AU" dirty="0">
                <a:solidFill>
                  <a:schemeClr val="bg1"/>
                </a:solidFill>
              </a:rPr>
              <a:t>Upper Hunter Valley subregion</a:t>
            </a:r>
          </a:p>
        </p:txBody>
      </p:sp>
    </p:spTree>
    <p:extLst>
      <p:ext uri="{BB962C8B-B14F-4D97-AF65-F5344CB8AC3E}">
        <p14:creationId xmlns:p14="http://schemas.microsoft.com/office/powerpoint/2010/main" val="140506241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D4685A7-3E6D-65F1-31A0-3B15F6A0940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p:blipFill>
        <p:spPr>
          <a:xfrm>
            <a:off x="0" y="7938"/>
            <a:ext cx="6096000" cy="6850062"/>
          </a:xfrm>
        </p:spPr>
      </p:pic>
      <p:sp>
        <p:nvSpPr>
          <p:cNvPr id="3" name="Title 2">
            <a:extLst>
              <a:ext uri="{FF2B5EF4-FFF2-40B4-BE49-F238E27FC236}">
                <a16:creationId xmlns:a16="http://schemas.microsoft.com/office/drawing/2014/main" id="{F4E426E7-B3AF-1126-A7BD-FC28F59DDCC8}"/>
              </a:ext>
            </a:extLst>
          </p:cNvPr>
          <p:cNvSpPr>
            <a:spLocks noGrp="1"/>
          </p:cNvSpPr>
          <p:nvPr>
            <p:ph type="title"/>
          </p:nvPr>
        </p:nvSpPr>
        <p:spPr>
          <a:xfrm>
            <a:off x="623888" y="475573"/>
            <a:ext cx="5334275" cy="820910"/>
          </a:xfrm>
        </p:spPr>
        <p:txBody>
          <a:bodyPr/>
          <a:lstStyle/>
          <a:p>
            <a:r>
              <a:rPr lang="en-US" dirty="0">
                <a:solidFill>
                  <a:schemeClr val="accent3"/>
                </a:solidFill>
              </a:rPr>
              <a:t>CLIMATE</a:t>
            </a:r>
          </a:p>
        </p:txBody>
      </p:sp>
      <p:sp>
        <p:nvSpPr>
          <p:cNvPr id="8" name="TextBox 7">
            <a:extLst>
              <a:ext uri="{FF2B5EF4-FFF2-40B4-BE49-F238E27FC236}">
                <a16:creationId xmlns:a16="http://schemas.microsoft.com/office/drawing/2014/main" id="{C02330F5-AA6E-D44A-DE7C-F0AE1B15F21C}"/>
              </a:ext>
            </a:extLst>
          </p:cNvPr>
          <p:cNvSpPr txBox="1"/>
          <p:nvPr/>
        </p:nvSpPr>
        <p:spPr>
          <a:xfrm>
            <a:off x="527854" y="1111817"/>
            <a:ext cx="5183398" cy="584775"/>
          </a:xfrm>
          <a:prstGeom prst="rect">
            <a:avLst/>
          </a:prstGeom>
          <a:noFill/>
        </p:spPr>
        <p:txBody>
          <a:bodyPr wrap="square" rtlCol="0">
            <a:spAutoFit/>
          </a:bodyPr>
          <a:lstStyle/>
          <a:p>
            <a:pPr algn="l"/>
            <a:r>
              <a:rPr lang="en-US" sz="3200" dirty="0">
                <a:solidFill>
                  <a:schemeClr val="accent5"/>
                </a:solidFill>
                <a:effectLst/>
                <a:latin typeface="Neue Haas Grotesk Text Pro" panose="020B0504020202020204" pitchFamily="34" charset="77"/>
                <a:ea typeface="Inter Display" panose="02000503000000020004" pitchFamily="2" charset="0"/>
                <a:cs typeface="Inter Display" panose="02000503000000020004" pitchFamily="2" charset="0"/>
              </a:rPr>
              <a:t>SUBTROPICAL</a:t>
            </a:r>
          </a:p>
        </p:txBody>
      </p:sp>
      <p:sp>
        <p:nvSpPr>
          <p:cNvPr id="4" name="TextBox 3">
            <a:extLst>
              <a:ext uri="{FF2B5EF4-FFF2-40B4-BE49-F238E27FC236}">
                <a16:creationId xmlns:a16="http://schemas.microsoft.com/office/drawing/2014/main" id="{F6F05948-33DB-055B-AE2C-CEF9374E5478}"/>
              </a:ext>
            </a:extLst>
          </p:cNvPr>
          <p:cNvSpPr txBox="1"/>
          <p:nvPr/>
        </p:nvSpPr>
        <p:spPr>
          <a:xfrm>
            <a:off x="535474" y="3942491"/>
            <a:ext cx="3891746" cy="313932"/>
          </a:xfrm>
          <a:prstGeom prst="rect">
            <a:avLst/>
          </a:prstGeom>
          <a:noFill/>
        </p:spPr>
        <p:txBody>
          <a:bodyPr wrap="square" rtlCol="0">
            <a:spAutoFit/>
          </a:bodyPr>
          <a:lstStyle/>
          <a:p>
            <a:pPr>
              <a:lnSpc>
                <a:spcPct val="90000"/>
              </a:lnSpc>
            </a:pPr>
            <a:r>
              <a:rPr lang="en-AU" sz="1600" dirty="0">
                <a:solidFill>
                  <a:schemeClr val="bg1"/>
                </a:solidFill>
                <a:latin typeface="Neue Haas Grotesk Text Pro" panose="020B0504020202020204" pitchFamily="34" charset="77"/>
              </a:rPr>
              <a:t>WITH MARITIME INFLUENCES</a:t>
            </a:r>
          </a:p>
        </p:txBody>
      </p:sp>
      <p:cxnSp>
        <p:nvCxnSpPr>
          <p:cNvPr id="5" name="Straight Connector 4">
            <a:extLst>
              <a:ext uri="{FF2B5EF4-FFF2-40B4-BE49-F238E27FC236}">
                <a16:creationId xmlns:a16="http://schemas.microsoft.com/office/drawing/2014/main" id="{08654A53-FAD2-3CB2-B3F3-CFAAFA3C2B79}"/>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itle 7">
            <a:extLst>
              <a:ext uri="{FF2B5EF4-FFF2-40B4-BE49-F238E27FC236}">
                <a16:creationId xmlns:a16="http://schemas.microsoft.com/office/drawing/2014/main" id="{E2745914-D2E6-06A3-8588-F65555112ADD}"/>
              </a:ext>
            </a:extLst>
          </p:cNvPr>
          <p:cNvSpPr txBox="1">
            <a:spLocks/>
          </p:cNvSpPr>
          <p:nvPr/>
        </p:nvSpPr>
        <p:spPr>
          <a:xfrm>
            <a:off x="6456363" y="626428"/>
            <a:ext cx="3832460" cy="670055"/>
          </a:xfrm>
          <a:prstGeom prst="rect">
            <a:avLst/>
          </a:prstGeom>
          <a:noFill/>
        </p:spPr>
        <p:txBody>
          <a:bodyPr vert="horz" wrap="square" lIns="0" tIns="0" rIns="0" bIns="0" rtlCol="0" anchor="t" anchorCtr="0">
            <a:spAutoFit/>
          </a:bodyPr>
          <a:lstStyle>
            <a:lvl1pPr algn="l" defTabSz="914453" rtl="0" eaLnBrk="1" latinLnBrk="0" hangingPunct="1">
              <a:lnSpc>
                <a:spcPct val="80000"/>
              </a:lnSpc>
              <a:spcBef>
                <a:spcPct val="0"/>
              </a:spcBef>
              <a:buNone/>
              <a:defRPr sz="5443" b="0" i="0" kern="1200" cap="all" baseline="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accent3"/>
                </a:solidFill>
              </a:rPr>
              <a:t>ALTITUDE</a:t>
            </a:r>
          </a:p>
        </p:txBody>
      </p:sp>
      <p:sp>
        <p:nvSpPr>
          <p:cNvPr id="7" name="Text Placeholder 9">
            <a:extLst>
              <a:ext uri="{FF2B5EF4-FFF2-40B4-BE49-F238E27FC236}">
                <a16:creationId xmlns:a16="http://schemas.microsoft.com/office/drawing/2014/main" id="{C1CCBD8F-0DC9-88C0-6ADD-A2A977E72B33}"/>
              </a:ext>
            </a:extLst>
          </p:cNvPr>
          <p:cNvSpPr txBox="1">
            <a:spLocks/>
          </p:cNvSpPr>
          <p:nvPr/>
        </p:nvSpPr>
        <p:spPr>
          <a:xfrm>
            <a:off x="6456363" y="3942491"/>
            <a:ext cx="2965327"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3"/>
                </a:solidFill>
              </a:rPr>
              <a:t>HUNTER VALLEY</a:t>
            </a:r>
          </a:p>
          <a:p>
            <a:r>
              <a:rPr lang="en-US" sz="1800" dirty="0">
                <a:solidFill>
                  <a:srgbClr val="B2D8BE"/>
                </a:solidFill>
                <a:latin typeface="Neue Haas Grotesk Text Pro" panose="020B0504020202020204" pitchFamily="34" charset="77"/>
              </a:rPr>
              <a:t>22–254M (72–833FT)</a:t>
            </a:r>
          </a:p>
        </p:txBody>
      </p:sp>
      <p:sp>
        <p:nvSpPr>
          <p:cNvPr id="9" name="TextBox 8">
            <a:extLst>
              <a:ext uri="{FF2B5EF4-FFF2-40B4-BE49-F238E27FC236}">
                <a16:creationId xmlns:a16="http://schemas.microsoft.com/office/drawing/2014/main" id="{021CCACE-3870-06CE-9950-B9D8A2FBFFF2}"/>
              </a:ext>
            </a:extLst>
          </p:cNvPr>
          <p:cNvSpPr txBox="1"/>
          <p:nvPr/>
        </p:nvSpPr>
        <p:spPr>
          <a:xfrm>
            <a:off x="9228352" y="5836182"/>
            <a:ext cx="2092341"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LOW</a:t>
            </a:r>
          </a:p>
          <a:p>
            <a:r>
              <a:rPr lang="en-US" sz="1400" dirty="0">
                <a:solidFill>
                  <a:srgbClr val="601329"/>
                </a:solidFill>
                <a:latin typeface="Neue Haas Grotesk Text Pro" panose="020B0504020202020204" pitchFamily="34" charset="77"/>
              </a:rPr>
              <a:t>0–499m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(0–1,639ft)</a:t>
            </a:r>
          </a:p>
        </p:txBody>
      </p:sp>
      <p:sp>
        <p:nvSpPr>
          <p:cNvPr id="17" name="TextBox 16">
            <a:extLst>
              <a:ext uri="{FF2B5EF4-FFF2-40B4-BE49-F238E27FC236}">
                <a16:creationId xmlns:a16="http://schemas.microsoft.com/office/drawing/2014/main" id="{B32F3ACB-BD3F-D20F-BC98-BB320A8ED24B}"/>
              </a:ext>
            </a:extLst>
          </p:cNvPr>
          <p:cNvSpPr txBox="1"/>
          <p:nvPr/>
        </p:nvSpPr>
        <p:spPr>
          <a:xfrm>
            <a:off x="9633083" y="4316851"/>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MEDIUM</a:t>
            </a:r>
          </a:p>
          <a:p>
            <a:r>
              <a:rPr lang="en-US" sz="1400" dirty="0">
                <a:solidFill>
                  <a:srgbClr val="601329"/>
                </a:solidFill>
                <a:latin typeface="Neue Haas Grotesk Text Pro" panose="020B0504020202020204" pitchFamily="34" charset="77"/>
              </a:rPr>
              <a:t>500–749m </a:t>
            </a:r>
          </a:p>
          <a:p>
            <a:r>
              <a:rPr lang="en-US" sz="1400" dirty="0">
                <a:solidFill>
                  <a:srgbClr val="601329"/>
                </a:solidFill>
                <a:latin typeface="Neue Haas Grotesk Text Pro" panose="020B0504020202020204" pitchFamily="34" charset="77"/>
              </a:rPr>
              <a:t>(1,640–2,459ft)</a:t>
            </a:r>
          </a:p>
        </p:txBody>
      </p:sp>
      <p:sp>
        <p:nvSpPr>
          <p:cNvPr id="24" name="TextBox 23">
            <a:extLst>
              <a:ext uri="{FF2B5EF4-FFF2-40B4-BE49-F238E27FC236}">
                <a16:creationId xmlns:a16="http://schemas.microsoft.com/office/drawing/2014/main" id="{A0C651B7-5663-3862-F2FC-63E799DA532C}"/>
              </a:ext>
            </a:extLst>
          </p:cNvPr>
          <p:cNvSpPr txBox="1"/>
          <p:nvPr/>
        </p:nvSpPr>
        <p:spPr>
          <a:xfrm>
            <a:off x="10105808" y="2748202"/>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HIGH</a:t>
            </a:r>
          </a:p>
          <a:p>
            <a:r>
              <a:rPr lang="en-US" sz="1400" dirty="0">
                <a:solidFill>
                  <a:srgbClr val="601329"/>
                </a:solidFill>
                <a:latin typeface="Neue Haas Grotesk Text Pro" panose="020B0504020202020204" pitchFamily="34" charset="77"/>
              </a:rPr>
              <a:t>750–999m</a:t>
            </a:r>
          </a:p>
          <a:p>
            <a:r>
              <a:rPr lang="en-US" sz="1400" dirty="0">
                <a:solidFill>
                  <a:srgbClr val="601329"/>
                </a:solidFill>
                <a:latin typeface="Neue Haas Grotesk Text Pro" panose="020B0504020202020204" pitchFamily="34" charset="77"/>
              </a:rPr>
              <a:t>(2,460–3,279ft)</a:t>
            </a:r>
          </a:p>
        </p:txBody>
      </p:sp>
      <p:cxnSp>
        <p:nvCxnSpPr>
          <p:cNvPr id="25" name="Straight Connector 24">
            <a:extLst>
              <a:ext uri="{FF2B5EF4-FFF2-40B4-BE49-F238E27FC236}">
                <a16:creationId xmlns:a16="http://schemas.microsoft.com/office/drawing/2014/main" id="{4B12D7AB-458E-CAFF-68E3-6AF325ADB88E}"/>
              </a:ext>
            </a:extLst>
          </p:cNvPr>
          <p:cNvCxnSpPr>
            <a:cxnSpLocks/>
          </p:cNvCxnSpPr>
          <p:nvPr/>
        </p:nvCxnSpPr>
        <p:spPr>
          <a:xfrm>
            <a:off x="7501572" y="6543706"/>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7860353-F16C-AD73-0B5F-1DF1FE84E1F5}"/>
              </a:ext>
            </a:extLst>
          </p:cNvPr>
          <p:cNvCxnSpPr>
            <a:cxnSpLocks/>
          </p:cNvCxnSpPr>
          <p:nvPr/>
        </p:nvCxnSpPr>
        <p:spPr>
          <a:xfrm flipV="1">
            <a:off x="7501572" y="5420705"/>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24CA5F6B-CDD9-62AA-AFC4-F17E16AE5BCF}"/>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365DF810-81D4-7D28-2B48-6BBEF47F1BC5}"/>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A8103E12-447D-C41A-CF2F-C82CAE224FFC}"/>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CD972870-5332-5955-7788-74011D874874}"/>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9F6D3D17-F1EE-B541-B0FA-0B5416EFD923}"/>
              </a:ext>
            </a:extLst>
          </p:cNvPr>
          <p:cNvSpPr/>
          <p:nvPr/>
        </p:nvSpPr>
        <p:spPr>
          <a:xfrm>
            <a:off x="8563475" y="6371037"/>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extBox 31">
            <a:extLst>
              <a:ext uri="{FF2B5EF4-FFF2-40B4-BE49-F238E27FC236}">
                <a16:creationId xmlns:a16="http://schemas.microsoft.com/office/drawing/2014/main" id="{F4D22628-1E22-FEF6-8920-C0749D161E5E}"/>
              </a:ext>
            </a:extLst>
          </p:cNvPr>
          <p:cNvSpPr txBox="1"/>
          <p:nvPr/>
        </p:nvSpPr>
        <p:spPr>
          <a:xfrm>
            <a:off x="10456533" y="1308425"/>
            <a:ext cx="2643446"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VERY HIGH</a:t>
            </a:r>
          </a:p>
          <a:p>
            <a:r>
              <a:rPr lang="en-US" sz="1400" dirty="0">
                <a:solidFill>
                  <a:srgbClr val="601329"/>
                </a:solidFill>
                <a:latin typeface="Neue Haas Grotesk Text Pro" panose="020B0504020202020204" pitchFamily="34" charset="77"/>
              </a:rPr>
              <a:t>1000m +</a:t>
            </a:r>
          </a:p>
          <a:p>
            <a:r>
              <a:rPr lang="en-US" sz="1400" dirty="0">
                <a:solidFill>
                  <a:srgbClr val="601329"/>
                </a:solidFill>
                <a:latin typeface="Neue Haas Grotesk Text Pro" panose="020B0504020202020204" pitchFamily="34" charset="77"/>
              </a:rPr>
              <a:t>(&gt;3,280ft +)</a:t>
            </a:r>
          </a:p>
        </p:txBody>
      </p:sp>
    </p:spTree>
    <p:extLst>
      <p:ext uri="{BB962C8B-B14F-4D97-AF65-F5344CB8AC3E}">
        <p14:creationId xmlns:p14="http://schemas.microsoft.com/office/powerpoint/2010/main" val="50013625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8582" t="-146" r="18710" b="146"/>
          <a:stretch/>
        </p:blipFill>
        <p:spPr>
          <a:xfrm>
            <a:off x="1" y="36830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en-US" dirty="0">
                <a:solidFill>
                  <a:schemeClr val="accent4"/>
                </a:solidFill>
              </a:rPr>
              <a:t>SOIL</a:t>
            </a: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4" y="2391774"/>
            <a:ext cx="3580266" cy="1530521"/>
          </a:xfrm>
        </p:spPr>
        <p:txBody>
          <a:bodyPr/>
          <a:lstStyle/>
          <a:p>
            <a:pPr marL="285750" indent="-285750">
              <a:spcBef>
                <a:spcPts val="800"/>
              </a:spcBef>
              <a:buFont typeface="Arial" panose="020B0604020202020204" pitchFamily="34" charset="0"/>
              <a:buChar char="•"/>
            </a:pPr>
            <a:r>
              <a:rPr lang="en-AU" dirty="0"/>
              <a:t>Varied across the region</a:t>
            </a:r>
          </a:p>
          <a:p>
            <a:pPr marL="285750" indent="-285750">
              <a:spcBef>
                <a:spcPts val="800"/>
              </a:spcBef>
              <a:buFont typeface="Arial" panose="020B0604020202020204" pitchFamily="34" charset="0"/>
              <a:buChar char="•"/>
            </a:pPr>
            <a:r>
              <a:rPr lang="en-AU" dirty="0"/>
              <a:t>Shiraz typically does best on friable red duplex and loam soils</a:t>
            </a:r>
          </a:p>
          <a:p>
            <a:pPr marL="285750" indent="-285750">
              <a:spcBef>
                <a:spcPts val="800"/>
              </a:spcBef>
              <a:buFont typeface="Arial" panose="020B0604020202020204" pitchFamily="34" charset="0"/>
              <a:buChar char="•"/>
            </a:pPr>
            <a:r>
              <a:rPr lang="en-AU" dirty="0"/>
              <a:t>Semillon typically does best </a:t>
            </a:r>
            <a:br>
              <a:rPr lang="en-AU" dirty="0"/>
            </a:br>
            <a:r>
              <a:rPr lang="en-AU" dirty="0"/>
              <a:t>on sandy alluvial flats</a:t>
            </a:r>
          </a:p>
        </p:txBody>
      </p:sp>
    </p:spTree>
    <p:extLst>
      <p:ext uri="{BB962C8B-B14F-4D97-AF65-F5344CB8AC3E}">
        <p14:creationId xmlns:p14="http://schemas.microsoft.com/office/powerpoint/2010/main" val="424991755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7195" r="13877"/>
          <a:stretch/>
        </p:blipFill>
        <p:spPr>
          <a:xfrm>
            <a:off x="6096000" y="368300"/>
            <a:ext cx="6096000" cy="6112859"/>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p:txBody>
          <a:bodyPr/>
          <a:lstStyle/>
          <a:p>
            <a:r>
              <a:rPr lang="en-US" dirty="0"/>
              <a:t>VITICULTURE AND WINEMAKING</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452065"/>
            <a:ext cx="5340350" cy="579936"/>
          </a:xfrm>
        </p:spPr>
        <p:txBody>
          <a:bodyPr/>
          <a:lstStyle/>
          <a:p>
            <a:r>
              <a:rPr lang="en-US" sz="5000" dirty="0">
                <a:solidFill>
                  <a:schemeClr val="accent4"/>
                </a:solidFill>
              </a:rPr>
              <a:t>SUCCESS AGAINST THE ODDS</a:t>
            </a:r>
          </a:p>
        </p:txBody>
      </p:sp>
    </p:spTree>
    <p:extLst>
      <p:ext uri="{BB962C8B-B14F-4D97-AF65-F5344CB8AC3E}">
        <p14:creationId xmlns:p14="http://schemas.microsoft.com/office/powerpoint/2010/main" val="403588366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EC40966-12C1-C8B6-3BD3-CAAB5B274E0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p:pic>
      <p:sp>
        <p:nvSpPr>
          <p:cNvPr id="4" name="Text Placeholder 3">
            <a:extLst>
              <a:ext uri="{FF2B5EF4-FFF2-40B4-BE49-F238E27FC236}">
                <a16:creationId xmlns:a16="http://schemas.microsoft.com/office/drawing/2014/main" id="{9158A547-E314-546B-744D-BDCB5D9E3489}"/>
              </a:ext>
            </a:extLst>
          </p:cNvPr>
          <p:cNvSpPr>
            <a:spLocks noGrp="1"/>
          </p:cNvSpPr>
          <p:nvPr>
            <p:ph type="body" sz="quarter" idx="12"/>
          </p:nvPr>
        </p:nvSpPr>
        <p:spPr>
          <a:xfrm>
            <a:off x="6456363" y="2654909"/>
            <a:ext cx="4291585" cy="1530521"/>
          </a:xfrm>
        </p:spPr>
        <p:txBody>
          <a:bodyPr/>
          <a:lstStyle/>
          <a:p>
            <a:pPr>
              <a:spcBef>
                <a:spcPts val="800"/>
              </a:spcBef>
            </a:pPr>
            <a:r>
              <a:rPr lang="en-AU" dirty="0"/>
              <a:t>A history of skilled </a:t>
            </a:r>
            <a:r>
              <a:rPr lang="en-AU" dirty="0" err="1"/>
              <a:t>grapegrowers</a:t>
            </a:r>
            <a:r>
              <a:rPr lang="en-AU" dirty="0"/>
              <a:t> adapting to climate and market changes</a:t>
            </a:r>
          </a:p>
          <a:p>
            <a:pPr>
              <a:spcBef>
                <a:spcPts val="800"/>
              </a:spcBef>
            </a:pPr>
            <a:r>
              <a:rPr lang="en-AU" dirty="0"/>
              <a:t>Quality over quantity</a:t>
            </a:r>
          </a:p>
          <a:p>
            <a:pPr>
              <a:spcBef>
                <a:spcPts val="800"/>
              </a:spcBef>
            </a:pPr>
            <a:r>
              <a:rPr lang="en-AU" dirty="0"/>
              <a:t>Signature varieties: Semillon, </a:t>
            </a:r>
            <a:br>
              <a:rPr lang="en-AU" dirty="0"/>
            </a:br>
            <a:r>
              <a:rPr lang="en-AU" dirty="0"/>
              <a:t>Chardonnay, Shiraz</a:t>
            </a:r>
          </a:p>
          <a:p>
            <a:pPr>
              <a:spcBef>
                <a:spcPts val="800"/>
              </a:spcBef>
            </a:pPr>
            <a:r>
              <a:rPr lang="en-AU" dirty="0"/>
              <a:t>Subtropical climate, heavy rains and summer storms present a challenge</a:t>
            </a:r>
          </a:p>
        </p:txBody>
      </p:sp>
      <p:sp>
        <p:nvSpPr>
          <p:cNvPr id="6" name="Title 2">
            <a:extLst>
              <a:ext uri="{FF2B5EF4-FFF2-40B4-BE49-F238E27FC236}">
                <a16:creationId xmlns:a16="http://schemas.microsoft.com/office/drawing/2014/main" id="{F6A830BB-87B2-278F-D9A7-C33A0DA4095A}"/>
              </a:ext>
            </a:extLst>
          </p:cNvPr>
          <p:cNvSpPr txBox="1">
            <a:spLocks/>
          </p:cNvSpPr>
          <p:nvPr/>
        </p:nvSpPr>
        <p:spPr>
          <a:xfrm>
            <a:off x="6336442" y="555154"/>
            <a:ext cx="5009924" cy="792601"/>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3200" dirty="0">
                <a:solidFill>
                  <a:schemeClr val="accent5"/>
                </a:solidFill>
              </a:rPr>
              <a:t>CHALLENGES AND REWARDS FOR</a:t>
            </a:r>
          </a:p>
        </p:txBody>
      </p:sp>
      <p:sp>
        <p:nvSpPr>
          <p:cNvPr id="8" name="Title 2">
            <a:extLst>
              <a:ext uri="{FF2B5EF4-FFF2-40B4-BE49-F238E27FC236}">
                <a16:creationId xmlns:a16="http://schemas.microsoft.com/office/drawing/2014/main" id="{BEF17699-996E-80A1-5516-9CFCFB8A3DCE}"/>
              </a:ext>
            </a:extLst>
          </p:cNvPr>
          <p:cNvSpPr txBox="1">
            <a:spLocks/>
          </p:cNvSpPr>
          <p:nvPr/>
        </p:nvSpPr>
        <p:spPr>
          <a:xfrm>
            <a:off x="6426382" y="1457330"/>
            <a:ext cx="6210327" cy="2038167"/>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000" dirty="0">
                <a:solidFill>
                  <a:schemeClr val="accent4"/>
                </a:solidFill>
              </a:rPr>
              <a:t>GRAPEGROWERS</a:t>
            </a:r>
          </a:p>
        </p:txBody>
      </p:sp>
    </p:spTree>
    <p:extLst>
      <p:ext uri="{BB962C8B-B14F-4D97-AF65-F5344CB8AC3E}">
        <p14:creationId xmlns:p14="http://schemas.microsoft.com/office/powerpoint/2010/main" val="195082499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EC40966-12C1-C8B6-3BD3-CAAB5B274E0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3979" t="13" r="6516" b="302"/>
          <a:stretch/>
        </p:blipFill>
        <p:spPr>
          <a:xfrm>
            <a:off x="1" y="368300"/>
            <a:ext cx="6096000" cy="6103741"/>
          </a:xfrm>
        </p:spPr>
      </p:pic>
      <p:sp>
        <p:nvSpPr>
          <p:cNvPr id="4" name="Text Placeholder 3">
            <a:extLst>
              <a:ext uri="{FF2B5EF4-FFF2-40B4-BE49-F238E27FC236}">
                <a16:creationId xmlns:a16="http://schemas.microsoft.com/office/drawing/2014/main" id="{9158A547-E314-546B-744D-BDCB5D9E3489}"/>
              </a:ext>
            </a:extLst>
          </p:cNvPr>
          <p:cNvSpPr>
            <a:spLocks noGrp="1"/>
          </p:cNvSpPr>
          <p:nvPr>
            <p:ph type="body" sz="quarter" idx="12"/>
          </p:nvPr>
        </p:nvSpPr>
        <p:spPr>
          <a:xfrm>
            <a:off x="6456363" y="2257670"/>
            <a:ext cx="4291585" cy="1530521"/>
          </a:xfrm>
        </p:spPr>
        <p:txBody>
          <a:bodyPr/>
          <a:lstStyle/>
          <a:p>
            <a:pPr>
              <a:spcBef>
                <a:spcPts val="800"/>
              </a:spcBef>
            </a:pPr>
            <a:r>
              <a:rPr lang="en-AU" dirty="0"/>
              <a:t>Early January to mid-February </a:t>
            </a:r>
          </a:p>
          <a:p>
            <a:pPr>
              <a:spcBef>
                <a:spcPts val="800"/>
              </a:spcBef>
            </a:pPr>
            <a:r>
              <a:rPr lang="en-AU" dirty="0"/>
              <a:t>Earlier than most other Australian regions</a:t>
            </a:r>
          </a:p>
        </p:txBody>
      </p:sp>
      <p:sp>
        <p:nvSpPr>
          <p:cNvPr id="8" name="Title 2">
            <a:extLst>
              <a:ext uri="{FF2B5EF4-FFF2-40B4-BE49-F238E27FC236}">
                <a16:creationId xmlns:a16="http://schemas.microsoft.com/office/drawing/2014/main" id="{BEF17699-996E-80A1-5516-9CFCFB8A3DCE}"/>
              </a:ext>
            </a:extLst>
          </p:cNvPr>
          <p:cNvSpPr txBox="1">
            <a:spLocks/>
          </p:cNvSpPr>
          <p:nvPr/>
        </p:nvSpPr>
        <p:spPr>
          <a:xfrm>
            <a:off x="6403896" y="586762"/>
            <a:ext cx="6210327" cy="2038167"/>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accent4"/>
                </a:solidFill>
              </a:rPr>
              <a:t>HARVEST</a:t>
            </a:r>
          </a:p>
        </p:txBody>
      </p:sp>
    </p:spTree>
    <p:extLst>
      <p:ext uri="{BB962C8B-B14F-4D97-AF65-F5344CB8AC3E}">
        <p14:creationId xmlns:p14="http://schemas.microsoft.com/office/powerpoint/2010/main" val="312898186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EC40966-12C1-C8B6-3BD3-CAAB5B274E0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6624" b="16624"/>
          <a:stretch/>
        </p:blipFill>
        <p:spPr>
          <a:xfrm>
            <a:off x="1" y="368300"/>
            <a:ext cx="6096000" cy="6103741"/>
          </a:xfrm>
        </p:spPr>
      </p:pic>
      <p:sp>
        <p:nvSpPr>
          <p:cNvPr id="4" name="Text Placeholder 3">
            <a:extLst>
              <a:ext uri="{FF2B5EF4-FFF2-40B4-BE49-F238E27FC236}">
                <a16:creationId xmlns:a16="http://schemas.microsoft.com/office/drawing/2014/main" id="{9158A547-E314-546B-744D-BDCB5D9E3489}"/>
              </a:ext>
            </a:extLst>
          </p:cNvPr>
          <p:cNvSpPr>
            <a:spLocks noGrp="1"/>
          </p:cNvSpPr>
          <p:nvPr>
            <p:ph type="body" sz="quarter" idx="12"/>
          </p:nvPr>
        </p:nvSpPr>
        <p:spPr>
          <a:xfrm>
            <a:off x="6456363" y="3149584"/>
            <a:ext cx="4291585" cy="1530521"/>
          </a:xfrm>
        </p:spPr>
        <p:txBody>
          <a:bodyPr/>
          <a:lstStyle/>
          <a:p>
            <a:pPr>
              <a:spcBef>
                <a:spcPts val="800"/>
              </a:spcBef>
            </a:pPr>
            <a:r>
              <a:rPr lang="en-AU" dirty="0"/>
              <a:t>Long winemaking tradition</a:t>
            </a:r>
          </a:p>
          <a:p>
            <a:pPr>
              <a:spcBef>
                <a:spcPts val="800"/>
              </a:spcBef>
            </a:pPr>
            <a:r>
              <a:rPr lang="en-AU" dirty="0"/>
              <a:t>New breed of innovative winemakers</a:t>
            </a:r>
          </a:p>
          <a:p>
            <a:pPr>
              <a:spcBef>
                <a:spcPts val="800"/>
              </a:spcBef>
            </a:pPr>
            <a:r>
              <a:rPr lang="en-AU" dirty="0"/>
              <a:t>Minimal intervention, preservative-free Semillon, alternative varieties, Shiraz and Pinot Noir blends</a:t>
            </a:r>
          </a:p>
        </p:txBody>
      </p:sp>
      <p:sp>
        <p:nvSpPr>
          <p:cNvPr id="8" name="Title 2">
            <a:extLst>
              <a:ext uri="{FF2B5EF4-FFF2-40B4-BE49-F238E27FC236}">
                <a16:creationId xmlns:a16="http://schemas.microsoft.com/office/drawing/2014/main" id="{BEF17699-996E-80A1-5516-9CFCFB8A3DCE}"/>
              </a:ext>
            </a:extLst>
          </p:cNvPr>
          <p:cNvSpPr txBox="1">
            <a:spLocks/>
          </p:cNvSpPr>
          <p:nvPr/>
        </p:nvSpPr>
        <p:spPr>
          <a:xfrm>
            <a:off x="6403897" y="1019332"/>
            <a:ext cx="5678176" cy="1530522"/>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accent4"/>
                </a:solidFill>
              </a:rPr>
              <a:t>AN EMPHASIS ON PREMIUM</a:t>
            </a:r>
          </a:p>
        </p:txBody>
      </p:sp>
      <p:sp>
        <p:nvSpPr>
          <p:cNvPr id="2" name="Title 2">
            <a:extLst>
              <a:ext uri="{FF2B5EF4-FFF2-40B4-BE49-F238E27FC236}">
                <a16:creationId xmlns:a16="http://schemas.microsoft.com/office/drawing/2014/main" id="{1783F2ED-5CE5-8444-E0AB-A96145E88533}"/>
              </a:ext>
            </a:extLst>
          </p:cNvPr>
          <p:cNvSpPr txBox="1">
            <a:spLocks/>
          </p:cNvSpPr>
          <p:nvPr/>
        </p:nvSpPr>
        <p:spPr>
          <a:xfrm>
            <a:off x="6336442" y="554220"/>
            <a:ext cx="5009924" cy="465111"/>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3200" dirty="0">
                <a:solidFill>
                  <a:schemeClr val="accent5"/>
                </a:solidFill>
              </a:rPr>
              <a:t>WINEMAKING</a:t>
            </a:r>
          </a:p>
        </p:txBody>
      </p:sp>
    </p:spTree>
    <p:extLst>
      <p:ext uri="{BB962C8B-B14F-4D97-AF65-F5344CB8AC3E}">
        <p14:creationId xmlns:p14="http://schemas.microsoft.com/office/powerpoint/2010/main" val="382976761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087" t="636"/>
          <a:stretch/>
        </p:blipFill>
        <p:spPr>
          <a:xfrm>
            <a:off x="6096000" y="368300"/>
            <a:ext cx="6096000" cy="6112859"/>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a:xfrm>
            <a:off x="630419" y="235859"/>
            <a:ext cx="4829691" cy="785732"/>
          </a:xfrm>
        </p:spPr>
        <p:txBody>
          <a:bodyPr/>
          <a:lstStyle/>
          <a:p>
            <a:r>
              <a:rPr lang="en-US" dirty="0"/>
              <a:t>A GROWING HISTORY</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103724"/>
            <a:ext cx="5340350" cy="579936"/>
          </a:xfrm>
        </p:spPr>
        <p:txBody>
          <a:bodyPr/>
          <a:lstStyle/>
          <a:p>
            <a:r>
              <a:rPr lang="en-US" sz="5000" dirty="0">
                <a:solidFill>
                  <a:schemeClr val="accent4"/>
                </a:solidFill>
              </a:rPr>
              <a:t>OLD VINES</a:t>
            </a:r>
          </a:p>
        </p:txBody>
      </p:sp>
      <p:sp>
        <p:nvSpPr>
          <p:cNvPr id="2" name="TextBox 1">
            <a:extLst>
              <a:ext uri="{FF2B5EF4-FFF2-40B4-BE49-F238E27FC236}">
                <a16:creationId xmlns:a16="http://schemas.microsoft.com/office/drawing/2014/main" id="{11599927-A565-5A6D-C627-AE44C4355853}"/>
              </a:ext>
            </a:extLst>
          </p:cNvPr>
          <p:cNvSpPr txBox="1"/>
          <p:nvPr/>
        </p:nvSpPr>
        <p:spPr>
          <a:xfrm>
            <a:off x="537028" y="2910115"/>
            <a:ext cx="3300454" cy="2021066"/>
          </a:xfrm>
          <a:prstGeom prst="rect">
            <a:avLst/>
          </a:prstGeom>
          <a:noFill/>
        </p:spPr>
        <p:txBody>
          <a:bodyPr wrap="square" rtlCol="0">
            <a:spAutoFit/>
          </a:bodyPr>
          <a:lstStyle/>
          <a:p>
            <a:pPr marL="285750" indent="-285750">
              <a:spcBef>
                <a:spcPts val="800"/>
              </a:spcBef>
              <a:buClr>
                <a:schemeClr val="accent4"/>
              </a:buClr>
              <a:buFont typeface="Arial" panose="020B0604020202020204" pitchFamily="34" charset="0"/>
              <a:buChar char="•"/>
            </a:pPr>
            <a:r>
              <a:rPr lang="en-AU" sz="1600" dirty="0">
                <a:solidFill>
                  <a:schemeClr val="bg1"/>
                </a:solidFill>
                <a:latin typeface="Neue Haas Grotesk Text Pro" panose="020B0504020202020204" pitchFamily="34" charset="77"/>
              </a:rPr>
              <a:t>Vineyards dating back to the 1860s</a:t>
            </a:r>
          </a:p>
          <a:p>
            <a:pPr marL="285750" indent="-285750">
              <a:spcBef>
                <a:spcPts val="800"/>
              </a:spcBef>
              <a:buClr>
                <a:schemeClr val="accent4"/>
              </a:buClr>
              <a:buFont typeface="Arial" panose="020B0604020202020204" pitchFamily="34" charset="0"/>
              <a:buChar char="•"/>
            </a:pPr>
            <a:r>
              <a:rPr lang="en-AU" sz="1600" dirty="0">
                <a:solidFill>
                  <a:schemeClr val="bg1"/>
                </a:solidFill>
                <a:latin typeface="Neue Haas Grotesk Text Pro" panose="020B0504020202020204" pitchFamily="34" charset="77"/>
              </a:rPr>
              <a:t>The oldest Chardonnay vines in the world</a:t>
            </a:r>
          </a:p>
          <a:p>
            <a:pPr marL="285750" indent="-285750">
              <a:spcBef>
                <a:spcPts val="800"/>
              </a:spcBef>
              <a:buClr>
                <a:schemeClr val="accent4"/>
              </a:buClr>
              <a:buFont typeface="Arial" panose="020B0604020202020204" pitchFamily="34" charset="0"/>
              <a:buChar char="•"/>
            </a:pPr>
            <a:r>
              <a:rPr lang="en-AU" sz="1600" dirty="0">
                <a:solidFill>
                  <a:schemeClr val="bg1"/>
                </a:solidFill>
                <a:latin typeface="Neue Haas Grotesk Text Pro" panose="020B0504020202020204" pitchFamily="34" charset="77"/>
              </a:rPr>
              <a:t>Significant acreage of old vines, mainly Shiraz growing on its own roots</a:t>
            </a:r>
          </a:p>
        </p:txBody>
      </p:sp>
    </p:spTree>
    <p:extLst>
      <p:ext uri="{BB962C8B-B14F-4D97-AF65-F5344CB8AC3E}">
        <p14:creationId xmlns:p14="http://schemas.microsoft.com/office/powerpoint/2010/main" val="355923286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8">
            <a:extLst>
              <a:ext uri="{FF2B5EF4-FFF2-40B4-BE49-F238E27FC236}">
                <a16:creationId xmlns:a16="http://schemas.microsoft.com/office/drawing/2014/main" id="{C8F5AF4A-8EBC-88E2-ECA6-900A8902741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402531" y="1933074"/>
            <a:ext cx="1182507" cy="3579859"/>
          </a:xfrm>
          <a:prstGeom prst="rect">
            <a:avLst/>
          </a:prstGeom>
        </p:spPr>
      </p:pic>
      <p:pic>
        <p:nvPicPr>
          <p:cNvPr id="19" name="Picture Placeholder 8">
            <a:extLst>
              <a:ext uri="{FF2B5EF4-FFF2-40B4-BE49-F238E27FC236}">
                <a16:creationId xmlns:a16="http://schemas.microsoft.com/office/drawing/2014/main" id="{BE7EDD48-AFC1-BC39-D9FC-0BDB0E760FD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297798" y="1933074"/>
            <a:ext cx="1182507" cy="3579859"/>
          </a:xfrm>
          <a:prstGeom prst="rect">
            <a:avLst/>
          </a:prstGeom>
        </p:spPr>
      </p:pic>
      <p:pic>
        <p:nvPicPr>
          <p:cNvPr id="25" name="Picture Placeholder 8">
            <a:extLst>
              <a:ext uri="{FF2B5EF4-FFF2-40B4-BE49-F238E27FC236}">
                <a16:creationId xmlns:a16="http://schemas.microsoft.com/office/drawing/2014/main" id="{28F67CD5-87BD-5A22-42BB-CC18C0204A0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333888" y="1933074"/>
            <a:ext cx="1182507" cy="3579859"/>
          </a:xfrm>
          <a:prstGeom prst="rect">
            <a:avLst/>
          </a:prstGeom>
        </p:spPr>
      </p:pic>
      <p:pic>
        <p:nvPicPr>
          <p:cNvPr id="6" name="Picture Placeholder 8">
            <a:extLst>
              <a:ext uri="{FF2B5EF4-FFF2-40B4-BE49-F238E27FC236}">
                <a16:creationId xmlns:a16="http://schemas.microsoft.com/office/drawing/2014/main" id="{9A95BAAB-F4D4-23A4-2145-07B5170E586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264576" y="1778557"/>
            <a:ext cx="1270924" cy="3847526"/>
          </a:xfrm>
          <a:prstGeom prst="rect">
            <a:avLst/>
          </a:prstGeom>
        </p:spPr>
      </p:pic>
      <p:pic>
        <p:nvPicPr>
          <p:cNvPr id="26" name="Picture Placeholder 8">
            <a:extLst>
              <a:ext uri="{FF2B5EF4-FFF2-40B4-BE49-F238E27FC236}">
                <a16:creationId xmlns:a16="http://schemas.microsoft.com/office/drawing/2014/main" id="{AEF2B853-164C-CC75-6705-D523ED50E40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3204130" y="1778557"/>
            <a:ext cx="1270924" cy="3847526"/>
          </a:xfrm>
          <a:prstGeom prst="rect">
            <a:avLst/>
          </a:prstGeom>
        </p:spPr>
      </p:pic>
      <p:sp>
        <p:nvSpPr>
          <p:cNvPr id="7" name="Rectangle 6">
            <a:extLst>
              <a:ext uri="{FF2B5EF4-FFF2-40B4-BE49-F238E27FC236}">
                <a16:creationId xmlns:a16="http://schemas.microsoft.com/office/drawing/2014/main" id="{AA3914EA-580A-BF24-C9FA-CC20FB8C22DC}"/>
              </a:ext>
            </a:extLst>
          </p:cNvPr>
          <p:cNvSpPr/>
          <p:nvPr/>
        </p:nvSpPr>
        <p:spPr>
          <a:xfrm>
            <a:off x="499598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A354253-B11A-27F2-1427-C5B71D1394AC}"/>
              </a:ext>
            </a:extLst>
          </p:cNvPr>
          <p:cNvSpPr/>
          <p:nvPr/>
        </p:nvSpPr>
        <p:spPr>
          <a:xfrm>
            <a:off x="295191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84A1D50-0DCF-3399-F8BF-6AAEC1AC9DB3}"/>
              </a:ext>
            </a:extLst>
          </p:cNvPr>
          <p:cNvSpPr/>
          <p:nvPr/>
        </p:nvSpPr>
        <p:spPr>
          <a:xfrm>
            <a:off x="90785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C0EE2A0-7F59-C590-4D0E-B9C490164825}"/>
              </a:ext>
            </a:extLst>
          </p:cNvPr>
          <p:cNvSpPr txBox="1"/>
          <p:nvPr/>
        </p:nvSpPr>
        <p:spPr>
          <a:xfrm>
            <a:off x="433787" y="542225"/>
            <a:ext cx="9303629" cy="1465273"/>
          </a:xfrm>
          <a:prstGeom prst="rect">
            <a:avLst/>
          </a:prstGeom>
          <a:noFill/>
        </p:spPr>
        <p:txBody>
          <a:bodyPr wrap="square">
            <a:spAutoFit/>
          </a:bodyPr>
          <a:lstStyle/>
          <a:p>
            <a:pPr>
              <a:lnSpc>
                <a:spcPct val="82000"/>
              </a:lnSpc>
            </a:pPr>
            <a:r>
              <a:rPr lang="en-US" sz="5440" dirty="0">
                <a:solidFill>
                  <a:srgbClr val="601329"/>
                </a:solidFill>
                <a:latin typeface="Neue Haas Grotesk Text Pro" panose="020B0504020202020204" pitchFamily="34" charset="77"/>
              </a:rPr>
              <a:t>HUNTER VALLEY</a:t>
            </a:r>
            <a:br>
              <a:rPr lang="en-US" sz="544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TOP 5 VARIETIES</a:t>
            </a:r>
          </a:p>
        </p:txBody>
      </p:sp>
      <p:sp>
        <p:nvSpPr>
          <p:cNvPr id="11" name="TextBox 10">
            <a:extLst>
              <a:ext uri="{FF2B5EF4-FFF2-40B4-BE49-F238E27FC236}">
                <a16:creationId xmlns:a16="http://schemas.microsoft.com/office/drawing/2014/main" id="{8362786D-61EA-1185-5300-C0661836E15B}"/>
              </a:ext>
            </a:extLst>
          </p:cNvPr>
          <p:cNvSpPr txBox="1"/>
          <p:nvPr/>
        </p:nvSpPr>
        <p:spPr>
          <a:xfrm>
            <a:off x="907852" y="5470367"/>
            <a:ext cx="1842968" cy="1231106"/>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SEMILLON</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27%</a:t>
            </a:r>
          </a:p>
        </p:txBody>
      </p:sp>
      <p:sp>
        <p:nvSpPr>
          <p:cNvPr id="12" name="TextBox 11">
            <a:extLst>
              <a:ext uri="{FF2B5EF4-FFF2-40B4-BE49-F238E27FC236}">
                <a16:creationId xmlns:a16="http://schemas.microsoft.com/office/drawing/2014/main" id="{60AFC8C5-8832-386B-807E-9CAD33AAED43}"/>
              </a:ext>
            </a:extLst>
          </p:cNvPr>
          <p:cNvSpPr txBox="1"/>
          <p:nvPr/>
        </p:nvSpPr>
        <p:spPr>
          <a:xfrm>
            <a:off x="2951916"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SHIRAZ</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24%</a:t>
            </a:r>
          </a:p>
        </p:txBody>
      </p:sp>
      <p:sp>
        <p:nvSpPr>
          <p:cNvPr id="13" name="TextBox 12">
            <a:extLst>
              <a:ext uri="{FF2B5EF4-FFF2-40B4-BE49-F238E27FC236}">
                <a16:creationId xmlns:a16="http://schemas.microsoft.com/office/drawing/2014/main" id="{6FDF6DC2-3F08-10CC-5370-2A6C33755B9A}"/>
              </a:ext>
            </a:extLst>
          </p:cNvPr>
          <p:cNvSpPr txBox="1"/>
          <p:nvPr/>
        </p:nvSpPr>
        <p:spPr>
          <a:xfrm>
            <a:off x="4884503" y="5470367"/>
            <a:ext cx="2108578" cy="1508105"/>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CHARDONNAY</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23%</a:t>
            </a:r>
          </a:p>
          <a:p>
            <a:pPr algn="ctr"/>
            <a:endParaRPr lang="en-US" dirty="0">
              <a:solidFill>
                <a:srgbClr val="601329"/>
              </a:solidFill>
              <a:latin typeface="Neue Haas Grotesk Text Pro" panose="020B0504020202020204" pitchFamily="34" charset="77"/>
            </a:endParaRPr>
          </a:p>
        </p:txBody>
      </p:sp>
      <p:sp>
        <p:nvSpPr>
          <p:cNvPr id="14" name="Rectangle 13">
            <a:extLst>
              <a:ext uri="{FF2B5EF4-FFF2-40B4-BE49-F238E27FC236}">
                <a16:creationId xmlns:a16="http://schemas.microsoft.com/office/drawing/2014/main" id="{E6ED60F5-0CF6-4B5C-7591-2CAD19179AD7}"/>
              </a:ext>
            </a:extLst>
          </p:cNvPr>
          <p:cNvSpPr/>
          <p:nvPr/>
        </p:nvSpPr>
        <p:spPr>
          <a:xfrm>
            <a:off x="704004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DCDE85-F7E4-B9A3-C622-CC1CA8AD422B}"/>
              </a:ext>
            </a:extLst>
          </p:cNvPr>
          <p:cNvSpPr txBox="1"/>
          <p:nvPr/>
        </p:nvSpPr>
        <p:spPr>
          <a:xfrm>
            <a:off x="704004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VERDELHO</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15%</a:t>
            </a:r>
          </a:p>
        </p:txBody>
      </p:sp>
      <p:sp>
        <p:nvSpPr>
          <p:cNvPr id="16" name="Rectangle 15">
            <a:extLst>
              <a:ext uri="{FF2B5EF4-FFF2-40B4-BE49-F238E27FC236}">
                <a16:creationId xmlns:a16="http://schemas.microsoft.com/office/drawing/2014/main" id="{E7BC2C0F-87D8-8C2E-B5D0-B8EDED573367}"/>
              </a:ext>
            </a:extLst>
          </p:cNvPr>
          <p:cNvSpPr/>
          <p:nvPr/>
        </p:nvSpPr>
        <p:spPr>
          <a:xfrm>
            <a:off x="908411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CFD39E3-6F4B-7BE4-2851-E934DEDFE7BC}"/>
              </a:ext>
            </a:extLst>
          </p:cNvPr>
          <p:cNvSpPr txBox="1"/>
          <p:nvPr/>
        </p:nvSpPr>
        <p:spPr>
          <a:xfrm>
            <a:off x="9084112" y="5470367"/>
            <a:ext cx="1842968" cy="1231106"/>
          </a:xfrm>
          <a:prstGeom prst="rect">
            <a:avLst/>
          </a:prstGeom>
          <a:noFill/>
        </p:spPr>
        <p:txBody>
          <a:bodyPr wrap="square" anchor="t">
            <a:spAutoFit/>
          </a:bodyPr>
          <a:lstStyle/>
          <a:p>
            <a:pPr algn="ctr"/>
            <a:r>
              <a:rPr lang="en-US">
                <a:solidFill>
                  <a:srgbClr val="601329"/>
                </a:solidFill>
                <a:latin typeface="Neue Haas Grotesk Text Pro" panose="020B0504020202020204" pitchFamily="34" charset="77"/>
              </a:rPr>
              <a:t>TEMPRANILLO</a:t>
            </a:r>
            <a:endParaRPr lang="en-US" dirty="0">
              <a:solidFill>
                <a:srgbClr val="601329"/>
              </a:solidFill>
              <a:latin typeface="Neue Haas Grotesk Text Pro" panose="020B0504020202020204" pitchFamily="34" charset="77"/>
            </a:endParaRP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2%</a:t>
            </a:r>
          </a:p>
        </p:txBody>
      </p:sp>
      <p:sp>
        <p:nvSpPr>
          <p:cNvPr id="18" name="TextBox 17">
            <a:extLst>
              <a:ext uri="{FF2B5EF4-FFF2-40B4-BE49-F238E27FC236}">
                <a16:creationId xmlns:a16="http://schemas.microsoft.com/office/drawing/2014/main" id="{911F2450-4DCC-60B4-81D6-0AB4FD651E94}"/>
              </a:ext>
            </a:extLst>
          </p:cNvPr>
          <p:cNvSpPr txBox="1"/>
          <p:nvPr/>
        </p:nvSpPr>
        <p:spPr>
          <a:xfrm rot="16200000">
            <a:off x="3289324" y="4084438"/>
            <a:ext cx="1278876"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SHIRAZ</a:t>
            </a:r>
          </a:p>
        </p:txBody>
      </p:sp>
      <p:sp>
        <p:nvSpPr>
          <p:cNvPr id="20" name="TextBox 19">
            <a:extLst>
              <a:ext uri="{FF2B5EF4-FFF2-40B4-BE49-F238E27FC236}">
                <a16:creationId xmlns:a16="http://schemas.microsoft.com/office/drawing/2014/main" id="{D912074E-0F09-7AA3-FACC-5624B6DB03E4}"/>
              </a:ext>
            </a:extLst>
          </p:cNvPr>
          <p:cNvSpPr txBox="1"/>
          <p:nvPr/>
        </p:nvSpPr>
        <p:spPr>
          <a:xfrm rot="16200000">
            <a:off x="7073304" y="4019455"/>
            <a:ext cx="1776448"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VERDELHO</a:t>
            </a:r>
          </a:p>
        </p:txBody>
      </p:sp>
      <p:sp>
        <p:nvSpPr>
          <p:cNvPr id="21" name="TextBox 20">
            <a:extLst>
              <a:ext uri="{FF2B5EF4-FFF2-40B4-BE49-F238E27FC236}">
                <a16:creationId xmlns:a16="http://schemas.microsoft.com/office/drawing/2014/main" id="{6B4F8097-F893-7FB6-405F-C762EF6F4314}"/>
              </a:ext>
            </a:extLst>
          </p:cNvPr>
          <p:cNvSpPr txBox="1"/>
          <p:nvPr/>
        </p:nvSpPr>
        <p:spPr>
          <a:xfrm rot="16200000">
            <a:off x="8874774" y="4049268"/>
            <a:ext cx="2253759"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TEMPRANILLO</a:t>
            </a:r>
          </a:p>
        </p:txBody>
      </p:sp>
      <p:sp>
        <p:nvSpPr>
          <p:cNvPr id="5" name="object 10">
            <a:extLst>
              <a:ext uri="{FF2B5EF4-FFF2-40B4-BE49-F238E27FC236}">
                <a16:creationId xmlns:a16="http://schemas.microsoft.com/office/drawing/2014/main" id="{D65BE8BA-7DE3-5EFC-2CA1-DB4A6E7991DA}"/>
              </a:ext>
            </a:extLst>
          </p:cNvPr>
          <p:cNvSpPr txBox="1"/>
          <p:nvPr/>
        </p:nvSpPr>
        <p:spPr>
          <a:xfrm rot="16200000">
            <a:off x="4750782" y="4069993"/>
            <a:ext cx="2348718" cy="285976"/>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4" name="TextBox 3">
            <a:extLst>
              <a:ext uri="{FF2B5EF4-FFF2-40B4-BE49-F238E27FC236}">
                <a16:creationId xmlns:a16="http://schemas.microsoft.com/office/drawing/2014/main" id="{D03A0CB5-6D17-C571-B243-40C0ECF05E47}"/>
              </a:ext>
            </a:extLst>
          </p:cNvPr>
          <p:cNvSpPr txBox="1"/>
          <p:nvPr/>
        </p:nvSpPr>
        <p:spPr>
          <a:xfrm rot="16200000">
            <a:off x="995224" y="4019454"/>
            <a:ext cx="1673471"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SEMILLON</a:t>
            </a:r>
          </a:p>
        </p:txBody>
      </p:sp>
    </p:spTree>
    <p:extLst>
      <p:ext uri="{BB962C8B-B14F-4D97-AF65-F5344CB8AC3E}">
        <p14:creationId xmlns:p14="http://schemas.microsoft.com/office/powerpoint/2010/main" val="385917851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945DAE30-97CF-340F-2E38-EBCA6AB70AC0}"/>
              </a:ext>
            </a:extLst>
          </p:cNvPr>
          <p:cNvCxnSpPr>
            <a:cxnSpLocks/>
          </p:cNvCxnSpPr>
          <p:nvPr/>
        </p:nvCxnSpPr>
        <p:spPr>
          <a:xfrm flipV="1">
            <a:off x="7753968" y="2966797"/>
            <a:ext cx="0" cy="202749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6FB1200-66DB-5EA8-DAF5-4F45627A3940}"/>
              </a:ext>
            </a:extLst>
          </p:cNvPr>
          <p:cNvCxnSpPr>
            <a:cxnSpLocks/>
          </p:cNvCxnSpPr>
          <p:nvPr/>
        </p:nvCxnSpPr>
        <p:spPr>
          <a:xfrm>
            <a:off x="6744074" y="2966797"/>
            <a:ext cx="100989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 name="object 58">
            <a:extLst>
              <a:ext uri="{FF2B5EF4-FFF2-40B4-BE49-F238E27FC236}">
                <a16:creationId xmlns:a16="http://schemas.microsoft.com/office/drawing/2014/main" id="{06D9044B-19C1-C835-1A81-96A0008531CB}"/>
              </a:ext>
            </a:extLst>
          </p:cNvPr>
          <p:cNvSpPr txBox="1"/>
          <p:nvPr/>
        </p:nvSpPr>
        <p:spPr>
          <a:xfrm>
            <a:off x="8444427" y="3695497"/>
            <a:ext cx="2200103" cy="766813"/>
          </a:xfrm>
          <a:prstGeom prst="rect">
            <a:avLst/>
          </a:prstGeom>
        </p:spPr>
        <p:txBody>
          <a:bodyPr vert="horz" wrap="square" lIns="0" tIns="17145" rIns="0" bIns="0" rtlCol="0" anchor="ctr" anchorCtr="0">
            <a:spAutoFit/>
          </a:bodyPr>
          <a:lstStyle/>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Lemon</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Green apple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Quince</a:t>
            </a:r>
          </a:p>
        </p:txBody>
      </p:sp>
      <p:pic>
        <p:nvPicPr>
          <p:cNvPr id="20" name="Picture Placeholder 8">
            <a:extLst>
              <a:ext uri="{FF2B5EF4-FFF2-40B4-BE49-F238E27FC236}">
                <a16:creationId xmlns:a16="http://schemas.microsoft.com/office/drawing/2014/main" id="{C9EE317D-A0F9-7921-1DE3-801E7DA0EA83}"/>
              </a:ext>
            </a:extLst>
          </p:cNvPr>
          <p:cNvPicPr>
            <a:picLocks noChangeAspect="1"/>
          </p:cNvPicPr>
          <p:nvPr/>
        </p:nvPicPr>
        <p:blipFill>
          <a:blip r:embed="rId2">
            <a:extLst>
              <a:ext uri="{28A0092B-C50C-407E-A947-70E740481C1C}">
                <a14:useLocalDpi xmlns:a14="http://schemas.microsoft.com/office/drawing/2010/main" val="0"/>
              </a:ext>
            </a:extLst>
          </a:blip>
          <a:srcRect l="3648" r="3648"/>
          <a:stretch/>
        </p:blipFill>
        <p:spPr>
          <a:xfrm>
            <a:off x="5548011" y="896895"/>
            <a:ext cx="1978174" cy="5988615"/>
          </a:xfrm>
          <a:prstGeom prst="rect">
            <a:avLst/>
          </a:prstGeom>
        </p:spPr>
      </p:pic>
      <p:sp>
        <p:nvSpPr>
          <p:cNvPr id="21" name="object 10">
            <a:extLst>
              <a:ext uri="{FF2B5EF4-FFF2-40B4-BE49-F238E27FC236}">
                <a16:creationId xmlns:a16="http://schemas.microsoft.com/office/drawing/2014/main" id="{5E165CAF-E36F-3D2E-A3DB-3F158CEA00E4}"/>
              </a:ext>
            </a:extLst>
          </p:cNvPr>
          <p:cNvSpPr txBox="1"/>
          <p:nvPr/>
        </p:nvSpPr>
        <p:spPr>
          <a:xfrm rot="16200000">
            <a:off x="4211544" y="4432285"/>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SEMILLON</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4" name="object 58">
            <a:extLst>
              <a:ext uri="{FF2B5EF4-FFF2-40B4-BE49-F238E27FC236}">
                <a16:creationId xmlns:a16="http://schemas.microsoft.com/office/drawing/2014/main" id="{7917F7BB-8A96-804A-9706-5D6D1CCF39BF}"/>
              </a:ext>
            </a:extLst>
          </p:cNvPr>
          <p:cNvSpPr txBox="1"/>
          <p:nvPr/>
        </p:nvSpPr>
        <p:spPr>
          <a:xfrm>
            <a:off x="8444428" y="3397623"/>
            <a:ext cx="3246242" cy="263534"/>
          </a:xfrm>
          <a:prstGeom prst="rect">
            <a:avLst/>
          </a:prstGeom>
          <a:noFill/>
        </p:spPr>
        <p:txBody>
          <a:bodyPr vert="horz" wrap="square" lIns="0" tIns="17145" rIns="0" bIns="0" rtlCol="0">
            <a:spAutoFit/>
          </a:bodyPr>
          <a:lstStyle/>
          <a:p>
            <a:pPr>
              <a:buClr>
                <a:srgbClr val="F40000"/>
              </a:buClr>
            </a:pPr>
            <a:r>
              <a:rPr lang="en-US" sz="1600" dirty="0">
                <a:latin typeface="Neue Haas Grotesk Text Pro" panose="020B0504020202020204" pitchFamily="34" charset="77"/>
                <a:cs typeface="Hellix SemiBold"/>
              </a:rPr>
              <a:t>TYPICAL FRUIT FLAVOURS</a:t>
            </a:r>
          </a:p>
        </p:txBody>
      </p:sp>
      <p:sp>
        <p:nvSpPr>
          <p:cNvPr id="5" name="object 58">
            <a:extLst>
              <a:ext uri="{FF2B5EF4-FFF2-40B4-BE49-F238E27FC236}">
                <a16:creationId xmlns:a16="http://schemas.microsoft.com/office/drawing/2014/main" id="{8E5E375D-3E6F-51DA-742E-0DDFF404C4CB}"/>
              </a:ext>
            </a:extLst>
          </p:cNvPr>
          <p:cNvSpPr txBox="1"/>
          <p:nvPr/>
        </p:nvSpPr>
        <p:spPr>
          <a:xfrm>
            <a:off x="8451493" y="5234415"/>
            <a:ext cx="2200103" cy="512704"/>
          </a:xfrm>
          <a:prstGeom prst="rect">
            <a:avLst/>
          </a:prstGeom>
        </p:spPr>
        <p:txBody>
          <a:bodyPr vert="horz" wrap="square" lIns="0" tIns="17145" rIns="0" bIns="0" rtlCol="0" anchor="ctr" anchorCtr="0">
            <a:spAutoFit/>
          </a:bodyPr>
          <a:lstStyle/>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Herbs</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Grassiness</a:t>
            </a:r>
          </a:p>
        </p:txBody>
      </p:sp>
      <p:sp>
        <p:nvSpPr>
          <p:cNvPr id="7" name="object 58">
            <a:extLst>
              <a:ext uri="{FF2B5EF4-FFF2-40B4-BE49-F238E27FC236}">
                <a16:creationId xmlns:a16="http://schemas.microsoft.com/office/drawing/2014/main" id="{0B079E66-3B0C-8590-9A75-BF092F261D5A}"/>
              </a:ext>
            </a:extLst>
          </p:cNvPr>
          <p:cNvSpPr txBox="1"/>
          <p:nvPr/>
        </p:nvSpPr>
        <p:spPr>
          <a:xfrm>
            <a:off x="8451493" y="4809487"/>
            <a:ext cx="3869183" cy="263534"/>
          </a:xfrm>
          <a:prstGeom prst="rect">
            <a:avLst/>
          </a:prstGeom>
          <a:noFill/>
        </p:spPr>
        <p:txBody>
          <a:bodyPr vert="horz" wrap="square" lIns="0" tIns="17145" rIns="0" bIns="0" rtlCol="0">
            <a:spAutoFit/>
          </a:bodyPr>
          <a:lstStyle/>
          <a:p>
            <a:pPr>
              <a:buClr>
                <a:srgbClr val="F40000"/>
              </a:buClr>
            </a:pPr>
            <a:r>
              <a:rPr lang="en-US" sz="1600" dirty="0">
                <a:latin typeface="Neue Haas Grotesk Text Pro" panose="020B0504020202020204" pitchFamily="34" charset="77"/>
                <a:cs typeface="Hellix SemiBold"/>
              </a:rPr>
              <a:t>TYPICAL SECONDARY FLAVOURS</a:t>
            </a:r>
          </a:p>
        </p:txBody>
      </p:sp>
      <p:sp>
        <p:nvSpPr>
          <p:cNvPr id="10" name="Oval 9">
            <a:extLst>
              <a:ext uri="{FF2B5EF4-FFF2-40B4-BE49-F238E27FC236}">
                <a16:creationId xmlns:a16="http://schemas.microsoft.com/office/drawing/2014/main" id="{EC7ED948-59A0-E210-2570-88D0F48C00C3}"/>
              </a:ext>
            </a:extLst>
          </p:cNvPr>
          <p:cNvSpPr/>
          <p:nvPr/>
        </p:nvSpPr>
        <p:spPr>
          <a:xfrm>
            <a:off x="2117043" y="2022104"/>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33AB9E52-6D29-778C-99F6-1A434306436F}"/>
              </a:ext>
            </a:extLst>
          </p:cNvPr>
          <p:cNvSpPr/>
          <p:nvPr/>
        </p:nvSpPr>
        <p:spPr>
          <a:xfrm>
            <a:off x="2481186" y="2019202"/>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43F3A70F-C04D-BB5A-7C77-B2CCF52F2C92}"/>
              </a:ext>
            </a:extLst>
          </p:cNvPr>
          <p:cNvSpPr/>
          <p:nvPr/>
        </p:nvSpPr>
        <p:spPr>
          <a:xfrm>
            <a:off x="2845329" y="2019202"/>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8C24FE14-0A30-3BAC-AD09-FBCA14B1417E}"/>
              </a:ext>
            </a:extLst>
          </p:cNvPr>
          <p:cNvSpPr/>
          <p:nvPr/>
        </p:nvSpPr>
        <p:spPr>
          <a:xfrm>
            <a:off x="3209472" y="2019202"/>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985DB0BE-608A-9D1A-69AD-898BFB3A4F2A}"/>
              </a:ext>
            </a:extLst>
          </p:cNvPr>
          <p:cNvSpPr txBox="1"/>
          <p:nvPr/>
        </p:nvSpPr>
        <p:spPr>
          <a:xfrm>
            <a:off x="636597" y="2047170"/>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633B681B-4C1F-F41C-D35C-144F462FB791}"/>
              </a:ext>
            </a:extLst>
          </p:cNvPr>
          <p:cNvSpPr/>
          <p:nvPr/>
        </p:nvSpPr>
        <p:spPr>
          <a:xfrm>
            <a:off x="3573996" y="2019202"/>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FA64FD8F-0578-E04D-7E7B-F56BA9316647}"/>
              </a:ext>
            </a:extLst>
          </p:cNvPr>
          <p:cNvSpPr/>
          <p:nvPr/>
        </p:nvSpPr>
        <p:spPr>
          <a:xfrm>
            <a:off x="3938520" y="2019202"/>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70C5987D-2FD8-5562-C657-1101F5ECC4D9}"/>
              </a:ext>
            </a:extLst>
          </p:cNvPr>
          <p:cNvSpPr/>
          <p:nvPr/>
        </p:nvSpPr>
        <p:spPr>
          <a:xfrm>
            <a:off x="4296865" y="2019202"/>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050AB0FF-F090-4930-CA8E-C06AAC7C6586}"/>
              </a:ext>
            </a:extLst>
          </p:cNvPr>
          <p:cNvSpPr/>
          <p:nvPr/>
        </p:nvSpPr>
        <p:spPr>
          <a:xfrm>
            <a:off x="4667567" y="2019202"/>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CBE92127-AA8F-7029-3380-994A0772F2FA}"/>
              </a:ext>
            </a:extLst>
          </p:cNvPr>
          <p:cNvSpPr/>
          <p:nvPr/>
        </p:nvSpPr>
        <p:spPr>
          <a:xfrm>
            <a:off x="5032091" y="2019202"/>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705921B1-00C3-BF22-C4C4-CB1593101258}"/>
              </a:ext>
            </a:extLst>
          </p:cNvPr>
          <p:cNvSpPr txBox="1"/>
          <p:nvPr/>
        </p:nvSpPr>
        <p:spPr>
          <a:xfrm>
            <a:off x="2354423" y="2447597"/>
            <a:ext cx="158409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Semillon (Youthful)</a:t>
            </a:r>
          </a:p>
        </p:txBody>
      </p:sp>
      <p:cxnSp>
        <p:nvCxnSpPr>
          <p:cNvPr id="48" name="Straight Connector 47">
            <a:extLst>
              <a:ext uri="{FF2B5EF4-FFF2-40B4-BE49-F238E27FC236}">
                <a16:creationId xmlns:a16="http://schemas.microsoft.com/office/drawing/2014/main" id="{60B7C4B1-F6AA-D5A3-9C4F-AD54773BC85E}"/>
              </a:ext>
            </a:extLst>
          </p:cNvPr>
          <p:cNvCxnSpPr>
            <a:cxnSpLocks/>
          </p:cNvCxnSpPr>
          <p:nvPr/>
        </p:nvCxnSpPr>
        <p:spPr>
          <a:xfrm>
            <a:off x="1615603" y="2155536"/>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F6B9DD89-2422-5F99-D68D-FFBA9D02FA34}"/>
              </a:ext>
            </a:extLst>
          </p:cNvPr>
          <p:cNvSpPr/>
          <p:nvPr/>
        </p:nvSpPr>
        <p:spPr>
          <a:xfrm>
            <a:off x="2117043" y="317128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18AF693A-DFA2-0D3B-E47F-72B9323B567B}"/>
              </a:ext>
            </a:extLst>
          </p:cNvPr>
          <p:cNvSpPr/>
          <p:nvPr/>
        </p:nvSpPr>
        <p:spPr>
          <a:xfrm>
            <a:off x="2481186" y="316838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DBE8BF68-1FCF-CFBC-942A-EF529CB96B27}"/>
              </a:ext>
            </a:extLst>
          </p:cNvPr>
          <p:cNvSpPr/>
          <p:nvPr/>
        </p:nvSpPr>
        <p:spPr>
          <a:xfrm>
            <a:off x="2845329" y="316838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C7E9AC9-95D2-F718-7FAC-6FB2D62F7DC8}"/>
              </a:ext>
            </a:extLst>
          </p:cNvPr>
          <p:cNvSpPr/>
          <p:nvPr/>
        </p:nvSpPr>
        <p:spPr>
          <a:xfrm>
            <a:off x="3209472" y="316838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8A8CE958-42EA-C325-605E-CB6D4FFE3CFC}"/>
              </a:ext>
            </a:extLst>
          </p:cNvPr>
          <p:cNvSpPr txBox="1"/>
          <p:nvPr/>
        </p:nvSpPr>
        <p:spPr>
          <a:xfrm>
            <a:off x="636596" y="3149200"/>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5BD9DC7A-743E-19B4-0CA9-9B0197AE5CE2}"/>
              </a:ext>
            </a:extLst>
          </p:cNvPr>
          <p:cNvSpPr/>
          <p:nvPr/>
        </p:nvSpPr>
        <p:spPr>
          <a:xfrm>
            <a:off x="3573996" y="316838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548A7711-110F-08D2-1C10-52E79E78C26D}"/>
              </a:ext>
            </a:extLst>
          </p:cNvPr>
          <p:cNvSpPr/>
          <p:nvPr/>
        </p:nvSpPr>
        <p:spPr>
          <a:xfrm>
            <a:off x="3938520" y="31683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A0CEA643-C815-FB11-83D2-CB97401E4A49}"/>
              </a:ext>
            </a:extLst>
          </p:cNvPr>
          <p:cNvSpPr/>
          <p:nvPr/>
        </p:nvSpPr>
        <p:spPr>
          <a:xfrm>
            <a:off x="4296865" y="31683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D6040509-7037-32CD-35AB-7782739728AA}"/>
              </a:ext>
            </a:extLst>
          </p:cNvPr>
          <p:cNvSpPr/>
          <p:nvPr/>
        </p:nvSpPr>
        <p:spPr>
          <a:xfrm>
            <a:off x="4667567" y="31683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99BB003A-907D-2805-3499-0BC8145CE38D}"/>
              </a:ext>
            </a:extLst>
          </p:cNvPr>
          <p:cNvSpPr/>
          <p:nvPr/>
        </p:nvSpPr>
        <p:spPr>
          <a:xfrm>
            <a:off x="5032091" y="316838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6EF99C7E-E815-430B-590F-58799334530E}"/>
              </a:ext>
            </a:extLst>
          </p:cNvPr>
          <p:cNvSpPr txBox="1"/>
          <p:nvPr/>
        </p:nvSpPr>
        <p:spPr>
          <a:xfrm>
            <a:off x="2019011" y="28173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0FD720EB-8AB5-8000-B322-07C52B284E4B}"/>
              </a:ext>
            </a:extLst>
          </p:cNvPr>
          <p:cNvSpPr txBox="1"/>
          <p:nvPr/>
        </p:nvSpPr>
        <p:spPr>
          <a:xfrm>
            <a:off x="3288762" y="284618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73B970B3-9677-A7AE-D71F-64DDB1F805DD}"/>
              </a:ext>
            </a:extLst>
          </p:cNvPr>
          <p:cNvSpPr txBox="1"/>
          <p:nvPr/>
        </p:nvSpPr>
        <p:spPr>
          <a:xfrm>
            <a:off x="4581893" y="28173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2E412C7A-71C0-053D-4768-A3F965BD01A6}"/>
              </a:ext>
            </a:extLst>
          </p:cNvPr>
          <p:cNvSpPr/>
          <p:nvPr/>
        </p:nvSpPr>
        <p:spPr>
          <a:xfrm>
            <a:off x="2117043" y="401154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812907B7-3425-185D-BEC7-3675FAEAE875}"/>
              </a:ext>
            </a:extLst>
          </p:cNvPr>
          <p:cNvSpPr/>
          <p:nvPr/>
        </p:nvSpPr>
        <p:spPr>
          <a:xfrm>
            <a:off x="2481186" y="400864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FDD3EFFA-C663-DF6A-BCDC-EE719B4AD91B}"/>
              </a:ext>
            </a:extLst>
          </p:cNvPr>
          <p:cNvSpPr/>
          <p:nvPr/>
        </p:nvSpPr>
        <p:spPr>
          <a:xfrm>
            <a:off x="2845329" y="400864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0D1BA9AC-BC0A-EA25-3F88-0C863201EED2}"/>
              </a:ext>
            </a:extLst>
          </p:cNvPr>
          <p:cNvSpPr/>
          <p:nvPr/>
        </p:nvSpPr>
        <p:spPr>
          <a:xfrm>
            <a:off x="3209472" y="400864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D84E961-EDA9-48D5-28BF-87384EA39F8C}"/>
              </a:ext>
            </a:extLst>
          </p:cNvPr>
          <p:cNvSpPr/>
          <p:nvPr/>
        </p:nvSpPr>
        <p:spPr>
          <a:xfrm>
            <a:off x="3573996" y="400864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D964C562-18A9-CE73-CE9A-3018196B45EA}"/>
              </a:ext>
            </a:extLst>
          </p:cNvPr>
          <p:cNvSpPr/>
          <p:nvPr/>
        </p:nvSpPr>
        <p:spPr>
          <a:xfrm>
            <a:off x="3938520" y="400864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27B2F9F1-C352-7670-6918-9C939E34AAF0}"/>
              </a:ext>
            </a:extLst>
          </p:cNvPr>
          <p:cNvSpPr/>
          <p:nvPr/>
        </p:nvSpPr>
        <p:spPr>
          <a:xfrm>
            <a:off x="4296865" y="400864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77EE516E-EE99-8422-8716-2C38094F5151}"/>
              </a:ext>
            </a:extLst>
          </p:cNvPr>
          <p:cNvSpPr/>
          <p:nvPr/>
        </p:nvSpPr>
        <p:spPr>
          <a:xfrm>
            <a:off x="4667567" y="400864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09FA7450-5DAC-07D3-4AC0-C8AD895E568D}"/>
              </a:ext>
            </a:extLst>
          </p:cNvPr>
          <p:cNvSpPr/>
          <p:nvPr/>
        </p:nvSpPr>
        <p:spPr>
          <a:xfrm>
            <a:off x="5032091" y="400864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BB727220-067F-9B86-F0CA-C3A4A937D388}"/>
              </a:ext>
            </a:extLst>
          </p:cNvPr>
          <p:cNvSpPr txBox="1"/>
          <p:nvPr/>
        </p:nvSpPr>
        <p:spPr>
          <a:xfrm>
            <a:off x="2019011" y="36575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647B5759-F6CA-6DE6-D743-EB225891B64C}"/>
              </a:ext>
            </a:extLst>
          </p:cNvPr>
          <p:cNvSpPr txBox="1"/>
          <p:nvPr/>
        </p:nvSpPr>
        <p:spPr>
          <a:xfrm>
            <a:off x="3139579" y="3686441"/>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B29A2E06-2182-1180-291A-869ECD838217}"/>
              </a:ext>
            </a:extLst>
          </p:cNvPr>
          <p:cNvSpPr txBox="1"/>
          <p:nvPr/>
        </p:nvSpPr>
        <p:spPr>
          <a:xfrm>
            <a:off x="4581893" y="36575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830800BC-71C9-23EB-6D37-C3B581E60D7A}"/>
              </a:ext>
            </a:extLst>
          </p:cNvPr>
          <p:cNvCxnSpPr>
            <a:cxnSpLocks/>
          </p:cNvCxnSpPr>
          <p:nvPr/>
        </p:nvCxnSpPr>
        <p:spPr>
          <a:xfrm>
            <a:off x="1312863" y="3317071"/>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301747C1-807D-0011-7CCD-B79CB45B1246}"/>
              </a:ext>
            </a:extLst>
          </p:cNvPr>
          <p:cNvSpPr txBox="1"/>
          <p:nvPr/>
        </p:nvSpPr>
        <p:spPr>
          <a:xfrm>
            <a:off x="636596" y="402035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0A6B3491-87A1-51D1-1458-B714B4896578}"/>
              </a:ext>
            </a:extLst>
          </p:cNvPr>
          <p:cNvCxnSpPr>
            <a:cxnSpLocks/>
          </p:cNvCxnSpPr>
          <p:nvPr/>
        </p:nvCxnSpPr>
        <p:spPr>
          <a:xfrm>
            <a:off x="1955414" y="4188222"/>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F7E8476D-D297-A858-2BF5-12AAC743C2AD}"/>
              </a:ext>
            </a:extLst>
          </p:cNvPr>
          <p:cNvSpPr/>
          <p:nvPr/>
        </p:nvSpPr>
        <p:spPr>
          <a:xfrm>
            <a:off x="2117043" y="4851801"/>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5102BF2F-3C8F-9933-6E0E-AC3448B82081}"/>
              </a:ext>
            </a:extLst>
          </p:cNvPr>
          <p:cNvSpPr/>
          <p:nvPr/>
        </p:nvSpPr>
        <p:spPr>
          <a:xfrm>
            <a:off x="2481186" y="484889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BF048D0A-9017-E028-2F35-F1FEB47998AF}"/>
              </a:ext>
            </a:extLst>
          </p:cNvPr>
          <p:cNvSpPr/>
          <p:nvPr/>
        </p:nvSpPr>
        <p:spPr>
          <a:xfrm>
            <a:off x="2845329" y="484889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261127D3-1F8D-7BC1-A92B-C991A49E9399}"/>
              </a:ext>
            </a:extLst>
          </p:cNvPr>
          <p:cNvSpPr/>
          <p:nvPr/>
        </p:nvSpPr>
        <p:spPr>
          <a:xfrm>
            <a:off x="3209472" y="484889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0196DECF-8466-7F03-18A5-ADD9C953DE67}"/>
              </a:ext>
            </a:extLst>
          </p:cNvPr>
          <p:cNvSpPr/>
          <p:nvPr/>
        </p:nvSpPr>
        <p:spPr>
          <a:xfrm>
            <a:off x="3573996" y="484889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A13B6B36-29B1-D9F0-DFF9-307C0255592C}"/>
              </a:ext>
            </a:extLst>
          </p:cNvPr>
          <p:cNvSpPr/>
          <p:nvPr/>
        </p:nvSpPr>
        <p:spPr>
          <a:xfrm>
            <a:off x="3938520" y="484889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D51D81E2-E98E-ADFF-6505-35F09491C0C7}"/>
              </a:ext>
            </a:extLst>
          </p:cNvPr>
          <p:cNvSpPr/>
          <p:nvPr/>
        </p:nvSpPr>
        <p:spPr>
          <a:xfrm>
            <a:off x="4296865" y="484889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D37D680D-8208-82F6-6671-905C5FBB255E}"/>
              </a:ext>
            </a:extLst>
          </p:cNvPr>
          <p:cNvSpPr/>
          <p:nvPr/>
        </p:nvSpPr>
        <p:spPr>
          <a:xfrm>
            <a:off x="4667567" y="484889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0B18F7AE-FB01-C18E-620A-1501240B63C0}"/>
              </a:ext>
            </a:extLst>
          </p:cNvPr>
          <p:cNvSpPr/>
          <p:nvPr/>
        </p:nvSpPr>
        <p:spPr>
          <a:xfrm>
            <a:off x="5032091" y="484889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66007E68-E215-ED23-EFFF-1110B3CF7193}"/>
              </a:ext>
            </a:extLst>
          </p:cNvPr>
          <p:cNvSpPr txBox="1"/>
          <p:nvPr/>
        </p:nvSpPr>
        <p:spPr>
          <a:xfrm>
            <a:off x="2019011" y="449782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5CB3227F-58C5-FDB8-DE82-ECB17CFACDAC}"/>
              </a:ext>
            </a:extLst>
          </p:cNvPr>
          <p:cNvSpPr txBox="1"/>
          <p:nvPr/>
        </p:nvSpPr>
        <p:spPr>
          <a:xfrm>
            <a:off x="3139579" y="4526700"/>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0B418712-C513-DE1D-E2B6-09B9E5AFB7D0}"/>
              </a:ext>
            </a:extLst>
          </p:cNvPr>
          <p:cNvSpPr txBox="1"/>
          <p:nvPr/>
        </p:nvSpPr>
        <p:spPr>
          <a:xfrm>
            <a:off x="4581893" y="449782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D9D711A6-2DF9-3E30-B634-1B5DC1B51308}"/>
              </a:ext>
            </a:extLst>
          </p:cNvPr>
          <p:cNvSpPr txBox="1"/>
          <p:nvPr/>
        </p:nvSpPr>
        <p:spPr>
          <a:xfrm>
            <a:off x="636596" y="4860610"/>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4642E5D4-1386-1D74-AAE2-AF203D6BF78B}"/>
              </a:ext>
            </a:extLst>
          </p:cNvPr>
          <p:cNvCxnSpPr>
            <a:cxnSpLocks/>
          </p:cNvCxnSpPr>
          <p:nvPr/>
        </p:nvCxnSpPr>
        <p:spPr>
          <a:xfrm>
            <a:off x="1183117" y="5028481"/>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1902CEC1-CFBE-BE9D-FDB4-0B8D7E452E81}"/>
              </a:ext>
            </a:extLst>
          </p:cNvPr>
          <p:cNvSpPr/>
          <p:nvPr/>
        </p:nvSpPr>
        <p:spPr>
          <a:xfrm>
            <a:off x="2117043" y="5197790"/>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37C0628E-3E99-7A07-1328-E1FDEDD5B8ED}"/>
              </a:ext>
            </a:extLst>
          </p:cNvPr>
          <p:cNvSpPr/>
          <p:nvPr/>
        </p:nvSpPr>
        <p:spPr>
          <a:xfrm>
            <a:off x="2481186" y="519488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16BF967A-4010-39BF-C8E3-5D5CFFEAB66B}"/>
              </a:ext>
            </a:extLst>
          </p:cNvPr>
          <p:cNvSpPr/>
          <p:nvPr/>
        </p:nvSpPr>
        <p:spPr>
          <a:xfrm>
            <a:off x="2845329" y="519488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BCF9A80E-6743-0E9B-3CAB-07A943B325E0}"/>
              </a:ext>
            </a:extLst>
          </p:cNvPr>
          <p:cNvSpPr/>
          <p:nvPr/>
        </p:nvSpPr>
        <p:spPr>
          <a:xfrm>
            <a:off x="3209472" y="5194888"/>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382F9B28-DD68-2717-E0BD-65B47919FAFC}"/>
              </a:ext>
            </a:extLst>
          </p:cNvPr>
          <p:cNvSpPr/>
          <p:nvPr/>
        </p:nvSpPr>
        <p:spPr>
          <a:xfrm>
            <a:off x="3573996" y="519488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D9B3F844-51B8-4585-E251-AA99CB76A66D}"/>
              </a:ext>
            </a:extLst>
          </p:cNvPr>
          <p:cNvSpPr/>
          <p:nvPr/>
        </p:nvSpPr>
        <p:spPr>
          <a:xfrm>
            <a:off x="3938520" y="519488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F422A5EC-2AD4-7DD6-D6F0-B200B63D738E}"/>
              </a:ext>
            </a:extLst>
          </p:cNvPr>
          <p:cNvSpPr/>
          <p:nvPr/>
        </p:nvSpPr>
        <p:spPr>
          <a:xfrm>
            <a:off x="4296865" y="519488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9E5FACF1-4DD8-C25D-DD83-5903E3389D2D}"/>
              </a:ext>
            </a:extLst>
          </p:cNvPr>
          <p:cNvSpPr/>
          <p:nvPr/>
        </p:nvSpPr>
        <p:spPr>
          <a:xfrm>
            <a:off x="4667567" y="519488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67744082-41DF-FF79-D180-03FDABE3F387}"/>
              </a:ext>
            </a:extLst>
          </p:cNvPr>
          <p:cNvSpPr/>
          <p:nvPr/>
        </p:nvSpPr>
        <p:spPr>
          <a:xfrm>
            <a:off x="5032091" y="519488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4AE9D01A-B164-378B-271F-991DB1DA9829}"/>
              </a:ext>
            </a:extLst>
          </p:cNvPr>
          <p:cNvSpPr txBox="1"/>
          <p:nvPr/>
        </p:nvSpPr>
        <p:spPr>
          <a:xfrm>
            <a:off x="636596" y="520659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E70BE126-F1D8-8B46-79B9-4EEF8740C4E3}"/>
              </a:ext>
            </a:extLst>
          </p:cNvPr>
          <p:cNvCxnSpPr>
            <a:cxnSpLocks/>
          </p:cNvCxnSpPr>
          <p:nvPr/>
        </p:nvCxnSpPr>
        <p:spPr>
          <a:xfrm>
            <a:off x="1516749" y="5374470"/>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D3BFC6EB-3C4C-DD1B-181F-893611E585F3}"/>
              </a:ext>
            </a:extLst>
          </p:cNvPr>
          <p:cNvSpPr/>
          <p:nvPr/>
        </p:nvSpPr>
        <p:spPr>
          <a:xfrm>
            <a:off x="2117043" y="598244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EA15A523-D844-53B2-8244-10D96F3E0309}"/>
              </a:ext>
            </a:extLst>
          </p:cNvPr>
          <p:cNvSpPr/>
          <p:nvPr/>
        </p:nvSpPr>
        <p:spPr>
          <a:xfrm>
            <a:off x="2481186" y="597954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8EA0883-2B6E-3BED-7F10-15BB5AA0B5EE}"/>
              </a:ext>
            </a:extLst>
          </p:cNvPr>
          <p:cNvSpPr/>
          <p:nvPr/>
        </p:nvSpPr>
        <p:spPr>
          <a:xfrm>
            <a:off x="2845329" y="5979542"/>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A106D096-5A30-BC9A-32DE-3C9E573C5571}"/>
              </a:ext>
            </a:extLst>
          </p:cNvPr>
          <p:cNvSpPr/>
          <p:nvPr/>
        </p:nvSpPr>
        <p:spPr>
          <a:xfrm>
            <a:off x="3573996" y="597954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1" name="Oval 120">
            <a:extLst>
              <a:ext uri="{FF2B5EF4-FFF2-40B4-BE49-F238E27FC236}">
                <a16:creationId xmlns:a16="http://schemas.microsoft.com/office/drawing/2014/main" id="{D4C4B48B-C6F4-75BF-6309-AA84007A159A}"/>
              </a:ext>
            </a:extLst>
          </p:cNvPr>
          <p:cNvSpPr/>
          <p:nvPr/>
        </p:nvSpPr>
        <p:spPr>
          <a:xfrm>
            <a:off x="3938520" y="597954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Oval 121">
            <a:extLst>
              <a:ext uri="{FF2B5EF4-FFF2-40B4-BE49-F238E27FC236}">
                <a16:creationId xmlns:a16="http://schemas.microsoft.com/office/drawing/2014/main" id="{91C52623-B981-68F6-B937-F614FE2B5EB1}"/>
              </a:ext>
            </a:extLst>
          </p:cNvPr>
          <p:cNvSpPr/>
          <p:nvPr/>
        </p:nvSpPr>
        <p:spPr>
          <a:xfrm>
            <a:off x="4296865" y="597954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46042751-EF9A-E0DB-1649-518945B005F8}"/>
              </a:ext>
            </a:extLst>
          </p:cNvPr>
          <p:cNvSpPr/>
          <p:nvPr/>
        </p:nvSpPr>
        <p:spPr>
          <a:xfrm>
            <a:off x="4667567" y="597954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8BE4A4FD-149D-5AB8-9B99-0FAD7AF8C21E}"/>
              </a:ext>
            </a:extLst>
          </p:cNvPr>
          <p:cNvSpPr/>
          <p:nvPr/>
        </p:nvSpPr>
        <p:spPr>
          <a:xfrm>
            <a:off x="5032091" y="597954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D985648A-EECC-B395-314C-D341D40B42CD}"/>
              </a:ext>
            </a:extLst>
          </p:cNvPr>
          <p:cNvSpPr txBox="1"/>
          <p:nvPr/>
        </p:nvSpPr>
        <p:spPr>
          <a:xfrm>
            <a:off x="2019011" y="562846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7E7044EC-5A11-3287-DF94-67E50D1E1EA0}"/>
              </a:ext>
            </a:extLst>
          </p:cNvPr>
          <p:cNvSpPr txBox="1"/>
          <p:nvPr/>
        </p:nvSpPr>
        <p:spPr>
          <a:xfrm>
            <a:off x="2665830" y="565734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10% – 11.5%</a:t>
            </a:r>
          </a:p>
        </p:txBody>
      </p:sp>
      <p:sp>
        <p:nvSpPr>
          <p:cNvPr id="127" name="Title 2">
            <a:extLst>
              <a:ext uri="{FF2B5EF4-FFF2-40B4-BE49-F238E27FC236}">
                <a16:creationId xmlns:a16="http://schemas.microsoft.com/office/drawing/2014/main" id="{C7F0AF62-8A0F-BC66-F7A9-EB7458C46B08}"/>
              </a:ext>
            </a:extLst>
          </p:cNvPr>
          <p:cNvSpPr txBox="1"/>
          <p:nvPr/>
        </p:nvSpPr>
        <p:spPr>
          <a:xfrm>
            <a:off x="4581893" y="562846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B967728-220D-9ACB-91EB-074ADB41C86B}"/>
              </a:ext>
            </a:extLst>
          </p:cNvPr>
          <p:cNvSpPr txBox="1"/>
          <p:nvPr/>
        </p:nvSpPr>
        <p:spPr>
          <a:xfrm>
            <a:off x="636596" y="599125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D14B8778-4615-D6CE-38C9-E78112F2A9F7}"/>
              </a:ext>
            </a:extLst>
          </p:cNvPr>
          <p:cNvCxnSpPr>
            <a:cxnSpLocks/>
          </p:cNvCxnSpPr>
          <p:nvPr/>
        </p:nvCxnSpPr>
        <p:spPr>
          <a:xfrm>
            <a:off x="1740971" y="615912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64366718-6D5E-316C-61AB-EB86EE160FAC}"/>
              </a:ext>
            </a:extLst>
          </p:cNvPr>
          <p:cNvCxnSpPr>
            <a:cxnSpLocks/>
          </p:cNvCxnSpPr>
          <p:nvPr/>
        </p:nvCxnSpPr>
        <p:spPr>
          <a:xfrm>
            <a:off x="7756911" y="3539203"/>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C5B6CC0-E62C-2683-B24C-F4AE9D18905B}"/>
              </a:ext>
            </a:extLst>
          </p:cNvPr>
          <p:cNvCxnSpPr>
            <a:cxnSpLocks/>
          </p:cNvCxnSpPr>
          <p:nvPr/>
        </p:nvCxnSpPr>
        <p:spPr>
          <a:xfrm>
            <a:off x="7756911" y="4984943"/>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5D2E652-F925-E2A3-091F-24693D035AF0}"/>
              </a:ext>
            </a:extLst>
          </p:cNvPr>
          <p:cNvCxnSpPr>
            <a:cxnSpLocks/>
          </p:cNvCxnSpPr>
          <p:nvPr/>
        </p:nvCxnSpPr>
        <p:spPr>
          <a:xfrm>
            <a:off x="2984775" y="2330331"/>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4AD0A73A-FD99-504C-E0A1-3741D2C492F0}"/>
              </a:ext>
            </a:extLst>
          </p:cNvPr>
          <p:cNvSpPr/>
          <p:nvPr/>
        </p:nvSpPr>
        <p:spPr>
          <a:xfrm>
            <a:off x="8906107" y="1048215"/>
            <a:ext cx="1880839" cy="188083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58">
            <a:extLst>
              <a:ext uri="{FF2B5EF4-FFF2-40B4-BE49-F238E27FC236}">
                <a16:creationId xmlns:a16="http://schemas.microsoft.com/office/drawing/2014/main" id="{A3531916-BA0F-B8F7-7E60-1A3921BFCBE0}"/>
              </a:ext>
            </a:extLst>
          </p:cNvPr>
          <p:cNvSpPr txBox="1"/>
          <p:nvPr/>
        </p:nvSpPr>
        <p:spPr>
          <a:xfrm>
            <a:off x="8829526" y="1470770"/>
            <a:ext cx="2088628" cy="1077218"/>
          </a:xfrm>
          <a:prstGeom prst="rect">
            <a:avLst/>
          </a:prstGeom>
        </p:spPr>
        <p:txBody>
          <a:bodyPr vert="horz" wrap="square" lIns="0" tIns="17145" rIns="0" bIns="0" rtlCol="0" anchor="b" anchorCtr="0">
            <a:spAutoFit/>
          </a:bodyPr>
          <a:lstStyle/>
          <a:p>
            <a:pPr algn="ctr">
              <a:lnSpc>
                <a:spcPct val="82000"/>
              </a:lnSpc>
              <a:spcBef>
                <a:spcPts val="158"/>
              </a:spcBef>
              <a:spcAft>
                <a:spcPts val="638"/>
              </a:spcAft>
            </a:pPr>
            <a:r>
              <a:rPr lang="en-AU" sz="2800" dirty="0">
                <a:solidFill>
                  <a:schemeClr val="accent2"/>
                </a:solidFill>
                <a:effectLst/>
                <a:latin typeface="Neue Haas Grotesk Text Pro" panose="020B0504020202020204" pitchFamily="34" charset="77"/>
                <a:ea typeface="Inter Display" panose="02000503000000020004" pitchFamily="2" charset="0"/>
                <a:cs typeface="Inter Display" panose="02000503000000020004" pitchFamily="2" charset="0"/>
              </a:rPr>
              <a:t> Youthful, unoaked style</a:t>
            </a:r>
          </a:p>
        </p:txBody>
      </p:sp>
      <p:cxnSp>
        <p:nvCxnSpPr>
          <p:cNvPr id="8" name="Straight Connector 7">
            <a:extLst>
              <a:ext uri="{FF2B5EF4-FFF2-40B4-BE49-F238E27FC236}">
                <a16:creationId xmlns:a16="http://schemas.microsoft.com/office/drawing/2014/main" id="{E00E7478-58E5-E54A-4286-F688173100B3}"/>
              </a:ext>
            </a:extLst>
          </p:cNvPr>
          <p:cNvCxnSpPr>
            <a:cxnSpLocks/>
          </p:cNvCxnSpPr>
          <p:nvPr/>
        </p:nvCxnSpPr>
        <p:spPr>
          <a:xfrm>
            <a:off x="6744074" y="2059807"/>
            <a:ext cx="217626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F8970123-3032-7936-27F4-D93C832D063B}"/>
              </a:ext>
            </a:extLst>
          </p:cNvPr>
          <p:cNvGrpSpPr/>
          <p:nvPr/>
        </p:nvGrpSpPr>
        <p:grpSpPr>
          <a:xfrm>
            <a:off x="3209472" y="5981884"/>
            <a:ext cx="278634" cy="272668"/>
            <a:chOff x="8032638" y="5926610"/>
            <a:chExt cx="278634" cy="272668"/>
          </a:xfrm>
        </p:grpSpPr>
        <p:sp>
          <p:nvSpPr>
            <p:cNvPr id="12" name="Freeform 11">
              <a:extLst>
                <a:ext uri="{FF2B5EF4-FFF2-40B4-BE49-F238E27FC236}">
                  <a16:creationId xmlns:a16="http://schemas.microsoft.com/office/drawing/2014/main" id="{A844943D-1979-D16B-5D11-44D5CD2F99BF}"/>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B8CA8B8C-1DBA-BDEA-1B93-F8A0642BD87E}"/>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9" name="Title 1">
            <a:extLst>
              <a:ext uri="{FF2B5EF4-FFF2-40B4-BE49-F238E27FC236}">
                <a16:creationId xmlns:a16="http://schemas.microsoft.com/office/drawing/2014/main" id="{29A7F1CD-3757-7FFF-560E-0B60461E956D}"/>
              </a:ext>
            </a:extLst>
          </p:cNvPr>
          <p:cNvSpPr txBox="1">
            <a:spLocks/>
          </p:cNvSpPr>
          <p:nvPr/>
        </p:nvSpPr>
        <p:spPr>
          <a:xfrm>
            <a:off x="635875" y="878037"/>
            <a:ext cx="11283754" cy="1325562"/>
          </a:xfrm>
          <a:prstGeom prst="rect">
            <a:avLst/>
          </a:prstGeom>
        </p:spPr>
        <p:txBody>
          <a:bodyPr vert="horz" lIns="0" tIns="0" rIns="0" bIns="0" rtlCol="0" anchor="t" anchorCtr="0">
            <a:noAutofit/>
          </a:bodyPr>
          <a:lst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4000">
                <a:solidFill>
                  <a:schemeClr val="accent2"/>
                </a:solidFill>
              </a:rPr>
              <a:t>SEMILLON </a:t>
            </a:r>
            <a:br>
              <a:rPr lang="en-US" sz="4000">
                <a:solidFill>
                  <a:schemeClr val="accent2"/>
                </a:solidFill>
              </a:rPr>
            </a:br>
            <a:r>
              <a:rPr lang="en-US" sz="4000">
                <a:solidFill>
                  <a:schemeClr val="bg2"/>
                </a:solidFill>
              </a:rPr>
              <a:t>characteristics</a:t>
            </a:r>
            <a:endParaRPr lang="en-US" sz="4000" dirty="0">
              <a:solidFill>
                <a:schemeClr val="bg2"/>
              </a:solidFill>
            </a:endParaRPr>
          </a:p>
        </p:txBody>
      </p:sp>
      <p:sp>
        <p:nvSpPr>
          <p:cNvPr id="17" name="TextBox 16">
            <a:extLst>
              <a:ext uri="{FF2B5EF4-FFF2-40B4-BE49-F238E27FC236}">
                <a16:creationId xmlns:a16="http://schemas.microsoft.com/office/drawing/2014/main" id="{EFD8A691-E2EF-9DC2-5612-CD5422D26231}"/>
              </a:ext>
            </a:extLst>
          </p:cNvPr>
          <p:cNvSpPr txBox="1"/>
          <p:nvPr/>
        </p:nvSpPr>
        <p:spPr>
          <a:xfrm>
            <a:off x="576071" y="338060"/>
            <a:ext cx="6100354" cy="461665"/>
          </a:xfrm>
          <a:prstGeom prst="rect">
            <a:avLst/>
          </a:prstGeom>
          <a:noFill/>
        </p:spPr>
        <p:txBody>
          <a:bodyPr wrap="square">
            <a:spAutoFit/>
          </a:bodyPr>
          <a:lstStyle/>
          <a:p>
            <a:r>
              <a:rPr lang="en-US" sz="2400" dirty="0">
                <a:solidFill>
                  <a:schemeClr val="accent2"/>
                </a:solidFill>
                <a:latin typeface="Neue Haas Grotesk Text Pro" panose="020B0504020202020204" pitchFamily="34" charset="77"/>
              </a:rPr>
              <a:t>HUNTER VALLEY</a:t>
            </a:r>
            <a:endParaRPr lang="en-US" sz="2400" dirty="0"/>
          </a:p>
        </p:txBody>
      </p:sp>
    </p:spTree>
    <p:extLst>
      <p:ext uri="{BB962C8B-B14F-4D97-AF65-F5344CB8AC3E}">
        <p14:creationId xmlns:p14="http://schemas.microsoft.com/office/powerpoint/2010/main" val="212862155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945DAE30-97CF-340F-2E38-EBCA6AB70AC0}"/>
              </a:ext>
            </a:extLst>
          </p:cNvPr>
          <p:cNvCxnSpPr>
            <a:cxnSpLocks/>
          </p:cNvCxnSpPr>
          <p:nvPr/>
        </p:nvCxnSpPr>
        <p:spPr>
          <a:xfrm flipV="1">
            <a:off x="7753968" y="2966797"/>
            <a:ext cx="0" cy="202749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6FB1200-66DB-5EA8-DAF5-4F45627A3940}"/>
              </a:ext>
            </a:extLst>
          </p:cNvPr>
          <p:cNvCxnSpPr>
            <a:cxnSpLocks/>
          </p:cNvCxnSpPr>
          <p:nvPr/>
        </p:nvCxnSpPr>
        <p:spPr>
          <a:xfrm>
            <a:off x="6744074" y="2966797"/>
            <a:ext cx="100989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390CD91-2C0A-B629-3656-B5797CE4E3EC}"/>
              </a:ext>
            </a:extLst>
          </p:cNvPr>
          <p:cNvSpPr>
            <a:spLocks noGrp="1"/>
          </p:cNvSpPr>
          <p:nvPr>
            <p:ph type="title" idx="4294967295"/>
          </p:nvPr>
        </p:nvSpPr>
        <p:spPr>
          <a:xfrm>
            <a:off x="635875" y="878037"/>
            <a:ext cx="11283754" cy="1325562"/>
          </a:xfrm>
        </p:spPr>
        <p:txBody>
          <a:bodyPr/>
          <a:lstStyle/>
          <a:p>
            <a:r>
              <a:rPr lang="en-US" sz="4000" dirty="0">
                <a:solidFill>
                  <a:schemeClr val="accent2"/>
                </a:solidFill>
              </a:rPr>
              <a:t>SEMILLON </a:t>
            </a:r>
            <a:br>
              <a:rPr lang="en-US" sz="4000" dirty="0">
                <a:solidFill>
                  <a:schemeClr val="accent2"/>
                </a:solidFill>
              </a:rPr>
            </a:br>
            <a:r>
              <a:rPr lang="en-US" sz="4000" dirty="0">
                <a:solidFill>
                  <a:schemeClr val="bg2"/>
                </a:solidFill>
              </a:rPr>
              <a:t>characteristics</a:t>
            </a:r>
            <a:endParaRPr lang="en-US" sz="4000" dirty="0">
              <a:solidFill>
                <a:schemeClr val="bg2"/>
              </a:solidFill>
              <a:latin typeface="Neue Haas Grotesk Text Pro" panose="020B0504020202020204" pitchFamily="34" charset="77"/>
            </a:endParaRPr>
          </a:p>
        </p:txBody>
      </p:sp>
      <p:sp>
        <p:nvSpPr>
          <p:cNvPr id="4" name="object 58">
            <a:extLst>
              <a:ext uri="{FF2B5EF4-FFF2-40B4-BE49-F238E27FC236}">
                <a16:creationId xmlns:a16="http://schemas.microsoft.com/office/drawing/2014/main" id="{06D9044B-19C1-C835-1A81-96A0008531CB}"/>
              </a:ext>
            </a:extLst>
          </p:cNvPr>
          <p:cNvSpPr txBox="1"/>
          <p:nvPr/>
        </p:nvSpPr>
        <p:spPr>
          <a:xfrm>
            <a:off x="8444427" y="3683241"/>
            <a:ext cx="2200103" cy="1020921"/>
          </a:xfrm>
          <a:prstGeom prst="rect">
            <a:avLst/>
          </a:prstGeom>
        </p:spPr>
        <p:txBody>
          <a:bodyPr vert="horz" wrap="square" lIns="0" tIns="17145" rIns="0" bIns="0" rtlCol="0" anchor="ctr" anchorCtr="0">
            <a:spAutoFit/>
          </a:bodyPr>
          <a:lstStyle/>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Lemon</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Apple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Quince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Fig</a:t>
            </a:r>
          </a:p>
        </p:txBody>
      </p:sp>
      <p:pic>
        <p:nvPicPr>
          <p:cNvPr id="20" name="Picture Placeholder 8">
            <a:extLst>
              <a:ext uri="{FF2B5EF4-FFF2-40B4-BE49-F238E27FC236}">
                <a16:creationId xmlns:a16="http://schemas.microsoft.com/office/drawing/2014/main" id="{C9EE317D-A0F9-7921-1DE3-801E7DA0EA83}"/>
              </a:ext>
            </a:extLst>
          </p:cNvPr>
          <p:cNvPicPr>
            <a:picLocks noChangeAspect="1"/>
          </p:cNvPicPr>
          <p:nvPr/>
        </p:nvPicPr>
        <p:blipFill>
          <a:blip r:embed="rId2">
            <a:extLst>
              <a:ext uri="{28A0092B-C50C-407E-A947-70E740481C1C}">
                <a14:useLocalDpi xmlns:a14="http://schemas.microsoft.com/office/drawing/2010/main" val="0"/>
              </a:ext>
            </a:extLst>
          </a:blip>
          <a:srcRect l="3648" r="3648"/>
          <a:stretch/>
        </p:blipFill>
        <p:spPr>
          <a:xfrm>
            <a:off x="5548011" y="896895"/>
            <a:ext cx="1978174" cy="5988615"/>
          </a:xfrm>
          <a:prstGeom prst="rect">
            <a:avLst/>
          </a:prstGeom>
        </p:spPr>
      </p:pic>
      <p:sp>
        <p:nvSpPr>
          <p:cNvPr id="21" name="object 10">
            <a:extLst>
              <a:ext uri="{FF2B5EF4-FFF2-40B4-BE49-F238E27FC236}">
                <a16:creationId xmlns:a16="http://schemas.microsoft.com/office/drawing/2014/main" id="{5E165CAF-E36F-3D2E-A3DB-3F158CEA00E4}"/>
              </a:ext>
            </a:extLst>
          </p:cNvPr>
          <p:cNvSpPr txBox="1"/>
          <p:nvPr/>
        </p:nvSpPr>
        <p:spPr>
          <a:xfrm rot="16200000">
            <a:off x="4211544" y="4432285"/>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SEMILLON</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4" name="object 58">
            <a:extLst>
              <a:ext uri="{FF2B5EF4-FFF2-40B4-BE49-F238E27FC236}">
                <a16:creationId xmlns:a16="http://schemas.microsoft.com/office/drawing/2014/main" id="{7917F7BB-8A96-804A-9706-5D6D1CCF39BF}"/>
              </a:ext>
            </a:extLst>
          </p:cNvPr>
          <p:cNvSpPr txBox="1"/>
          <p:nvPr/>
        </p:nvSpPr>
        <p:spPr>
          <a:xfrm>
            <a:off x="8444428" y="3397623"/>
            <a:ext cx="3246242" cy="263534"/>
          </a:xfrm>
          <a:prstGeom prst="rect">
            <a:avLst/>
          </a:prstGeom>
          <a:noFill/>
        </p:spPr>
        <p:txBody>
          <a:bodyPr vert="horz" wrap="square" lIns="0" tIns="17145" rIns="0" bIns="0" rtlCol="0">
            <a:spAutoFit/>
          </a:bodyPr>
          <a:lstStyle/>
          <a:p>
            <a:pPr>
              <a:buClr>
                <a:srgbClr val="F40000"/>
              </a:buClr>
            </a:pPr>
            <a:r>
              <a:rPr lang="en-US" sz="1600" dirty="0">
                <a:latin typeface="Neue Haas Grotesk Text Pro" panose="020B0504020202020204" pitchFamily="34" charset="77"/>
                <a:cs typeface="Hellix SemiBold"/>
              </a:rPr>
              <a:t>TYPICAL FRUIT FLAVOURS</a:t>
            </a:r>
          </a:p>
        </p:txBody>
      </p:sp>
      <p:sp>
        <p:nvSpPr>
          <p:cNvPr id="5" name="object 58">
            <a:extLst>
              <a:ext uri="{FF2B5EF4-FFF2-40B4-BE49-F238E27FC236}">
                <a16:creationId xmlns:a16="http://schemas.microsoft.com/office/drawing/2014/main" id="{8E5E375D-3E6F-51DA-742E-0DDFF404C4CB}"/>
              </a:ext>
            </a:extLst>
          </p:cNvPr>
          <p:cNvSpPr txBox="1"/>
          <p:nvPr/>
        </p:nvSpPr>
        <p:spPr>
          <a:xfrm>
            <a:off x="8451493" y="5130098"/>
            <a:ext cx="2200103" cy="1275029"/>
          </a:xfrm>
          <a:prstGeom prst="rect">
            <a:avLst/>
          </a:prstGeom>
        </p:spPr>
        <p:txBody>
          <a:bodyPr vert="horz" wrap="square" lIns="0" tIns="17145" rIns="0" bIns="0" rtlCol="0" anchor="ctr" anchorCtr="0">
            <a:spAutoFit/>
          </a:bodyPr>
          <a:lstStyle/>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Toast</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Straw</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Honey</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Honeysuckle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Vanilla</a:t>
            </a:r>
          </a:p>
        </p:txBody>
      </p:sp>
      <p:sp>
        <p:nvSpPr>
          <p:cNvPr id="7" name="object 58">
            <a:extLst>
              <a:ext uri="{FF2B5EF4-FFF2-40B4-BE49-F238E27FC236}">
                <a16:creationId xmlns:a16="http://schemas.microsoft.com/office/drawing/2014/main" id="{0B079E66-3B0C-8590-9A75-BF092F261D5A}"/>
              </a:ext>
            </a:extLst>
          </p:cNvPr>
          <p:cNvSpPr txBox="1"/>
          <p:nvPr/>
        </p:nvSpPr>
        <p:spPr>
          <a:xfrm>
            <a:off x="8451493" y="4809487"/>
            <a:ext cx="3869183" cy="263534"/>
          </a:xfrm>
          <a:prstGeom prst="rect">
            <a:avLst/>
          </a:prstGeom>
          <a:noFill/>
        </p:spPr>
        <p:txBody>
          <a:bodyPr vert="horz" wrap="square" lIns="0" tIns="17145" rIns="0" bIns="0" rtlCol="0">
            <a:spAutoFit/>
          </a:bodyPr>
          <a:lstStyle/>
          <a:p>
            <a:pPr>
              <a:buClr>
                <a:srgbClr val="F40000"/>
              </a:buClr>
            </a:pPr>
            <a:r>
              <a:rPr lang="en-US" sz="1600" dirty="0">
                <a:latin typeface="Neue Haas Grotesk Text Pro" panose="020B0504020202020204" pitchFamily="34" charset="77"/>
                <a:cs typeface="Hellix SemiBold"/>
              </a:rPr>
              <a:t>TYPICAL SECONDARY FLAVOURS</a:t>
            </a:r>
          </a:p>
        </p:txBody>
      </p:sp>
      <p:sp>
        <p:nvSpPr>
          <p:cNvPr id="10" name="Oval 9">
            <a:extLst>
              <a:ext uri="{FF2B5EF4-FFF2-40B4-BE49-F238E27FC236}">
                <a16:creationId xmlns:a16="http://schemas.microsoft.com/office/drawing/2014/main" id="{EC7ED948-59A0-E210-2570-88D0F48C00C3}"/>
              </a:ext>
            </a:extLst>
          </p:cNvPr>
          <p:cNvSpPr/>
          <p:nvPr/>
        </p:nvSpPr>
        <p:spPr>
          <a:xfrm>
            <a:off x="2117043" y="1993807"/>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33AB9E52-6D29-778C-99F6-1A434306436F}"/>
              </a:ext>
            </a:extLst>
          </p:cNvPr>
          <p:cNvSpPr/>
          <p:nvPr/>
        </p:nvSpPr>
        <p:spPr>
          <a:xfrm>
            <a:off x="2481186" y="1990905"/>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43F3A70F-C04D-BB5A-7C77-B2CCF52F2C92}"/>
              </a:ext>
            </a:extLst>
          </p:cNvPr>
          <p:cNvSpPr/>
          <p:nvPr/>
        </p:nvSpPr>
        <p:spPr>
          <a:xfrm>
            <a:off x="2845329" y="1990905"/>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8C24FE14-0A30-3BAC-AD09-FBCA14B1417E}"/>
              </a:ext>
            </a:extLst>
          </p:cNvPr>
          <p:cNvSpPr/>
          <p:nvPr/>
        </p:nvSpPr>
        <p:spPr>
          <a:xfrm>
            <a:off x="3209472" y="1990905"/>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985DB0BE-608A-9D1A-69AD-898BFB3A4F2A}"/>
              </a:ext>
            </a:extLst>
          </p:cNvPr>
          <p:cNvSpPr txBox="1"/>
          <p:nvPr/>
        </p:nvSpPr>
        <p:spPr>
          <a:xfrm>
            <a:off x="636597" y="2018873"/>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633B681B-4C1F-F41C-D35C-144F462FB791}"/>
              </a:ext>
            </a:extLst>
          </p:cNvPr>
          <p:cNvSpPr/>
          <p:nvPr/>
        </p:nvSpPr>
        <p:spPr>
          <a:xfrm>
            <a:off x="3573996" y="1990905"/>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FA64FD8F-0578-E04D-7E7B-F56BA9316647}"/>
              </a:ext>
            </a:extLst>
          </p:cNvPr>
          <p:cNvSpPr/>
          <p:nvPr/>
        </p:nvSpPr>
        <p:spPr>
          <a:xfrm>
            <a:off x="3938520" y="1990905"/>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70C5987D-2FD8-5562-C657-1101F5ECC4D9}"/>
              </a:ext>
            </a:extLst>
          </p:cNvPr>
          <p:cNvSpPr/>
          <p:nvPr/>
        </p:nvSpPr>
        <p:spPr>
          <a:xfrm>
            <a:off x="4296865" y="1990905"/>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050AB0FF-F090-4930-CA8E-C06AAC7C6586}"/>
              </a:ext>
            </a:extLst>
          </p:cNvPr>
          <p:cNvSpPr/>
          <p:nvPr/>
        </p:nvSpPr>
        <p:spPr>
          <a:xfrm>
            <a:off x="4667567" y="1990905"/>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CBE92127-AA8F-7029-3380-994A0772F2FA}"/>
              </a:ext>
            </a:extLst>
          </p:cNvPr>
          <p:cNvSpPr/>
          <p:nvPr/>
        </p:nvSpPr>
        <p:spPr>
          <a:xfrm>
            <a:off x="5032091" y="1990905"/>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705921B1-00C3-BF22-C4C4-CB1593101258}"/>
              </a:ext>
            </a:extLst>
          </p:cNvPr>
          <p:cNvSpPr txBox="1"/>
          <p:nvPr/>
        </p:nvSpPr>
        <p:spPr>
          <a:xfrm>
            <a:off x="3005529" y="2419300"/>
            <a:ext cx="2105318"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Semillon (Bottle-aged)</a:t>
            </a:r>
          </a:p>
        </p:txBody>
      </p:sp>
      <p:cxnSp>
        <p:nvCxnSpPr>
          <p:cNvPr id="48" name="Straight Connector 47">
            <a:extLst>
              <a:ext uri="{FF2B5EF4-FFF2-40B4-BE49-F238E27FC236}">
                <a16:creationId xmlns:a16="http://schemas.microsoft.com/office/drawing/2014/main" id="{60B7C4B1-F6AA-D5A3-9C4F-AD54773BC85E}"/>
              </a:ext>
            </a:extLst>
          </p:cNvPr>
          <p:cNvCxnSpPr>
            <a:cxnSpLocks/>
          </p:cNvCxnSpPr>
          <p:nvPr/>
        </p:nvCxnSpPr>
        <p:spPr>
          <a:xfrm>
            <a:off x="1615603" y="2127239"/>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F6B9DD89-2422-5F99-D68D-FFBA9D02FA34}"/>
              </a:ext>
            </a:extLst>
          </p:cNvPr>
          <p:cNvSpPr/>
          <p:nvPr/>
        </p:nvSpPr>
        <p:spPr>
          <a:xfrm>
            <a:off x="2117043" y="31429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18AF693A-DFA2-0D3B-E47F-72B9323B567B}"/>
              </a:ext>
            </a:extLst>
          </p:cNvPr>
          <p:cNvSpPr/>
          <p:nvPr/>
        </p:nvSpPr>
        <p:spPr>
          <a:xfrm>
            <a:off x="2481186" y="314008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DBE8BF68-1FCF-CFBC-942A-EF529CB96B27}"/>
              </a:ext>
            </a:extLst>
          </p:cNvPr>
          <p:cNvSpPr/>
          <p:nvPr/>
        </p:nvSpPr>
        <p:spPr>
          <a:xfrm>
            <a:off x="2845329" y="3140083"/>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C7E9AC9-95D2-F718-7FAC-6FB2D62F7DC8}"/>
              </a:ext>
            </a:extLst>
          </p:cNvPr>
          <p:cNvSpPr/>
          <p:nvPr/>
        </p:nvSpPr>
        <p:spPr>
          <a:xfrm>
            <a:off x="3209472" y="314008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8A8CE958-42EA-C325-605E-CB6D4FFE3CFC}"/>
              </a:ext>
            </a:extLst>
          </p:cNvPr>
          <p:cNvSpPr txBox="1"/>
          <p:nvPr/>
        </p:nvSpPr>
        <p:spPr>
          <a:xfrm>
            <a:off x="636596" y="312090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5BD9DC7A-743E-19B4-0CA9-9B0197AE5CE2}"/>
              </a:ext>
            </a:extLst>
          </p:cNvPr>
          <p:cNvSpPr/>
          <p:nvPr/>
        </p:nvSpPr>
        <p:spPr>
          <a:xfrm>
            <a:off x="3573996" y="314008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548A7711-110F-08D2-1C10-52E79E78C26D}"/>
              </a:ext>
            </a:extLst>
          </p:cNvPr>
          <p:cNvSpPr/>
          <p:nvPr/>
        </p:nvSpPr>
        <p:spPr>
          <a:xfrm>
            <a:off x="3938520" y="314008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A0CEA643-C815-FB11-83D2-CB97401E4A49}"/>
              </a:ext>
            </a:extLst>
          </p:cNvPr>
          <p:cNvSpPr/>
          <p:nvPr/>
        </p:nvSpPr>
        <p:spPr>
          <a:xfrm>
            <a:off x="4296865" y="314008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D6040509-7037-32CD-35AB-7782739728AA}"/>
              </a:ext>
            </a:extLst>
          </p:cNvPr>
          <p:cNvSpPr/>
          <p:nvPr/>
        </p:nvSpPr>
        <p:spPr>
          <a:xfrm>
            <a:off x="4667567" y="314008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99BB003A-907D-2805-3499-0BC8145CE38D}"/>
              </a:ext>
            </a:extLst>
          </p:cNvPr>
          <p:cNvSpPr/>
          <p:nvPr/>
        </p:nvSpPr>
        <p:spPr>
          <a:xfrm>
            <a:off x="5032091" y="314008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6EF99C7E-E815-430B-590F-58799334530E}"/>
              </a:ext>
            </a:extLst>
          </p:cNvPr>
          <p:cNvSpPr txBox="1"/>
          <p:nvPr/>
        </p:nvSpPr>
        <p:spPr>
          <a:xfrm>
            <a:off x="2019011" y="278901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0FD720EB-8AB5-8000-B322-07C52B284E4B}"/>
              </a:ext>
            </a:extLst>
          </p:cNvPr>
          <p:cNvSpPr txBox="1"/>
          <p:nvPr/>
        </p:nvSpPr>
        <p:spPr>
          <a:xfrm>
            <a:off x="3288762" y="281788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73B970B3-9677-A7AE-D71F-64DDB1F805DD}"/>
              </a:ext>
            </a:extLst>
          </p:cNvPr>
          <p:cNvSpPr txBox="1"/>
          <p:nvPr/>
        </p:nvSpPr>
        <p:spPr>
          <a:xfrm>
            <a:off x="4581893" y="278901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2E412C7A-71C0-053D-4768-A3F965BD01A6}"/>
              </a:ext>
            </a:extLst>
          </p:cNvPr>
          <p:cNvSpPr/>
          <p:nvPr/>
        </p:nvSpPr>
        <p:spPr>
          <a:xfrm>
            <a:off x="2117043" y="398324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812907B7-3425-185D-BEC7-3675FAEAE875}"/>
              </a:ext>
            </a:extLst>
          </p:cNvPr>
          <p:cNvSpPr/>
          <p:nvPr/>
        </p:nvSpPr>
        <p:spPr>
          <a:xfrm>
            <a:off x="2481186" y="3980343"/>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FDD3EFFA-C663-DF6A-BCDC-EE719B4AD91B}"/>
              </a:ext>
            </a:extLst>
          </p:cNvPr>
          <p:cNvSpPr/>
          <p:nvPr/>
        </p:nvSpPr>
        <p:spPr>
          <a:xfrm>
            <a:off x="2845329" y="398034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0D1BA9AC-BC0A-EA25-3F88-0C863201EED2}"/>
              </a:ext>
            </a:extLst>
          </p:cNvPr>
          <p:cNvSpPr/>
          <p:nvPr/>
        </p:nvSpPr>
        <p:spPr>
          <a:xfrm>
            <a:off x="3209472" y="398034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D84E961-EDA9-48D5-28BF-87384EA39F8C}"/>
              </a:ext>
            </a:extLst>
          </p:cNvPr>
          <p:cNvSpPr/>
          <p:nvPr/>
        </p:nvSpPr>
        <p:spPr>
          <a:xfrm>
            <a:off x="3573996" y="398034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D964C562-18A9-CE73-CE9A-3018196B45EA}"/>
              </a:ext>
            </a:extLst>
          </p:cNvPr>
          <p:cNvSpPr/>
          <p:nvPr/>
        </p:nvSpPr>
        <p:spPr>
          <a:xfrm>
            <a:off x="3938520" y="398034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27B2F9F1-C352-7670-6918-9C939E34AAF0}"/>
              </a:ext>
            </a:extLst>
          </p:cNvPr>
          <p:cNvSpPr/>
          <p:nvPr/>
        </p:nvSpPr>
        <p:spPr>
          <a:xfrm>
            <a:off x="4296865" y="398034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77EE516E-EE99-8422-8716-2C38094F5151}"/>
              </a:ext>
            </a:extLst>
          </p:cNvPr>
          <p:cNvSpPr/>
          <p:nvPr/>
        </p:nvSpPr>
        <p:spPr>
          <a:xfrm>
            <a:off x="4667567" y="398034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09FA7450-5DAC-07D3-4AC0-C8AD895E568D}"/>
              </a:ext>
            </a:extLst>
          </p:cNvPr>
          <p:cNvSpPr/>
          <p:nvPr/>
        </p:nvSpPr>
        <p:spPr>
          <a:xfrm>
            <a:off x="5032091" y="398034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BB727220-067F-9B86-F0CA-C3A4A937D388}"/>
              </a:ext>
            </a:extLst>
          </p:cNvPr>
          <p:cNvSpPr txBox="1"/>
          <p:nvPr/>
        </p:nvSpPr>
        <p:spPr>
          <a:xfrm>
            <a:off x="2019011" y="362927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647B5759-F6CA-6DE6-D743-EB225891B64C}"/>
              </a:ext>
            </a:extLst>
          </p:cNvPr>
          <p:cNvSpPr txBox="1"/>
          <p:nvPr/>
        </p:nvSpPr>
        <p:spPr>
          <a:xfrm>
            <a:off x="3139579" y="3658144"/>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B29A2E06-2182-1180-291A-869ECD838217}"/>
              </a:ext>
            </a:extLst>
          </p:cNvPr>
          <p:cNvSpPr txBox="1"/>
          <p:nvPr/>
        </p:nvSpPr>
        <p:spPr>
          <a:xfrm>
            <a:off x="4581893" y="362927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830800BC-71C9-23EB-6D37-C3B581E60D7A}"/>
              </a:ext>
            </a:extLst>
          </p:cNvPr>
          <p:cNvCxnSpPr>
            <a:cxnSpLocks/>
          </p:cNvCxnSpPr>
          <p:nvPr/>
        </p:nvCxnSpPr>
        <p:spPr>
          <a:xfrm>
            <a:off x="1312863" y="3288774"/>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301747C1-807D-0011-7CCD-B79CB45B1246}"/>
              </a:ext>
            </a:extLst>
          </p:cNvPr>
          <p:cNvSpPr txBox="1"/>
          <p:nvPr/>
        </p:nvSpPr>
        <p:spPr>
          <a:xfrm>
            <a:off x="636596" y="399205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0A6B3491-87A1-51D1-1458-B714B4896578}"/>
              </a:ext>
            </a:extLst>
          </p:cNvPr>
          <p:cNvCxnSpPr>
            <a:cxnSpLocks/>
          </p:cNvCxnSpPr>
          <p:nvPr/>
        </p:nvCxnSpPr>
        <p:spPr>
          <a:xfrm>
            <a:off x="1955414" y="4159925"/>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F7E8476D-D297-A858-2BF5-12AAC743C2AD}"/>
              </a:ext>
            </a:extLst>
          </p:cNvPr>
          <p:cNvSpPr/>
          <p:nvPr/>
        </p:nvSpPr>
        <p:spPr>
          <a:xfrm>
            <a:off x="2117043" y="482350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5102BF2F-3C8F-9933-6E0E-AC3448B82081}"/>
              </a:ext>
            </a:extLst>
          </p:cNvPr>
          <p:cNvSpPr/>
          <p:nvPr/>
        </p:nvSpPr>
        <p:spPr>
          <a:xfrm>
            <a:off x="2481186" y="482060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BF048D0A-9017-E028-2F35-F1FEB47998AF}"/>
              </a:ext>
            </a:extLst>
          </p:cNvPr>
          <p:cNvSpPr/>
          <p:nvPr/>
        </p:nvSpPr>
        <p:spPr>
          <a:xfrm>
            <a:off x="2845329" y="482060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261127D3-1F8D-7BC1-A92B-C991A49E9399}"/>
              </a:ext>
            </a:extLst>
          </p:cNvPr>
          <p:cNvSpPr/>
          <p:nvPr/>
        </p:nvSpPr>
        <p:spPr>
          <a:xfrm>
            <a:off x="3209472" y="482060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0196DECF-8466-7F03-18A5-ADD9C953DE67}"/>
              </a:ext>
            </a:extLst>
          </p:cNvPr>
          <p:cNvSpPr/>
          <p:nvPr/>
        </p:nvSpPr>
        <p:spPr>
          <a:xfrm>
            <a:off x="3573996" y="482060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A13B6B36-29B1-D9F0-DFF9-307C0255592C}"/>
              </a:ext>
            </a:extLst>
          </p:cNvPr>
          <p:cNvSpPr/>
          <p:nvPr/>
        </p:nvSpPr>
        <p:spPr>
          <a:xfrm>
            <a:off x="3938520" y="482060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D51D81E2-E98E-ADFF-6505-35F09491C0C7}"/>
              </a:ext>
            </a:extLst>
          </p:cNvPr>
          <p:cNvSpPr/>
          <p:nvPr/>
        </p:nvSpPr>
        <p:spPr>
          <a:xfrm>
            <a:off x="4296865" y="482060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D37D680D-8208-82F6-6671-905C5FBB255E}"/>
              </a:ext>
            </a:extLst>
          </p:cNvPr>
          <p:cNvSpPr/>
          <p:nvPr/>
        </p:nvSpPr>
        <p:spPr>
          <a:xfrm>
            <a:off x="4667567" y="482060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0B18F7AE-FB01-C18E-620A-1501240B63C0}"/>
              </a:ext>
            </a:extLst>
          </p:cNvPr>
          <p:cNvSpPr/>
          <p:nvPr/>
        </p:nvSpPr>
        <p:spPr>
          <a:xfrm>
            <a:off x="5032091" y="482060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66007E68-E215-ED23-EFFF-1110B3CF7193}"/>
              </a:ext>
            </a:extLst>
          </p:cNvPr>
          <p:cNvSpPr txBox="1"/>
          <p:nvPr/>
        </p:nvSpPr>
        <p:spPr>
          <a:xfrm>
            <a:off x="2019011" y="44695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5CB3227F-58C5-FDB8-DE82-ECB17CFACDAC}"/>
              </a:ext>
            </a:extLst>
          </p:cNvPr>
          <p:cNvSpPr txBox="1"/>
          <p:nvPr/>
        </p:nvSpPr>
        <p:spPr>
          <a:xfrm>
            <a:off x="3139579" y="449840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0B418712-C513-DE1D-E2B6-09B9E5AFB7D0}"/>
              </a:ext>
            </a:extLst>
          </p:cNvPr>
          <p:cNvSpPr txBox="1"/>
          <p:nvPr/>
        </p:nvSpPr>
        <p:spPr>
          <a:xfrm>
            <a:off x="4581893" y="44695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D9D711A6-2DF9-3E30-B634-1B5DC1B51308}"/>
              </a:ext>
            </a:extLst>
          </p:cNvPr>
          <p:cNvSpPr txBox="1"/>
          <p:nvPr/>
        </p:nvSpPr>
        <p:spPr>
          <a:xfrm>
            <a:off x="636596" y="483231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4642E5D4-1386-1D74-AAE2-AF203D6BF78B}"/>
              </a:ext>
            </a:extLst>
          </p:cNvPr>
          <p:cNvCxnSpPr>
            <a:cxnSpLocks/>
          </p:cNvCxnSpPr>
          <p:nvPr/>
        </p:nvCxnSpPr>
        <p:spPr>
          <a:xfrm>
            <a:off x="1183117" y="5000184"/>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1902CEC1-CFBE-BE9D-FDB4-0B8D7E452E81}"/>
              </a:ext>
            </a:extLst>
          </p:cNvPr>
          <p:cNvSpPr/>
          <p:nvPr/>
        </p:nvSpPr>
        <p:spPr>
          <a:xfrm>
            <a:off x="2117043" y="5169493"/>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37C0628E-3E99-7A07-1328-E1FDEDD5B8ED}"/>
              </a:ext>
            </a:extLst>
          </p:cNvPr>
          <p:cNvSpPr/>
          <p:nvPr/>
        </p:nvSpPr>
        <p:spPr>
          <a:xfrm>
            <a:off x="2481186" y="5166591"/>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16BF967A-4010-39BF-C8E3-5D5CFFEAB66B}"/>
              </a:ext>
            </a:extLst>
          </p:cNvPr>
          <p:cNvSpPr/>
          <p:nvPr/>
        </p:nvSpPr>
        <p:spPr>
          <a:xfrm>
            <a:off x="2845329" y="5166591"/>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BCF9A80E-6743-0E9B-3CAB-07A943B325E0}"/>
              </a:ext>
            </a:extLst>
          </p:cNvPr>
          <p:cNvSpPr/>
          <p:nvPr/>
        </p:nvSpPr>
        <p:spPr>
          <a:xfrm>
            <a:off x="3209472" y="516659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382F9B28-DD68-2717-E0BD-65B47919FAFC}"/>
              </a:ext>
            </a:extLst>
          </p:cNvPr>
          <p:cNvSpPr/>
          <p:nvPr/>
        </p:nvSpPr>
        <p:spPr>
          <a:xfrm>
            <a:off x="3573996" y="516659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D9B3F844-51B8-4585-E251-AA99CB76A66D}"/>
              </a:ext>
            </a:extLst>
          </p:cNvPr>
          <p:cNvSpPr/>
          <p:nvPr/>
        </p:nvSpPr>
        <p:spPr>
          <a:xfrm>
            <a:off x="3938520" y="516659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F422A5EC-2AD4-7DD6-D6F0-B200B63D738E}"/>
              </a:ext>
            </a:extLst>
          </p:cNvPr>
          <p:cNvSpPr/>
          <p:nvPr/>
        </p:nvSpPr>
        <p:spPr>
          <a:xfrm>
            <a:off x="4296865" y="5166591"/>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9E5FACF1-4DD8-C25D-DD83-5903E3389D2D}"/>
              </a:ext>
            </a:extLst>
          </p:cNvPr>
          <p:cNvSpPr/>
          <p:nvPr/>
        </p:nvSpPr>
        <p:spPr>
          <a:xfrm>
            <a:off x="4667567" y="5166591"/>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67744082-41DF-FF79-D180-03FDABE3F387}"/>
              </a:ext>
            </a:extLst>
          </p:cNvPr>
          <p:cNvSpPr/>
          <p:nvPr/>
        </p:nvSpPr>
        <p:spPr>
          <a:xfrm>
            <a:off x="5032091" y="5166591"/>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4AE9D01A-B164-378B-271F-991DB1DA9829}"/>
              </a:ext>
            </a:extLst>
          </p:cNvPr>
          <p:cNvSpPr txBox="1"/>
          <p:nvPr/>
        </p:nvSpPr>
        <p:spPr>
          <a:xfrm>
            <a:off x="636596" y="5178302"/>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E70BE126-F1D8-8B46-79B9-4EEF8740C4E3}"/>
              </a:ext>
            </a:extLst>
          </p:cNvPr>
          <p:cNvCxnSpPr>
            <a:cxnSpLocks/>
          </p:cNvCxnSpPr>
          <p:nvPr/>
        </p:nvCxnSpPr>
        <p:spPr>
          <a:xfrm>
            <a:off x="1516749" y="5346173"/>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D3BFC6EB-3C4C-DD1B-181F-893611E585F3}"/>
              </a:ext>
            </a:extLst>
          </p:cNvPr>
          <p:cNvSpPr/>
          <p:nvPr/>
        </p:nvSpPr>
        <p:spPr>
          <a:xfrm>
            <a:off x="2117043" y="595414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EA15A523-D844-53B2-8244-10D96F3E0309}"/>
              </a:ext>
            </a:extLst>
          </p:cNvPr>
          <p:cNvSpPr/>
          <p:nvPr/>
        </p:nvSpPr>
        <p:spPr>
          <a:xfrm>
            <a:off x="2481186" y="595124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8EA0883-2B6E-3BED-7F10-15BB5AA0B5EE}"/>
              </a:ext>
            </a:extLst>
          </p:cNvPr>
          <p:cNvSpPr/>
          <p:nvPr/>
        </p:nvSpPr>
        <p:spPr>
          <a:xfrm>
            <a:off x="2845329" y="595124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A106D096-5A30-BC9A-32DE-3C9E573C5571}"/>
              </a:ext>
            </a:extLst>
          </p:cNvPr>
          <p:cNvSpPr/>
          <p:nvPr/>
        </p:nvSpPr>
        <p:spPr>
          <a:xfrm>
            <a:off x="3573996" y="595124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1" name="Oval 120">
            <a:extLst>
              <a:ext uri="{FF2B5EF4-FFF2-40B4-BE49-F238E27FC236}">
                <a16:creationId xmlns:a16="http://schemas.microsoft.com/office/drawing/2014/main" id="{D4C4B48B-C6F4-75BF-6309-AA84007A159A}"/>
              </a:ext>
            </a:extLst>
          </p:cNvPr>
          <p:cNvSpPr/>
          <p:nvPr/>
        </p:nvSpPr>
        <p:spPr>
          <a:xfrm>
            <a:off x="3938520" y="595124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Oval 121">
            <a:extLst>
              <a:ext uri="{FF2B5EF4-FFF2-40B4-BE49-F238E27FC236}">
                <a16:creationId xmlns:a16="http://schemas.microsoft.com/office/drawing/2014/main" id="{91C52623-B981-68F6-B937-F614FE2B5EB1}"/>
              </a:ext>
            </a:extLst>
          </p:cNvPr>
          <p:cNvSpPr/>
          <p:nvPr/>
        </p:nvSpPr>
        <p:spPr>
          <a:xfrm>
            <a:off x="4296865" y="595124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46042751-EF9A-E0DB-1649-518945B005F8}"/>
              </a:ext>
            </a:extLst>
          </p:cNvPr>
          <p:cNvSpPr/>
          <p:nvPr/>
        </p:nvSpPr>
        <p:spPr>
          <a:xfrm>
            <a:off x="4667567" y="595124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8BE4A4FD-149D-5AB8-9B99-0FAD7AF8C21E}"/>
              </a:ext>
            </a:extLst>
          </p:cNvPr>
          <p:cNvSpPr/>
          <p:nvPr/>
        </p:nvSpPr>
        <p:spPr>
          <a:xfrm>
            <a:off x="5032091" y="595124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D985648A-EECC-B395-314C-D341D40B42CD}"/>
              </a:ext>
            </a:extLst>
          </p:cNvPr>
          <p:cNvSpPr txBox="1"/>
          <p:nvPr/>
        </p:nvSpPr>
        <p:spPr>
          <a:xfrm>
            <a:off x="2019011" y="560017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7E7044EC-5A11-3287-DF94-67E50D1E1EA0}"/>
              </a:ext>
            </a:extLst>
          </p:cNvPr>
          <p:cNvSpPr txBox="1"/>
          <p:nvPr/>
        </p:nvSpPr>
        <p:spPr>
          <a:xfrm>
            <a:off x="2665830" y="562904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10% – 11.5%</a:t>
            </a:r>
          </a:p>
        </p:txBody>
      </p:sp>
      <p:sp>
        <p:nvSpPr>
          <p:cNvPr id="127" name="Title 2">
            <a:extLst>
              <a:ext uri="{FF2B5EF4-FFF2-40B4-BE49-F238E27FC236}">
                <a16:creationId xmlns:a16="http://schemas.microsoft.com/office/drawing/2014/main" id="{C7F0AF62-8A0F-BC66-F7A9-EB7458C46B08}"/>
              </a:ext>
            </a:extLst>
          </p:cNvPr>
          <p:cNvSpPr txBox="1"/>
          <p:nvPr/>
        </p:nvSpPr>
        <p:spPr>
          <a:xfrm>
            <a:off x="4581893" y="560017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B967728-220D-9ACB-91EB-074ADB41C86B}"/>
              </a:ext>
            </a:extLst>
          </p:cNvPr>
          <p:cNvSpPr txBox="1"/>
          <p:nvPr/>
        </p:nvSpPr>
        <p:spPr>
          <a:xfrm>
            <a:off x="636596" y="596295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D14B8778-4615-D6CE-38C9-E78112F2A9F7}"/>
              </a:ext>
            </a:extLst>
          </p:cNvPr>
          <p:cNvCxnSpPr>
            <a:cxnSpLocks/>
          </p:cNvCxnSpPr>
          <p:nvPr/>
        </p:nvCxnSpPr>
        <p:spPr>
          <a:xfrm>
            <a:off x="1740971" y="6130827"/>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64366718-6D5E-316C-61AB-EB86EE160FAC}"/>
              </a:ext>
            </a:extLst>
          </p:cNvPr>
          <p:cNvCxnSpPr>
            <a:cxnSpLocks/>
          </p:cNvCxnSpPr>
          <p:nvPr/>
        </p:nvCxnSpPr>
        <p:spPr>
          <a:xfrm>
            <a:off x="7756911" y="3539203"/>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AC5B6CC0-E62C-2683-B24C-F4AE9D18905B}"/>
              </a:ext>
            </a:extLst>
          </p:cNvPr>
          <p:cNvCxnSpPr>
            <a:cxnSpLocks/>
          </p:cNvCxnSpPr>
          <p:nvPr/>
        </p:nvCxnSpPr>
        <p:spPr>
          <a:xfrm>
            <a:off x="7756911" y="4984943"/>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5D2E652-F925-E2A3-091F-24693D035AF0}"/>
              </a:ext>
            </a:extLst>
          </p:cNvPr>
          <p:cNvCxnSpPr>
            <a:cxnSpLocks/>
          </p:cNvCxnSpPr>
          <p:nvPr/>
        </p:nvCxnSpPr>
        <p:spPr>
          <a:xfrm>
            <a:off x="3345806" y="2301401"/>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4AD0A73A-FD99-504C-E0A1-3741D2C492F0}"/>
              </a:ext>
            </a:extLst>
          </p:cNvPr>
          <p:cNvSpPr/>
          <p:nvPr/>
        </p:nvSpPr>
        <p:spPr>
          <a:xfrm>
            <a:off x="8906107" y="1048215"/>
            <a:ext cx="1880839" cy="188083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58">
            <a:extLst>
              <a:ext uri="{FF2B5EF4-FFF2-40B4-BE49-F238E27FC236}">
                <a16:creationId xmlns:a16="http://schemas.microsoft.com/office/drawing/2014/main" id="{A3531916-BA0F-B8F7-7E60-1A3921BFCBE0}"/>
              </a:ext>
            </a:extLst>
          </p:cNvPr>
          <p:cNvSpPr txBox="1"/>
          <p:nvPr/>
        </p:nvSpPr>
        <p:spPr>
          <a:xfrm>
            <a:off x="8808057" y="1289878"/>
            <a:ext cx="2088628" cy="1430520"/>
          </a:xfrm>
          <a:prstGeom prst="rect">
            <a:avLst/>
          </a:prstGeom>
        </p:spPr>
        <p:txBody>
          <a:bodyPr vert="horz" wrap="square" lIns="0" tIns="17145" rIns="0" bIns="0" rtlCol="0" anchor="b" anchorCtr="0">
            <a:spAutoFit/>
          </a:bodyPr>
          <a:lstStyle/>
          <a:p>
            <a:pPr algn="ctr">
              <a:lnSpc>
                <a:spcPct val="82000"/>
              </a:lnSpc>
              <a:spcBef>
                <a:spcPts val="158"/>
              </a:spcBef>
              <a:spcAft>
                <a:spcPts val="638"/>
              </a:spcAft>
            </a:pPr>
            <a:r>
              <a:rPr lang="en-AU" sz="2800" dirty="0">
                <a:solidFill>
                  <a:schemeClr val="accent2"/>
                </a:solidFill>
                <a:effectLst/>
                <a:latin typeface="Neue Haas Grotesk Text Pro" panose="020B0504020202020204" pitchFamily="34" charset="77"/>
                <a:ea typeface="Inter Display" panose="02000503000000020004" pitchFamily="2" charset="0"/>
                <a:cs typeface="Inter Display" panose="02000503000000020004" pitchFamily="2" charset="0"/>
              </a:rPr>
              <a:t>Bottle </a:t>
            </a:r>
            <a:br>
              <a:rPr lang="en-AU" sz="2800" dirty="0">
                <a:solidFill>
                  <a:schemeClr val="accent2"/>
                </a:solidFill>
                <a:effectLst/>
                <a:latin typeface="Neue Haas Grotesk Text Pro" panose="020B0504020202020204" pitchFamily="34" charset="77"/>
                <a:ea typeface="Inter Display" panose="02000503000000020004" pitchFamily="2" charset="0"/>
                <a:cs typeface="Inter Display" panose="02000503000000020004" pitchFamily="2" charset="0"/>
              </a:rPr>
            </a:br>
            <a:r>
              <a:rPr lang="en-AU" sz="2800" dirty="0">
                <a:solidFill>
                  <a:schemeClr val="accent2"/>
                </a:solidFill>
                <a:effectLst/>
                <a:latin typeface="Neue Haas Grotesk Text Pro" panose="020B0504020202020204" pitchFamily="34" charset="77"/>
                <a:ea typeface="Inter Display" panose="02000503000000020004" pitchFamily="2" charset="0"/>
                <a:cs typeface="Inter Display" panose="02000503000000020004" pitchFamily="2" charset="0"/>
              </a:rPr>
              <a:t>aged, unoaked style</a:t>
            </a:r>
          </a:p>
        </p:txBody>
      </p:sp>
      <p:cxnSp>
        <p:nvCxnSpPr>
          <p:cNvPr id="8" name="Straight Connector 7">
            <a:extLst>
              <a:ext uri="{FF2B5EF4-FFF2-40B4-BE49-F238E27FC236}">
                <a16:creationId xmlns:a16="http://schemas.microsoft.com/office/drawing/2014/main" id="{E00E7478-58E5-E54A-4286-F688173100B3}"/>
              </a:ext>
            </a:extLst>
          </p:cNvPr>
          <p:cNvCxnSpPr>
            <a:cxnSpLocks/>
          </p:cNvCxnSpPr>
          <p:nvPr/>
        </p:nvCxnSpPr>
        <p:spPr>
          <a:xfrm>
            <a:off x="6744074" y="2059807"/>
            <a:ext cx="217626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F8970123-3032-7936-27F4-D93C832D063B}"/>
              </a:ext>
            </a:extLst>
          </p:cNvPr>
          <p:cNvGrpSpPr/>
          <p:nvPr/>
        </p:nvGrpSpPr>
        <p:grpSpPr>
          <a:xfrm>
            <a:off x="3209472" y="5953587"/>
            <a:ext cx="278634" cy="272668"/>
            <a:chOff x="8032638" y="5926610"/>
            <a:chExt cx="278634" cy="272668"/>
          </a:xfrm>
        </p:grpSpPr>
        <p:sp>
          <p:nvSpPr>
            <p:cNvPr id="12" name="Freeform 11">
              <a:extLst>
                <a:ext uri="{FF2B5EF4-FFF2-40B4-BE49-F238E27FC236}">
                  <a16:creationId xmlns:a16="http://schemas.microsoft.com/office/drawing/2014/main" id="{A844943D-1979-D16B-5D11-44D5CD2F99BF}"/>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B8CA8B8C-1DBA-BDEA-1B93-F8A0642BD87E}"/>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cxnSp>
        <p:nvCxnSpPr>
          <p:cNvPr id="9" name="Straight Connector 8">
            <a:extLst>
              <a:ext uri="{FF2B5EF4-FFF2-40B4-BE49-F238E27FC236}">
                <a16:creationId xmlns:a16="http://schemas.microsoft.com/office/drawing/2014/main" id="{D18A2BF2-62F3-D344-C8DB-4D0FBB544520}"/>
              </a:ext>
            </a:extLst>
          </p:cNvPr>
          <p:cNvCxnSpPr>
            <a:cxnSpLocks/>
          </p:cNvCxnSpPr>
          <p:nvPr/>
        </p:nvCxnSpPr>
        <p:spPr>
          <a:xfrm>
            <a:off x="4446060" y="2301401"/>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00DB408-40C3-9220-573F-5C137A9D219A}"/>
              </a:ext>
            </a:extLst>
          </p:cNvPr>
          <p:cNvCxnSpPr>
            <a:cxnSpLocks/>
          </p:cNvCxnSpPr>
          <p:nvPr/>
        </p:nvCxnSpPr>
        <p:spPr>
          <a:xfrm>
            <a:off x="3345806" y="2433747"/>
            <a:ext cx="111404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B89F0F5-C1FB-3FCA-15FC-C2FD80425DE6}"/>
              </a:ext>
            </a:extLst>
          </p:cNvPr>
          <p:cNvSpPr txBox="1"/>
          <p:nvPr/>
        </p:nvSpPr>
        <p:spPr>
          <a:xfrm>
            <a:off x="576071" y="338060"/>
            <a:ext cx="6100354" cy="461665"/>
          </a:xfrm>
          <a:prstGeom prst="rect">
            <a:avLst/>
          </a:prstGeom>
          <a:noFill/>
        </p:spPr>
        <p:txBody>
          <a:bodyPr wrap="square">
            <a:spAutoFit/>
          </a:bodyPr>
          <a:lstStyle/>
          <a:p>
            <a:r>
              <a:rPr lang="en-US" sz="2400" dirty="0">
                <a:solidFill>
                  <a:schemeClr val="accent2"/>
                </a:solidFill>
                <a:latin typeface="Neue Haas Grotesk Text Pro" panose="020B0504020202020204" pitchFamily="34" charset="77"/>
              </a:rPr>
              <a:t>HUNTER VALLEY</a:t>
            </a:r>
            <a:endParaRPr lang="en-US" sz="2400" dirty="0"/>
          </a:p>
        </p:txBody>
      </p:sp>
    </p:spTree>
    <p:extLst>
      <p:ext uri="{BB962C8B-B14F-4D97-AF65-F5344CB8AC3E}">
        <p14:creationId xmlns:p14="http://schemas.microsoft.com/office/powerpoint/2010/main" val="119200529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5ADE4-7566-52C0-4E05-21C741464DC2}"/>
            </a:ext>
          </a:extLst>
        </p:cNvPr>
        <p:cNvGrpSpPr/>
        <p:nvPr/>
      </p:nvGrpSpPr>
      <p:grpSpPr>
        <a:xfrm>
          <a:off x="0" y="0"/>
          <a:ext cx="0" cy="0"/>
          <a:chOff x="0" y="0"/>
          <a:chExt cx="0" cy="0"/>
        </a:xfrm>
      </p:grpSpPr>
      <p:cxnSp>
        <p:nvCxnSpPr>
          <p:cNvPr id="30" name="Straight Connector 29">
            <a:extLst>
              <a:ext uri="{FF2B5EF4-FFF2-40B4-BE49-F238E27FC236}">
                <a16:creationId xmlns:a16="http://schemas.microsoft.com/office/drawing/2014/main" id="{CDD767A6-4305-ABA2-5DBC-E4D86D988604}"/>
              </a:ext>
            </a:extLst>
          </p:cNvPr>
          <p:cNvCxnSpPr>
            <a:cxnSpLocks/>
          </p:cNvCxnSpPr>
          <p:nvPr/>
        </p:nvCxnSpPr>
        <p:spPr>
          <a:xfrm flipV="1">
            <a:off x="7528500" y="2249999"/>
            <a:ext cx="0" cy="202749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6CA056B-4C50-33DE-E7CC-A618DC3C5A1A}"/>
              </a:ext>
            </a:extLst>
          </p:cNvPr>
          <p:cNvCxnSpPr>
            <a:cxnSpLocks/>
          </p:cNvCxnSpPr>
          <p:nvPr/>
        </p:nvCxnSpPr>
        <p:spPr>
          <a:xfrm>
            <a:off x="6518606" y="2249999"/>
            <a:ext cx="1009894"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8FDE61B-5CF3-B98F-9895-1DAF4ABA1928}"/>
              </a:ext>
            </a:extLst>
          </p:cNvPr>
          <p:cNvSpPr>
            <a:spLocks noGrp="1"/>
          </p:cNvSpPr>
          <p:nvPr>
            <p:ph type="title" idx="4294967295"/>
          </p:nvPr>
        </p:nvSpPr>
        <p:spPr>
          <a:xfrm>
            <a:off x="654074" y="796671"/>
            <a:ext cx="11283754" cy="1325562"/>
          </a:xfrm>
        </p:spPr>
        <p:txBody>
          <a:bodyPr/>
          <a:lstStyle/>
          <a:p>
            <a:pPr>
              <a:spcAft>
                <a:spcPts val="1800"/>
              </a:spcAft>
            </a:pPr>
            <a:r>
              <a:rPr lang="en-US" sz="4000" dirty="0">
                <a:solidFill>
                  <a:schemeClr val="accent2"/>
                </a:solidFill>
                <a:latin typeface="Neue Haas Grotesk Text Pro" panose="020B0504020202020204" pitchFamily="34" charset="77"/>
              </a:rPr>
              <a:t>CHARDONNAY</a:t>
            </a:r>
            <a:br>
              <a:rPr lang="en-US" sz="4000" dirty="0">
                <a:solidFill>
                  <a:schemeClr val="accent3"/>
                </a:solidFill>
                <a:latin typeface="Neue Haas Grotesk Text Pro" panose="020B0504020202020204" pitchFamily="34" charset="77"/>
              </a:rPr>
            </a:br>
            <a:r>
              <a:rPr lang="en-US" sz="4000" dirty="0">
                <a:solidFill>
                  <a:schemeClr val="bg2"/>
                </a:solidFill>
                <a:latin typeface="Neue Haas Grotesk Text Pro" panose="020B0504020202020204" pitchFamily="34" charset="77"/>
              </a:rPr>
              <a:t>characteristics</a:t>
            </a:r>
          </a:p>
        </p:txBody>
      </p:sp>
      <p:sp>
        <p:nvSpPr>
          <p:cNvPr id="4" name="object 58">
            <a:extLst>
              <a:ext uri="{FF2B5EF4-FFF2-40B4-BE49-F238E27FC236}">
                <a16:creationId xmlns:a16="http://schemas.microsoft.com/office/drawing/2014/main" id="{4425084F-9312-792E-73A7-CBEFFFE77094}"/>
              </a:ext>
            </a:extLst>
          </p:cNvPr>
          <p:cNvSpPr txBox="1"/>
          <p:nvPr/>
        </p:nvSpPr>
        <p:spPr>
          <a:xfrm>
            <a:off x="8218959" y="2746014"/>
            <a:ext cx="2665060" cy="1145186"/>
          </a:xfrm>
          <a:prstGeom prst="rect">
            <a:avLst/>
          </a:prstGeom>
        </p:spPr>
        <p:txBody>
          <a:bodyPr vert="horz" wrap="square" lIns="0" tIns="17145" rIns="0" bIns="0" numCol="2" rtlCol="0" anchor="ctr" anchorCtr="0">
            <a:noAutofit/>
          </a:bodyPr>
          <a:lstStyle/>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Lemon</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Apple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Pear</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Peach</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Nectarine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Melon</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Mango</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Pineapple</a:t>
            </a:r>
          </a:p>
        </p:txBody>
      </p:sp>
      <p:pic>
        <p:nvPicPr>
          <p:cNvPr id="20" name="Picture Placeholder 8">
            <a:extLst>
              <a:ext uri="{FF2B5EF4-FFF2-40B4-BE49-F238E27FC236}">
                <a16:creationId xmlns:a16="http://schemas.microsoft.com/office/drawing/2014/main" id="{94442B9C-7A53-5783-D95B-4FE1C0ED6237}"/>
              </a:ext>
            </a:extLst>
          </p:cNvPr>
          <p:cNvPicPr>
            <a:picLocks noChangeAspect="1"/>
          </p:cNvPicPr>
          <p:nvPr/>
        </p:nvPicPr>
        <p:blipFill>
          <a:blip r:embed="rId2">
            <a:extLst>
              <a:ext uri="{28A0092B-C50C-407E-A947-70E740481C1C}">
                <a14:useLocalDpi xmlns:a14="http://schemas.microsoft.com/office/drawing/2010/main" val="0"/>
              </a:ext>
            </a:extLst>
          </a:blip>
          <a:srcRect l="3648" r="3648"/>
          <a:stretch/>
        </p:blipFill>
        <p:spPr>
          <a:xfrm>
            <a:off x="5255030" y="593768"/>
            <a:ext cx="2114328" cy="6400800"/>
          </a:xfrm>
          <a:prstGeom prst="rect">
            <a:avLst/>
          </a:prstGeom>
        </p:spPr>
      </p:pic>
      <p:sp>
        <p:nvSpPr>
          <p:cNvPr id="21" name="object 10">
            <a:extLst>
              <a:ext uri="{FF2B5EF4-FFF2-40B4-BE49-F238E27FC236}">
                <a16:creationId xmlns:a16="http://schemas.microsoft.com/office/drawing/2014/main" id="{B89E5D8A-2B93-5A7A-2D7A-77456B75EE44}"/>
              </a:ext>
            </a:extLst>
          </p:cNvPr>
          <p:cNvSpPr txBox="1"/>
          <p:nvPr/>
        </p:nvSpPr>
        <p:spPr>
          <a:xfrm rot="16200000">
            <a:off x="3986076" y="4469516"/>
            <a:ext cx="4652237" cy="460254"/>
          </a:xfrm>
          <a:prstGeom prst="rect">
            <a:avLst/>
          </a:prstGeom>
        </p:spPr>
        <p:txBody>
          <a:bodyPr vert="horz" wrap="square" lIns="0" tIns="12065" rIns="0" bIns="0" rtlCol="0">
            <a:spAutoFit/>
          </a:bodyPr>
          <a:lstStyle/>
          <a:p>
            <a:pPr algn="ctr" defTabSz="914453">
              <a:lnSpc>
                <a:spcPct val="80000"/>
              </a:lnSpc>
              <a:spcBef>
                <a:spcPct val="0"/>
              </a:spcBef>
            </a:pPr>
            <a:r>
              <a:rPr lang="en-AU" sz="36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36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24" name="object 58">
            <a:extLst>
              <a:ext uri="{FF2B5EF4-FFF2-40B4-BE49-F238E27FC236}">
                <a16:creationId xmlns:a16="http://schemas.microsoft.com/office/drawing/2014/main" id="{D2F11005-4364-9197-5D9A-D53880A92F66}"/>
              </a:ext>
            </a:extLst>
          </p:cNvPr>
          <p:cNvSpPr txBox="1"/>
          <p:nvPr/>
        </p:nvSpPr>
        <p:spPr>
          <a:xfrm>
            <a:off x="8218960" y="2485697"/>
            <a:ext cx="3246242" cy="263534"/>
          </a:xfrm>
          <a:prstGeom prst="rect">
            <a:avLst/>
          </a:prstGeom>
          <a:noFill/>
        </p:spPr>
        <p:txBody>
          <a:bodyPr vert="horz" wrap="square" lIns="0" tIns="17145" rIns="0" bIns="0" rtlCol="0">
            <a:spAutoFit/>
          </a:bodyPr>
          <a:lstStyle/>
          <a:p>
            <a:pPr>
              <a:buClr>
                <a:srgbClr val="F40000"/>
              </a:buClr>
            </a:pPr>
            <a:r>
              <a:rPr lang="en-US" sz="1600" dirty="0">
                <a:latin typeface="Neue Haas Grotesk Text Pro" panose="020B0504020202020204" pitchFamily="34" charset="77"/>
                <a:cs typeface="Hellix SemiBold"/>
              </a:rPr>
              <a:t>TYPICAL FRUIT FLAVOURS</a:t>
            </a:r>
          </a:p>
        </p:txBody>
      </p:sp>
      <p:sp>
        <p:nvSpPr>
          <p:cNvPr id="7" name="object 58">
            <a:extLst>
              <a:ext uri="{FF2B5EF4-FFF2-40B4-BE49-F238E27FC236}">
                <a16:creationId xmlns:a16="http://schemas.microsoft.com/office/drawing/2014/main" id="{2C21939C-AF05-D01E-E7EC-E676BB763D56}"/>
              </a:ext>
            </a:extLst>
          </p:cNvPr>
          <p:cNvSpPr txBox="1"/>
          <p:nvPr/>
        </p:nvSpPr>
        <p:spPr>
          <a:xfrm>
            <a:off x="8226025" y="4022614"/>
            <a:ext cx="3869183" cy="509755"/>
          </a:xfrm>
          <a:prstGeom prst="rect">
            <a:avLst/>
          </a:prstGeom>
          <a:noFill/>
        </p:spPr>
        <p:txBody>
          <a:bodyPr vert="horz" wrap="square" lIns="0" tIns="17145" rIns="0" bIns="0" rtlCol="0">
            <a:spAutoFit/>
          </a:bodyPr>
          <a:lstStyle/>
          <a:p>
            <a:pPr>
              <a:buClr>
                <a:srgbClr val="F40000"/>
              </a:buClr>
            </a:pPr>
            <a:r>
              <a:rPr lang="en-US" sz="1600" dirty="0">
                <a:latin typeface="Neue Haas Grotesk Text Pro" panose="020B0504020202020204" pitchFamily="34" charset="77"/>
                <a:cs typeface="Hellix SemiBold"/>
              </a:rPr>
              <a:t>TYPICAL OAK </a:t>
            </a:r>
            <a:br>
              <a:rPr lang="en-US" sz="1600" dirty="0">
                <a:latin typeface="Neue Haas Grotesk Text Pro" panose="020B0504020202020204" pitchFamily="34" charset="77"/>
                <a:cs typeface="Hellix SemiBold"/>
              </a:rPr>
            </a:br>
            <a:r>
              <a:rPr lang="en-US" sz="1600" dirty="0">
                <a:latin typeface="Neue Haas Grotesk Text Pro" panose="020B0504020202020204" pitchFamily="34" charset="77"/>
                <a:cs typeface="Hellix SemiBold"/>
              </a:rPr>
              <a:t>MATURATION FLAVOURS</a:t>
            </a:r>
          </a:p>
        </p:txBody>
      </p:sp>
      <p:sp>
        <p:nvSpPr>
          <p:cNvPr id="10" name="Oval 9">
            <a:extLst>
              <a:ext uri="{FF2B5EF4-FFF2-40B4-BE49-F238E27FC236}">
                <a16:creationId xmlns:a16="http://schemas.microsoft.com/office/drawing/2014/main" id="{6F56D2EB-195E-E0F7-2B13-B4E3B0A8B0B4}"/>
              </a:ext>
            </a:extLst>
          </p:cNvPr>
          <p:cNvSpPr/>
          <p:nvPr/>
        </p:nvSpPr>
        <p:spPr>
          <a:xfrm>
            <a:off x="1891575" y="2024821"/>
            <a:ext cx="272668" cy="272668"/>
          </a:xfrm>
          <a:prstGeom prst="ellipse">
            <a:avLst/>
          </a:prstGeom>
          <a:solidFill>
            <a:srgbClr val="FAF5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962BE3D1-FF94-496F-0AE3-EA9C4117F0C3}"/>
              </a:ext>
            </a:extLst>
          </p:cNvPr>
          <p:cNvSpPr/>
          <p:nvPr/>
        </p:nvSpPr>
        <p:spPr>
          <a:xfrm>
            <a:off x="2255718" y="2021919"/>
            <a:ext cx="272668" cy="272668"/>
          </a:xfrm>
          <a:prstGeom prst="ellipse">
            <a:avLst/>
          </a:prstGeom>
          <a:solidFill>
            <a:srgbClr val="EDEDB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91291C1B-82A5-4F4A-A87C-2A021E60710E}"/>
              </a:ext>
            </a:extLst>
          </p:cNvPr>
          <p:cNvSpPr/>
          <p:nvPr/>
        </p:nvSpPr>
        <p:spPr>
          <a:xfrm>
            <a:off x="2619861" y="2021919"/>
            <a:ext cx="272668" cy="272668"/>
          </a:xfrm>
          <a:prstGeom prst="ellipse">
            <a:avLst/>
          </a:prstGeom>
          <a:solidFill>
            <a:srgbClr val="EBE8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0BC3DDA9-AB5C-D3C6-6A5D-E4BCE6FF5CD2}"/>
              </a:ext>
            </a:extLst>
          </p:cNvPr>
          <p:cNvSpPr/>
          <p:nvPr/>
        </p:nvSpPr>
        <p:spPr>
          <a:xfrm>
            <a:off x="2984004" y="2021919"/>
            <a:ext cx="272668" cy="272668"/>
          </a:xfrm>
          <a:prstGeom prst="ellipse">
            <a:avLst/>
          </a:prstGeom>
          <a:solidFill>
            <a:srgbClr val="F7CD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4E562E33-3D08-4A24-6DB8-D45C546812E1}"/>
              </a:ext>
            </a:extLst>
          </p:cNvPr>
          <p:cNvSpPr txBox="1"/>
          <p:nvPr/>
        </p:nvSpPr>
        <p:spPr>
          <a:xfrm>
            <a:off x="411129" y="2049887"/>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5D5E2F84-A7FC-2923-990C-971FADE9EC37}"/>
              </a:ext>
            </a:extLst>
          </p:cNvPr>
          <p:cNvSpPr/>
          <p:nvPr/>
        </p:nvSpPr>
        <p:spPr>
          <a:xfrm>
            <a:off x="3348528" y="2021919"/>
            <a:ext cx="272668" cy="272668"/>
          </a:xfrm>
          <a:prstGeom prst="ellipse">
            <a:avLst/>
          </a:prstGeom>
          <a:solidFill>
            <a:srgbClr val="F7BD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81884036-2716-602E-A397-6AA600F744D3}"/>
              </a:ext>
            </a:extLst>
          </p:cNvPr>
          <p:cNvSpPr/>
          <p:nvPr/>
        </p:nvSpPr>
        <p:spPr>
          <a:xfrm>
            <a:off x="3713052" y="2021919"/>
            <a:ext cx="272668" cy="272668"/>
          </a:xfrm>
          <a:prstGeom prst="ellipse">
            <a:avLst/>
          </a:prstGeom>
          <a:solidFill>
            <a:srgbClr val="FDC7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2B0DB3A5-7DE6-4535-25A9-3B9FFA2A73D3}"/>
              </a:ext>
            </a:extLst>
          </p:cNvPr>
          <p:cNvSpPr/>
          <p:nvPr/>
        </p:nvSpPr>
        <p:spPr>
          <a:xfrm>
            <a:off x="4071397" y="2021919"/>
            <a:ext cx="272668" cy="272668"/>
          </a:xfrm>
          <a:prstGeom prst="ellipse">
            <a:avLst/>
          </a:prstGeom>
          <a:solidFill>
            <a:srgbClr val="F1BA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82CE8839-B14D-EC3A-0C13-1CA5CC770955}"/>
              </a:ext>
            </a:extLst>
          </p:cNvPr>
          <p:cNvSpPr/>
          <p:nvPr/>
        </p:nvSpPr>
        <p:spPr>
          <a:xfrm>
            <a:off x="4442099" y="2021919"/>
            <a:ext cx="272668" cy="272668"/>
          </a:xfrm>
          <a:prstGeom prst="ellipse">
            <a:avLst/>
          </a:prstGeom>
          <a:solidFill>
            <a:srgbClr val="D99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FF78DB7C-6710-BFED-03C6-B12CAFED3C04}"/>
              </a:ext>
            </a:extLst>
          </p:cNvPr>
          <p:cNvSpPr/>
          <p:nvPr/>
        </p:nvSpPr>
        <p:spPr>
          <a:xfrm>
            <a:off x="4806623" y="2021919"/>
            <a:ext cx="272668" cy="272668"/>
          </a:xfrm>
          <a:prstGeom prst="ellipse">
            <a:avLst/>
          </a:prstGeom>
          <a:solidFill>
            <a:srgbClr val="C485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0380C0AA-F88B-1660-EC0B-AB4202E378AB}"/>
              </a:ext>
            </a:extLst>
          </p:cNvPr>
          <p:cNvSpPr txBox="1"/>
          <p:nvPr/>
        </p:nvSpPr>
        <p:spPr>
          <a:xfrm>
            <a:off x="2990516" y="2450314"/>
            <a:ext cx="122876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Chardonnay</a:t>
            </a:r>
          </a:p>
        </p:txBody>
      </p:sp>
      <p:cxnSp>
        <p:nvCxnSpPr>
          <p:cNvPr id="48" name="Straight Connector 47">
            <a:extLst>
              <a:ext uri="{FF2B5EF4-FFF2-40B4-BE49-F238E27FC236}">
                <a16:creationId xmlns:a16="http://schemas.microsoft.com/office/drawing/2014/main" id="{D85FB137-235F-DD75-9D89-773B0A62436A}"/>
              </a:ext>
            </a:extLst>
          </p:cNvPr>
          <p:cNvCxnSpPr>
            <a:cxnSpLocks/>
          </p:cNvCxnSpPr>
          <p:nvPr/>
        </p:nvCxnSpPr>
        <p:spPr>
          <a:xfrm>
            <a:off x="1390135" y="2158253"/>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889E2E6B-B4FC-4D27-093E-FF22D5ADCF2C}"/>
              </a:ext>
            </a:extLst>
          </p:cNvPr>
          <p:cNvSpPr/>
          <p:nvPr/>
        </p:nvSpPr>
        <p:spPr>
          <a:xfrm>
            <a:off x="1891575" y="31739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36AB2BF6-B6E0-550B-F394-A08618E37ABC}"/>
              </a:ext>
            </a:extLst>
          </p:cNvPr>
          <p:cNvSpPr/>
          <p:nvPr/>
        </p:nvSpPr>
        <p:spPr>
          <a:xfrm>
            <a:off x="2255718" y="317109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C3F6284D-50A0-B092-6E0B-687AFEAA4EF8}"/>
              </a:ext>
            </a:extLst>
          </p:cNvPr>
          <p:cNvSpPr/>
          <p:nvPr/>
        </p:nvSpPr>
        <p:spPr>
          <a:xfrm>
            <a:off x="2619861" y="317109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2B82FD9A-227A-DC48-3962-B75CEF43311F}"/>
              </a:ext>
            </a:extLst>
          </p:cNvPr>
          <p:cNvSpPr/>
          <p:nvPr/>
        </p:nvSpPr>
        <p:spPr>
          <a:xfrm>
            <a:off x="2984004" y="317109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F2F389F6-293E-D692-4792-2CE3FD62DFF3}"/>
              </a:ext>
            </a:extLst>
          </p:cNvPr>
          <p:cNvSpPr txBox="1"/>
          <p:nvPr/>
        </p:nvSpPr>
        <p:spPr>
          <a:xfrm>
            <a:off x="411128" y="315191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28A46049-63B6-2E72-2848-E3A891BCC211}"/>
              </a:ext>
            </a:extLst>
          </p:cNvPr>
          <p:cNvSpPr/>
          <p:nvPr/>
        </p:nvSpPr>
        <p:spPr>
          <a:xfrm>
            <a:off x="3348528" y="317109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C5C78655-6C11-AB64-A2ED-7034DF0FF779}"/>
              </a:ext>
            </a:extLst>
          </p:cNvPr>
          <p:cNvSpPr/>
          <p:nvPr/>
        </p:nvSpPr>
        <p:spPr>
          <a:xfrm>
            <a:off x="3713052" y="317109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23B7EFA6-29BE-1C16-13C3-30E0CCB4872F}"/>
              </a:ext>
            </a:extLst>
          </p:cNvPr>
          <p:cNvSpPr/>
          <p:nvPr/>
        </p:nvSpPr>
        <p:spPr>
          <a:xfrm>
            <a:off x="4071397" y="317109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ACF69098-86FD-FE77-8092-920C4D167604}"/>
              </a:ext>
            </a:extLst>
          </p:cNvPr>
          <p:cNvSpPr/>
          <p:nvPr/>
        </p:nvSpPr>
        <p:spPr>
          <a:xfrm>
            <a:off x="4442099" y="317109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6B028919-6A18-01F4-BB26-F18ECE53911C}"/>
              </a:ext>
            </a:extLst>
          </p:cNvPr>
          <p:cNvSpPr/>
          <p:nvPr/>
        </p:nvSpPr>
        <p:spPr>
          <a:xfrm>
            <a:off x="4806623" y="317109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3EC4443A-AC3B-38AF-6091-C8C3657D387B}"/>
              </a:ext>
            </a:extLst>
          </p:cNvPr>
          <p:cNvSpPr txBox="1"/>
          <p:nvPr/>
        </p:nvSpPr>
        <p:spPr>
          <a:xfrm>
            <a:off x="1793543" y="282002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97AC55F2-6390-1A3A-A548-BA98AADF0E4C}"/>
              </a:ext>
            </a:extLst>
          </p:cNvPr>
          <p:cNvSpPr txBox="1"/>
          <p:nvPr/>
        </p:nvSpPr>
        <p:spPr>
          <a:xfrm>
            <a:off x="3063294" y="2848898"/>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160F3EFB-D5E0-E0A3-19D7-32B58DF749B4}"/>
              </a:ext>
            </a:extLst>
          </p:cNvPr>
          <p:cNvSpPr txBox="1"/>
          <p:nvPr/>
        </p:nvSpPr>
        <p:spPr>
          <a:xfrm>
            <a:off x="4356425" y="282002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0578BD73-E803-010F-D580-99A4F5AF1A1C}"/>
              </a:ext>
            </a:extLst>
          </p:cNvPr>
          <p:cNvSpPr/>
          <p:nvPr/>
        </p:nvSpPr>
        <p:spPr>
          <a:xfrm>
            <a:off x="1891575" y="401425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9C50D499-92FE-191F-A066-1C441C1AFEE6}"/>
              </a:ext>
            </a:extLst>
          </p:cNvPr>
          <p:cNvSpPr/>
          <p:nvPr/>
        </p:nvSpPr>
        <p:spPr>
          <a:xfrm>
            <a:off x="2255718" y="401135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038F7BF3-915C-F506-9D7B-79E20DE5B43B}"/>
              </a:ext>
            </a:extLst>
          </p:cNvPr>
          <p:cNvSpPr/>
          <p:nvPr/>
        </p:nvSpPr>
        <p:spPr>
          <a:xfrm>
            <a:off x="2619861" y="401135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CD312308-6A25-F4D2-DEEB-2DCB01093378}"/>
              </a:ext>
            </a:extLst>
          </p:cNvPr>
          <p:cNvSpPr/>
          <p:nvPr/>
        </p:nvSpPr>
        <p:spPr>
          <a:xfrm>
            <a:off x="2984004" y="401135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E43B8C7F-07DF-0ECB-5312-0A55CBB4A72E}"/>
              </a:ext>
            </a:extLst>
          </p:cNvPr>
          <p:cNvSpPr/>
          <p:nvPr/>
        </p:nvSpPr>
        <p:spPr>
          <a:xfrm>
            <a:off x="3348528" y="401135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5BFD544A-5966-9EFC-5B26-0EBC880CA6A7}"/>
              </a:ext>
            </a:extLst>
          </p:cNvPr>
          <p:cNvSpPr/>
          <p:nvPr/>
        </p:nvSpPr>
        <p:spPr>
          <a:xfrm>
            <a:off x="3713052" y="401135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7EF0F0EC-AE6F-D745-543C-59511E924829}"/>
              </a:ext>
            </a:extLst>
          </p:cNvPr>
          <p:cNvSpPr/>
          <p:nvPr/>
        </p:nvSpPr>
        <p:spPr>
          <a:xfrm>
            <a:off x="4071397" y="401135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B2F2A0B3-CB15-A8CC-3165-78E705E00DA0}"/>
              </a:ext>
            </a:extLst>
          </p:cNvPr>
          <p:cNvSpPr/>
          <p:nvPr/>
        </p:nvSpPr>
        <p:spPr>
          <a:xfrm>
            <a:off x="4442099" y="401135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87343FB6-7E3B-B3DE-5779-F283805FF772}"/>
              </a:ext>
            </a:extLst>
          </p:cNvPr>
          <p:cNvSpPr/>
          <p:nvPr/>
        </p:nvSpPr>
        <p:spPr>
          <a:xfrm>
            <a:off x="4806623" y="401135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28AAE38A-CDFF-49DB-BEB5-93FF9B7ED188}"/>
              </a:ext>
            </a:extLst>
          </p:cNvPr>
          <p:cNvSpPr txBox="1"/>
          <p:nvPr/>
        </p:nvSpPr>
        <p:spPr>
          <a:xfrm>
            <a:off x="1793543" y="366028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76C65305-A159-2620-E949-863D9E093683}"/>
              </a:ext>
            </a:extLst>
          </p:cNvPr>
          <p:cNvSpPr txBox="1"/>
          <p:nvPr/>
        </p:nvSpPr>
        <p:spPr>
          <a:xfrm>
            <a:off x="2914111" y="3689158"/>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758EDE5F-C828-2A93-49ED-D9F093043CEE}"/>
              </a:ext>
            </a:extLst>
          </p:cNvPr>
          <p:cNvSpPr txBox="1"/>
          <p:nvPr/>
        </p:nvSpPr>
        <p:spPr>
          <a:xfrm>
            <a:off x="4356425" y="366028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5F4FE93D-38E1-5642-C1E5-1D4982B54155}"/>
              </a:ext>
            </a:extLst>
          </p:cNvPr>
          <p:cNvCxnSpPr>
            <a:cxnSpLocks/>
          </p:cNvCxnSpPr>
          <p:nvPr/>
        </p:nvCxnSpPr>
        <p:spPr>
          <a:xfrm>
            <a:off x="1087395" y="3319788"/>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40E787D6-3FA8-4308-5AA5-BA32833F8EF9}"/>
              </a:ext>
            </a:extLst>
          </p:cNvPr>
          <p:cNvSpPr txBox="1"/>
          <p:nvPr/>
        </p:nvSpPr>
        <p:spPr>
          <a:xfrm>
            <a:off x="411128" y="402306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72CCBCB5-27D0-6940-B090-BCEDD21C9E9C}"/>
              </a:ext>
            </a:extLst>
          </p:cNvPr>
          <p:cNvCxnSpPr>
            <a:cxnSpLocks/>
          </p:cNvCxnSpPr>
          <p:nvPr/>
        </p:nvCxnSpPr>
        <p:spPr>
          <a:xfrm>
            <a:off x="1729946" y="4190939"/>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9ADF75C1-2283-CB22-99AC-2C1A54F55AA9}"/>
              </a:ext>
            </a:extLst>
          </p:cNvPr>
          <p:cNvSpPr/>
          <p:nvPr/>
        </p:nvSpPr>
        <p:spPr>
          <a:xfrm>
            <a:off x="1891575" y="48545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0C790E21-B961-56B1-A980-C1C60AD6D249}"/>
              </a:ext>
            </a:extLst>
          </p:cNvPr>
          <p:cNvSpPr/>
          <p:nvPr/>
        </p:nvSpPr>
        <p:spPr>
          <a:xfrm>
            <a:off x="2255718" y="48516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B4E5A90C-4C56-B0A4-F80E-15BA53D01685}"/>
              </a:ext>
            </a:extLst>
          </p:cNvPr>
          <p:cNvSpPr/>
          <p:nvPr/>
        </p:nvSpPr>
        <p:spPr>
          <a:xfrm>
            <a:off x="2619861" y="48516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95D78A90-2F29-8309-25EF-AF983C9E0DF4}"/>
              </a:ext>
            </a:extLst>
          </p:cNvPr>
          <p:cNvSpPr/>
          <p:nvPr/>
        </p:nvSpPr>
        <p:spPr>
          <a:xfrm>
            <a:off x="2984004" y="48516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B8D7AD80-E89E-94FC-05B3-65E2B789EDBF}"/>
              </a:ext>
            </a:extLst>
          </p:cNvPr>
          <p:cNvSpPr/>
          <p:nvPr/>
        </p:nvSpPr>
        <p:spPr>
          <a:xfrm>
            <a:off x="3348528" y="48516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C359EA06-9A7D-9E0F-4522-82CD640F0D85}"/>
              </a:ext>
            </a:extLst>
          </p:cNvPr>
          <p:cNvSpPr/>
          <p:nvPr/>
        </p:nvSpPr>
        <p:spPr>
          <a:xfrm>
            <a:off x="3713052" y="48516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28D376A2-3656-F7BF-8E97-DA95B182B782}"/>
              </a:ext>
            </a:extLst>
          </p:cNvPr>
          <p:cNvSpPr/>
          <p:nvPr/>
        </p:nvSpPr>
        <p:spPr>
          <a:xfrm>
            <a:off x="4071397" y="485161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86771A24-F00F-4429-B5A3-60CC5B631545}"/>
              </a:ext>
            </a:extLst>
          </p:cNvPr>
          <p:cNvSpPr/>
          <p:nvPr/>
        </p:nvSpPr>
        <p:spPr>
          <a:xfrm>
            <a:off x="4442099" y="48516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11320E13-6CCD-AA11-E9F0-092E97D873B8}"/>
              </a:ext>
            </a:extLst>
          </p:cNvPr>
          <p:cNvSpPr/>
          <p:nvPr/>
        </p:nvSpPr>
        <p:spPr>
          <a:xfrm>
            <a:off x="4806623" y="485161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9" name="Title 2">
            <a:extLst>
              <a:ext uri="{FF2B5EF4-FFF2-40B4-BE49-F238E27FC236}">
                <a16:creationId xmlns:a16="http://schemas.microsoft.com/office/drawing/2014/main" id="{A5D13B78-8433-7B56-726E-3FDB565C6B39}"/>
              </a:ext>
            </a:extLst>
          </p:cNvPr>
          <p:cNvSpPr txBox="1"/>
          <p:nvPr/>
        </p:nvSpPr>
        <p:spPr>
          <a:xfrm>
            <a:off x="1793543" y="45005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00" name="Title 2">
            <a:extLst>
              <a:ext uri="{FF2B5EF4-FFF2-40B4-BE49-F238E27FC236}">
                <a16:creationId xmlns:a16="http://schemas.microsoft.com/office/drawing/2014/main" id="{E83ED728-921F-4531-9813-547E9A3CB8D4}"/>
              </a:ext>
            </a:extLst>
          </p:cNvPr>
          <p:cNvSpPr txBox="1"/>
          <p:nvPr/>
        </p:nvSpPr>
        <p:spPr>
          <a:xfrm>
            <a:off x="2914111" y="452941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DA69BD4D-7B64-98F0-5709-20F7A8066A16}"/>
              </a:ext>
            </a:extLst>
          </p:cNvPr>
          <p:cNvSpPr txBox="1"/>
          <p:nvPr/>
        </p:nvSpPr>
        <p:spPr>
          <a:xfrm>
            <a:off x="4356425" y="450054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8E829995-1666-8D56-0BEB-1687FD228740}"/>
              </a:ext>
            </a:extLst>
          </p:cNvPr>
          <p:cNvSpPr txBox="1"/>
          <p:nvPr/>
        </p:nvSpPr>
        <p:spPr>
          <a:xfrm>
            <a:off x="411128" y="486332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CFE1B4AD-A61F-41B1-4F4C-68171CDF6BE1}"/>
              </a:ext>
            </a:extLst>
          </p:cNvPr>
          <p:cNvCxnSpPr>
            <a:cxnSpLocks/>
          </p:cNvCxnSpPr>
          <p:nvPr/>
        </p:nvCxnSpPr>
        <p:spPr>
          <a:xfrm>
            <a:off x="957649" y="5031198"/>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C078604D-736D-2D36-8664-746636080348}"/>
              </a:ext>
            </a:extLst>
          </p:cNvPr>
          <p:cNvSpPr/>
          <p:nvPr/>
        </p:nvSpPr>
        <p:spPr>
          <a:xfrm>
            <a:off x="1891575" y="520050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DCF7E2D1-1D3D-AE8A-B1C6-08055DE528DA}"/>
              </a:ext>
            </a:extLst>
          </p:cNvPr>
          <p:cNvSpPr/>
          <p:nvPr/>
        </p:nvSpPr>
        <p:spPr>
          <a:xfrm>
            <a:off x="2255718" y="519760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47DC42B4-9713-6197-7E67-351186EFCE73}"/>
              </a:ext>
            </a:extLst>
          </p:cNvPr>
          <p:cNvSpPr/>
          <p:nvPr/>
        </p:nvSpPr>
        <p:spPr>
          <a:xfrm>
            <a:off x="2619861" y="5197605"/>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B7D4B46-0DBC-8E17-9E4A-ED8869CBCB88}"/>
              </a:ext>
            </a:extLst>
          </p:cNvPr>
          <p:cNvSpPr/>
          <p:nvPr/>
        </p:nvSpPr>
        <p:spPr>
          <a:xfrm>
            <a:off x="2984004" y="519760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809198EE-61B6-0C55-5E72-CC96478B3081}"/>
              </a:ext>
            </a:extLst>
          </p:cNvPr>
          <p:cNvSpPr/>
          <p:nvPr/>
        </p:nvSpPr>
        <p:spPr>
          <a:xfrm>
            <a:off x="3348528" y="519760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BE48170E-C2C8-5ECB-7B4E-4825282DA9F8}"/>
              </a:ext>
            </a:extLst>
          </p:cNvPr>
          <p:cNvSpPr/>
          <p:nvPr/>
        </p:nvSpPr>
        <p:spPr>
          <a:xfrm>
            <a:off x="3713052" y="519760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ABB9A261-A519-8F83-CC9C-C27E7BE7C8BC}"/>
              </a:ext>
            </a:extLst>
          </p:cNvPr>
          <p:cNvSpPr/>
          <p:nvPr/>
        </p:nvSpPr>
        <p:spPr>
          <a:xfrm>
            <a:off x="4071397" y="519760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3C6B49AE-22F4-29C7-6562-D5F7B5533FAF}"/>
              </a:ext>
            </a:extLst>
          </p:cNvPr>
          <p:cNvSpPr/>
          <p:nvPr/>
        </p:nvSpPr>
        <p:spPr>
          <a:xfrm>
            <a:off x="4442099" y="519760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458A706B-18C3-65BA-DD55-E8D0F35DB7E9}"/>
              </a:ext>
            </a:extLst>
          </p:cNvPr>
          <p:cNvSpPr/>
          <p:nvPr/>
        </p:nvSpPr>
        <p:spPr>
          <a:xfrm>
            <a:off x="4806623" y="519760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44D4EF09-86E8-4A8A-CEF6-F069235D6695}"/>
              </a:ext>
            </a:extLst>
          </p:cNvPr>
          <p:cNvSpPr txBox="1"/>
          <p:nvPr/>
        </p:nvSpPr>
        <p:spPr>
          <a:xfrm>
            <a:off x="411128" y="520931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15" name="Straight Connector 114">
            <a:extLst>
              <a:ext uri="{FF2B5EF4-FFF2-40B4-BE49-F238E27FC236}">
                <a16:creationId xmlns:a16="http://schemas.microsoft.com/office/drawing/2014/main" id="{BB023DA9-E91F-AAFF-BD3C-051D7703774A}"/>
              </a:ext>
            </a:extLst>
          </p:cNvPr>
          <p:cNvCxnSpPr>
            <a:cxnSpLocks/>
          </p:cNvCxnSpPr>
          <p:nvPr/>
        </p:nvCxnSpPr>
        <p:spPr>
          <a:xfrm>
            <a:off x="1291281" y="5377187"/>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D11C57C6-EF40-F4C0-3BC7-803F45BD5066}"/>
              </a:ext>
            </a:extLst>
          </p:cNvPr>
          <p:cNvSpPr/>
          <p:nvPr/>
        </p:nvSpPr>
        <p:spPr>
          <a:xfrm>
            <a:off x="1891575" y="5985161"/>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4274FBC1-5792-4EF8-6975-F5AA36DEF46D}"/>
              </a:ext>
            </a:extLst>
          </p:cNvPr>
          <p:cNvSpPr/>
          <p:nvPr/>
        </p:nvSpPr>
        <p:spPr>
          <a:xfrm>
            <a:off x="2255718" y="598225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88F5D0DA-5D57-0855-F499-3E4388E0A04B}"/>
              </a:ext>
            </a:extLst>
          </p:cNvPr>
          <p:cNvSpPr/>
          <p:nvPr/>
        </p:nvSpPr>
        <p:spPr>
          <a:xfrm>
            <a:off x="2619861" y="598225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D70863FB-17C8-F44A-FCF0-935042648F15}"/>
              </a:ext>
            </a:extLst>
          </p:cNvPr>
          <p:cNvSpPr/>
          <p:nvPr/>
        </p:nvSpPr>
        <p:spPr>
          <a:xfrm>
            <a:off x="2984004" y="598225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1" name="Oval 120">
            <a:extLst>
              <a:ext uri="{FF2B5EF4-FFF2-40B4-BE49-F238E27FC236}">
                <a16:creationId xmlns:a16="http://schemas.microsoft.com/office/drawing/2014/main" id="{EEF402AA-A4A0-D4C2-059E-E66982B6EBE5}"/>
              </a:ext>
            </a:extLst>
          </p:cNvPr>
          <p:cNvSpPr/>
          <p:nvPr/>
        </p:nvSpPr>
        <p:spPr>
          <a:xfrm>
            <a:off x="3713052" y="598225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3" name="Oval 122">
            <a:extLst>
              <a:ext uri="{FF2B5EF4-FFF2-40B4-BE49-F238E27FC236}">
                <a16:creationId xmlns:a16="http://schemas.microsoft.com/office/drawing/2014/main" id="{E1CF8C33-738A-C89E-6C4A-20BAC9F3863E}"/>
              </a:ext>
            </a:extLst>
          </p:cNvPr>
          <p:cNvSpPr/>
          <p:nvPr/>
        </p:nvSpPr>
        <p:spPr>
          <a:xfrm>
            <a:off x="4442099" y="598225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090B0514-3BDB-C3CE-E2C8-7DF23BABCD3E}"/>
              </a:ext>
            </a:extLst>
          </p:cNvPr>
          <p:cNvSpPr/>
          <p:nvPr/>
        </p:nvSpPr>
        <p:spPr>
          <a:xfrm>
            <a:off x="4806623" y="598225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F7BE47A5-31FE-7369-C739-812BB7B8CA83}"/>
              </a:ext>
            </a:extLst>
          </p:cNvPr>
          <p:cNvSpPr txBox="1"/>
          <p:nvPr/>
        </p:nvSpPr>
        <p:spPr>
          <a:xfrm>
            <a:off x="1793543" y="563118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0CAD56FE-068D-C6AD-6B06-DF4BF875D846}"/>
              </a:ext>
            </a:extLst>
          </p:cNvPr>
          <p:cNvSpPr txBox="1"/>
          <p:nvPr/>
        </p:nvSpPr>
        <p:spPr>
          <a:xfrm>
            <a:off x="3359151" y="5660060"/>
            <a:ext cx="1255888"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12.5% – 14.5%</a:t>
            </a:r>
          </a:p>
        </p:txBody>
      </p:sp>
      <p:sp>
        <p:nvSpPr>
          <p:cNvPr id="127" name="Title 2">
            <a:extLst>
              <a:ext uri="{FF2B5EF4-FFF2-40B4-BE49-F238E27FC236}">
                <a16:creationId xmlns:a16="http://schemas.microsoft.com/office/drawing/2014/main" id="{B5A9709D-06AD-382A-042C-DC037BA6DFC0}"/>
              </a:ext>
            </a:extLst>
          </p:cNvPr>
          <p:cNvSpPr txBox="1"/>
          <p:nvPr/>
        </p:nvSpPr>
        <p:spPr>
          <a:xfrm>
            <a:off x="4356425" y="563118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11E70720-F5CA-EBE0-D65A-151010EBA59F}"/>
              </a:ext>
            </a:extLst>
          </p:cNvPr>
          <p:cNvSpPr txBox="1"/>
          <p:nvPr/>
        </p:nvSpPr>
        <p:spPr>
          <a:xfrm>
            <a:off x="411128" y="5993970"/>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4BDC309A-8C27-9255-83DD-4C227AF21A67}"/>
              </a:ext>
            </a:extLst>
          </p:cNvPr>
          <p:cNvCxnSpPr>
            <a:cxnSpLocks/>
          </p:cNvCxnSpPr>
          <p:nvPr/>
        </p:nvCxnSpPr>
        <p:spPr>
          <a:xfrm>
            <a:off x="1515503" y="6161841"/>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DC00D633-CAA8-3798-641F-950A201C4254}"/>
              </a:ext>
            </a:extLst>
          </p:cNvPr>
          <p:cNvCxnSpPr>
            <a:cxnSpLocks/>
          </p:cNvCxnSpPr>
          <p:nvPr/>
        </p:nvCxnSpPr>
        <p:spPr>
          <a:xfrm>
            <a:off x="7531443" y="2627277"/>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1C132A17-50C4-C04D-C7CE-31CCC7C94209}"/>
              </a:ext>
            </a:extLst>
          </p:cNvPr>
          <p:cNvCxnSpPr>
            <a:cxnSpLocks/>
          </p:cNvCxnSpPr>
          <p:nvPr/>
        </p:nvCxnSpPr>
        <p:spPr>
          <a:xfrm>
            <a:off x="7531443" y="427749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0ADF244D-39DB-5622-CC55-F58F33415D2F}"/>
              </a:ext>
            </a:extLst>
          </p:cNvPr>
          <p:cNvGrpSpPr/>
          <p:nvPr/>
        </p:nvGrpSpPr>
        <p:grpSpPr>
          <a:xfrm>
            <a:off x="4068414" y="5982259"/>
            <a:ext cx="278634" cy="272668"/>
            <a:chOff x="8032638" y="5926610"/>
            <a:chExt cx="278634" cy="272668"/>
          </a:xfrm>
        </p:grpSpPr>
        <p:sp>
          <p:nvSpPr>
            <p:cNvPr id="8" name="Freeform 7">
              <a:extLst>
                <a:ext uri="{FF2B5EF4-FFF2-40B4-BE49-F238E27FC236}">
                  <a16:creationId xmlns:a16="http://schemas.microsoft.com/office/drawing/2014/main" id="{4457550D-D6A7-A7C4-1FA9-F03BB865B97A}"/>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9" name="Freeform 8">
              <a:extLst>
                <a:ext uri="{FF2B5EF4-FFF2-40B4-BE49-F238E27FC236}">
                  <a16:creationId xmlns:a16="http://schemas.microsoft.com/office/drawing/2014/main" id="{4C18D776-10EF-45C9-08AB-E3BB051419BD}"/>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cxnSp>
        <p:nvCxnSpPr>
          <p:cNvPr id="13" name="Straight Connector 12">
            <a:extLst>
              <a:ext uri="{FF2B5EF4-FFF2-40B4-BE49-F238E27FC236}">
                <a16:creationId xmlns:a16="http://schemas.microsoft.com/office/drawing/2014/main" id="{9A9F847C-F6A3-750E-3F76-D88E6683C2CD}"/>
              </a:ext>
            </a:extLst>
          </p:cNvPr>
          <p:cNvCxnSpPr>
            <a:cxnSpLocks/>
          </p:cNvCxnSpPr>
          <p:nvPr/>
        </p:nvCxnSpPr>
        <p:spPr>
          <a:xfrm>
            <a:off x="3507982" y="2333048"/>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7" name="object 58">
            <a:extLst>
              <a:ext uri="{FF2B5EF4-FFF2-40B4-BE49-F238E27FC236}">
                <a16:creationId xmlns:a16="http://schemas.microsoft.com/office/drawing/2014/main" id="{CD3F8D01-70E7-3584-39CE-A682CD0E1B30}"/>
              </a:ext>
            </a:extLst>
          </p:cNvPr>
          <p:cNvSpPr txBox="1"/>
          <p:nvPr/>
        </p:nvSpPr>
        <p:spPr>
          <a:xfrm>
            <a:off x="8218958" y="5016306"/>
            <a:ext cx="3561913" cy="1145186"/>
          </a:xfrm>
          <a:prstGeom prst="rect">
            <a:avLst/>
          </a:prstGeom>
        </p:spPr>
        <p:txBody>
          <a:bodyPr vert="horz" wrap="square" lIns="0" tIns="17145" rIns="0" bIns="0" numCol="2" rtlCol="0" anchor="ctr" anchorCtr="0">
            <a:noAutofit/>
          </a:bodyPr>
          <a:lstStyle/>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Toast</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Vanilla</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Butter</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Toffee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Honey</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Crème </a:t>
            </a:r>
            <a:r>
              <a:rPr lang="en-AU" sz="1600" dirty="0" err="1">
                <a:latin typeface="Neue Haas Grotesk Text Pro" panose="020B0504020202020204" pitchFamily="34" charset="77"/>
                <a:cs typeface="Hellix SemiBold"/>
              </a:rPr>
              <a:t>brulée</a:t>
            </a:r>
            <a:endParaRPr lang="en-AU" sz="1600" dirty="0">
              <a:latin typeface="Neue Haas Grotesk Text Pro" panose="020B0504020202020204" pitchFamily="34" charset="77"/>
              <a:cs typeface="Hellix SemiBold"/>
            </a:endParaRP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Cinnamon</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Coconut</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Nougat</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Toasted almond</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Spice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Chalk</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Minerality</a:t>
            </a:r>
          </a:p>
        </p:txBody>
      </p:sp>
      <p:grpSp>
        <p:nvGrpSpPr>
          <p:cNvPr id="18" name="Group 17">
            <a:extLst>
              <a:ext uri="{FF2B5EF4-FFF2-40B4-BE49-F238E27FC236}">
                <a16:creationId xmlns:a16="http://schemas.microsoft.com/office/drawing/2014/main" id="{A1069411-5650-5DBF-62AF-0F67699EAD73}"/>
              </a:ext>
            </a:extLst>
          </p:cNvPr>
          <p:cNvGrpSpPr/>
          <p:nvPr/>
        </p:nvGrpSpPr>
        <p:grpSpPr>
          <a:xfrm rot="10800000">
            <a:off x="3348886" y="5982259"/>
            <a:ext cx="278634" cy="272668"/>
            <a:chOff x="8032638" y="5926610"/>
            <a:chExt cx="278634" cy="272668"/>
          </a:xfrm>
        </p:grpSpPr>
        <p:sp>
          <p:nvSpPr>
            <p:cNvPr id="19" name="Freeform 18">
              <a:extLst>
                <a:ext uri="{FF2B5EF4-FFF2-40B4-BE49-F238E27FC236}">
                  <a16:creationId xmlns:a16="http://schemas.microsoft.com/office/drawing/2014/main" id="{5E48266D-97F6-1D1B-14B0-B030C4FDA226}"/>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22" name="Freeform 21">
              <a:extLst>
                <a:ext uri="{FF2B5EF4-FFF2-40B4-BE49-F238E27FC236}">
                  <a16:creationId xmlns:a16="http://schemas.microsoft.com/office/drawing/2014/main" id="{66BA2F64-2DF9-95D0-601E-3919A6A7D1D7}"/>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5" name="TextBox 4">
            <a:extLst>
              <a:ext uri="{FF2B5EF4-FFF2-40B4-BE49-F238E27FC236}">
                <a16:creationId xmlns:a16="http://schemas.microsoft.com/office/drawing/2014/main" id="{ACDBABBE-E7F4-2430-9408-8BEEAAB6E551}"/>
              </a:ext>
            </a:extLst>
          </p:cNvPr>
          <p:cNvSpPr txBox="1"/>
          <p:nvPr/>
        </p:nvSpPr>
        <p:spPr>
          <a:xfrm>
            <a:off x="631126" y="311934"/>
            <a:ext cx="6100354" cy="461665"/>
          </a:xfrm>
          <a:prstGeom prst="rect">
            <a:avLst/>
          </a:prstGeom>
          <a:noFill/>
        </p:spPr>
        <p:txBody>
          <a:bodyPr wrap="square">
            <a:spAutoFit/>
          </a:bodyPr>
          <a:lstStyle/>
          <a:p>
            <a:r>
              <a:rPr lang="en-US" sz="2400" dirty="0">
                <a:solidFill>
                  <a:schemeClr val="accent2"/>
                </a:solidFill>
                <a:latin typeface="Neue Haas Grotesk Text Pro" panose="020B0504020202020204" pitchFamily="34" charset="77"/>
              </a:rPr>
              <a:t>HUNTER VALLEY</a:t>
            </a:r>
            <a:endParaRPr lang="en-US" sz="2400" dirty="0"/>
          </a:p>
        </p:txBody>
      </p:sp>
    </p:spTree>
    <p:extLst>
      <p:ext uri="{BB962C8B-B14F-4D97-AF65-F5344CB8AC3E}">
        <p14:creationId xmlns:p14="http://schemas.microsoft.com/office/powerpoint/2010/main" val="16406890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p:nvPr>
        </p:nvSpPr>
        <p:spPr>
          <a:xfrm>
            <a:off x="623888" y="817820"/>
            <a:ext cx="11283754" cy="1325562"/>
          </a:xfrm>
        </p:spPr>
        <p:txBody>
          <a:bodyPr/>
          <a:lstStyle/>
          <a:p>
            <a:r>
              <a:rPr lang="en-US" sz="4000" dirty="0">
                <a:solidFill>
                  <a:schemeClr val="accent2"/>
                </a:solidFill>
                <a:latin typeface="Neue Haas Grotesk Text Pro" panose="020B0504020202020204" pitchFamily="34" charset="77"/>
              </a:rPr>
              <a:t>SHIRAZ</a:t>
            </a:r>
            <a:br>
              <a:rPr lang="en-US" sz="4000" dirty="0">
                <a:solidFill>
                  <a:schemeClr val="accent3"/>
                </a:solidFill>
                <a:latin typeface="Neue Haas Grotesk Text Pro" panose="020B0504020202020204" pitchFamily="34" charset="77"/>
              </a:rPr>
            </a:br>
            <a:r>
              <a:rPr lang="en-US" sz="4000" dirty="0">
                <a:solidFill>
                  <a:schemeClr val="bg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2" cstate="screen">
            <a:extLst>
              <a:ext uri="{28A0092B-C50C-407E-A947-70E740481C1C}">
                <a14:useLocalDpi xmlns:a14="http://schemas.microsoft.com/office/drawing/2010/main"/>
              </a:ext>
            </a:extLst>
          </a:blip>
          <a:srcRect l="8675" r="8675"/>
          <a:stretch/>
        </p:blipFill>
        <p:spPr>
          <a:xfrm>
            <a:off x="5672168" y="3683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4545564"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28375" y="184046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92518" y="183756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56661" y="183756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20804" y="183756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47929" y="186552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85328" y="183756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49852" y="183756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208197" y="183756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78899" y="183756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43423" y="183756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4604738" y="2284754"/>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Shiraz</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26935" y="197389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28375" y="2989641"/>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92518" y="298673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56661" y="298673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20804" y="298673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47928" y="296755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85328" y="298673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49852" y="298673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208197" y="298673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78899" y="298673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43423" y="298673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30343" y="263566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200094" y="2664540"/>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93225" y="263566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28375" y="3829901"/>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92518" y="3826999"/>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56661" y="38269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20804" y="38269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85328" y="38269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49852" y="38269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208197" y="38269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78899" y="38269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43423" y="382699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30343" y="347592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50911" y="3504800"/>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93225" y="3475926"/>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24195" y="3135430"/>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47928" y="3838710"/>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66746" y="4006581"/>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28375" y="467016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92518" y="466725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56661" y="466725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20804" y="466725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85328" y="466725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49852" y="466725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208197" y="466725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78899" y="466725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43423" y="466725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8" name="Title 2">
            <a:extLst>
              <a:ext uri="{FF2B5EF4-FFF2-40B4-BE49-F238E27FC236}">
                <a16:creationId xmlns:a16="http://schemas.microsoft.com/office/drawing/2014/main" id="{EDFFE394-94B4-2EB4-A6E8-97B7CE7991F0}"/>
              </a:ext>
            </a:extLst>
          </p:cNvPr>
          <p:cNvSpPr txBox="1"/>
          <p:nvPr/>
        </p:nvSpPr>
        <p:spPr>
          <a:xfrm>
            <a:off x="1930343" y="431618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sp>
        <p:nvSpPr>
          <p:cNvPr id="149" name="Title 2">
            <a:extLst>
              <a:ext uri="{FF2B5EF4-FFF2-40B4-BE49-F238E27FC236}">
                <a16:creationId xmlns:a16="http://schemas.microsoft.com/office/drawing/2014/main" id="{BD101432-B58A-D22F-33DD-83395CD07196}"/>
              </a:ext>
            </a:extLst>
          </p:cNvPr>
          <p:cNvSpPr txBox="1"/>
          <p:nvPr/>
        </p:nvSpPr>
        <p:spPr>
          <a:xfrm>
            <a:off x="3050911" y="4345059"/>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93225" y="4316185"/>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47928" y="467896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94449" y="484684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BB001D52-6ACE-43A7-54C7-624FDA7455B3}"/>
              </a:ext>
            </a:extLst>
          </p:cNvPr>
          <p:cNvSpPr/>
          <p:nvPr/>
        </p:nvSpPr>
        <p:spPr>
          <a:xfrm>
            <a:off x="2028375" y="501614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8E1180F9-E652-9B86-2F08-2604BC731EE4}"/>
              </a:ext>
            </a:extLst>
          </p:cNvPr>
          <p:cNvSpPr/>
          <p:nvPr/>
        </p:nvSpPr>
        <p:spPr>
          <a:xfrm>
            <a:off x="2392518" y="501324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3B38CAB6-C4FE-AE8F-BD48-A435FB60DD47}"/>
              </a:ext>
            </a:extLst>
          </p:cNvPr>
          <p:cNvSpPr/>
          <p:nvPr/>
        </p:nvSpPr>
        <p:spPr>
          <a:xfrm>
            <a:off x="2756661" y="501324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A7F182EE-6253-B095-B9F8-376D75AA522A}"/>
              </a:ext>
            </a:extLst>
          </p:cNvPr>
          <p:cNvSpPr/>
          <p:nvPr/>
        </p:nvSpPr>
        <p:spPr>
          <a:xfrm>
            <a:off x="3120804" y="501324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71A1F2B7-2DCE-78B6-A92D-371C5048502D}"/>
              </a:ext>
            </a:extLst>
          </p:cNvPr>
          <p:cNvSpPr/>
          <p:nvPr/>
        </p:nvSpPr>
        <p:spPr>
          <a:xfrm>
            <a:off x="3485328" y="501324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69A7F32A-D5CC-F70C-49D7-4F4490345A46}"/>
              </a:ext>
            </a:extLst>
          </p:cNvPr>
          <p:cNvSpPr/>
          <p:nvPr/>
        </p:nvSpPr>
        <p:spPr>
          <a:xfrm>
            <a:off x="3849852" y="501324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054664EB-A97A-E728-685F-8C32614CD1C7}"/>
              </a:ext>
            </a:extLst>
          </p:cNvPr>
          <p:cNvSpPr/>
          <p:nvPr/>
        </p:nvSpPr>
        <p:spPr>
          <a:xfrm>
            <a:off x="4208197" y="501324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3698B22B-F886-2975-DB68-919D59AD7F55}"/>
              </a:ext>
            </a:extLst>
          </p:cNvPr>
          <p:cNvSpPr/>
          <p:nvPr/>
        </p:nvSpPr>
        <p:spPr>
          <a:xfrm>
            <a:off x="4578899" y="501324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Oval 160">
            <a:extLst>
              <a:ext uri="{FF2B5EF4-FFF2-40B4-BE49-F238E27FC236}">
                <a16:creationId xmlns:a16="http://schemas.microsoft.com/office/drawing/2014/main" id="{93A6FF03-F1A2-9FAE-D858-E6535FB4AC55}"/>
              </a:ext>
            </a:extLst>
          </p:cNvPr>
          <p:cNvSpPr/>
          <p:nvPr/>
        </p:nvSpPr>
        <p:spPr>
          <a:xfrm>
            <a:off x="4943423" y="501324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2" name="Title 2">
            <a:extLst>
              <a:ext uri="{FF2B5EF4-FFF2-40B4-BE49-F238E27FC236}">
                <a16:creationId xmlns:a16="http://schemas.microsoft.com/office/drawing/2014/main" id="{27FCFC5C-BEF0-FF80-49BC-203A095CD341}"/>
              </a:ext>
            </a:extLst>
          </p:cNvPr>
          <p:cNvSpPr txBox="1"/>
          <p:nvPr/>
        </p:nvSpPr>
        <p:spPr>
          <a:xfrm>
            <a:off x="547928" y="502495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63" name="Straight Connector 162">
            <a:extLst>
              <a:ext uri="{FF2B5EF4-FFF2-40B4-BE49-F238E27FC236}">
                <a16:creationId xmlns:a16="http://schemas.microsoft.com/office/drawing/2014/main" id="{4A69C541-1B7B-A1B5-2501-EE1C5228D651}"/>
              </a:ext>
            </a:extLst>
          </p:cNvPr>
          <p:cNvCxnSpPr>
            <a:cxnSpLocks/>
          </p:cNvCxnSpPr>
          <p:nvPr/>
        </p:nvCxnSpPr>
        <p:spPr>
          <a:xfrm>
            <a:off x="1428081" y="519282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28375" y="6276589"/>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92518" y="627368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56661" y="627368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20804" y="627368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8" name="Oval 167">
            <a:extLst>
              <a:ext uri="{FF2B5EF4-FFF2-40B4-BE49-F238E27FC236}">
                <a16:creationId xmlns:a16="http://schemas.microsoft.com/office/drawing/2014/main" id="{DB4B4ABB-9FA8-B87C-73BC-FDDC7FF1CBDD}"/>
              </a:ext>
            </a:extLst>
          </p:cNvPr>
          <p:cNvSpPr/>
          <p:nvPr/>
        </p:nvSpPr>
        <p:spPr>
          <a:xfrm>
            <a:off x="3485328" y="627368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9" name="Oval 168">
            <a:extLst>
              <a:ext uri="{FF2B5EF4-FFF2-40B4-BE49-F238E27FC236}">
                <a16:creationId xmlns:a16="http://schemas.microsoft.com/office/drawing/2014/main" id="{C28B8766-8D70-DE4B-4648-7E9551E0CF54}"/>
              </a:ext>
            </a:extLst>
          </p:cNvPr>
          <p:cNvSpPr/>
          <p:nvPr/>
        </p:nvSpPr>
        <p:spPr>
          <a:xfrm>
            <a:off x="4208197" y="627368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1" name="Oval 170">
            <a:extLst>
              <a:ext uri="{FF2B5EF4-FFF2-40B4-BE49-F238E27FC236}">
                <a16:creationId xmlns:a16="http://schemas.microsoft.com/office/drawing/2014/main" id="{8C3C39FC-A54B-CF26-6770-AB3679F42E43}"/>
              </a:ext>
            </a:extLst>
          </p:cNvPr>
          <p:cNvSpPr/>
          <p:nvPr/>
        </p:nvSpPr>
        <p:spPr>
          <a:xfrm>
            <a:off x="4943423" y="6273687"/>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30343" y="592261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3" name="Title 2">
            <a:extLst>
              <a:ext uri="{FF2B5EF4-FFF2-40B4-BE49-F238E27FC236}">
                <a16:creationId xmlns:a16="http://schemas.microsoft.com/office/drawing/2014/main" id="{19CEF876-E7BB-64CB-4F86-BB8530282E1B}"/>
              </a:ext>
            </a:extLst>
          </p:cNvPr>
          <p:cNvSpPr txBox="1"/>
          <p:nvPr/>
        </p:nvSpPr>
        <p:spPr>
          <a:xfrm>
            <a:off x="3687839" y="5927289"/>
            <a:ext cx="1272064"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15.5%</a:t>
            </a:r>
          </a:p>
        </p:txBody>
      </p:sp>
      <p:sp>
        <p:nvSpPr>
          <p:cNvPr id="174" name="Title 2">
            <a:extLst>
              <a:ext uri="{FF2B5EF4-FFF2-40B4-BE49-F238E27FC236}">
                <a16:creationId xmlns:a16="http://schemas.microsoft.com/office/drawing/2014/main" id="{B513C6C9-D892-E3F3-4000-917AD96781F4}"/>
              </a:ext>
            </a:extLst>
          </p:cNvPr>
          <p:cNvSpPr txBox="1"/>
          <p:nvPr/>
        </p:nvSpPr>
        <p:spPr>
          <a:xfrm>
            <a:off x="4493225" y="5922614"/>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47928" y="628539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52303" y="6453269"/>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7B910BE-98B0-4F4B-367C-75B3477F925C}"/>
              </a:ext>
            </a:extLst>
          </p:cNvPr>
          <p:cNvCxnSpPr>
            <a:cxnSpLocks/>
          </p:cNvCxnSpPr>
          <p:nvPr/>
        </p:nvCxnSpPr>
        <p:spPr>
          <a:xfrm>
            <a:off x="5088756" y="214869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8224CEAB-450B-019E-ECCF-05EA077F8075}"/>
              </a:ext>
            </a:extLst>
          </p:cNvPr>
          <p:cNvCxnSpPr>
            <a:cxnSpLocks/>
          </p:cNvCxnSpPr>
          <p:nvPr/>
        </p:nvCxnSpPr>
        <p:spPr>
          <a:xfrm>
            <a:off x="4695881" y="214869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42ACF20F-A0B5-F59B-9D74-2D85DF1AED6A}"/>
              </a:ext>
            </a:extLst>
          </p:cNvPr>
          <p:cNvCxnSpPr>
            <a:cxnSpLocks/>
          </p:cNvCxnSpPr>
          <p:nvPr/>
        </p:nvCxnSpPr>
        <p:spPr>
          <a:xfrm>
            <a:off x="4699416" y="2282814"/>
            <a:ext cx="39717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28375" y="539529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92518" y="539239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56661" y="539239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20804" y="539239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85328" y="539239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49852" y="539239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208197" y="539239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78899" y="539239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43423" y="539239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47928" y="540410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28081" y="557197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95" name="Group 194">
            <a:extLst>
              <a:ext uri="{FF2B5EF4-FFF2-40B4-BE49-F238E27FC236}">
                <a16:creationId xmlns:a16="http://schemas.microsoft.com/office/drawing/2014/main" id="{5AC20B1C-4B4E-AE5A-8D9F-8DF910C63D99}"/>
              </a:ext>
            </a:extLst>
          </p:cNvPr>
          <p:cNvGrpSpPr/>
          <p:nvPr/>
        </p:nvGrpSpPr>
        <p:grpSpPr>
          <a:xfrm>
            <a:off x="4572933" y="6274205"/>
            <a:ext cx="278634" cy="272668"/>
            <a:chOff x="8032638" y="5926610"/>
            <a:chExt cx="278634" cy="272668"/>
          </a:xfrm>
        </p:grpSpPr>
        <p:sp>
          <p:nvSpPr>
            <p:cNvPr id="196" name="Freeform 195">
              <a:extLst>
                <a:ext uri="{FF2B5EF4-FFF2-40B4-BE49-F238E27FC236}">
                  <a16:creationId xmlns:a16="http://schemas.microsoft.com/office/drawing/2014/main" id="{5F241F64-F7DD-2E28-7CFF-EF475E7F686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97" name="Freeform 196">
              <a:extLst>
                <a:ext uri="{FF2B5EF4-FFF2-40B4-BE49-F238E27FC236}">
                  <a16:creationId xmlns:a16="http://schemas.microsoft.com/office/drawing/2014/main" id="{5B67458C-AEFC-63DB-3A02-1258A092B494}"/>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grpSp>
        <p:nvGrpSpPr>
          <p:cNvPr id="198" name="Group 197">
            <a:extLst>
              <a:ext uri="{FF2B5EF4-FFF2-40B4-BE49-F238E27FC236}">
                <a16:creationId xmlns:a16="http://schemas.microsoft.com/office/drawing/2014/main" id="{428F2805-5190-4A07-A002-0D6ADD1E12CF}"/>
              </a:ext>
            </a:extLst>
          </p:cNvPr>
          <p:cNvGrpSpPr/>
          <p:nvPr/>
        </p:nvGrpSpPr>
        <p:grpSpPr>
          <a:xfrm rot="10800000">
            <a:off x="3851821" y="6274205"/>
            <a:ext cx="278634" cy="272668"/>
            <a:chOff x="8032638" y="5926610"/>
            <a:chExt cx="278634" cy="272668"/>
          </a:xfrm>
        </p:grpSpPr>
        <p:sp>
          <p:nvSpPr>
            <p:cNvPr id="199" name="Freeform 198">
              <a:extLst>
                <a:ext uri="{FF2B5EF4-FFF2-40B4-BE49-F238E27FC236}">
                  <a16:creationId xmlns:a16="http://schemas.microsoft.com/office/drawing/2014/main" id="{609D5A3D-EBE7-FD35-FF95-0EC4BF79FD6F}"/>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200" name="Freeform 199">
              <a:extLst>
                <a:ext uri="{FF2B5EF4-FFF2-40B4-BE49-F238E27FC236}">
                  <a16:creationId xmlns:a16="http://schemas.microsoft.com/office/drawing/2014/main" id="{A56402CE-C693-42AD-D881-1C10A5979ACC}"/>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cxnSp>
        <p:nvCxnSpPr>
          <p:cNvPr id="6" name="Straight Connector 5">
            <a:extLst>
              <a:ext uri="{FF2B5EF4-FFF2-40B4-BE49-F238E27FC236}">
                <a16:creationId xmlns:a16="http://schemas.microsoft.com/office/drawing/2014/main" id="{E0C1664E-8A67-13E0-354C-3BAE66C23B3C}"/>
              </a:ext>
            </a:extLst>
          </p:cNvPr>
          <p:cNvCxnSpPr>
            <a:cxnSpLocks/>
          </p:cNvCxnSpPr>
          <p:nvPr/>
        </p:nvCxnSpPr>
        <p:spPr>
          <a:xfrm>
            <a:off x="7078094" y="2287785"/>
            <a:ext cx="2271469"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object 58">
            <a:extLst>
              <a:ext uri="{FF2B5EF4-FFF2-40B4-BE49-F238E27FC236}">
                <a16:creationId xmlns:a16="http://schemas.microsoft.com/office/drawing/2014/main" id="{1A813039-90ED-48AC-FD33-6E174768F007}"/>
              </a:ext>
            </a:extLst>
          </p:cNvPr>
          <p:cNvSpPr txBox="1"/>
          <p:nvPr/>
        </p:nvSpPr>
        <p:spPr>
          <a:xfrm>
            <a:off x="8706125" y="2849901"/>
            <a:ext cx="2665060" cy="1534577"/>
          </a:xfrm>
          <a:prstGeom prst="rect">
            <a:avLst/>
          </a:prstGeom>
        </p:spPr>
        <p:txBody>
          <a:bodyPr vert="horz" wrap="square" lIns="0" tIns="17145" rIns="0" bIns="0" numCol="1" rtlCol="0" anchor="ctr" anchorCtr="0">
            <a:noAutofit/>
          </a:bodyPr>
          <a:lstStyle/>
          <a:p>
            <a:pPr>
              <a:lnSpc>
                <a:spcPct val="98000"/>
              </a:lnSpc>
              <a:spcAft>
                <a:spcPts val="100"/>
              </a:spcAft>
              <a:buClr>
                <a:schemeClr val="bg2"/>
              </a:buClr>
            </a:pPr>
            <a:r>
              <a:rPr lang="en-AU" sz="1600" dirty="0">
                <a:latin typeface="Neue Haas Grotesk Text Pro" panose="020B0504020202020204" pitchFamily="34" charset="77"/>
                <a:cs typeface="Hellix SemiBold"/>
              </a:rPr>
              <a:t>TYPICAL FLAVOURS</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Pepper </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Blackberry</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Spice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Plum</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Dark cherry</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Chocolate</a:t>
            </a:r>
          </a:p>
          <a:p>
            <a:pPr marL="285750" indent="-285750">
              <a:lnSpc>
                <a:spcPct val="98000"/>
              </a:lnSpc>
              <a:spcAft>
                <a:spcPts val="100"/>
              </a:spcAft>
              <a:buClr>
                <a:schemeClr val="bg2"/>
              </a:buClr>
              <a:buFont typeface="Arial" panose="020B0604020202020204" pitchFamily="34" charset="0"/>
              <a:buChar char="•"/>
            </a:pPr>
            <a:r>
              <a:rPr lang="en-AU" sz="1600" dirty="0">
                <a:latin typeface="Neue Haas Grotesk Text Pro" panose="020B0504020202020204" pitchFamily="34" charset="77"/>
                <a:cs typeface="Hellix SemiBold"/>
              </a:rPr>
              <a:t>Coffee</a:t>
            </a:r>
          </a:p>
        </p:txBody>
      </p:sp>
      <p:cxnSp>
        <p:nvCxnSpPr>
          <p:cNvPr id="8" name="Straight Connector 7">
            <a:extLst>
              <a:ext uri="{FF2B5EF4-FFF2-40B4-BE49-F238E27FC236}">
                <a16:creationId xmlns:a16="http://schemas.microsoft.com/office/drawing/2014/main" id="{C20E4702-FA01-664C-07B6-CE0616F69F56}"/>
              </a:ext>
            </a:extLst>
          </p:cNvPr>
          <p:cNvCxnSpPr>
            <a:cxnSpLocks/>
          </p:cNvCxnSpPr>
          <p:nvPr/>
        </p:nvCxnSpPr>
        <p:spPr>
          <a:xfrm>
            <a:off x="9339658" y="2285352"/>
            <a:ext cx="0" cy="23231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4A22772-9E09-F8D8-D657-EF3B34A2C3C7}"/>
              </a:ext>
            </a:extLst>
          </p:cNvPr>
          <p:cNvSpPr txBox="1"/>
          <p:nvPr/>
        </p:nvSpPr>
        <p:spPr>
          <a:xfrm>
            <a:off x="552748" y="311934"/>
            <a:ext cx="6100354" cy="461665"/>
          </a:xfrm>
          <a:prstGeom prst="rect">
            <a:avLst/>
          </a:prstGeom>
          <a:noFill/>
        </p:spPr>
        <p:txBody>
          <a:bodyPr wrap="square">
            <a:spAutoFit/>
          </a:bodyPr>
          <a:lstStyle/>
          <a:p>
            <a:r>
              <a:rPr lang="en-US" sz="2400" dirty="0">
                <a:solidFill>
                  <a:schemeClr val="accent2"/>
                </a:solidFill>
                <a:latin typeface="Neue Haas Grotesk Text Pro" panose="020B0504020202020204" pitchFamily="34" charset="77"/>
              </a:rPr>
              <a:t>HUNTER VALLEY</a:t>
            </a:r>
            <a:endParaRPr lang="en-US" sz="2400" dirty="0"/>
          </a:p>
        </p:txBody>
      </p:sp>
    </p:spTree>
    <p:extLst>
      <p:ext uri="{BB962C8B-B14F-4D97-AF65-F5344CB8AC3E}">
        <p14:creationId xmlns:p14="http://schemas.microsoft.com/office/powerpoint/2010/main" val="115390583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EC40966-12C1-C8B6-3BD3-CAAB5B274E0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2337" t="7031" r="18788" b="19563"/>
          <a:stretch/>
        </p:blipFill>
        <p:spPr>
          <a:xfrm>
            <a:off x="1" y="368300"/>
            <a:ext cx="6096000" cy="6103741"/>
          </a:xfrm>
        </p:spPr>
      </p:pic>
      <p:sp>
        <p:nvSpPr>
          <p:cNvPr id="4" name="Text Placeholder 3">
            <a:extLst>
              <a:ext uri="{FF2B5EF4-FFF2-40B4-BE49-F238E27FC236}">
                <a16:creationId xmlns:a16="http://schemas.microsoft.com/office/drawing/2014/main" id="{9158A547-E314-546B-744D-BDCB5D9E3489}"/>
              </a:ext>
            </a:extLst>
          </p:cNvPr>
          <p:cNvSpPr>
            <a:spLocks noGrp="1"/>
          </p:cNvSpPr>
          <p:nvPr>
            <p:ph type="body" sz="quarter" idx="12"/>
          </p:nvPr>
        </p:nvSpPr>
        <p:spPr>
          <a:xfrm>
            <a:off x="6456363" y="2744850"/>
            <a:ext cx="4291585" cy="1530521"/>
          </a:xfrm>
        </p:spPr>
        <p:txBody>
          <a:bodyPr/>
          <a:lstStyle/>
          <a:p>
            <a:pPr marL="0" indent="0">
              <a:spcBef>
                <a:spcPts val="800"/>
              </a:spcBef>
              <a:buNone/>
            </a:pPr>
            <a:r>
              <a:rPr lang="en-AU" dirty="0"/>
              <a:t>Other notable varieties:</a:t>
            </a:r>
          </a:p>
          <a:p>
            <a:pPr>
              <a:spcBef>
                <a:spcPts val="800"/>
              </a:spcBef>
            </a:pPr>
            <a:r>
              <a:rPr lang="en-AU" dirty="0"/>
              <a:t>Verdelho</a:t>
            </a:r>
          </a:p>
          <a:p>
            <a:pPr>
              <a:spcBef>
                <a:spcPts val="800"/>
              </a:spcBef>
            </a:pPr>
            <a:r>
              <a:rPr lang="en-AU" dirty="0"/>
              <a:t>Pinot Noir </a:t>
            </a:r>
          </a:p>
          <a:p>
            <a:pPr>
              <a:spcBef>
                <a:spcPts val="800"/>
              </a:spcBef>
            </a:pPr>
            <a:r>
              <a:rPr lang="en-AU" dirty="0"/>
              <a:t>Tempranillo</a:t>
            </a:r>
          </a:p>
          <a:p>
            <a:pPr>
              <a:spcBef>
                <a:spcPts val="800"/>
              </a:spcBef>
            </a:pPr>
            <a:r>
              <a:rPr lang="en-AU" dirty="0"/>
              <a:t>Cabernet Sauvignon</a:t>
            </a:r>
          </a:p>
        </p:txBody>
      </p:sp>
      <p:sp>
        <p:nvSpPr>
          <p:cNvPr id="8" name="Title 2">
            <a:extLst>
              <a:ext uri="{FF2B5EF4-FFF2-40B4-BE49-F238E27FC236}">
                <a16:creationId xmlns:a16="http://schemas.microsoft.com/office/drawing/2014/main" id="{BEF17699-996E-80A1-5516-9CFCFB8A3DCE}"/>
              </a:ext>
            </a:extLst>
          </p:cNvPr>
          <p:cNvSpPr txBox="1">
            <a:spLocks/>
          </p:cNvSpPr>
          <p:nvPr/>
        </p:nvSpPr>
        <p:spPr>
          <a:xfrm>
            <a:off x="6403897" y="584200"/>
            <a:ext cx="5678176" cy="1530522"/>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accent4"/>
                </a:solidFill>
              </a:rPr>
              <a:t>BEST OF </a:t>
            </a:r>
            <a:br>
              <a:rPr lang="en-US" sz="5440" dirty="0">
                <a:solidFill>
                  <a:schemeClr val="accent4"/>
                </a:solidFill>
              </a:rPr>
            </a:br>
            <a:r>
              <a:rPr lang="en-US" sz="5440" dirty="0">
                <a:solidFill>
                  <a:schemeClr val="accent4"/>
                </a:solidFill>
              </a:rPr>
              <a:t>THE REST</a:t>
            </a:r>
          </a:p>
        </p:txBody>
      </p:sp>
    </p:spTree>
    <p:extLst>
      <p:ext uri="{BB962C8B-B14F-4D97-AF65-F5344CB8AC3E}">
        <p14:creationId xmlns:p14="http://schemas.microsoft.com/office/powerpoint/2010/main" val="56960048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EC40966-12C1-C8B6-3BD3-CAAB5B274E0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709" r="16709"/>
          <a:stretch/>
        </p:blipFill>
        <p:spPr>
          <a:xfrm>
            <a:off x="1" y="368300"/>
            <a:ext cx="6096000" cy="6103741"/>
          </a:xfrm>
        </p:spPr>
      </p:pic>
      <p:sp>
        <p:nvSpPr>
          <p:cNvPr id="4" name="Text Placeholder 3">
            <a:extLst>
              <a:ext uri="{FF2B5EF4-FFF2-40B4-BE49-F238E27FC236}">
                <a16:creationId xmlns:a16="http://schemas.microsoft.com/office/drawing/2014/main" id="{9158A547-E314-546B-744D-BDCB5D9E3489}"/>
              </a:ext>
            </a:extLst>
          </p:cNvPr>
          <p:cNvSpPr>
            <a:spLocks noGrp="1"/>
          </p:cNvSpPr>
          <p:nvPr>
            <p:ph type="body" sz="quarter" idx="12"/>
          </p:nvPr>
        </p:nvSpPr>
        <p:spPr>
          <a:xfrm>
            <a:off x="6456363" y="2744850"/>
            <a:ext cx="4291585" cy="1530521"/>
          </a:xfrm>
        </p:spPr>
        <p:txBody>
          <a:bodyPr/>
          <a:lstStyle/>
          <a:p>
            <a:pPr>
              <a:spcBef>
                <a:spcPts val="800"/>
              </a:spcBef>
            </a:pPr>
            <a:r>
              <a:rPr lang="en-AU" dirty="0"/>
              <a:t>Pinot Gris/Grigio</a:t>
            </a:r>
          </a:p>
          <a:p>
            <a:pPr>
              <a:spcBef>
                <a:spcPts val="800"/>
              </a:spcBef>
            </a:pPr>
            <a:r>
              <a:rPr lang="en-AU" dirty="0"/>
              <a:t>Fiano</a:t>
            </a:r>
          </a:p>
          <a:p>
            <a:pPr>
              <a:spcBef>
                <a:spcPts val="800"/>
              </a:spcBef>
            </a:pPr>
            <a:r>
              <a:rPr lang="en-AU" dirty="0"/>
              <a:t>Gewürztraminer</a:t>
            </a:r>
          </a:p>
          <a:p>
            <a:pPr>
              <a:spcBef>
                <a:spcPts val="800"/>
              </a:spcBef>
            </a:pPr>
            <a:r>
              <a:rPr lang="en-AU" dirty="0"/>
              <a:t>Cabernet Franc</a:t>
            </a:r>
          </a:p>
          <a:p>
            <a:pPr>
              <a:spcBef>
                <a:spcPts val="800"/>
              </a:spcBef>
            </a:pPr>
            <a:r>
              <a:rPr lang="en-AU" dirty="0"/>
              <a:t>Barbera</a:t>
            </a:r>
          </a:p>
          <a:p>
            <a:pPr>
              <a:spcBef>
                <a:spcPts val="800"/>
              </a:spcBef>
            </a:pPr>
            <a:r>
              <a:rPr lang="en-AU" dirty="0"/>
              <a:t>Sangiovese</a:t>
            </a:r>
          </a:p>
        </p:txBody>
      </p:sp>
      <p:sp>
        <p:nvSpPr>
          <p:cNvPr id="8" name="Title 2">
            <a:extLst>
              <a:ext uri="{FF2B5EF4-FFF2-40B4-BE49-F238E27FC236}">
                <a16:creationId xmlns:a16="http://schemas.microsoft.com/office/drawing/2014/main" id="{BEF17699-996E-80A1-5516-9CFCFB8A3DCE}"/>
              </a:ext>
            </a:extLst>
          </p:cNvPr>
          <p:cNvSpPr txBox="1">
            <a:spLocks/>
          </p:cNvSpPr>
          <p:nvPr/>
        </p:nvSpPr>
        <p:spPr>
          <a:xfrm>
            <a:off x="6403897" y="584200"/>
            <a:ext cx="5678176" cy="1530522"/>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accent4"/>
                </a:solidFill>
              </a:rPr>
              <a:t>EMERGING VARIETIES</a:t>
            </a:r>
          </a:p>
        </p:txBody>
      </p:sp>
    </p:spTree>
    <p:extLst>
      <p:ext uri="{BB962C8B-B14F-4D97-AF65-F5344CB8AC3E}">
        <p14:creationId xmlns:p14="http://schemas.microsoft.com/office/powerpoint/2010/main" val="162617104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p:blipFill>
        <p:spPr>
          <a:xfrm>
            <a:off x="6096000" y="388842"/>
            <a:ext cx="6096000" cy="6092317"/>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a:xfrm>
            <a:off x="630419" y="231935"/>
            <a:ext cx="4829691" cy="785732"/>
          </a:xfrm>
        </p:spPr>
        <p:txBody>
          <a:bodyPr/>
          <a:lstStyle/>
          <a:p>
            <a:r>
              <a:rPr lang="en-US" dirty="0"/>
              <a:t>ICONS AND</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017667"/>
            <a:ext cx="5340350" cy="1325563"/>
          </a:xfrm>
        </p:spPr>
        <p:txBody>
          <a:bodyPr/>
          <a:lstStyle/>
          <a:p>
            <a:r>
              <a:rPr lang="en-US" dirty="0">
                <a:solidFill>
                  <a:schemeClr val="accent5"/>
                </a:solidFill>
              </a:rPr>
              <a:t>INNOVATION</a:t>
            </a:r>
          </a:p>
        </p:txBody>
      </p:sp>
      <p:sp>
        <p:nvSpPr>
          <p:cNvPr id="2" name="Text Placeholder 3">
            <a:extLst>
              <a:ext uri="{FF2B5EF4-FFF2-40B4-BE49-F238E27FC236}">
                <a16:creationId xmlns:a16="http://schemas.microsoft.com/office/drawing/2014/main" id="{EC4F9B9F-9F41-D51D-0669-FD32332342FE}"/>
              </a:ext>
            </a:extLst>
          </p:cNvPr>
          <p:cNvSpPr>
            <a:spLocks noGrp="1"/>
          </p:cNvSpPr>
          <p:nvPr>
            <p:ph type="body" sz="quarter" idx="11"/>
          </p:nvPr>
        </p:nvSpPr>
        <p:spPr>
          <a:xfrm>
            <a:off x="630420" y="3185411"/>
            <a:ext cx="3336670" cy="3133240"/>
          </a:xfrm>
        </p:spPr>
        <p:txBody>
          <a:bodyPr/>
          <a:lstStyle/>
          <a:p>
            <a:pPr marL="0" indent="0">
              <a:lnSpc>
                <a:spcPct val="98000"/>
              </a:lnSpc>
              <a:spcBef>
                <a:spcPct val="0"/>
              </a:spcBef>
              <a:buNone/>
            </a:pPr>
            <a:r>
              <a:rPr lang="en-AU" dirty="0">
                <a:solidFill>
                  <a:schemeClr val="bg1"/>
                </a:solidFill>
              </a:rPr>
              <a:t>A historic wine region that’s only getting better with age. </a:t>
            </a:r>
          </a:p>
        </p:txBody>
      </p:sp>
    </p:spTree>
    <p:extLst>
      <p:ext uri="{BB962C8B-B14F-4D97-AF65-F5344CB8AC3E}">
        <p14:creationId xmlns:p14="http://schemas.microsoft.com/office/powerpoint/2010/main" val="373541861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3">
            <a:extLst>
              <a:ext uri="{28A0092B-C50C-407E-A947-70E740481C1C}">
                <a14:useLocalDpi xmlns:a14="http://schemas.microsoft.com/office/drawing/2010/main" val="0"/>
              </a:ext>
            </a:extLst>
          </a:blip>
          <a:srcRect t="7786" b="7786"/>
          <a:stretch/>
        </p:blipFill>
        <p:spPr>
          <a:xfrm>
            <a:off x="0" y="0"/>
            <a:ext cx="12252960" cy="6858000"/>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43" b="0"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THANK YOU</a:t>
            </a:r>
            <a:endParaRPr lang="ja-JP" altLang="en-US" sz="5443" b="0">
              <a:solidFill>
                <a:schemeClr val="bg1"/>
              </a:solidFill>
              <a:latin typeface="Neue Haas Grotesk Text Pro" panose="020B0504020202020204" pitchFamily="34" charset="77"/>
              <a:cs typeface="Inter Display" panose="02000503000000020004" pitchFamily="2" charset="0"/>
            </a:endParaRPr>
          </a:p>
          <a:p>
            <a:pPr marL="11522" algn="ctr">
              <a:spcBef>
                <a:spcPts val="91"/>
              </a:spcBef>
              <a:tabLst>
                <a:tab pos="1162574" algn="l"/>
                <a:tab pos="2432878" algn="l"/>
                <a:tab pos="3690509" algn="l"/>
                <a:tab pos="4919334" algn="l"/>
                <a:tab pos="6532419" algn="l"/>
                <a:tab pos="9045952" algn="l"/>
              </a:tabLst>
            </a:pPr>
            <a:endParaRPr lang="pt-BR" sz="9073"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0080" y="6301153"/>
            <a:ext cx="2822695" cy="123397"/>
          </a:xfrm>
          <a:prstGeom prst="rect">
            <a:avLst/>
          </a:prstGeom>
        </p:spPr>
      </p:pic>
    </p:spTree>
    <p:extLst>
      <p:ext uri="{BB962C8B-B14F-4D97-AF65-F5344CB8AC3E}">
        <p14:creationId xmlns:p14="http://schemas.microsoft.com/office/powerpoint/2010/main" val="2579349937"/>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7FE9F-EBA7-421B-076A-4B9A2440295E}"/>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3501222D-5923-0880-40ED-19C182C12543}"/>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0CC207C0-6C7F-B768-0E2D-6776D220A9BA}"/>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325526598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97b889dec420758f9ecd188adb65a0a0">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49682c3f37869f877c832c0415357639"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Props1.xml><?xml version="1.0" encoding="utf-8"?>
<ds:datastoreItem xmlns:ds="http://schemas.openxmlformats.org/officeDocument/2006/customXml" ds:itemID="{D67DE229-D415-4F5C-8950-CD8A52522570}">
  <ds:schemaRefs>
    <ds:schemaRef ds:uri="http://schemas.microsoft.com/sharepoint/v3/contenttype/forms"/>
  </ds:schemaRefs>
</ds:datastoreItem>
</file>

<file path=customXml/itemProps2.xml><?xml version="1.0" encoding="utf-8"?>
<ds:datastoreItem xmlns:ds="http://schemas.openxmlformats.org/officeDocument/2006/customXml" ds:itemID="{D20FC35D-0CA8-4079-9F79-D6B2A503C03C}"/>
</file>

<file path=customXml/itemProps3.xml><?xml version="1.0" encoding="utf-8"?>
<ds:datastoreItem xmlns:ds="http://schemas.openxmlformats.org/officeDocument/2006/customXml" ds:itemID="{10CCF1F8-6D9E-4631-9BC7-E65B426755A9}">
  <ds:schemaRefs>
    <ds:schemaRef ds:uri="http://www.w3.org/XML/1998/namespace"/>
    <ds:schemaRef ds:uri="http://schemas.openxmlformats.org/package/2006/metadata/core-properties"/>
    <ds:schemaRef ds:uri="http://purl.org/dc/dcmitype/"/>
    <ds:schemaRef ds:uri="http://schemas.microsoft.com/office/2006/documentManagement/types"/>
    <ds:schemaRef ds:uri="http://purl.org/dc/terms/"/>
    <ds:schemaRef ds:uri="http://schemas.microsoft.com/office/2006/metadata/properties"/>
    <ds:schemaRef ds:uri="http://purl.org/dc/elements/1.1/"/>
    <ds:schemaRef ds:uri="http://schemas.microsoft.com/office/infopath/2007/PartnerControls"/>
    <ds:schemaRef ds:uri="4e8dd08d-258d-47a9-9875-37f1ffd19f33"/>
    <ds:schemaRef ds:uri="02256494-4976-4001-aedb-96463ae0d92e"/>
  </ds:schemaRefs>
</ds:datastoreItem>
</file>

<file path=docProps/app.xml><?xml version="1.0" encoding="utf-8"?>
<Properties xmlns="http://schemas.openxmlformats.org/officeDocument/2006/extended-properties" xmlns:vt="http://schemas.openxmlformats.org/officeDocument/2006/docPropsVTypes">
  <TotalTime>0</TotalTime>
  <Words>942</Words>
  <Application>Microsoft Macintosh PowerPoint</Application>
  <PresentationFormat>Widescreen</PresentationFormat>
  <Paragraphs>270</Paragraphs>
  <Slides>26</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Neue Haas Grotesk Text Pro</vt:lpstr>
      <vt:lpstr>Inter Display</vt:lpstr>
      <vt:lpstr>Arial</vt:lpstr>
      <vt:lpstr>Slide layouts</vt:lpstr>
      <vt:lpstr>PowerPoint Presentation</vt:lpstr>
      <vt:lpstr>PowerPoint Presentation</vt:lpstr>
      <vt:lpstr>AUSTRALIA</vt:lpstr>
      <vt:lpstr>NSW</vt:lpstr>
      <vt:lpstr>HUNTER VALLEY</vt:lpstr>
      <vt:lpstr>TODAY WE’LL COVER</vt:lpstr>
      <vt:lpstr>1820s</vt:lpstr>
      <vt:lpstr>PowerPoint Presentation</vt:lpstr>
      <vt:lpstr>A WARM CLIMATE REGION OF</vt:lpstr>
      <vt:lpstr>CLIMATE</vt:lpstr>
      <vt:lpstr>SOIL</vt:lpstr>
      <vt:lpstr>VITICULTURE AND WINEMAKING</vt:lpstr>
      <vt:lpstr>PowerPoint Presentation</vt:lpstr>
      <vt:lpstr>PowerPoint Presentation</vt:lpstr>
      <vt:lpstr>PowerPoint Presentation</vt:lpstr>
      <vt:lpstr>A GROWING HISTORY</vt:lpstr>
      <vt:lpstr>PowerPoint Presentation</vt:lpstr>
      <vt:lpstr>PowerPoint Presentation</vt:lpstr>
      <vt:lpstr>SEMILLON  characteristics</vt:lpstr>
      <vt:lpstr>CHARDONNAY characteristics</vt:lpstr>
      <vt:lpstr>SHIRAZ characteristics</vt:lpstr>
      <vt:lpstr>PowerPoint Presentation</vt:lpstr>
      <vt:lpstr>PowerPoint Presentation</vt:lpstr>
      <vt:lpstr>ICONS AND</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Cameron Midson</cp:lastModifiedBy>
  <cp:revision>2</cp:revision>
  <dcterms:created xsi:type="dcterms:W3CDTF">2018-07-25T07:02:59Z</dcterms:created>
  <dcterms:modified xsi:type="dcterms:W3CDTF">2026-09-18T02:12:01Z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MSIP_Label_8cf57b4f-1801-441a-a240-098885f2bcbe_Enabled">
    <vt:lpwstr>true</vt:lpwstr>
  </property>
  <property fmtid="{D5CDD505-2E9C-101B-9397-08002B2CF9AE}" pid="6" name="MSIP_Label_8cf57b4f-1801-441a-a240-098885f2bcbe_SetDate">
    <vt:lpwstr>2025-10-14T01:01:32Z</vt:lpwstr>
  </property>
  <property fmtid="{D5CDD505-2E9C-101B-9397-08002B2CF9AE}" pid="7" name="MSIP_Label_8cf57b4f-1801-441a-a240-098885f2bcbe_Method">
    <vt:lpwstr>Standard</vt:lpwstr>
  </property>
  <property fmtid="{D5CDD505-2E9C-101B-9397-08002B2CF9AE}" pid="8" name="MSIP_Label_8cf57b4f-1801-441a-a240-098885f2bcbe_Name">
    <vt:lpwstr>General</vt:lpwstr>
  </property>
  <property fmtid="{D5CDD505-2E9C-101B-9397-08002B2CF9AE}" pid="9" name="MSIP_Label_8cf57b4f-1801-441a-a240-098885f2bcbe_SiteId">
    <vt:lpwstr>76107ada-99f4-412e-b164-5464438b49a0</vt:lpwstr>
  </property>
  <property fmtid="{D5CDD505-2E9C-101B-9397-08002B2CF9AE}" pid="10" name="MSIP_Label_8cf57b4f-1801-441a-a240-098885f2bcbe_ActionId">
    <vt:lpwstr>5dca7077-66c6-402a-bf0a-45ec61c18f9e</vt:lpwstr>
  </property>
  <property fmtid="{D5CDD505-2E9C-101B-9397-08002B2CF9AE}" pid="11" name="MSIP_Label_8cf57b4f-1801-441a-a240-098885f2bcbe_ContentBits">
    <vt:lpwstr>0</vt:lpwstr>
  </property>
  <property fmtid="{D5CDD505-2E9C-101B-9397-08002B2CF9AE}" pid="12" name="MSIP_Label_8cf57b4f-1801-441a-a240-098885f2bcbe_Tag">
    <vt:lpwstr>50, 3, 0, 1</vt:lpwstr>
  </property>
</Properties>
</file>